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44"/>
  </p:notesMasterIdLst>
  <p:handoutMasterIdLst>
    <p:handoutMasterId r:id="rId45"/>
  </p:handoutMasterIdLst>
  <p:sldIdLst>
    <p:sldId id="407" r:id="rId2"/>
    <p:sldId id="408" r:id="rId3"/>
    <p:sldId id="409" r:id="rId4"/>
    <p:sldId id="423" r:id="rId5"/>
    <p:sldId id="424" r:id="rId6"/>
    <p:sldId id="425" r:id="rId7"/>
    <p:sldId id="426" r:id="rId8"/>
    <p:sldId id="427" r:id="rId9"/>
    <p:sldId id="428" r:id="rId10"/>
    <p:sldId id="429" r:id="rId11"/>
    <p:sldId id="414" r:id="rId12"/>
    <p:sldId id="415" r:id="rId13"/>
    <p:sldId id="416" r:id="rId14"/>
    <p:sldId id="417" r:id="rId15"/>
    <p:sldId id="418" r:id="rId16"/>
    <p:sldId id="419" r:id="rId17"/>
    <p:sldId id="420" r:id="rId18"/>
    <p:sldId id="431" r:id="rId19"/>
    <p:sldId id="432" r:id="rId20"/>
    <p:sldId id="434" r:id="rId21"/>
    <p:sldId id="433" r:id="rId22"/>
    <p:sldId id="437" r:id="rId23"/>
    <p:sldId id="435" r:id="rId24"/>
    <p:sldId id="436" r:id="rId25"/>
    <p:sldId id="438" r:id="rId26"/>
    <p:sldId id="439" r:id="rId27"/>
    <p:sldId id="440" r:id="rId28"/>
    <p:sldId id="421" r:id="rId29"/>
    <p:sldId id="422" r:id="rId30"/>
    <p:sldId id="430" r:id="rId31"/>
    <p:sldId id="358" r:id="rId32"/>
    <p:sldId id="329" r:id="rId33"/>
    <p:sldId id="405" r:id="rId34"/>
    <p:sldId id="331" r:id="rId35"/>
    <p:sldId id="399" r:id="rId36"/>
    <p:sldId id="402" r:id="rId37"/>
    <p:sldId id="441" r:id="rId38"/>
    <p:sldId id="442" r:id="rId39"/>
    <p:sldId id="443" r:id="rId40"/>
    <p:sldId id="444" r:id="rId41"/>
    <p:sldId id="445" r:id="rId42"/>
    <p:sldId id="446" r:id="rId43"/>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57B"/>
    <a:srgbClr val="F6AE1E"/>
    <a:srgbClr val="FFFFFF"/>
    <a:srgbClr val="FF0066"/>
    <a:srgbClr val="000000"/>
    <a:srgbClr val="F3AF35"/>
    <a:srgbClr val="9C42E6"/>
    <a:srgbClr val="D1943B"/>
    <a:srgbClr val="D5B953"/>
    <a:srgbClr val="B87DF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84127" autoAdjust="0"/>
  </p:normalViewPr>
  <p:slideViewPr>
    <p:cSldViewPr snapToGrid="0">
      <p:cViewPr varScale="1">
        <p:scale>
          <a:sx n="51" d="100"/>
          <a:sy n="51" d="100"/>
        </p:scale>
        <p:origin x="-86" y="-427"/>
      </p:cViewPr>
      <p:guideLst>
        <p:guide orient="horz" pos="144"/>
        <p:guide orient="horz" pos="895"/>
        <p:guide orient="horz" pos="2167"/>
        <p:guide orient="horz" pos="1200"/>
        <p:guide orient="horz" pos="2736"/>
        <p:guide pos="3826"/>
        <p:guide pos="325"/>
        <p:guide pos="613"/>
        <p:guide pos="7353"/>
        <p:guide pos="1190"/>
        <p:guide pos="706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5" d="100"/>
          <a:sy n="85" d="100"/>
        </p:scale>
        <p:origin x="-3244" y="-103"/>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ogerlon\Documents\ExP\Robots\Effect%20of%20robots%20on%20click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Clicks for Treatment minus Control by Hour for A/A test</a:t>
            </a:r>
          </a:p>
          <a:p>
            <a:pPr>
              <a:defRPr/>
            </a:pPr>
            <a:r>
              <a:rPr lang="en-US"/>
              <a:t>No Robots Removed</a:t>
            </a:r>
          </a:p>
        </c:rich>
      </c:tx>
      <c:layout/>
    </c:title>
    <c:plotArea>
      <c:layout/>
      <c:lineChart>
        <c:grouping val="standard"/>
        <c:ser>
          <c:idx val="0"/>
          <c:order val="0"/>
          <c:tx>
            <c:strRef>
              <c:f>Sheet1!$G$8</c:f>
              <c:strCache>
                <c:ptCount val="1"/>
                <c:pt idx="0">
                  <c:v>Unfiltered</c:v>
                </c:pt>
              </c:strCache>
            </c:strRef>
          </c:tx>
          <c:marker>
            <c:symbol val="none"/>
          </c:marker>
          <c:cat>
            <c:numRef>
              <c:f>Sheet1!$F$9:$F$322</c:f>
              <c:numCache>
                <c:formatCode>m/d/yy\ h:mm;@</c:formatCode>
                <c:ptCount val="314"/>
                <c:pt idx="0">
                  <c:v>39240.624999999993</c:v>
                </c:pt>
                <c:pt idx="1">
                  <c:v>39240.666666666621</c:v>
                </c:pt>
                <c:pt idx="2">
                  <c:v>39240.708333333336</c:v>
                </c:pt>
                <c:pt idx="3">
                  <c:v>39240.75</c:v>
                </c:pt>
                <c:pt idx="4">
                  <c:v>39240.791666666591</c:v>
                </c:pt>
                <c:pt idx="5">
                  <c:v>39240.833333333336</c:v>
                </c:pt>
                <c:pt idx="6">
                  <c:v>39240.875</c:v>
                </c:pt>
                <c:pt idx="7">
                  <c:v>39240.916666666664</c:v>
                </c:pt>
                <c:pt idx="8">
                  <c:v>39240.958333333343</c:v>
                </c:pt>
                <c:pt idx="9">
                  <c:v>39241</c:v>
                </c:pt>
                <c:pt idx="10">
                  <c:v>39241.041666666621</c:v>
                </c:pt>
                <c:pt idx="11">
                  <c:v>39241.083333333336</c:v>
                </c:pt>
                <c:pt idx="12">
                  <c:v>39241.124999999993</c:v>
                </c:pt>
                <c:pt idx="13">
                  <c:v>39241.166666666621</c:v>
                </c:pt>
                <c:pt idx="14">
                  <c:v>39241.208333333336</c:v>
                </c:pt>
                <c:pt idx="15">
                  <c:v>39241.25</c:v>
                </c:pt>
                <c:pt idx="16">
                  <c:v>39241.291666666591</c:v>
                </c:pt>
                <c:pt idx="17">
                  <c:v>39241.333333333336</c:v>
                </c:pt>
                <c:pt idx="18">
                  <c:v>39241.375</c:v>
                </c:pt>
                <c:pt idx="19">
                  <c:v>39241.416666666664</c:v>
                </c:pt>
                <c:pt idx="20">
                  <c:v>39241.458333333343</c:v>
                </c:pt>
                <c:pt idx="21">
                  <c:v>39241.5</c:v>
                </c:pt>
                <c:pt idx="22">
                  <c:v>39241.541666666621</c:v>
                </c:pt>
                <c:pt idx="23">
                  <c:v>39241.583333333336</c:v>
                </c:pt>
                <c:pt idx="24">
                  <c:v>39241.624999999993</c:v>
                </c:pt>
                <c:pt idx="25">
                  <c:v>39241.666666666621</c:v>
                </c:pt>
                <c:pt idx="26">
                  <c:v>39241.708333333336</c:v>
                </c:pt>
                <c:pt idx="27">
                  <c:v>39241.75</c:v>
                </c:pt>
                <c:pt idx="28">
                  <c:v>39241.791666666591</c:v>
                </c:pt>
                <c:pt idx="29">
                  <c:v>39241.833333333336</c:v>
                </c:pt>
                <c:pt idx="30">
                  <c:v>39241.875</c:v>
                </c:pt>
                <c:pt idx="31">
                  <c:v>39241.916666666664</c:v>
                </c:pt>
                <c:pt idx="32">
                  <c:v>39241.958333333343</c:v>
                </c:pt>
                <c:pt idx="33">
                  <c:v>39242</c:v>
                </c:pt>
                <c:pt idx="34">
                  <c:v>39242.041666666621</c:v>
                </c:pt>
                <c:pt idx="35">
                  <c:v>39242.083333333336</c:v>
                </c:pt>
                <c:pt idx="36">
                  <c:v>39242.124999999993</c:v>
                </c:pt>
                <c:pt idx="37">
                  <c:v>39242.166666666621</c:v>
                </c:pt>
                <c:pt idx="38">
                  <c:v>39242.208333333336</c:v>
                </c:pt>
                <c:pt idx="39">
                  <c:v>39242.25</c:v>
                </c:pt>
                <c:pt idx="40">
                  <c:v>39242.291666666591</c:v>
                </c:pt>
                <c:pt idx="41">
                  <c:v>39242.333333333336</c:v>
                </c:pt>
                <c:pt idx="42">
                  <c:v>39242.375</c:v>
                </c:pt>
                <c:pt idx="43">
                  <c:v>39242.416666666664</c:v>
                </c:pt>
                <c:pt idx="44">
                  <c:v>39242.458333333343</c:v>
                </c:pt>
                <c:pt idx="45">
                  <c:v>39242.5</c:v>
                </c:pt>
                <c:pt idx="46">
                  <c:v>39242.541666666621</c:v>
                </c:pt>
                <c:pt idx="47">
                  <c:v>39242.583333333336</c:v>
                </c:pt>
                <c:pt idx="48">
                  <c:v>39242.624999999993</c:v>
                </c:pt>
                <c:pt idx="49">
                  <c:v>39242.666666666621</c:v>
                </c:pt>
                <c:pt idx="50">
                  <c:v>39242.708333333336</c:v>
                </c:pt>
                <c:pt idx="51">
                  <c:v>39242.75</c:v>
                </c:pt>
                <c:pt idx="52">
                  <c:v>39242.791666666591</c:v>
                </c:pt>
                <c:pt idx="53">
                  <c:v>39242.833333333336</c:v>
                </c:pt>
                <c:pt idx="54">
                  <c:v>39242.875</c:v>
                </c:pt>
                <c:pt idx="55">
                  <c:v>39242.916666666664</c:v>
                </c:pt>
                <c:pt idx="56">
                  <c:v>39242.958333333343</c:v>
                </c:pt>
                <c:pt idx="57">
                  <c:v>39243</c:v>
                </c:pt>
                <c:pt idx="58">
                  <c:v>39243.041666666621</c:v>
                </c:pt>
                <c:pt idx="59">
                  <c:v>39243.083333333336</c:v>
                </c:pt>
                <c:pt idx="60">
                  <c:v>39243.124999999993</c:v>
                </c:pt>
                <c:pt idx="61">
                  <c:v>39243.166666666621</c:v>
                </c:pt>
                <c:pt idx="62">
                  <c:v>39243.208333333336</c:v>
                </c:pt>
                <c:pt idx="63">
                  <c:v>39243.25</c:v>
                </c:pt>
                <c:pt idx="64">
                  <c:v>39243.291666666591</c:v>
                </c:pt>
                <c:pt idx="65">
                  <c:v>39243.333333333336</c:v>
                </c:pt>
                <c:pt idx="66">
                  <c:v>39243.375</c:v>
                </c:pt>
                <c:pt idx="67">
                  <c:v>39243.416666666664</c:v>
                </c:pt>
                <c:pt idx="68">
                  <c:v>39243.458333333343</c:v>
                </c:pt>
                <c:pt idx="69">
                  <c:v>39243.5</c:v>
                </c:pt>
                <c:pt idx="70">
                  <c:v>39243.541666666621</c:v>
                </c:pt>
                <c:pt idx="71">
                  <c:v>39243.583333333336</c:v>
                </c:pt>
                <c:pt idx="72">
                  <c:v>39243.624999999993</c:v>
                </c:pt>
                <c:pt idx="73">
                  <c:v>39243.666666666621</c:v>
                </c:pt>
                <c:pt idx="74">
                  <c:v>39243.708333333336</c:v>
                </c:pt>
                <c:pt idx="75">
                  <c:v>39243.75</c:v>
                </c:pt>
                <c:pt idx="76">
                  <c:v>39243.791666666591</c:v>
                </c:pt>
                <c:pt idx="77">
                  <c:v>39243.833333333336</c:v>
                </c:pt>
                <c:pt idx="78">
                  <c:v>39243.875</c:v>
                </c:pt>
                <c:pt idx="79">
                  <c:v>39243.916666666664</c:v>
                </c:pt>
                <c:pt idx="80">
                  <c:v>39243.958333333343</c:v>
                </c:pt>
                <c:pt idx="81">
                  <c:v>39244</c:v>
                </c:pt>
                <c:pt idx="82">
                  <c:v>39244.041666666621</c:v>
                </c:pt>
                <c:pt idx="83">
                  <c:v>39244.083333333336</c:v>
                </c:pt>
                <c:pt idx="84">
                  <c:v>39244.124999999993</c:v>
                </c:pt>
                <c:pt idx="85">
                  <c:v>39244.166666666621</c:v>
                </c:pt>
                <c:pt idx="86">
                  <c:v>39244.208333333336</c:v>
                </c:pt>
                <c:pt idx="87">
                  <c:v>39244.25</c:v>
                </c:pt>
                <c:pt idx="88">
                  <c:v>39244.291666666591</c:v>
                </c:pt>
                <c:pt idx="89">
                  <c:v>39244.333333333336</c:v>
                </c:pt>
                <c:pt idx="90">
                  <c:v>39244.375</c:v>
                </c:pt>
                <c:pt idx="91">
                  <c:v>39244.416666666664</c:v>
                </c:pt>
                <c:pt idx="92">
                  <c:v>39244.458333333343</c:v>
                </c:pt>
                <c:pt idx="93">
                  <c:v>39244.5</c:v>
                </c:pt>
                <c:pt idx="94">
                  <c:v>39244.541666666621</c:v>
                </c:pt>
                <c:pt idx="95">
                  <c:v>39244.583333333336</c:v>
                </c:pt>
                <c:pt idx="96">
                  <c:v>39244.624999999993</c:v>
                </c:pt>
                <c:pt idx="97">
                  <c:v>39244.666666666621</c:v>
                </c:pt>
                <c:pt idx="98">
                  <c:v>39244.708333333336</c:v>
                </c:pt>
                <c:pt idx="99">
                  <c:v>39244.75</c:v>
                </c:pt>
                <c:pt idx="100">
                  <c:v>39244.791666666591</c:v>
                </c:pt>
                <c:pt idx="101">
                  <c:v>39244.833333333336</c:v>
                </c:pt>
                <c:pt idx="102">
                  <c:v>39244.875</c:v>
                </c:pt>
                <c:pt idx="103">
                  <c:v>39244.916666666664</c:v>
                </c:pt>
                <c:pt idx="104">
                  <c:v>39244.958333333343</c:v>
                </c:pt>
                <c:pt idx="105">
                  <c:v>39245</c:v>
                </c:pt>
                <c:pt idx="106">
                  <c:v>39245.041666666621</c:v>
                </c:pt>
                <c:pt idx="107">
                  <c:v>39245.083333333336</c:v>
                </c:pt>
                <c:pt idx="108">
                  <c:v>39245.124999999993</c:v>
                </c:pt>
                <c:pt idx="109">
                  <c:v>39245.166666666621</c:v>
                </c:pt>
                <c:pt idx="110">
                  <c:v>39245.208333333336</c:v>
                </c:pt>
                <c:pt idx="111">
                  <c:v>39245.25</c:v>
                </c:pt>
                <c:pt idx="112">
                  <c:v>39245.291666666591</c:v>
                </c:pt>
                <c:pt idx="113">
                  <c:v>39245.333333333336</c:v>
                </c:pt>
                <c:pt idx="114">
                  <c:v>39245.375</c:v>
                </c:pt>
                <c:pt idx="115">
                  <c:v>39245.416666666664</c:v>
                </c:pt>
                <c:pt idx="116">
                  <c:v>39245.458333333343</c:v>
                </c:pt>
                <c:pt idx="117">
                  <c:v>39245.5</c:v>
                </c:pt>
                <c:pt idx="118">
                  <c:v>39245.541666666621</c:v>
                </c:pt>
                <c:pt idx="119">
                  <c:v>39245.583333333336</c:v>
                </c:pt>
                <c:pt idx="120">
                  <c:v>39245.624999999993</c:v>
                </c:pt>
                <c:pt idx="121">
                  <c:v>39245.666666666621</c:v>
                </c:pt>
                <c:pt idx="122">
                  <c:v>39245.708333333336</c:v>
                </c:pt>
                <c:pt idx="123">
                  <c:v>39245.75</c:v>
                </c:pt>
                <c:pt idx="124">
                  <c:v>39245.791666666591</c:v>
                </c:pt>
                <c:pt idx="125">
                  <c:v>39245.833333333336</c:v>
                </c:pt>
                <c:pt idx="126">
                  <c:v>39245.875</c:v>
                </c:pt>
                <c:pt idx="127">
                  <c:v>39245.916666666664</c:v>
                </c:pt>
                <c:pt idx="128">
                  <c:v>39245.958333333343</c:v>
                </c:pt>
                <c:pt idx="129">
                  <c:v>39246</c:v>
                </c:pt>
                <c:pt idx="130">
                  <c:v>39246.041666666621</c:v>
                </c:pt>
                <c:pt idx="131">
                  <c:v>39246.083333333336</c:v>
                </c:pt>
                <c:pt idx="132">
                  <c:v>39246.124999999993</c:v>
                </c:pt>
                <c:pt idx="133">
                  <c:v>39246.166666666621</c:v>
                </c:pt>
                <c:pt idx="134">
                  <c:v>39246.208333333336</c:v>
                </c:pt>
                <c:pt idx="135">
                  <c:v>39246.25</c:v>
                </c:pt>
                <c:pt idx="136">
                  <c:v>39246.291666666591</c:v>
                </c:pt>
                <c:pt idx="137">
                  <c:v>39246.333333333336</c:v>
                </c:pt>
                <c:pt idx="138">
                  <c:v>39246.375</c:v>
                </c:pt>
                <c:pt idx="139">
                  <c:v>39246.416666666664</c:v>
                </c:pt>
                <c:pt idx="140">
                  <c:v>39246.458333333343</c:v>
                </c:pt>
                <c:pt idx="141">
                  <c:v>39246.5</c:v>
                </c:pt>
                <c:pt idx="142">
                  <c:v>39246.541666666621</c:v>
                </c:pt>
                <c:pt idx="143">
                  <c:v>39246.583333333336</c:v>
                </c:pt>
                <c:pt idx="144">
                  <c:v>39246.624999999993</c:v>
                </c:pt>
                <c:pt idx="145">
                  <c:v>39246.666666666621</c:v>
                </c:pt>
                <c:pt idx="146">
                  <c:v>39246.708333333336</c:v>
                </c:pt>
                <c:pt idx="147">
                  <c:v>39246.75</c:v>
                </c:pt>
                <c:pt idx="148">
                  <c:v>39246.791666666591</c:v>
                </c:pt>
                <c:pt idx="149">
                  <c:v>39246.833333333336</c:v>
                </c:pt>
                <c:pt idx="150">
                  <c:v>39246.875</c:v>
                </c:pt>
                <c:pt idx="151">
                  <c:v>39246.916666666664</c:v>
                </c:pt>
                <c:pt idx="152">
                  <c:v>39246.958333333343</c:v>
                </c:pt>
                <c:pt idx="153">
                  <c:v>39247</c:v>
                </c:pt>
                <c:pt idx="154">
                  <c:v>39247.041666666621</c:v>
                </c:pt>
                <c:pt idx="155">
                  <c:v>39247.083333333336</c:v>
                </c:pt>
                <c:pt idx="156">
                  <c:v>39247.124999999993</c:v>
                </c:pt>
                <c:pt idx="157">
                  <c:v>39247.166666666621</c:v>
                </c:pt>
                <c:pt idx="158">
                  <c:v>39247.208333333336</c:v>
                </c:pt>
                <c:pt idx="159">
                  <c:v>39247.25</c:v>
                </c:pt>
                <c:pt idx="160">
                  <c:v>39247.291666666591</c:v>
                </c:pt>
                <c:pt idx="161">
                  <c:v>39247.333333333336</c:v>
                </c:pt>
                <c:pt idx="162">
                  <c:v>39247.375</c:v>
                </c:pt>
                <c:pt idx="163">
                  <c:v>39247.416666666664</c:v>
                </c:pt>
                <c:pt idx="164">
                  <c:v>39247.458333333343</c:v>
                </c:pt>
                <c:pt idx="165">
                  <c:v>39247.5</c:v>
                </c:pt>
                <c:pt idx="166">
                  <c:v>39247.541666666621</c:v>
                </c:pt>
                <c:pt idx="167">
                  <c:v>39247.583333333336</c:v>
                </c:pt>
                <c:pt idx="168">
                  <c:v>39247.624999999993</c:v>
                </c:pt>
                <c:pt idx="169">
                  <c:v>39247.666666666621</c:v>
                </c:pt>
                <c:pt idx="170">
                  <c:v>39247.708333333336</c:v>
                </c:pt>
                <c:pt idx="171">
                  <c:v>39247.75</c:v>
                </c:pt>
                <c:pt idx="172">
                  <c:v>39247.791666666591</c:v>
                </c:pt>
                <c:pt idx="173">
                  <c:v>39247.833333333336</c:v>
                </c:pt>
                <c:pt idx="174">
                  <c:v>39247.875</c:v>
                </c:pt>
                <c:pt idx="175">
                  <c:v>39247.916666666664</c:v>
                </c:pt>
                <c:pt idx="176">
                  <c:v>39247.958333333343</c:v>
                </c:pt>
                <c:pt idx="177">
                  <c:v>39248</c:v>
                </c:pt>
                <c:pt idx="178">
                  <c:v>39248.041666666621</c:v>
                </c:pt>
                <c:pt idx="179">
                  <c:v>39248.083333333336</c:v>
                </c:pt>
                <c:pt idx="180">
                  <c:v>39248.124999999993</c:v>
                </c:pt>
                <c:pt idx="181">
                  <c:v>39248.166666666621</c:v>
                </c:pt>
                <c:pt idx="182">
                  <c:v>39248.208333333336</c:v>
                </c:pt>
                <c:pt idx="183">
                  <c:v>39248.25</c:v>
                </c:pt>
                <c:pt idx="184">
                  <c:v>39248.291666666591</c:v>
                </c:pt>
                <c:pt idx="185">
                  <c:v>39248.333333333336</c:v>
                </c:pt>
                <c:pt idx="186">
                  <c:v>39248.375</c:v>
                </c:pt>
                <c:pt idx="187">
                  <c:v>39248.416666666664</c:v>
                </c:pt>
                <c:pt idx="188">
                  <c:v>39248.458333333343</c:v>
                </c:pt>
                <c:pt idx="189">
                  <c:v>39248.5</c:v>
                </c:pt>
                <c:pt idx="190">
                  <c:v>39248.541666666621</c:v>
                </c:pt>
                <c:pt idx="191">
                  <c:v>39248.583333333336</c:v>
                </c:pt>
                <c:pt idx="192">
                  <c:v>39248.624999999993</c:v>
                </c:pt>
                <c:pt idx="193">
                  <c:v>39248.666666666621</c:v>
                </c:pt>
                <c:pt idx="194">
                  <c:v>39248.708333333336</c:v>
                </c:pt>
                <c:pt idx="195">
                  <c:v>39248.75</c:v>
                </c:pt>
                <c:pt idx="196">
                  <c:v>39248.791666666591</c:v>
                </c:pt>
                <c:pt idx="197">
                  <c:v>39248.833333333336</c:v>
                </c:pt>
                <c:pt idx="198">
                  <c:v>39248.875</c:v>
                </c:pt>
                <c:pt idx="199">
                  <c:v>39248.916666666664</c:v>
                </c:pt>
                <c:pt idx="200">
                  <c:v>39248.958333333343</c:v>
                </c:pt>
                <c:pt idx="201">
                  <c:v>39249</c:v>
                </c:pt>
                <c:pt idx="202">
                  <c:v>39249.041666666621</c:v>
                </c:pt>
                <c:pt idx="203">
                  <c:v>39249.083333333336</c:v>
                </c:pt>
                <c:pt idx="204">
                  <c:v>39249.124999999993</c:v>
                </c:pt>
                <c:pt idx="205">
                  <c:v>39249.166666666621</c:v>
                </c:pt>
                <c:pt idx="206">
                  <c:v>39249.208333333336</c:v>
                </c:pt>
                <c:pt idx="207">
                  <c:v>39249.25</c:v>
                </c:pt>
                <c:pt idx="208">
                  <c:v>39249.291666666591</c:v>
                </c:pt>
                <c:pt idx="209">
                  <c:v>39249.333333333336</c:v>
                </c:pt>
                <c:pt idx="210">
                  <c:v>39249.375</c:v>
                </c:pt>
                <c:pt idx="211">
                  <c:v>39249.416666666664</c:v>
                </c:pt>
                <c:pt idx="212">
                  <c:v>39249.458333333343</c:v>
                </c:pt>
                <c:pt idx="213">
                  <c:v>39249.5</c:v>
                </c:pt>
                <c:pt idx="214">
                  <c:v>39249.541666666621</c:v>
                </c:pt>
                <c:pt idx="215">
                  <c:v>39249.583333333336</c:v>
                </c:pt>
                <c:pt idx="216">
                  <c:v>39249.624999999993</c:v>
                </c:pt>
                <c:pt idx="217">
                  <c:v>39249.666666666621</c:v>
                </c:pt>
                <c:pt idx="218">
                  <c:v>39249.708333333336</c:v>
                </c:pt>
                <c:pt idx="219">
                  <c:v>39249.75</c:v>
                </c:pt>
                <c:pt idx="220">
                  <c:v>39249.791666666591</c:v>
                </c:pt>
                <c:pt idx="221">
                  <c:v>39249.833333333336</c:v>
                </c:pt>
                <c:pt idx="222">
                  <c:v>39249.875</c:v>
                </c:pt>
                <c:pt idx="223">
                  <c:v>39249.916666666664</c:v>
                </c:pt>
                <c:pt idx="224">
                  <c:v>39249.958333333343</c:v>
                </c:pt>
                <c:pt idx="225">
                  <c:v>39250</c:v>
                </c:pt>
                <c:pt idx="226">
                  <c:v>39250.041666666621</c:v>
                </c:pt>
                <c:pt idx="227">
                  <c:v>39250.083333333336</c:v>
                </c:pt>
                <c:pt idx="228">
                  <c:v>39250.124999999993</c:v>
                </c:pt>
                <c:pt idx="229">
                  <c:v>39250.166666666621</c:v>
                </c:pt>
                <c:pt idx="230">
                  <c:v>39250.208333333336</c:v>
                </c:pt>
                <c:pt idx="231">
                  <c:v>39250.25</c:v>
                </c:pt>
                <c:pt idx="232">
                  <c:v>39250.291666666591</c:v>
                </c:pt>
                <c:pt idx="233">
                  <c:v>39250.333333333336</c:v>
                </c:pt>
                <c:pt idx="234">
                  <c:v>39250.375</c:v>
                </c:pt>
                <c:pt idx="235">
                  <c:v>39250.416666666664</c:v>
                </c:pt>
                <c:pt idx="236">
                  <c:v>39250.458333333343</c:v>
                </c:pt>
                <c:pt idx="237">
                  <c:v>39250.5</c:v>
                </c:pt>
                <c:pt idx="238">
                  <c:v>39250.541666666621</c:v>
                </c:pt>
                <c:pt idx="239">
                  <c:v>39250.583333333336</c:v>
                </c:pt>
                <c:pt idx="240">
                  <c:v>39250.624999999993</c:v>
                </c:pt>
                <c:pt idx="241">
                  <c:v>39250.666666666621</c:v>
                </c:pt>
                <c:pt idx="242">
                  <c:v>39250.708333333336</c:v>
                </c:pt>
                <c:pt idx="243">
                  <c:v>39250.75</c:v>
                </c:pt>
                <c:pt idx="244">
                  <c:v>39250.791666666591</c:v>
                </c:pt>
                <c:pt idx="245">
                  <c:v>39250.833333333336</c:v>
                </c:pt>
                <c:pt idx="246">
                  <c:v>39250.875</c:v>
                </c:pt>
                <c:pt idx="247">
                  <c:v>39250.916666666664</c:v>
                </c:pt>
                <c:pt idx="248">
                  <c:v>39250.958333333343</c:v>
                </c:pt>
                <c:pt idx="249">
                  <c:v>39251</c:v>
                </c:pt>
                <c:pt idx="250">
                  <c:v>39251.041666666621</c:v>
                </c:pt>
                <c:pt idx="251">
                  <c:v>39251.083333333336</c:v>
                </c:pt>
                <c:pt idx="252">
                  <c:v>39251.124999999993</c:v>
                </c:pt>
                <c:pt idx="253">
                  <c:v>39251.166666666621</c:v>
                </c:pt>
                <c:pt idx="254">
                  <c:v>39251.208333333336</c:v>
                </c:pt>
                <c:pt idx="255">
                  <c:v>39251.25</c:v>
                </c:pt>
                <c:pt idx="256">
                  <c:v>39251.291666666591</c:v>
                </c:pt>
                <c:pt idx="257">
                  <c:v>39251.333333333336</c:v>
                </c:pt>
                <c:pt idx="258">
                  <c:v>39251.375</c:v>
                </c:pt>
                <c:pt idx="259">
                  <c:v>39251.416666666664</c:v>
                </c:pt>
                <c:pt idx="260">
                  <c:v>39251.458333333343</c:v>
                </c:pt>
                <c:pt idx="261">
                  <c:v>39251.5</c:v>
                </c:pt>
                <c:pt idx="262">
                  <c:v>39251.541666666621</c:v>
                </c:pt>
                <c:pt idx="263">
                  <c:v>39251.583333333336</c:v>
                </c:pt>
                <c:pt idx="264">
                  <c:v>39251.624999999993</c:v>
                </c:pt>
                <c:pt idx="265">
                  <c:v>39251.666666666621</c:v>
                </c:pt>
                <c:pt idx="266">
                  <c:v>39251.708333333336</c:v>
                </c:pt>
                <c:pt idx="267">
                  <c:v>39251.75</c:v>
                </c:pt>
                <c:pt idx="268">
                  <c:v>39251.791666666591</c:v>
                </c:pt>
                <c:pt idx="269">
                  <c:v>39251.833333333336</c:v>
                </c:pt>
                <c:pt idx="270">
                  <c:v>39251.875</c:v>
                </c:pt>
                <c:pt idx="271">
                  <c:v>39251.916666666664</c:v>
                </c:pt>
                <c:pt idx="272">
                  <c:v>39251.958333333343</c:v>
                </c:pt>
                <c:pt idx="273">
                  <c:v>39252</c:v>
                </c:pt>
                <c:pt idx="274">
                  <c:v>39252.041666666621</c:v>
                </c:pt>
                <c:pt idx="275">
                  <c:v>39252.083333333336</c:v>
                </c:pt>
                <c:pt idx="276">
                  <c:v>39252.124999999993</c:v>
                </c:pt>
                <c:pt idx="277">
                  <c:v>39252.166666666621</c:v>
                </c:pt>
                <c:pt idx="278">
                  <c:v>39252.208333333336</c:v>
                </c:pt>
                <c:pt idx="279">
                  <c:v>39252.25</c:v>
                </c:pt>
                <c:pt idx="280">
                  <c:v>39252.291666666591</c:v>
                </c:pt>
                <c:pt idx="281">
                  <c:v>39252.333333333336</c:v>
                </c:pt>
                <c:pt idx="282">
                  <c:v>39252.375</c:v>
                </c:pt>
                <c:pt idx="283">
                  <c:v>39252.416666666664</c:v>
                </c:pt>
                <c:pt idx="284">
                  <c:v>39252.458333333343</c:v>
                </c:pt>
                <c:pt idx="285">
                  <c:v>39252.5</c:v>
                </c:pt>
                <c:pt idx="286">
                  <c:v>39252.541666666621</c:v>
                </c:pt>
                <c:pt idx="287">
                  <c:v>39252.583333333336</c:v>
                </c:pt>
                <c:pt idx="288">
                  <c:v>39252.624999999993</c:v>
                </c:pt>
                <c:pt idx="289">
                  <c:v>39252.666666666621</c:v>
                </c:pt>
                <c:pt idx="290">
                  <c:v>39252.708333333336</c:v>
                </c:pt>
                <c:pt idx="291">
                  <c:v>39252.75</c:v>
                </c:pt>
                <c:pt idx="292">
                  <c:v>39252.791666666591</c:v>
                </c:pt>
                <c:pt idx="293">
                  <c:v>39252.833333333336</c:v>
                </c:pt>
                <c:pt idx="294">
                  <c:v>39252.875</c:v>
                </c:pt>
                <c:pt idx="295">
                  <c:v>39252.916666666664</c:v>
                </c:pt>
                <c:pt idx="296">
                  <c:v>39252.958333333343</c:v>
                </c:pt>
                <c:pt idx="297">
                  <c:v>39253</c:v>
                </c:pt>
                <c:pt idx="298">
                  <c:v>39253.041666666621</c:v>
                </c:pt>
                <c:pt idx="299">
                  <c:v>39253.083333333336</c:v>
                </c:pt>
                <c:pt idx="300">
                  <c:v>39253.124999999993</c:v>
                </c:pt>
                <c:pt idx="301">
                  <c:v>39253.166666666621</c:v>
                </c:pt>
                <c:pt idx="302">
                  <c:v>39253.208333333336</c:v>
                </c:pt>
                <c:pt idx="303">
                  <c:v>39253.25</c:v>
                </c:pt>
                <c:pt idx="304">
                  <c:v>39253.291666666591</c:v>
                </c:pt>
                <c:pt idx="305">
                  <c:v>39253.333333333336</c:v>
                </c:pt>
                <c:pt idx="306">
                  <c:v>39253.375</c:v>
                </c:pt>
                <c:pt idx="307">
                  <c:v>39253.416666666664</c:v>
                </c:pt>
                <c:pt idx="308">
                  <c:v>39253.458333333343</c:v>
                </c:pt>
                <c:pt idx="309">
                  <c:v>39253.5</c:v>
                </c:pt>
                <c:pt idx="310">
                  <c:v>39253.541666666621</c:v>
                </c:pt>
                <c:pt idx="311">
                  <c:v>39253.583333333336</c:v>
                </c:pt>
                <c:pt idx="312">
                  <c:v>39253.624999999993</c:v>
                </c:pt>
                <c:pt idx="313">
                  <c:v>39253.666666666621</c:v>
                </c:pt>
              </c:numCache>
            </c:numRef>
          </c:cat>
          <c:val>
            <c:numRef>
              <c:f>Sheet1!$G$9:$G$322</c:f>
              <c:numCache>
                <c:formatCode>General</c:formatCode>
                <c:ptCount val="314"/>
                <c:pt idx="0">
                  <c:v>33</c:v>
                </c:pt>
                <c:pt idx="1">
                  <c:v>115</c:v>
                </c:pt>
                <c:pt idx="2">
                  <c:v>-265</c:v>
                </c:pt>
                <c:pt idx="3">
                  <c:v>223</c:v>
                </c:pt>
                <c:pt idx="4">
                  <c:v>66</c:v>
                </c:pt>
                <c:pt idx="5">
                  <c:v>-275</c:v>
                </c:pt>
                <c:pt idx="6">
                  <c:v>-102</c:v>
                </c:pt>
                <c:pt idx="7">
                  <c:v>3579</c:v>
                </c:pt>
                <c:pt idx="8">
                  <c:v>157</c:v>
                </c:pt>
                <c:pt idx="9">
                  <c:v>-43</c:v>
                </c:pt>
                <c:pt idx="10">
                  <c:v>-214</c:v>
                </c:pt>
                <c:pt idx="11">
                  <c:v>-13</c:v>
                </c:pt>
                <c:pt idx="12">
                  <c:v>106</c:v>
                </c:pt>
                <c:pt idx="13">
                  <c:v>42</c:v>
                </c:pt>
                <c:pt idx="14">
                  <c:v>22</c:v>
                </c:pt>
                <c:pt idx="15">
                  <c:v>198</c:v>
                </c:pt>
                <c:pt idx="16">
                  <c:v>842</c:v>
                </c:pt>
                <c:pt idx="17">
                  <c:v>-12</c:v>
                </c:pt>
                <c:pt idx="18">
                  <c:v>179</c:v>
                </c:pt>
                <c:pt idx="19">
                  <c:v>130</c:v>
                </c:pt>
                <c:pt idx="20">
                  <c:v>286</c:v>
                </c:pt>
                <c:pt idx="21">
                  <c:v>-1057</c:v>
                </c:pt>
                <c:pt idx="22">
                  <c:v>310</c:v>
                </c:pt>
                <c:pt idx="23">
                  <c:v>-88</c:v>
                </c:pt>
                <c:pt idx="24">
                  <c:v>23</c:v>
                </c:pt>
                <c:pt idx="25">
                  <c:v>191</c:v>
                </c:pt>
                <c:pt idx="26">
                  <c:v>-210</c:v>
                </c:pt>
                <c:pt idx="27">
                  <c:v>-143</c:v>
                </c:pt>
                <c:pt idx="28">
                  <c:v>257</c:v>
                </c:pt>
                <c:pt idx="29">
                  <c:v>-326</c:v>
                </c:pt>
                <c:pt idx="30">
                  <c:v>-296</c:v>
                </c:pt>
                <c:pt idx="31">
                  <c:v>-162</c:v>
                </c:pt>
                <c:pt idx="32">
                  <c:v>82</c:v>
                </c:pt>
                <c:pt idx="33">
                  <c:v>-36</c:v>
                </c:pt>
                <c:pt idx="34">
                  <c:v>-66</c:v>
                </c:pt>
                <c:pt idx="35">
                  <c:v>-20</c:v>
                </c:pt>
                <c:pt idx="36">
                  <c:v>29</c:v>
                </c:pt>
                <c:pt idx="37">
                  <c:v>51</c:v>
                </c:pt>
                <c:pt idx="38">
                  <c:v>-222</c:v>
                </c:pt>
                <c:pt idx="39">
                  <c:v>-238</c:v>
                </c:pt>
                <c:pt idx="40">
                  <c:v>340</c:v>
                </c:pt>
                <c:pt idx="41">
                  <c:v>-66</c:v>
                </c:pt>
                <c:pt idx="42">
                  <c:v>56</c:v>
                </c:pt>
                <c:pt idx="43">
                  <c:v>204</c:v>
                </c:pt>
                <c:pt idx="44">
                  <c:v>208</c:v>
                </c:pt>
                <c:pt idx="45">
                  <c:v>-40</c:v>
                </c:pt>
                <c:pt idx="46">
                  <c:v>353</c:v>
                </c:pt>
                <c:pt idx="47">
                  <c:v>-172</c:v>
                </c:pt>
                <c:pt idx="48">
                  <c:v>105</c:v>
                </c:pt>
                <c:pt idx="49">
                  <c:v>-95</c:v>
                </c:pt>
                <c:pt idx="50">
                  <c:v>-145</c:v>
                </c:pt>
                <c:pt idx="51">
                  <c:v>-140</c:v>
                </c:pt>
                <c:pt idx="52">
                  <c:v>-98</c:v>
                </c:pt>
                <c:pt idx="53">
                  <c:v>-43</c:v>
                </c:pt>
                <c:pt idx="54">
                  <c:v>-21</c:v>
                </c:pt>
                <c:pt idx="55">
                  <c:v>-184</c:v>
                </c:pt>
                <c:pt idx="56">
                  <c:v>-15</c:v>
                </c:pt>
                <c:pt idx="57">
                  <c:v>-37</c:v>
                </c:pt>
                <c:pt idx="58">
                  <c:v>-40</c:v>
                </c:pt>
                <c:pt idx="59">
                  <c:v>32</c:v>
                </c:pt>
                <c:pt idx="60">
                  <c:v>-174</c:v>
                </c:pt>
                <c:pt idx="61">
                  <c:v>-41</c:v>
                </c:pt>
                <c:pt idx="62">
                  <c:v>18</c:v>
                </c:pt>
                <c:pt idx="63">
                  <c:v>9</c:v>
                </c:pt>
                <c:pt idx="64">
                  <c:v>93</c:v>
                </c:pt>
                <c:pt idx="65">
                  <c:v>21</c:v>
                </c:pt>
                <c:pt idx="66">
                  <c:v>0</c:v>
                </c:pt>
                <c:pt idx="67">
                  <c:v>70</c:v>
                </c:pt>
                <c:pt idx="68">
                  <c:v>96</c:v>
                </c:pt>
                <c:pt idx="69">
                  <c:v>-95</c:v>
                </c:pt>
                <c:pt idx="70">
                  <c:v>91</c:v>
                </c:pt>
                <c:pt idx="71">
                  <c:v>-51</c:v>
                </c:pt>
                <c:pt idx="72">
                  <c:v>240</c:v>
                </c:pt>
                <c:pt idx="73">
                  <c:v>272</c:v>
                </c:pt>
                <c:pt idx="74">
                  <c:v>-283</c:v>
                </c:pt>
                <c:pt idx="75">
                  <c:v>-7</c:v>
                </c:pt>
                <c:pt idx="76">
                  <c:v>-533</c:v>
                </c:pt>
                <c:pt idx="77">
                  <c:v>572</c:v>
                </c:pt>
                <c:pt idx="78">
                  <c:v>-441</c:v>
                </c:pt>
                <c:pt idx="79">
                  <c:v>256</c:v>
                </c:pt>
                <c:pt idx="80">
                  <c:v>1</c:v>
                </c:pt>
                <c:pt idx="81">
                  <c:v>-367</c:v>
                </c:pt>
                <c:pt idx="82">
                  <c:v>-35</c:v>
                </c:pt>
                <c:pt idx="83">
                  <c:v>-187</c:v>
                </c:pt>
                <c:pt idx="84">
                  <c:v>-60</c:v>
                </c:pt>
                <c:pt idx="85">
                  <c:v>-193</c:v>
                </c:pt>
                <c:pt idx="86">
                  <c:v>-301</c:v>
                </c:pt>
                <c:pt idx="87">
                  <c:v>-1427</c:v>
                </c:pt>
                <c:pt idx="88">
                  <c:v>8</c:v>
                </c:pt>
                <c:pt idx="89">
                  <c:v>-61</c:v>
                </c:pt>
                <c:pt idx="90">
                  <c:v>-162</c:v>
                </c:pt>
                <c:pt idx="91">
                  <c:v>147</c:v>
                </c:pt>
                <c:pt idx="92">
                  <c:v>709</c:v>
                </c:pt>
                <c:pt idx="93">
                  <c:v>842</c:v>
                </c:pt>
                <c:pt idx="94">
                  <c:v>-621</c:v>
                </c:pt>
                <c:pt idx="95">
                  <c:v>236</c:v>
                </c:pt>
                <c:pt idx="96">
                  <c:v>240</c:v>
                </c:pt>
                <c:pt idx="97">
                  <c:v>-76</c:v>
                </c:pt>
                <c:pt idx="98">
                  <c:v>421</c:v>
                </c:pt>
                <c:pt idx="99">
                  <c:v>-60</c:v>
                </c:pt>
                <c:pt idx="100">
                  <c:v>367</c:v>
                </c:pt>
                <c:pt idx="101">
                  <c:v>-149</c:v>
                </c:pt>
                <c:pt idx="102">
                  <c:v>173</c:v>
                </c:pt>
                <c:pt idx="103">
                  <c:v>124</c:v>
                </c:pt>
                <c:pt idx="104">
                  <c:v>176</c:v>
                </c:pt>
                <c:pt idx="105">
                  <c:v>-91</c:v>
                </c:pt>
                <c:pt idx="106">
                  <c:v>86</c:v>
                </c:pt>
                <c:pt idx="107">
                  <c:v>360</c:v>
                </c:pt>
                <c:pt idx="108">
                  <c:v>54</c:v>
                </c:pt>
                <c:pt idx="109">
                  <c:v>75</c:v>
                </c:pt>
                <c:pt idx="110">
                  <c:v>135</c:v>
                </c:pt>
                <c:pt idx="111">
                  <c:v>537</c:v>
                </c:pt>
                <c:pt idx="112">
                  <c:v>3228</c:v>
                </c:pt>
                <c:pt idx="113">
                  <c:v>7025</c:v>
                </c:pt>
                <c:pt idx="114">
                  <c:v>2594</c:v>
                </c:pt>
                <c:pt idx="115">
                  <c:v>-3197</c:v>
                </c:pt>
                <c:pt idx="116">
                  <c:v>-856</c:v>
                </c:pt>
                <c:pt idx="117">
                  <c:v>417</c:v>
                </c:pt>
                <c:pt idx="118">
                  <c:v>-166</c:v>
                </c:pt>
                <c:pt idx="119">
                  <c:v>11</c:v>
                </c:pt>
                <c:pt idx="120">
                  <c:v>286</c:v>
                </c:pt>
                <c:pt idx="121">
                  <c:v>169</c:v>
                </c:pt>
                <c:pt idx="122">
                  <c:v>697</c:v>
                </c:pt>
                <c:pt idx="123">
                  <c:v>263</c:v>
                </c:pt>
                <c:pt idx="124">
                  <c:v>468</c:v>
                </c:pt>
                <c:pt idx="125">
                  <c:v>-114</c:v>
                </c:pt>
                <c:pt idx="126">
                  <c:v>244</c:v>
                </c:pt>
                <c:pt idx="127">
                  <c:v>-19</c:v>
                </c:pt>
                <c:pt idx="128">
                  <c:v>81</c:v>
                </c:pt>
                <c:pt idx="129">
                  <c:v>-8</c:v>
                </c:pt>
                <c:pt idx="130">
                  <c:v>-608</c:v>
                </c:pt>
                <c:pt idx="131">
                  <c:v>37</c:v>
                </c:pt>
                <c:pt idx="132">
                  <c:v>-21</c:v>
                </c:pt>
                <c:pt idx="133">
                  <c:v>-38</c:v>
                </c:pt>
                <c:pt idx="134">
                  <c:v>-207</c:v>
                </c:pt>
                <c:pt idx="135">
                  <c:v>178</c:v>
                </c:pt>
                <c:pt idx="136">
                  <c:v>403</c:v>
                </c:pt>
                <c:pt idx="137">
                  <c:v>357</c:v>
                </c:pt>
                <c:pt idx="138">
                  <c:v>-3244</c:v>
                </c:pt>
                <c:pt idx="139">
                  <c:v>-43</c:v>
                </c:pt>
                <c:pt idx="140">
                  <c:v>12</c:v>
                </c:pt>
                <c:pt idx="141">
                  <c:v>-3189</c:v>
                </c:pt>
                <c:pt idx="142">
                  <c:v>-6990</c:v>
                </c:pt>
                <c:pt idx="143">
                  <c:v>-6503</c:v>
                </c:pt>
                <c:pt idx="144">
                  <c:v>-7201</c:v>
                </c:pt>
                <c:pt idx="145">
                  <c:v>-6968</c:v>
                </c:pt>
                <c:pt idx="146">
                  <c:v>-6496</c:v>
                </c:pt>
                <c:pt idx="147">
                  <c:v>3</c:v>
                </c:pt>
                <c:pt idx="148">
                  <c:v>-78</c:v>
                </c:pt>
                <c:pt idx="149">
                  <c:v>-6664</c:v>
                </c:pt>
                <c:pt idx="150">
                  <c:v>-3451</c:v>
                </c:pt>
                <c:pt idx="151">
                  <c:v>399</c:v>
                </c:pt>
                <c:pt idx="152">
                  <c:v>108</c:v>
                </c:pt>
                <c:pt idx="153">
                  <c:v>-164</c:v>
                </c:pt>
                <c:pt idx="154">
                  <c:v>323</c:v>
                </c:pt>
                <c:pt idx="155">
                  <c:v>176</c:v>
                </c:pt>
                <c:pt idx="156">
                  <c:v>230</c:v>
                </c:pt>
                <c:pt idx="157">
                  <c:v>132</c:v>
                </c:pt>
                <c:pt idx="158">
                  <c:v>104</c:v>
                </c:pt>
                <c:pt idx="159">
                  <c:v>346</c:v>
                </c:pt>
                <c:pt idx="160">
                  <c:v>-452</c:v>
                </c:pt>
                <c:pt idx="161">
                  <c:v>-670</c:v>
                </c:pt>
                <c:pt idx="162">
                  <c:v>315</c:v>
                </c:pt>
                <c:pt idx="163">
                  <c:v>-33</c:v>
                </c:pt>
                <c:pt idx="164">
                  <c:v>245</c:v>
                </c:pt>
                <c:pt idx="165">
                  <c:v>-200</c:v>
                </c:pt>
                <c:pt idx="166">
                  <c:v>-407</c:v>
                </c:pt>
                <c:pt idx="167">
                  <c:v>-66</c:v>
                </c:pt>
                <c:pt idx="168">
                  <c:v>87</c:v>
                </c:pt>
                <c:pt idx="169">
                  <c:v>-88</c:v>
                </c:pt>
                <c:pt idx="170">
                  <c:v>-235</c:v>
                </c:pt>
                <c:pt idx="171">
                  <c:v>-119</c:v>
                </c:pt>
                <c:pt idx="172">
                  <c:v>-138</c:v>
                </c:pt>
                <c:pt idx="173">
                  <c:v>-273</c:v>
                </c:pt>
                <c:pt idx="174">
                  <c:v>223</c:v>
                </c:pt>
                <c:pt idx="175">
                  <c:v>-185</c:v>
                </c:pt>
                <c:pt idx="176">
                  <c:v>-264</c:v>
                </c:pt>
                <c:pt idx="177">
                  <c:v>-108</c:v>
                </c:pt>
                <c:pt idx="178">
                  <c:v>52</c:v>
                </c:pt>
                <c:pt idx="179">
                  <c:v>-70</c:v>
                </c:pt>
                <c:pt idx="180">
                  <c:v>102</c:v>
                </c:pt>
                <c:pt idx="181">
                  <c:v>392</c:v>
                </c:pt>
                <c:pt idx="182">
                  <c:v>-892</c:v>
                </c:pt>
                <c:pt idx="183">
                  <c:v>58</c:v>
                </c:pt>
                <c:pt idx="184">
                  <c:v>-251</c:v>
                </c:pt>
                <c:pt idx="185">
                  <c:v>-49</c:v>
                </c:pt>
                <c:pt idx="186">
                  <c:v>-170</c:v>
                </c:pt>
                <c:pt idx="187">
                  <c:v>-135</c:v>
                </c:pt>
                <c:pt idx="188">
                  <c:v>-1148</c:v>
                </c:pt>
                <c:pt idx="189">
                  <c:v>-145</c:v>
                </c:pt>
                <c:pt idx="190">
                  <c:v>-1056</c:v>
                </c:pt>
                <c:pt idx="191">
                  <c:v>-379</c:v>
                </c:pt>
                <c:pt idx="192">
                  <c:v>3255</c:v>
                </c:pt>
                <c:pt idx="193">
                  <c:v>5875</c:v>
                </c:pt>
                <c:pt idx="194">
                  <c:v>6708</c:v>
                </c:pt>
                <c:pt idx="195">
                  <c:v>6925</c:v>
                </c:pt>
                <c:pt idx="196">
                  <c:v>4420</c:v>
                </c:pt>
                <c:pt idx="197">
                  <c:v>-315</c:v>
                </c:pt>
                <c:pt idx="198">
                  <c:v>64</c:v>
                </c:pt>
                <c:pt idx="199">
                  <c:v>149</c:v>
                </c:pt>
                <c:pt idx="200">
                  <c:v>-191</c:v>
                </c:pt>
                <c:pt idx="201">
                  <c:v>-78</c:v>
                </c:pt>
                <c:pt idx="202">
                  <c:v>136</c:v>
                </c:pt>
                <c:pt idx="203">
                  <c:v>186</c:v>
                </c:pt>
                <c:pt idx="204">
                  <c:v>89</c:v>
                </c:pt>
                <c:pt idx="205">
                  <c:v>72</c:v>
                </c:pt>
                <c:pt idx="206">
                  <c:v>-25</c:v>
                </c:pt>
                <c:pt idx="207">
                  <c:v>-1</c:v>
                </c:pt>
                <c:pt idx="208">
                  <c:v>-172</c:v>
                </c:pt>
                <c:pt idx="209">
                  <c:v>-267</c:v>
                </c:pt>
                <c:pt idx="210">
                  <c:v>-297</c:v>
                </c:pt>
                <c:pt idx="211">
                  <c:v>-565</c:v>
                </c:pt>
                <c:pt idx="212">
                  <c:v>-2232</c:v>
                </c:pt>
                <c:pt idx="213">
                  <c:v>-1278</c:v>
                </c:pt>
                <c:pt idx="214">
                  <c:v>-4241</c:v>
                </c:pt>
                <c:pt idx="215">
                  <c:v>-1316</c:v>
                </c:pt>
                <c:pt idx="216">
                  <c:v>-333</c:v>
                </c:pt>
                <c:pt idx="217">
                  <c:v>158</c:v>
                </c:pt>
                <c:pt idx="218">
                  <c:v>95</c:v>
                </c:pt>
                <c:pt idx="219">
                  <c:v>-98</c:v>
                </c:pt>
                <c:pt idx="220">
                  <c:v>260</c:v>
                </c:pt>
                <c:pt idx="221">
                  <c:v>-321</c:v>
                </c:pt>
                <c:pt idx="222">
                  <c:v>-68</c:v>
                </c:pt>
                <c:pt idx="223">
                  <c:v>-2</c:v>
                </c:pt>
                <c:pt idx="224">
                  <c:v>204</c:v>
                </c:pt>
                <c:pt idx="225">
                  <c:v>-63</c:v>
                </c:pt>
                <c:pt idx="226">
                  <c:v>-125</c:v>
                </c:pt>
                <c:pt idx="227">
                  <c:v>87</c:v>
                </c:pt>
                <c:pt idx="228">
                  <c:v>-38</c:v>
                </c:pt>
                <c:pt idx="229">
                  <c:v>326</c:v>
                </c:pt>
                <c:pt idx="230">
                  <c:v>-266</c:v>
                </c:pt>
                <c:pt idx="231">
                  <c:v>-206</c:v>
                </c:pt>
                <c:pt idx="232">
                  <c:v>-405</c:v>
                </c:pt>
                <c:pt idx="233">
                  <c:v>-502</c:v>
                </c:pt>
                <c:pt idx="234">
                  <c:v>-190</c:v>
                </c:pt>
                <c:pt idx="235">
                  <c:v>64</c:v>
                </c:pt>
                <c:pt idx="236">
                  <c:v>-13</c:v>
                </c:pt>
                <c:pt idx="237">
                  <c:v>-469</c:v>
                </c:pt>
                <c:pt idx="238">
                  <c:v>-28</c:v>
                </c:pt>
                <c:pt idx="239">
                  <c:v>255</c:v>
                </c:pt>
                <c:pt idx="240">
                  <c:v>464</c:v>
                </c:pt>
                <c:pt idx="241">
                  <c:v>-61</c:v>
                </c:pt>
                <c:pt idx="242">
                  <c:v>-28</c:v>
                </c:pt>
                <c:pt idx="243">
                  <c:v>97</c:v>
                </c:pt>
                <c:pt idx="244">
                  <c:v>191</c:v>
                </c:pt>
                <c:pt idx="245">
                  <c:v>84</c:v>
                </c:pt>
                <c:pt idx="246">
                  <c:v>375</c:v>
                </c:pt>
                <c:pt idx="247">
                  <c:v>89</c:v>
                </c:pt>
                <c:pt idx="248">
                  <c:v>71</c:v>
                </c:pt>
                <c:pt idx="249">
                  <c:v>162</c:v>
                </c:pt>
                <c:pt idx="250">
                  <c:v>40</c:v>
                </c:pt>
                <c:pt idx="251">
                  <c:v>66</c:v>
                </c:pt>
                <c:pt idx="252">
                  <c:v>217</c:v>
                </c:pt>
                <c:pt idx="253">
                  <c:v>-273</c:v>
                </c:pt>
                <c:pt idx="254">
                  <c:v>-246</c:v>
                </c:pt>
                <c:pt idx="255">
                  <c:v>-15</c:v>
                </c:pt>
                <c:pt idx="256">
                  <c:v>-1</c:v>
                </c:pt>
                <c:pt idx="257">
                  <c:v>40</c:v>
                </c:pt>
                <c:pt idx="258">
                  <c:v>310</c:v>
                </c:pt>
                <c:pt idx="259">
                  <c:v>93</c:v>
                </c:pt>
                <c:pt idx="260">
                  <c:v>-333</c:v>
                </c:pt>
                <c:pt idx="261">
                  <c:v>570</c:v>
                </c:pt>
                <c:pt idx="262">
                  <c:v>53</c:v>
                </c:pt>
                <c:pt idx="263">
                  <c:v>244</c:v>
                </c:pt>
                <c:pt idx="264">
                  <c:v>363</c:v>
                </c:pt>
                <c:pt idx="265">
                  <c:v>-881</c:v>
                </c:pt>
                <c:pt idx="266">
                  <c:v>336</c:v>
                </c:pt>
                <c:pt idx="267">
                  <c:v>-143</c:v>
                </c:pt>
                <c:pt idx="268">
                  <c:v>-37</c:v>
                </c:pt>
                <c:pt idx="269">
                  <c:v>302</c:v>
                </c:pt>
                <c:pt idx="270">
                  <c:v>317</c:v>
                </c:pt>
                <c:pt idx="271">
                  <c:v>2732</c:v>
                </c:pt>
                <c:pt idx="272">
                  <c:v>-93</c:v>
                </c:pt>
                <c:pt idx="273">
                  <c:v>-151</c:v>
                </c:pt>
                <c:pt idx="274">
                  <c:v>-67</c:v>
                </c:pt>
                <c:pt idx="275">
                  <c:v>-70</c:v>
                </c:pt>
                <c:pt idx="276">
                  <c:v>0</c:v>
                </c:pt>
                <c:pt idx="277">
                  <c:v>141</c:v>
                </c:pt>
                <c:pt idx="278">
                  <c:v>-4396</c:v>
                </c:pt>
                <c:pt idx="279">
                  <c:v>87</c:v>
                </c:pt>
                <c:pt idx="280">
                  <c:v>-90</c:v>
                </c:pt>
                <c:pt idx="281">
                  <c:v>324</c:v>
                </c:pt>
                <c:pt idx="282">
                  <c:v>-1360</c:v>
                </c:pt>
                <c:pt idx="283">
                  <c:v>-512</c:v>
                </c:pt>
                <c:pt idx="284">
                  <c:v>-281</c:v>
                </c:pt>
                <c:pt idx="285">
                  <c:v>3937</c:v>
                </c:pt>
                <c:pt idx="286">
                  <c:v>449</c:v>
                </c:pt>
                <c:pt idx="287">
                  <c:v>-526</c:v>
                </c:pt>
                <c:pt idx="288">
                  <c:v>600</c:v>
                </c:pt>
                <c:pt idx="289">
                  <c:v>259</c:v>
                </c:pt>
                <c:pt idx="290">
                  <c:v>209</c:v>
                </c:pt>
                <c:pt idx="291">
                  <c:v>122</c:v>
                </c:pt>
                <c:pt idx="292">
                  <c:v>463</c:v>
                </c:pt>
                <c:pt idx="293">
                  <c:v>446</c:v>
                </c:pt>
                <c:pt idx="294">
                  <c:v>-1536</c:v>
                </c:pt>
                <c:pt idx="295">
                  <c:v>-278</c:v>
                </c:pt>
                <c:pt idx="296">
                  <c:v>-311</c:v>
                </c:pt>
                <c:pt idx="297">
                  <c:v>238</c:v>
                </c:pt>
                <c:pt idx="298">
                  <c:v>-44</c:v>
                </c:pt>
                <c:pt idx="299">
                  <c:v>63</c:v>
                </c:pt>
                <c:pt idx="300">
                  <c:v>-125</c:v>
                </c:pt>
                <c:pt idx="301">
                  <c:v>186</c:v>
                </c:pt>
                <c:pt idx="302">
                  <c:v>86</c:v>
                </c:pt>
                <c:pt idx="303">
                  <c:v>285</c:v>
                </c:pt>
                <c:pt idx="304">
                  <c:v>648</c:v>
                </c:pt>
                <c:pt idx="305">
                  <c:v>164</c:v>
                </c:pt>
                <c:pt idx="306">
                  <c:v>832</c:v>
                </c:pt>
                <c:pt idx="307">
                  <c:v>461</c:v>
                </c:pt>
                <c:pt idx="308">
                  <c:v>278</c:v>
                </c:pt>
                <c:pt idx="309">
                  <c:v>389</c:v>
                </c:pt>
                <c:pt idx="310">
                  <c:v>737</c:v>
                </c:pt>
                <c:pt idx="311">
                  <c:v>223</c:v>
                </c:pt>
                <c:pt idx="312">
                  <c:v>374</c:v>
                </c:pt>
                <c:pt idx="313">
                  <c:v>-31</c:v>
                </c:pt>
              </c:numCache>
            </c:numRef>
          </c:val>
        </c:ser>
        <c:marker val="1"/>
        <c:axId val="87104128"/>
        <c:axId val="87156224"/>
      </c:lineChart>
      <c:catAx>
        <c:axId val="87104128"/>
        <c:scaling>
          <c:orientation val="minMax"/>
        </c:scaling>
        <c:axPos val="b"/>
        <c:numFmt formatCode="m/d/yy\ h:mm;@" sourceLinked="1"/>
        <c:tickLblPos val="low"/>
        <c:txPr>
          <a:bodyPr rot="-5400000" vert="horz"/>
          <a:lstStyle/>
          <a:p>
            <a:pPr>
              <a:defRPr/>
            </a:pPr>
            <a:endParaRPr lang="en-US"/>
          </a:p>
        </c:txPr>
        <c:crossAx val="87156224"/>
        <c:crosses val="autoZero"/>
        <c:lblAlgn val="ctr"/>
        <c:lblOffset val="100"/>
      </c:catAx>
      <c:valAx>
        <c:axId val="87156224"/>
        <c:scaling>
          <c:orientation val="minMax"/>
        </c:scaling>
        <c:axPos val="l"/>
        <c:majorGridlines/>
        <c:numFmt formatCode="General" sourceLinked="1"/>
        <c:tickLblPos val="nextTo"/>
        <c:crossAx val="87104128"/>
        <c:crosses val="autoZero"/>
        <c:crossBetween val="between"/>
      </c:valAx>
    </c:plotArea>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9/8/2009</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9/8/2009</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Ingredients: clear objective, easy to collect</a:t>
            </a:r>
            <a:r>
              <a:rPr lang="en-US" baseline="0" dirty="0" smtClean="0"/>
              <a:t> data, easy to changes and experiment with users, sufficient users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headEnd/>
            <a:tailEnd/>
          </a:ln>
        </p:spPr>
        <p:txBody>
          <a:bodyPr/>
          <a:lstStyle/>
          <a:p>
            <a:fld id="{12970A81-6489-456C-8555-33AA1D4BE2F5}" type="slidenum">
              <a:rPr lang="en-US" smtClean="0"/>
              <a:pPr/>
              <a:t>34</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smtClean="0">
                <a:latin typeface="Arial" charset="0"/>
              </a:rPr>
              <a:t>Good example of primacy: Office 2007 vs. Office 2003</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070AD26E-CF27-44C9-A1E5-9710FB15B994}" type="slidenum">
              <a:rPr lang="en-US" smtClean="0"/>
              <a:pPr/>
              <a:t>37</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smtClean="0"/>
              <a:t> </a:t>
            </a:r>
            <a:r>
              <a:rPr lang="en-US" b="1" smtClean="0"/>
              <a:t>“There are three kinds of lies: lies, damn lies, and statistics</a:t>
            </a:r>
            <a:r>
              <a:rPr lang="en-US" smtClean="0"/>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823372DD-6142-489B-A263-3F033B5E3ABE}" type="slidenum">
              <a:rPr lang="en-US" smtClean="0"/>
              <a:pPr/>
              <a:t>38</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US" smtClean="0"/>
              <a:t>For cities, treatment A was better in each city, but lost overall</a:t>
            </a:r>
          </a:p>
          <a:p>
            <a:endParaRPr lang="en-US" smtClean="0"/>
          </a:p>
          <a:p>
            <a:r>
              <a:rPr lang="en-US" b="1" smtClean="0"/>
              <a:t>	                      Small Stones	Large Stones	Total	</a:t>
            </a:r>
          </a:p>
          <a:p>
            <a:r>
              <a:rPr lang="en-US" b="1" smtClean="0"/>
              <a:t>Treatment A	</a:t>
            </a:r>
            <a:r>
              <a:rPr lang="en-US" smtClean="0"/>
              <a:t>  81/ 87 = 93%	 192/263 = 73%	 273/350 = 78%	</a:t>
            </a:r>
          </a:p>
          <a:p>
            <a:r>
              <a:rPr lang="en-US" b="1" smtClean="0"/>
              <a:t>Treatment B	</a:t>
            </a:r>
            <a:r>
              <a:rPr lang="en-US" smtClean="0"/>
              <a:t> 234/270 = 87%	  55/ 80 = 69%	 289/350 = 83%	</a:t>
            </a:r>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AADDE9-D6DD-4FA7-B57C-A48C37DA4292}"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AADDE9-D6DD-4FA7-B57C-A48C37DA4292}"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AADDE9-D6DD-4FA7-B57C-A48C37DA4292}"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there is no correlation between what people in</a:t>
            </a:r>
            <a:r>
              <a:rPr lang="en-US" baseline="0" dirty="0" smtClean="0"/>
              <a:t> </a:t>
            </a:r>
            <a:r>
              <a:rPr lang="en-US" dirty="0" smtClean="0"/>
              <a:t>the organization think will work and what</a:t>
            </a:r>
            <a:r>
              <a:rPr lang="en-US" baseline="0" dirty="0" smtClean="0"/>
              <a:t> </a:t>
            </a:r>
            <a:r>
              <a:rPr lang="en-US" dirty="0" smtClean="0"/>
              <a:t>actually does work</a:t>
            </a:r>
          </a:p>
          <a:p>
            <a:endParaRPr lang="en-US" dirty="0"/>
          </a:p>
        </p:txBody>
      </p:sp>
      <p:sp>
        <p:nvSpPr>
          <p:cNvPr id="4" name="Slide Number Placeholder 3"/>
          <p:cNvSpPr>
            <a:spLocks noGrp="1"/>
          </p:cNvSpPr>
          <p:nvPr>
            <p:ph type="sldNum" sz="quarter" idx="10"/>
          </p:nvPr>
        </p:nvSpPr>
        <p:spPr/>
        <p:txBody>
          <a:bodyPr/>
          <a:lstStyle/>
          <a:p>
            <a:fld id="{48AADDE9-D6DD-4FA7-B57C-A48C37DA4292}"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situation where you would face this issue is when ramping</a:t>
            </a:r>
            <a:r>
              <a:rPr lang="en-US" baseline="0" dirty="0" smtClean="0"/>
              <a:t> up the percent of users who are in the Treatment. As you gain confidence that the Treatment does not have bugs or other problems, you increase the percent in the Treatment at the beginning of the experiment. </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Motivated by Geoff Moore’s Dealing with Darwin:</a:t>
            </a:r>
            <a:r>
              <a:rPr lang="en-US" baseline="0" dirty="0" smtClean="0"/>
              <a:t> core vs. context</a:t>
            </a:r>
            <a:endParaRPr lang="en-US" dirty="0"/>
          </a:p>
        </p:txBody>
      </p:sp>
      <p:sp>
        <p:nvSpPr>
          <p:cNvPr id="4" name="Slide Number Placeholder 3"/>
          <p:cNvSpPr>
            <a:spLocks noGrp="1"/>
          </p:cNvSpPr>
          <p:nvPr>
            <p:ph type="sldNum" sz="quarter" idx="10"/>
          </p:nvPr>
        </p:nvSpPr>
        <p:spPr/>
        <p:txBody>
          <a:bodyPr/>
          <a:lstStyle/>
          <a:p>
            <a:fld id="{48AADDE9-D6DD-4FA7-B57C-A48C37DA4292}" type="slidenum">
              <a:rPr lang="en-US" smtClean="0"/>
              <a:pPr/>
              <a:t>26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AADDE9-D6DD-4FA7-B57C-A48C37DA4292}" type="slidenum">
              <a:rPr lang="en-US" smtClean="0"/>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414" y="1905001"/>
            <a:ext cx="1023988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0"/>
            <a:ext cx="10455727" cy="66479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7868" y="1524000"/>
            <a:ext cx="5586545" cy="25791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97559" y="1524000"/>
            <a:ext cx="5586545" cy="25791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6176942" y="6553200"/>
            <a:ext cx="5586545" cy="304800"/>
          </a:xfrm>
          <a:prstGeom prst="rect">
            <a:avLst/>
          </a:prstGeom>
        </p:spPr>
        <p:txBody>
          <a:bodyPr/>
          <a:lstStyle>
            <a:lvl1pPr>
              <a:defRPr/>
            </a:lvl1pPr>
          </a:lstStyle>
          <a:p>
            <a:pPr>
              <a:defRPr/>
            </a:pPr>
            <a:r>
              <a:rPr lang="en-US"/>
              <a:t>Ronny Kohavi, Microsoft</a:t>
            </a:r>
          </a:p>
        </p:txBody>
      </p:sp>
      <p:sp>
        <p:nvSpPr>
          <p:cNvPr id="6" name="Slide Number Placeholder 5"/>
          <p:cNvSpPr>
            <a:spLocks noGrp="1"/>
          </p:cNvSpPr>
          <p:nvPr>
            <p:ph type="sldNum" sz="quarter" idx="11"/>
          </p:nvPr>
        </p:nvSpPr>
        <p:spPr>
          <a:xfrm>
            <a:off x="11477810" y="0"/>
            <a:ext cx="711015" cy="304800"/>
          </a:xfrm>
          <a:prstGeom prst="rect">
            <a:avLst/>
          </a:prstGeom>
        </p:spPr>
        <p:txBody>
          <a:bodyPr/>
          <a:lstStyle>
            <a:lvl1pPr>
              <a:defRPr/>
            </a:lvl1pPr>
          </a:lstStyle>
          <a:p>
            <a:pPr>
              <a:defRPr/>
            </a:pPr>
            <a:fld id="{7365268F-83BD-4FFC-99E5-D9571418665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502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5938" y="1420813"/>
            <a:ext cx="11165020" cy="212803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7" r:id="rId2"/>
    <p:sldLayoutId id="2147483698" r:id="rId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xp-platform.com/ExPpitfalls.aspx" TargetMode="External"/><Relationship Id="rId2" Type="http://schemas.openxmlformats.org/officeDocument/2006/relationships/hyperlink" Target="http://exp-platform.com/expMicrosoft.aspx"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cid:image001.jpg@01C9EB7D.A936A5A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4realz.net/hotlist/2008/09/if-youre-not-prepared-to-be-wrong-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exp-platform.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cid:image002.jpg@01C8E265.1E136160"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cid:image001.jpg@01C8E265.1E136160"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cid:image001.png@01C8DDCD.201413C0"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cid:image002.png@01C8DDCD.201413C0"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6824" y="1209535"/>
            <a:ext cx="11088708" cy="1853705"/>
          </a:xfrm>
        </p:spPr>
        <p:txBody>
          <a:bodyPr/>
          <a:lstStyle/>
          <a:p>
            <a:pPr algn="ctr"/>
            <a:r>
              <a:rPr lang="en-US" sz="6600" b="1" dirty="0" smtClean="0"/>
              <a:t>Online Experimentation </a:t>
            </a:r>
            <a:br>
              <a:rPr lang="en-US" sz="6600" b="1" dirty="0" smtClean="0"/>
            </a:br>
            <a:r>
              <a:rPr lang="en-US" sz="6600" b="1" dirty="0" smtClean="0"/>
              <a:t>at Microsoft</a:t>
            </a:r>
            <a:r>
              <a:rPr sz="6000" dirty="0" smtClean="0"/>
              <a:t/>
            </a:r>
            <a:br>
              <a:rPr sz="6000" dirty="0" smtClean="0"/>
            </a:br>
            <a:endParaRPr lang="en-US" sz="6000" dirty="0"/>
          </a:p>
        </p:txBody>
      </p:sp>
      <p:sp>
        <p:nvSpPr>
          <p:cNvPr id="3" name="Subtitle 2"/>
          <p:cNvSpPr>
            <a:spLocks noGrp="1"/>
          </p:cNvSpPr>
          <p:nvPr>
            <p:ph type="subTitle" idx="1"/>
          </p:nvPr>
        </p:nvSpPr>
        <p:spPr>
          <a:xfrm>
            <a:off x="1028391" y="4225080"/>
            <a:ext cx="9477976" cy="2344162"/>
          </a:xfrm>
        </p:spPr>
        <p:txBody>
          <a:bodyPr/>
          <a:lstStyle/>
          <a:p>
            <a:r>
              <a:rPr lang="en-US"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Ronny Kohavi, Experimentation Platform, Microsoft</a:t>
            </a:r>
          </a:p>
          <a:p>
            <a:endParaRPr lang="en-US" dirty="0" smtClean="0"/>
          </a:p>
          <a:p>
            <a:r>
              <a:rPr lang="en-US" sz="2000" dirty="0" smtClean="0"/>
              <a:t>Based on papers co-authored with Thomas Crook, Brian Frasca, and Roger Longbotham</a:t>
            </a:r>
          </a:p>
          <a:p>
            <a:endParaRPr lang="en-US" sz="2000" dirty="0" smtClean="0"/>
          </a:p>
          <a:p>
            <a:r>
              <a:rPr lang="en-US" sz="2000" dirty="0" smtClean="0">
                <a:hlinkClick r:id="rId2"/>
              </a:rPr>
              <a:t>http://exp-platform.com/expMicrosoft.aspx</a:t>
            </a:r>
            <a:r>
              <a:rPr lang="en-US" sz="2000" dirty="0" smtClean="0"/>
              <a:t> </a:t>
            </a:r>
          </a:p>
          <a:p>
            <a:r>
              <a:rPr lang="en-US" sz="2000" dirty="0" smtClean="0">
                <a:hlinkClick r:id="rId3"/>
              </a:rPr>
              <a:t>http://exp-platform.com/ExPpitfalls.aspx</a:t>
            </a:r>
            <a:r>
              <a:rPr lang="en-US" sz="2000" dirty="0" smtClean="0"/>
              <a:t> </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 Search Box</a:t>
            </a:r>
          </a:p>
        </p:txBody>
      </p:sp>
      <p:sp>
        <p:nvSpPr>
          <p:cNvPr id="9219" name="Content Placeholder 2"/>
          <p:cNvSpPr>
            <a:spLocks noGrp="1"/>
          </p:cNvSpPr>
          <p:nvPr>
            <p:ph idx="1"/>
          </p:nvPr>
        </p:nvSpPr>
        <p:spPr>
          <a:xfrm>
            <a:off x="507868" y="1412875"/>
            <a:ext cx="11173090" cy="2542234"/>
          </a:xfrm>
        </p:spPr>
        <p:txBody>
          <a:bodyPr/>
          <a:lstStyle/>
          <a:p>
            <a:r>
              <a:rPr lang="en-US" smtClean="0"/>
              <a:t>If  you raised any hand, please sit down</a:t>
            </a:r>
          </a:p>
          <a:p>
            <a:endParaRPr lang="en-US" smtClean="0"/>
          </a:p>
          <a:p>
            <a:r>
              <a:rPr lang="en-US" smtClean="0"/>
              <a:t>Insight</a:t>
            </a:r>
          </a:p>
          <a:p>
            <a:pPr lvl="1">
              <a:buFont typeface="Wingdings" pitchFamily="2" charset="2"/>
              <a:buNone/>
            </a:pPr>
            <a:r>
              <a:rPr lang="en-US" smtClean="0"/>
              <a:t>         Stop debating, it’s easier to get the data</a:t>
            </a:r>
          </a:p>
          <a:p>
            <a:pPr>
              <a:buFont typeface="Wingdings" pitchFamily="2" charset="2"/>
              <a:buNone/>
            </a:pPr>
            <a:endParaRPr lang="en-US" smtClean="0"/>
          </a:p>
        </p:txBody>
      </p:sp>
      <p:sp>
        <p:nvSpPr>
          <p:cNvPr id="9221" name="Slide Number Placeholder 4"/>
          <p:cNvSpPr>
            <a:spLocks noGrp="1"/>
          </p:cNvSpPr>
          <p:nvPr>
            <p:ph type="sldNum" sz="quarter" idx="4294967295"/>
          </p:nvPr>
        </p:nvSpPr>
        <p:spPr>
          <a:xfrm>
            <a:off x="11477810" y="0"/>
            <a:ext cx="711015" cy="304800"/>
          </a:xfrm>
          <a:prstGeom prst="rect">
            <a:avLst/>
          </a:prstGeom>
        </p:spPr>
        <p:txBody>
          <a:bodyPr/>
          <a:lstStyle/>
          <a:p>
            <a:pPr>
              <a:defRPr/>
            </a:pPr>
            <a:fld id="{8081FD03-D167-4C67-B371-2B8C60AA3B9F}" type="slidenum">
              <a:rPr lang="en-US" smtClean="0"/>
              <a:pPr>
                <a:defRPr/>
              </a:pPr>
              <a:t>10</a:t>
            </a:fld>
            <a:endParaRPr lang="en-US"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664797"/>
          </a:xfrm>
        </p:spPr>
        <p:txBody>
          <a:bodyPr/>
          <a:lstStyle/>
          <a:p>
            <a:r>
              <a:rPr lang="en-US" dirty="0" smtClean="0"/>
              <a:t>US Search Box for Bing Launch</a:t>
            </a:r>
            <a:endParaRPr lang="en-US" dirty="0"/>
          </a:p>
        </p:txBody>
      </p:sp>
      <p:sp>
        <p:nvSpPr>
          <p:cNvPr id="3" name="Content Placeholder 2"/>
          <p:cNvSpPr>
            <a:spLocks noGrp="1"/>
          </p:cNvSpPr>
          <p:nvPr>
            <p:ph idx="1"/>
          </p:nvPr>
        </p:nvSpPr>
        <p:spPr>
          <a:xfrm>
            <a:off x="507868" y="1412875"/>
            <a:ext cx="11173090" cy="3053144"/>
          </a:xfrm>
        </p:spPr>
        <p:txBody>
          <a:bodyPr/>
          <a:lstStyle/>
          <a:p>
            <a:r>
              <a:rPr lang="en-US" dirty="0" smtClean="0"/>
              <a:t>For the launch of Bing, Microsoft’s search engine, there was an effort to improve the search box on the MSN home page</a:t>
            </a:r>
          </a:p>
          <a:p>
            <a:r>
              <a:rPr lang="en-US" dirty="0" smtClean="0"/>
              <a:t>Control:</a:t>
            </a:r>
          </a:p>
          <a:p>
            <a:endParaRPr lang="en-US" dirty="0" smtClean="0"/>
          </a:p>
          <a:p>
            <a:pPr>
              <a:buNone/>
            </a:pPr>
            <a:endParaRPr lang="en-US" dirty="0" smtClean="0"/>
          </a:p>
          <a:p>
            <a:r>
              <a:rPr lang="en-US" dirty="0" smtClean="0"/>
              <a:t>Treatment:</a:t>
            </a:r>
            <a:endParaRPr lang="en-US" dirty="0"/>
          </a:p>
        </p:txBody>
      </p:sp>
      <p:pic>
        <p:nvPicPr>
          <p:cNvPr id="4" name="Picture 3"/>
          <p:cNvPicPr>
            <a:picLocks/>
          </p:cNvPicPr>
          <p:nvPr/>
        </p:nvPicPr>
        <p:blipFill>
          <a:blip r:embed="rId2" cstate="print"/>
          <a:srcRect t="11294" b="33882"/>
          <a:stretch>
            <a:fillRect/>
          </a:stretch>
        </p:blipFill>
        <p:spPr bwMode="auto">
          <a:xfrm>
            <a:off x="922989" y="2865512"/>
            <a:ext cx="10972777" cy="906434"/>
          </a:xfrm>
          <a:prstGeom prst="rect">
            <a:avLst/>
          </a:prstGeom>
          <a:noFill/>
          <a:ln w="9525">
            <a:noFill/>
            <a:miter lim="800000"/>
            <a:headEnd/>
            <a:tailEnd/>
          </a:ln>
        </p:spPr>
      </p:pic>
      <p:pic>
        <p:nvPicPr>
          <p:cNvPr id="6" name="Picture 5" descr="cid:image001.jpg@01C9EB7D.A936A5A0"/>
          <p:cNvPicPr>
            <a:picLocks noChangeAspect="1"/>
          </p:cNvPicPr>
          <p:nvPr/>
        </p:nvPicPr>
        <p:blipFill>
          <a:blip r:embed="rId3" r:link="rId4" cstate="print"/>
          <a:srcRect r="1538"/>
          <a:stretch>
            <a:fillRect/>
          </a:stretch>
        </p:blipFill>
        <p:spPr bwMode="auto">
          <a:xfrm>
            <a:off x="934047" y="4600902"/>
            <a:ext cx="10972800" cy="889397"/>
          </a:xfrm>
          <a:prstGeom prst="rect">
            <a:avLst/>
          </a:prstGeom>
          <a:noFill/>
          <a:ln w="9525">
            <a:noFill/>
            <a:miter lim="800000"/>
            <a:headEnd/>
            <a:tailEnd/>
          </a:ln>
        </p:spPr>
      </p:pic>
      <p:sp>
        <p:nvSpPr>
          <p:cNvPr id="7" name="Content Placeholder 2"/>
          <p:cNvSpPr txBox="1">
            <a:spLocks/>
          </p:cNvSpPr>
          <p:nvPr/>
        </p:nvSpPr>
        <p:spPr>
          <a:xfrm>
            <a:off x="480386" y="5582639"/>
            <a:ext cx="11173090" cy="984885"/>
          </a:xfrm>
          <a:prstGeom prst="rect">
            <a:avLst/>
          </a:prstGeom>
        </p:spPr>
        <p:txBody>
          <a:bodyPr vert="horz" wrap="square"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5"/>
              </a:buBlip>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New</a:t>
            </a:r>
            <a:r>
              <a:rPr kumimoji="0" lang="en-US" sz="3200" b="0" i="0" u="none" strike="noStrike" kern="1200" cap="none" spc="0" normalizeH="0" noProof="0" dirty="0" smtClean="0">
                <a:ln>
                  <a:noFill/>
                </a:ln>
                <a:solidFill>
                  <a:schemeClr val="tx1"/>
                </a:solidFill>
                <a:effectLst/>
                <a:uLnTx/>
                <a:uFillTx/>
                <a:latin typeface="+mn-lt"/>
                <a:ea typeface="+mn-ea"/>
                <a:cs typeface="+mn-cs"/>
              </a:rPr>
              <a:t> version was statistically significantly better</a:t>
            </a:r>
          </a:p>
          <a:p>
            <a:pPr marL="396875" marR="0" lvl="0" indent="-396875" algn="l" defTabSz="914363" rtl="0" eaLnBrk="1" fontAlgn="auto" latinLnBrk="0" hangingPunct="1">
              <a:lnSpc>
                <a:spcPct val="90000"/>
              </a:lnSpc>
              <a:spcBef>
                <a:spcPct val="20000"/>
              </a:spcBef>
              <a:spcAft>
                <a:spcPts val="0"/>
              </a:spcAft>
              <a:buClrTx/>
              <a:buSzTx/>
              <a:buFontTx/>
              <a:buBlip>
                <a:blip r:embed="rId5"/>
              </a:buBlip>
              <a:tabLst/>
              <a:defRPr/>
            </a:pPr>
            <a:r>
              <a:rPr lang="en-US" sz="3200" dirty="0" smtClean="0"/>
              <a:t>Small changes have big impact</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ROI on Experiments</a:t>
            </a:r>
            <a:endParaRPr lang="en-US" dirty="0"/>
          </a:p>
        </p:txBody>
      </p:sp>
      <p:sp>
        <p:nvSpPr>
          <p:cNvPr id="3" name="Content Placeholder 2"/>
          <p:cNvSpPr>
            <a:spLocks noGrp="1"/>
          </p:cNvSpPr>
          <p:nvPr>
            <p:ph idx="1"/>
          </p:nvPr>
        </p:nvSpPr>
        <p:spPr>
          <a:xfrm>
            <a:off x="507868" y="1412875"/>
            <a:ext cx="11173090" cy="5367623"/>
          </a:xfrm>
        </p:spPr>
        <p:txBody>
          <a:bodyPr/>
          <a:lstStyle/>
          <a:p>
            <a:r>
              <a:rPr lang="en-US" dirty="0" smtClean="0"/>
              <a:t>Estimated annual impact from multiple experiments (see paper for many examples) was over $1M each</a:t>
            </a:r>
          </a:p>
          <a:p>
            <a:r>
              <a:rPr lang="en-US" dirty="0" smtClean="0"/>
              <a:t>How much of the value is due to the experimentation culture vs. the team having great ideas?</a:t>
            </a:r>
          </a:p>
          <a:p>
            <a:pPr>
              <a:buNone/>
            </a:pPr>
            <a:r>
              <a:rPr lang="en-US" dirty="0" smtClean="0"/>
              <a:t>	If the team just launched all ideas without testing, would they do well? … Not even close!</a:t>
            </a:r>
          </a:p>
          <a:p>
            <a:pPr>
              <a:buNone/>
            </a:pPr>
            <a:endParaRPr lang="en-US" dirty="0" smtClean="0"/>
          </a:p>
          <a:p>
            <a:r>
              <a:rPr lang="en-US" dirty="0" smtClean="0"/>
              <a:t>Small changes can have big impact, and large efforts sometimes had no impact or have negative impact</a:t>
            </a:r>
          </a:p>
          <a:p>
            <a:r>
              <a:rPr lang="en-US" dirty="0" smtClean="0"/>
              <a:t>Key observations: we are poor at predicting the value of ideas, and hence the criticality of getting actual data</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1218795"/>
          </a:xfrm>
        </p:spPr>
        <p:txBody>
          <a:bodyPr/>
          <a:lstStyle/>
          <a:p>
            <a:r>
              <a:rPr lang="en-US" sz="4400" dirty="0" smtClean="0"/>
              <a:t>Hard to Assess the Value of Ideas:</a:t>
            </a:r>
            <a:br>
              <a:rPr lang="en-US" sz="4400" dirty="0" smtClean="0"/>
            </a:br>
            <a:r>
              <a:rPr lang="en-US" sz="4400" dirty="0" smtClean="0"/>
              <a:t>Data Trumps Intuition</a:t>
            </a:r>
            <a:endParaRPr lang="en-US" sz="4400" dirty="0"/>
          </a:p>
        </p:txBody>
      </p:sp>
      <p:sp>
        <p:nvSpPr>
          <p:cNvPr id="3" name="Content Placeholder 2"/>
          <p:cNvSpPr>
            <a:spLocks noGrp="1"/>
          </p:cNvSpPr>
          <p:nvPr>
            <p:ph idx="1"/>
          </p:nvPr>
        </p:nvSpPr>
        <p:spPr>
          <a:xfrm>
            <a:off x="241238" y="1707761"/>
            <a:ext cx="11947587" cy="5182957"/>
          </a:xfrm>
        </p:spPr>
        <p:txBody>
          <a:bodyPr/>
          <a:lstStyle/>
          <a:p>
            <a:r>
              <a:rPr lang="en-US" dirty="0" smtClean="0"/>
              <a:t>Based on experiments with ExP at Microsoft</a:t>
            </a:r>
          </a:p>
          <a:p>
            <a:pPr lvl="1"/>
            <a:r>
              <a:rPr lang="en-US" dirty="0" smtClean="0"/>
              <a:t>1/3 of ideas were positive ideas and statistically significant</a:t>
            </a:r>
          </a:p>
          <a:p>
            <a:pPr lvl="1"/>
            <a:r>
              <a:rPr lang="en-US" dirty="0" smtClean="0"/>
              <a:t>1/3 of ideas were flat: no statistically significant difference</a:t>
            </a:r>
          </a:p>
          <a:p>
            <a:pPr lvl="1"/>
            <a:r>
              <a:rPr lang="en-US" dirty="0" smtClean="0"/>
              <a:t>1/3 of ideas were negative and statistically significant</a:t>
            </a:r>
          </a:p>
          <a:p>
            <a:r>
              <a:rPr lang="en-US" dirty="0" smtClean="0"/>
              <a:t>Our intuition is poor: 2/3</a:t>
            </a:r>
            <a:r>
              <a:rPr lang="en-US" baseline="30000" dirty="0" smtClean="0"/>
              <a:t>rd</a:t>
            </a:r>
            <a:r>
              <a:rPr lang="en-US" dirty="0" smtClean="0"/>
              <a:t> of ideas do not improve the metric(s) they were designed to improve.  Humbling!</a:t>
            </a:r>
          </a:p>
          <a:p>
            <a:r>
              <a:rPr lang="en-US" dirty="0" smtClean="0"/>
              <a:t>At Amazon, half of the experiments failed to show improvement</a:t>
            </a:r>
          </a:p>
          <a:p>
            <a:r>
              <a:rPr lang="en-US" dirty="0" err="1" smtClean="0"/>
              <a:t>QualPro</a:t>
            </a:r>
            <a:r>
              <a:rPr lang="en-US" dirty="0" smtClean="0"/>
              <a:t> tested 150,000 ideas over 22 years</a:t>
            </a:r>
          </a:p>
          <a:p>
            <a:pPr lvl="1"/>
            <a:r>
              <a:rPr lang="en-US" dirty="0" smtClean="0"/>
              <a:t>75 percent of important business decisions and</a:t>
            </a:r>
            <a:br>
              <a:rPr lang="en-US" dirty="0" smtClean="0"/>
            </a:br>
            <a:r>
              <a:rPr lang="en-US" dirty="0" smtClean="0"/>
              <a:t>business improvement ideas either have no impact on</a:t>
            </a:r>
            <a:br>
              <a:rPr lang="en-US" dirty="0" smtClean="0"/>
            </a:br>
            <a:r>
              <a:rPr lang="en-US" dirty="0" smtClean="0"/>
              <a:t>performance or actually hurt performance…</a:t>
            </a:r>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13</a:t>
            </a:fld>
            <a:endParaRPr lang="en-US"/>
          </a:p>
        </p:txBody>
      </p:sp>
      <p:pic>
        <p:nvPicPr>
          <p:cNvPr id="8" name="Picture 2"/>
          <p:cNvPicPr>
            <a:picLocks noChangeAspect="1" noChangeArrowheads="1"/>
          </p:cNvPicPr>
          <p:nvPr/>
        </p:nvPicPr>
        <p:blipFill>
          <a:blip r:embed="rId3" cstate="print"/>
          <a:srcRect/>
          <a:stretch>
            <a:fillRect/>
          </a:stretch>
        </p:blipFill>
        <p:spPr bwMode="auto">
          <a:xfrm>
            <a:off x="11002779" y="5071336"/>
            <a:ext cx="1186045" cy="178666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Lessons</a:t>
            </a:r>
            <a:endParaRPr lang="en-US" dirty="0"/>
          </a:p>
        </p:txBody>
      </p:sp>
      <p:sp>
        <p:nvSpPr>
          <p:cNvPr id="3" name="Content Placeholder 2"/>
          <p:cNvSpPr>
            <a:spLocks noGrp="1"/>
          </p:cNvSpPr>
          <p:nvPr>
            <p:ph idx="1"/>
          </p:nvPr>
        </p:nvSpPr>
        <p:spPr>
          <a:xfrm>
            <a:off x="507868" y="1412875"/>
            <a:ext cx="11173090" cy="6364819"/>
          </a:xfrm>
        </p:spPr>
        <p:txBody>
          <a:bodyPr/>
          <a:lstStyle/>
          <a:p>
            <a:r>
              <a:rPr lang="en-US" dirty="0" smtClean="0"/>
              <a:t>Avoid the temptation to try and build optimal features through extensive planning without early testing of ideas</a:t>
            </a:r>
          </a:p>
          <a:p>
            <a:r>
              <a:rPr lang="en-US" dirty="0" smtClean="0"/>
              <a:t>Experiment often</a:t>
            </a:r>
          </a:p>
          <a:p>
            <a:pPr lvl="1"/>
            <a:r>
              <a:rPr lang="en-US" i="1" dirty="0" smtClean="0"/>
              <a:t>To have a great idea, have a lot of them -- </a:t>
            </a:r>
            <a:r>
              <a:rPr lang="en-US" dirty="0" smtClean="0"/>
              <a:t>Thomas Edison</a:t>
            </a:r>
          </a:p>
          <a:p>
            <a:pPr lvl="1"/>
            <a:r>
              <a:rPr lang="en-US" i="1" dirty="0" smtClean="0"/>
              <a:t>If you have to kiss a lot of frogs to find a prince, </a:t>
            </a:r>
            <a:br>
              <a:rPr lang="en-US" i="1" dirty="0" smtClean="0"/>
            </a:br>
            <a:r>
              <a:rPr lang="en-US" i="1" dirty="0" smtClean="0"/>
              <a:t>find more frogs and kiss them faster and faster </a:t>
            </a:r>
            <a:br>
              <a:rPr lang="en-US" i="1" dirty="0" smtClean="0"/>
            </a:br>
            <a:r>
              <a:rPr lang="en-US" dirty="0" smtClean="0"/>
              <a:t>  -- Mike Moran, Do it Wrong Quickly</a:t>
            </a:r>
          </a:p>
          <a:p>
            <a:r>
              <a:rPr lang="en-US" dirty="0" smtClean="0"/>
              <a:t>Try radical ideas.  You may be surprised</a:t>
            </a:r>
          </a:p>
          <a:p>
            <a:pPr lvl="1"/>
            <a:r>
              <a:rPr lang="en-US" dirty="0" smtClean="0"/>
              <a:t>Doubly true if it’s cheap to implement (e.g., shopping cart recommendations and Behavior-Based search at Amazon)</a:t>
            </a:r>
          </a:p>
          <a:p>
            <a:pPr lvl="1"/>
            <a:r>
              <a:rPr lang="en-US" i="1" dirty="0" smtClean="0"/>
              <a:t>If you're not prepared to be wrong, you'll never come up with  anything original</a:t>
            </a:r>
            <a:r>
              <a:rPr lang="en-US" dirty="0" smtClean="0"/>
              <a:t> – </a:t>
            </a:r>
            <a:r>
              <a:rPr lang="en-US" dirty="0" smtClean="0">
                <a:hlinkClick r:id="rId2"/>
              </a:rPr>
              <a:t>Sir Ken Robinson</a:t>
            </a:r>
            <a:r>
              <a:rPr lang="en-US" dirty="0" smtClean="0"/>
              <a:t>, TED 2006</a:t>
            </a:r>
          </a:p>
          <a:p>
            <a:pPr lvl="1"/>
            <a:endParaRPr lang="en-US" dirty="0" smtClean="0"/>
          </a:p>
          <a:p>
            <a:pPr lvl="1"/>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Challenges</a:t>
            </a:r>
            <a:endParaRPr lang="en-US" dirty="0"/>
          </a:p>
        </p:txBody>
      </p:sp>
      <p:sp>
        <p:nvSpPr>
          <p:cNvPr id="3" name="Content Placeholder 2"/>
          <p:cNvSpPr>
            <a:spLocks noGrp="1"/>
          </p:cNvSpPr>
          <p:nvPr>
            <p:ph idx="1"/>
          </p:nvPr>
        </p:nvSpPr>
        <p:spPr>
          <a:xfrm>
            <a:off x="507868" y="1412875"/>
            <a:ext cx="11173090" cy="6857262"/>
          </a:xfrm>
        </p:spPr>
        <p:txBody>
          <a:bodyPr/>
          <a:lstStyle/>
          <a:p>
            <a:r>
              <a:rPr lang="en-US" dirty="0" smtClean="0"/>
              <a:t>Adaptive changes are hard.  Microsoft knows how to ship shrink-wrapped software; less experience in online world</a:t>
            </a:r>
          </a:p>
          <a:p>
            <a:r>
              <a:rPr lang="en-US" dirty="0" smtClean="0"/>
              <a:t>Education is important</a:t>
            </a:r>
          </a:p>
          <a:p>
            <a:pPr lvl="1"/>
            <a:r>
              <a:rPr lang="en-US" dirty="0" smtClean="0"/>
              <a:t>We started teaching a monthly ¾-day class on experimentation</a:t>
            </a:r>
          </a:p>
          <a:p>
            <a:pPr lvl="1"/>
            <a:r>
              <a:rPr lang="en-US" dirty="0" smtClean="0"/>
              <a:t>Initially, we couldn’t fill it; now wait listed; &gt; 500 people attended</a:t>
            </a:r>
          </a:p>
          <a:p>
            <a:r>
              <a:rPr lang="en-US" dirty="0" smtClean="0"/>
              <a:t>Published papers in KDD to establish credibility</a:t>
            </a:r>
            <a:br>
              <a:rPr lang="en-US" dirty="0" smtClean="0"/>
            </a:br>
            <a:r>
              <a:rPr lang="en-US" dirty="0" smtClean="0"/>
              <a:t>inside Microsoft, and get reviewer feedback,</a:t>
            </a:r>
            <a:br>
              <a:rPr lang="en-US" dirty="0" smtClean="0"/>
            </a:br>
            <a:r>
              <a:rPr lang="en-US" dirty="0" smtClean="0"/>
              <a:t>which was highly beneficial</a:t>
            </a:r>
          </a:p>
          <a:p>
            <a:r>
              <a:rPr lang="en-US" dirty="0" smtClean="0"/>
              <a:t>We use the HiPPO as our mascot and</a:t>
            </a:r>
            <a:br>
              <a:rPr lang="en-US" dirty="0" smtClean="0"/>
            </a:br>
            <a:r>
              <a:rPr lang="en-US" dirty="0" smtClean="0"/>
              <a:t>give stress </a:t>
            </a:r>
            <a:r>
              <a:rPr lang="en-US" dirty="0" err="1" smtClean="0"/>
              <a:t>HiPPOs</a:t>
            </a:r>
            <a:r>
              <a:rPr lang="en-US" dirty="0" smtClean="0"/>
              <a:t> at talks with our URL.</a:t>
            </a:r>
            <a:br>
              <a:rPr lang="en-US" dirty="0" smtClean="0"/>
            </a:br>
            <a:r>
              <a:rPr lang="en-US" dirty="0" smtClean="0"/>
              <a:t>Acronym: Highest Paid Person’s Opinion</a:t>
            </a:r>
          </a:p>
          <a:p>
            <a:endParaRPr lang="en-US" dirty="0" smtClean="0"/>
          </a:p>
          <a:p>
            <a:endParaRPr lang="en-US" dirty="0" smtClean="0"/>
          </a:p>
          <a:p>
            <a:endParaRPr lang="en-US" dirty="0"/>
          </a:p>
        </p:txBody>
      </p:sp>
      <p:pic>
        <p:nvPicPr>
          <p:cNvPr id="4" name="Picture 3" descr="hippo.png"/>
          <p:cNvPicPr>
            <a:picLocks noChangeAspect="1"/>
          </p:cNvPicPr>
          <p:nvPr/>
        </p:nvPicPr>
        <p:blipFill>
          <a:blip r:embed="rId2"/>
          <a:stretch>
            <a:fillRect/>
          </a:stretch>
        </p:blipFill>
        <p:spPr>
          <a:xfrm>
            <a:off x="9009088" y="3899975"/>
            <a:ext cx="3509520" cy="295802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2000"/>
                                        <p:tgtEl>
                                          <p:spTgt spid="3">
                                            <p:txEl>
                                              <p:pRg st="5" end="5"/>
                                            </p:txEl>
                                          </p:spTgt>
                                        </p:tgtEl>
                                      </p:cBhvr>
                                    </p:animEffect>
                                  </p:childTnLst>
                                </p:cTn>
                              </p:par>
                            </p:childTnLst>
                          </p:cTn>
                        </p:par>
                        <p:par>
                          <p:cTn id="24" fill="hold">
                            <p:stCondLst>
                              <p:cond delay="2000"/>
                            </p:stCondLst>
                            <p:childTnLst>
                              <p:par>
                                <p:cTn id="25" presetID="5" presetClass="entr" presetSubtype="1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heckerboard(across)">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 Posters to Raise Awareness</a:t>
            </a:r>
            <a:endParaRPr lang="en-US" dirty="0"/>
          </a:p>
        </p:txBody>
      </p:sp>
      <p:sp>
        <p:nvSpPr>
          <p:cNvPr id="3" name="Content Placeholder 2"/>
          <p:cNvSpPr>
            <a:spLocks noGrp="1"/>
          </p:cNvSpPr>
          <p:nvPr>
            <p:ph idx="1"/>
          </p:nvPr>
        </p:nvSpPr>
        <p:spPr>
          <a:xfrm>
            <a:off x="469768" y="1133475"/>
            <a:ext cx="11173090" cy="3053144"/>
          </a:xfrm>
        </p:spPr>
        <p:txBody>
          <a:bodyPr/>
          <a:lstStyle/>
          <a:p>
            <a:r>
              <a:rPr lang="en-US" dirty="0" smtClean="0"/>
              <a:t>We put posters across the campus to raise awareness</a:t>
            </a:r>
          </a:p>
          <a:p>
            <a:r>
              <a:rPr lang="en-US" dirty="0" smtClean="0"/>
              <a:t>Usually in pairs with unique URLs to A/B test them</a:t>
            </a:r>
          </a:p>
          <a:p>
            <a:pPr>
              <a:buNone/>
            </a:pPr>
            <a:r>
              <a:rPr lang="en-US" dirty="0" smtClean="0"/>
              <a:t>    And in weird places…</a:t>
            </a:r>
          </a:p>
          <a:p>
            <a:r>
              <a:rPr lang="en-US" dirty="0" smtClean="0"/>
              <a:t>Experiment or Die won</a:t>
            </a:r>
            <a:br>
              <a:rPr lang="en-US" dirty="0" smtClean="0"/>
            </a:br>
            <a:r>
              <a:rPr lang="en-US" dirty="0" smtClean="0"/>
              <a:t>the first round</a:t>
            </a:r>
          </a:p>
          <a:p>
            <a:pPr>
              <a:buNone/>
            </a:pPr>
            <a:r>
              <a:rPr lang="en-US" dirty="0" smtClean="0"/>
              <a:t>  </a:t>
            </a:r>
          </a:p>
        </p:txBody>
      </p:sp>
      <p:pic>
        <p:nvPicPr>
          <p:cNvPr id="5" name="Picture 4" descr="bathroomPoster.jpg"/>
          <p:cNvPicPr>
            <a:picLocks noChangeAspect="1"/>
          </p:cNvPicPr>
          <p:nvPr/>
        </p:nvPicPr>
        <p:blipFill>
          <a:blip r:embed="rId2"/>
          <a:stretch>
            <a:fillRect/>
          </a:stretch>
        </p:blipFill>
        <p:spPr>
          <a:xfrm>
            <a:off x="6489700" y="2298701"/>
            <a:ext cx="5699125" cy="4559300"/>
          </a:xfrm>
          <a:prstGeom prst="rect">
            <a:avLst/>
          </a:prstGeom>
        </p:spPr>
      </p:pic>
      <p:pic>
        <p:nvPicPr>
          <p:cNvPr id="1026" name="Picture_x0020_1" descr="Experiment or Die Poster"/>
          <p:cNvPicPr>
            <a:picLocks noChangeAspect="1" noChangeArrowheads="1"/>
          </p:cNvPicPr>
          <p:nvPr/>
        </p:nvPicPr>
        <p:blipFill>
          <a:blip r:embed="rId3"/>
          <a:srcRect/>
          <a:stretch>
            <a:fillRect/>
          </a:stretch>
        </p:blipFill>
        <p:spPr bwMode="auto">
          <a:xfrm>
            <a:off x="1193800" y="3699828"/>
            <a:ext cx="4978400" cy="315817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par>
                          <p:cTn id="13" fill="hold">
                            <p:stCondLst>
                              <p:cond delay="2000"/>
                            </p:stCondLst>
                            <p:childTnLst>
                              <p:par>
                                <p:cTn id="14" presetID="3" presetClass="entr" presetSubtype="1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childTnLst>
                          </p:cTn>
                        </p:par>
                        <p:par>
                          <p:cTn id="22" fill="hold">
                            <p:stCondLst>
                              <p:cond delay="2000"/>
                            </p:stCondLst>
                            <p:childTnLst>
                              <p:par>
                                <p:cTn id="23" presetID="3" presetClass="entr" presetSubtype="10" fill="hold" nodeType="after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blinds(horizontal)">
                                      <p:cBhvr>
                                        <p:cTn id="2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Controversy is Fine</a:t>
            </a:r>
            <a:endParaRPr lang="en-US" dirty="0"/>
          </a:p>
        </p:txBody>
      </p:sp>
      <p:sp>
        <p:nvSpPr>
          <p:cNvPr id="3" name="Content Placeholder 2"/>
          <p:cNvSpPr>
            <a:spLocks noGrp="1"/>
          </p:cNvSpPr>
          <p:nvPr>
            <p:ph idx="1"/>
          </p:nvPr>
        </p:nvSpPr>
        <p:spPr>
          <a:xfrm>
            <a:off x="507868" y="1412875"/>
            <a:ext cx="11173090" cy="1329595"/>
          </a:xfrm>
        </p:spPr>
        <p:txBody>
          <a:bodyPr/>
          <a:lstStyle/>
          <a:p>
            <a:r>
              <a:rPr lang="en-US" dirty="0" smtClean="0"/>
              <a:t>A director of communications complained that the “Experiment or Die” poster is “threatening.”</a:t>
            </a:r>
            <a:br>
              <a:rPr lang="en-US" dirty="0" smtClean="0"/>
            </a:br>
            <a:r>
              <a:rPr lang="en-US" dirty="0" smtClean="0"/>
              <a:t>We explained the usage</a:t>
            </a:r>
          </a:p>
        </p:txBody>
      </p:sp>
      <p:pic>
        <p:nvPicPr>
          <p:cNvPr id="4" name="Picture 3" descr="diePoster.png"/>
          <p:cNvPicPr/>
          <p:nvPr/>
        </p:nvPicPr>
        <p:blipFill>
          <a:blip r:embed="rId2" cstate="print"/>
          <a:stretch>
            <a:fillRect/>
          </a:stretch>
        </p:blipFill>
        <p:spPr>
          <a:xfrm>
            <a:off x="5657671" y="2628900"/>
            <a:ext cx="6531154" cy="4229100"/>
          </a:xfrm>
          <a:prstGeom prst="rect">
            <a:avLst/>
          </a:prstGeom>
        </p:spPr>
      </p:pic>
      <p:sp>
        <p:nvSpPr>
          <p:cNvPr id="6" name="Content Placeholder 2"/>
          <p:cNvSpPr txBox="1">
            <a:spLocks/>
          </p:cNvSpPr>
          <p:nvPr/>
        </p:nvSpPr>
        <p:spPr>
          <a:xfrm>
            <a:off x="420218" y="3141740"/>
            <a:ext cx="4851532" cy="2412968"/>
          </a:xfrm>
          <a:prstGeom prst="rect">
            <a:avLst/>
          </a:prstGeom>
        </p:spPr>
        <p:txBody>
          <a:bodyPr vert="horz" wrap="square" lIns="0" tIns="0" rIns="0" bIns="0" rtlCol="0">
            <a:spAutoFit/>
          </a:bodyPr>
          <a:lstStyle/>
          <a:p>
            <a:pPr marL="396875" indent="-396875">
              <a:lnSpc>
                <a:spcPct val="90000"/>
              </a:lnSpc>
              <a:spcBef>
                <a:spcPct val="20000"/>
              </a:spcBef>
              <a:buBlip>
                <a:blip r:embed="rId3"/>
              </a:buBlip>
            </a:pPr>
            <a:r>
              <a:rPr lang="en-US" sz="3200" dirty="0" smtClean="0"/>
              <a:t>V2 was our most </a:t>
            </a:r>
            <a:br>
              <a:rPr lang="en-US" sz="3200" dirty="0" smtClean="0"/>
            </a:br>
            <a:r>
              <a:rPr lang="en-US" sz="3200" dirty="0" smtClean="0"/>
              <a:t>successful poster</a:t>
            </a:r>
          </a:p>
          <a:p>
            <a:pPr marL="971532" lvl="1" indent="-514350">
              <a:lnSpc>
                <a:spcPct val="90000"/>
              </a:lnSpc>
              <a:spcBef>
                <a:spcPct val="20000"/>
              </a:spcBef>
              <a:buFont typeface="Arial" pitchFamily="34" charset="0"/>
              <a:buChar char="•"/>
            </a:pPr>
            <a:r>
              <a:rPr lang="en-US" sz="3200" dirty="0" smtClean="0"/>
              <a:t>Great image</a:t>
            </a:r>
          </a:p>
          <a:p>
            <a:pPr marL="971532" lvl="1" indent="-514350">
              <a:lnSpc>
                <a:spcPct val="90000"/>
              </a:lnSpc>
              <a:spcBef>
                <a:spcPct val="20000"/>
              </a:spcBef>
              <a:buFont typeface="Arial" pitchFamily="34" charset="0"/>
              <a:buChar char="•"/>
            </a:pPr>
            <a:r>
              <a:rPr lang="en-US" sz="3200" dirty="0" smtClean="0"/>
              <a:t>Quotation from Google’s Hal Varian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2000"/>
                                        <p:tgtEl>
                                          <p:spTgt spid="6">
                                            <p:txEl>
                                              <p:pRg st="2" end="2"/>
                                            </p:txEl>
                                          </p:spTgt>
                                        </p:tgtEl>
                                      </p:cBhvr>
                                    </p:animEffect>
                                  </p:childTnLst>
                                </p:cTn>
                              </p:par>
                            </p:childTnLst>
                          </p:cTn>
                        </p:par>
                        <p:par>
                          <p:cTn id="14" fill="hold">
                            <p:stCondLst>
                              <p:cond delay="2000"/>
                            </p:stCondLst>
                            <p:childTnLst>
                              <p:par>
                                <p:cTn id="15" presetID="5" presetClass="entr" presetSubtype="1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Cultural Challenge</a:t>
            </a:r>
            <a:endParaRPr lang="en-US" dirty="0"/>
          </a:p>
        </p:txBody>
      </p:sp>
      <p:sp>
        <p:nvSpPr>
          <p:cNvPr id="3" name="Content Placeholder 2"/>
          <p:cNvSpPr>
            <a:spLocks noGrp="1"/>
          </p:cNvSpPr>
          <p:nvPr>
            <p:ph idx="1"/>
          </p:nvPr>
        </p:nvSpPr>
        <p:spPr>
          <a:xfrm>
            <a:off x="304721" y="2281237"/>
            <a:ext cx="11636520" cy="5379934"/>
          </a:xfrm>
        </p:spPr>
        <p:txBody>
          <a:bodyPr/>
          <a:lstStyle/>
          <a:p>
            <a:r>
              <a:rPr lang="en-US" dirty="0" smtClean="0"/>
              <a:t>Why people/orgs avoid controlled experiments</a:t>
            </a:r>
          </a:p>
          <a:p>
            <a:pPr lvl="1"/>
            <a:r>
              <a:rPr lang="en-US" dirty="0" smtClean="0"/>
              <a:t>Some believe it threatens their job as decision makers</a:t>
            </a:r>
          </a:p>
          <a:p>
            <a:pPr lvl="1"/>
            <a:r>
              <a:rPr lang="en-US" dirty="0" smtClean="0"/>
              <a:t>At Microsoft, program managers select the next set of features to develop. Proposing several alternatives and admitting you don’t know which is best is hard</a:t>
            </a:r>
          </a:p>
          <a:p>
            <a:pPr lvl="1"/>
            <a:r>
              <a:rPr lang="en-US" dirty="0" smtClean="0"/>
              <a:t>Editors and designers get paid to select a great design</a:t>
            </a:r>
          </a:p>
          <a:p>
            <a:pPr lvl="1"/>
            <a:r>
              <a:rPr lang="en-US" dirty="0" smtClean="0"/>
              <a:t>Failures of ideas may hurt image and professional standing.</a:t>
            </a:r>
            <a:br>
              <a:rPr lang="en-US" dirty="0" smtClean="0"/>
            </a:br>
            <a:r>
              <a:rPr lang="en-US" dirty="0" smtClean="0"/>
              <a:t>It’s easier to declare success when the feature launches</a:t>
            </a:r>
          </a:p>
          <a:p>
            <a:pPr lvl="1"/>
            <a:r>
              <a:rPr lang="en-US" dirty="0" smtClean="0"/>
              <a:t>We’ve heard: “we know what to do.  It’s in our DNA,” and</a:t>
            </a:r>
            <a:br>
              <a:rPr lang="en-US" dirty="0" smtClean="0"/>
            </a:br>
            <a:r>
              <a:rPr lang="en-US" dirty="0" smtClean="0"/>
              <a:t>“why don’t we just do the right thing?”</a:t>
            </a:r>
          </a:p>
          <a:p>
            <a:pPr lvl="1"/>
            <a:endParaRPr lang="en-US" dirty="0" smtClean="0"/>
          </a:p>
          <a:p>
            <a:pPr>
              <a:buNone/>
            </a:pPr>
            <a:endParaRPr lang="en-US" dirty="0" smtClean="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18</a:t>
            </a:fld>
            <a:endParaRPr lang="en-US"/>
          </a:p>
        </p:txBody>
      </p:sp>
      <p:sp>
        <p:nvSpPr>
          <p:cNvPr id="6" name="TextBox 5"/>
          <p:cNvSpPr txBox="1"/>
          <p:nvPr/>
        </p:nvSpPr>
        <p:spPr>
          <a:xfrm>
            <a:off x="4666035" y="1328738"/>
            <a:ext cx="7218069" cy="1200329"/>
          </a:xfrm>
          <a:prstGeom prst="rect">
            <a:avLst/>
          </a:prstGeom>
          <a:noFill/>
        </p:spPr>
        <p:txBody>
          <a:bodyPr wrap="square" rtlCol="0">
            <a:spAutoFit/>
          </a:bodyPr>
          <a:lstStyle/>
          <a:p>
            <a:pPr algn="r"/>
            <a:r>
              <a:rPr lang="en-US" sz="1800" b="1" i="1" dirty="0" smtClean="0"/>
              <a:t>It is difficult to get a man to understand something when his salary depends upon his not understanding it. </a:t>
            </a:r>
            <a:br>
              <a:rPr lang="en-US" sz="1800" b="1" i="1" dirty="0" smtClean="0"/>
            </a:br>
            <a:r>
              <a:rPr lang="en-US" sz="1800" b="1" dirty="0" smtClean="0"/>
              <a:t>-- Upton Sinclair     </a:t>
            </a:r>
            <a:r>
              <a:rPr lang="en-US" sz="1800" b="1" i="1" dirty="0" smtClean="0"/>
              <a:t/>
            </a:r>
            <a:br>
              <a:rPr lang="en-US" sz="1800" b="1" i="1" dirty="0" smtClean="0"/>
            </a:br>
            <a:endParaRPr lang="en-US" sz="1800" b="1" i="1"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Pitfalls</a:t>
            </a:r>
            <a:endParaRPr lang="en-US" dirty="0"/>
          </a:p>
        </p:txBody>
      </p:sp>
      <p:sp>
        <p:nvSpPr>
          <p:cNvPr id="3" name="Content Placeholder 2"/>
          <p:cNvSpPr>
            <a:spLocks noGrp="1"/>
          </p:cNvSpPr>
          <p:nvPr>
            <p:ph idx="1"/>
          </p:nvPr>
        </p:nvSpPr>
        <p:spPr>
          <a:xfrm>
            <a:off x="507868" y="1412875"/>
            <a:ext cx="11173090" cy="1969770"/>
          </a:xfrm>
        </p:spPr>
        <p:txBody>
          <a:bodyPr/>
          <a:lstStyle/>
          <a:p>
            <a:r>
              <a:rPr lang="en-US" dirty="0" smtClean="0"/>
              <a:t>Getting a number is easy. </a:t>
            </a:r>
            <a:r>
              <a:rPr lang="en-US" dirty="0" smtClean="0"/>
              <a:t/>
            </a:r>
            <a:br>
              <a:rPr lang="en-US" dirty="0" smtClean="0"/>
            </a:br>
            <a:r>
              <a:rPr lang="en-US" dirty="0" smtClean="0"/>
              <a:t>Getting </a:t>
            </a:r>
            <a:r>
              <a:rPr lang="en-US" dirty="0" smtClean="0"/>
              <a:t>a number you should trust is </a:t>
            </a:r>
            <a:r>
              <a:rPr lang="en-US" dirty="0" smtClean="0"/>
              <a:t>much harder</a:t>
            </a:r>
            <a:endParaRPr lang="en-US" dirty="0" smtClean="0"/>
          </a:p>
          <a:p>
            <a:r>
              <a:rPr lang="en-US" dirty="0" smtClean="0"/>
              <a:t>In the paper we shared seven pitfalls</a:t>
            </a:r>
          </a:p>
          <a:p>
            <a:r>
              <a:rPr lang="en-US" dirty="0" smtClean="0"/>
              <a:t>Here are </a:t>
            </a:r>
            <a:r>
              <a:rPr lang="en-US" dirty="0" smtClean="0"/>
              <a:t>three</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 Problem Definition</a:t>
            </a:r>
          </a:p>
        </p:txBody>
      </p:sp>
      <p:sp>
        <p:nvSpPr>
          <p:cNvPr id="3" name="Content Placeholder 2"/>
          <p:cNvSpPr>
            <a:spLocks noGrp="1"/>
          </p:cNvSpPr>
          <p:nvPr>
            <p:ph idx="1"/>
          </p:nvPr>
        </p:nvSpPr>
        <p:spPr>
          <a:xfrm>
            <a:off x="507868" y="1412875"/>
            <a:ext cx="11173090" cy="5349157"/>
          </a:xfrm>
        </p:spPr>
        <p:txBody>
          <a:bodyPr/>
          <a:lstStyle/>
          <a:p>
            <a:r>
              <a:rPr lang="en-US" dirty="0" smtClean="0"/>
              <a:t>Goal: Accelerate software innovation through trustworthy experimentation</a:t>
            </a:r>
          </a:p>
          <a:p>
            <a:pPr lvl="1"/>
            <a:r>
              <a:rPr lang="en-US" dirty="0" smtClean="0"/>
              <a:t>Enable a more scientific approach to planning and prioritization of features and designs</a:t>
            </a:r>
          </a:p>
          <a:p>
            <a:pPr lvl="1"/>
            <a:r>
              <a:rPr lang="en-US" dirty="0" smtClean="0"/>
              <a:t>Trust is key: getting a number is easy.  Getting a number you should trust is </a:t>
            </a:r>
            <a:r>
              <a:rPr lang="en-US" dirty="0" smtClean="0"/>
              <a:t>much harder</a:t>
            </a:r>
            <a:r>
              <a:rPr lang="en-US" dirty="0" smtClean="0"/>
              <a:t>. </a:t>
            </a:r>
            <a:r>
              <a:rPr lang="en-US" dirty="0" smtClean="0"/>
              <a:t/>
            </a:r>
            <a:br>
              <a:rPr lang="en-US" dirty="0" smtClean="0"/>
            </a:br>
            <a:r>
              <a:rPr lang="en-US" dirty="0" smtClean="0"/>
              <a:t>The </a:t>
            </a:r>
            <a:r>
              <a:rPr lang="en-US" dirty="0" smtClean="0"/>
              <a:t>analyst may not realize problems.</a:t>
            </a:r>
          </a:p>
          <a:p>
            <a:r>
              <a:rPr lang="en-US" dirty="0" smtClean="0"/>
              <a:t>Experimentation is not applicable everywhere</a:t>
            </a:r>
          </a:p>
          <a:p>
            <a:pPr lvl="1"/>
            <a:r>
              <a:rPr lang="en-US" dirty="0" smtClean="0"/>
              <a:t>Not covered in this talk: four necessary ingredients for experimentation to be useful (in paper, Section 6)</a:t>
            </a:r>
          </a:p>
          <a:p>
            <a:pPr lvl="1"/>
            <a:r>
              <a:rPr lang="en-US" dirty="0" smtClean="0"/>
              <a:t>Sweet spot: websites and services</a:t>
            </a:r>
          </a:p>
          <a:p>
            <a:pPr lvl="1"/>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 Ramp-up</a:t>
            </a:r>
            <a:endParaRPr lang="en-US" dirty="0"/>
          </a:p>
        </p:txBody>
      </p:sp>
      <p:sp>
        <p:nvSpPr>
          <p:cNvPr id="3" name="Content Placeholder 2"/>
          <p:cNvSpPr>
            <a:spLocks noGrp="1"/>
          </p:cNvSpPr>
          <p:nvPr>
            <p:ph idx="1"/>
          </p:nvPr>
        </p:nvSpPr>
        <p:spPr>
          <a:xfrm>
            <a:off x="507868" y="1524000"/>
            <a:ext cx="11376237" cy="5108154"/>
          </a:xfrm>
        </p:spPr>
        <p:txBody>
          <a:bodyPr/>
          <a:lstStyle/>
          <a:p>
            <a:r>
              <a:rPr lang="en-US" sz="2800" dirty="0" smtClean="0"/>
              <a:t>Ramp-up</a:t>
            </a:r>
          </a:p>
          <a:p>
            <a:pPr lvl="1"/>
            <a:r>
              <a:rPr lang="en-US" sz="2400" dirty="0" smtClean="0"/>
              <a:t>Start an experiment at 0.1%</a:t>
            </a:r>
          </a:p>
          <a:p>
            <a:pPr lvl="1"/>
            <a:r>
              <a:rPr lang="en-US" sz="2400" dirty="0" smtClean="0"/>
              <a:t>Do some simple analyses to make sure no egregious problems can be detected</a:t>
            </a:r>
          </a:p>
          <a:p>
            <a:pPr lvl="1"/>
            <a:r>
              <a:rPr lang="en-US" sz="2400" dirty="0" smtClean="0"/>
              <a:t>Ramp-up to a larger percentage, and repeat until 50%</a:t>
            </a:r>
          </a:p>
          <a:p>
            <a:r>
              <a:rPr lang="en-US" sz="2800" dirty="0" smtClean="0"/>
              <a:t>Big differences are easy to detect because the min sample size is quadratic in the effect we want to detect</a:t>
            </a:r>
          </a:p>
          <a:p>
            <a:pPr lvl="1"/>
            <a:r>
              <a:rPr lang="en-US" sz="2400" dirty="0" smtClean="0"/>
              <a:t>Detecting 10% difference requires a small sample and serious problems can be detected during ramp-up</a:t>
            </a:r>
          </a:p>
          <a:p>
            <a:pPr lvl="1"/>
            <a:r>
              <a:rPr lang="en-US" sz="2400" dirty="0" smtClean="0"/>
              <a:t>Detecting 0.1% requires a population 100^2 = 10,000 times bigger</a:t>
            </a:r>
          </a:p>
          <a:p>
            <a:r>
              <a:rPr lang="en-US" sz="2800" dirty="0" smtClean="0"/>
              <a:t>Abort the experiment if treatment is significantly worse on OEC or other key metrics (e.g., time to generate page)</a:t>
            </a:r>
          </a:p>
          <a:p>
            <a:pPr>
              <a:buNone/>
            </a:pPr>
            <a:endParaRPr lang="en-US" sz="2800" dirty="0" smtClean="0"/>
          </a:p>
          <a:p>
            <a:endParaRPr lang="en-US" sz="2800" dirty="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3310D9EC-7C51-4292-8FCE-F35A0676F964}" type="slidenum">
              <a:rPr lang="en-US" smtClean="0"/>
              <a:pPr/>
              <a:t>20</a:t>
            </a:fld>
            <a:endParaRPr lang="en-US"/>
          </a:p>
        </p:txBody>
      </p:sp>
      <p:pic>
        <p:nvPicPr>
          <p:cNvPr id="221188" name="Picture 4" descr="C:\IETemp\Temporary Internet Files\Content.IE5\0JMHPXXZ\MCSL00652_0000[1].wmf"/>
          <p:cNvPicPr>
            <a:picLocks noChangeAspect="1" noChangeArrowheads="1"/>
          </p:cNvPicPr>
          <p:nvPr/>
        </p:nvPicPr>
        <p:blipFill>
          <a:blip r:embed="rId2" cstate="print"/>
          <a:srcRect/>
          <a:stretch>
            <a:fillRect/>
          </a:stretch>
        </p:blipFill>
        <p:spPr bwMode="auto">
          <a:xfrm>
            <a:off x="8680744" y="977854"/>
            <a:ext cx="3169501" cy="1183455"/>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664797"/>
          </a:xfrm>
        </p:spPr>
        <p:txBody>
          <a:bodyPr/>
          <a:lstStyle/>
          <a:p>
            <a:r>
              <a:rPr lang="en-US" dirty="0" smtClean="0"/>
              <a:t>Pitfall : Combining Data During Ramp-up</a:t>
            </a:r>
            <a:endParaRPr lang="en-US" dirty="0"/>
          </a:p>
        </p:txBody>
      </p:sp>
      <p:sp>
        <p:nvSpPr>
          <p:cNvPr id="3" name="Content Placeholder 2"/>
          <p:cNvSpPr>
            <a:spLocks noGrp="1"/>
          </p:cNvSpPr>
          <p:nvPr>
            <p:ph idx="1"/>
          </p:nvPr>
        </p:nvSpPr>
        <p:spPr>
          <a:xfrm>
            <a:off x="474732" y="1341869"/>
            <a:ext cx="11173090" cy="5318379"/>
          </a:xfrm>
        </p:spPr>
        <p:txBody>
          <a:bodyPr/>
          <a:lstStyle/>
          <a:p>
            <a:r>
              <a:rPr lang="en-US" dirty="0" smtClean="0"/>
              <a:t>Simplified example: 1,000,000 users per day</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For each individual day the Treatment is much better</a:t>
            </a:r>
          </a:p>
          <a:p>
            <a:r>
              <a:rPr lang="en-US" dirty="0" smtClean="0"/>
              <a:t>However, cumulative result for Treatment is </a:t>
            </a:r>
            <a:r>
              <a:rPr lang="en-US" dirty="0" smtClean="0">
                <a:solidFill>
                  <a:srgbClr val="FFFF00"/>
                </a:solidFill>
              </a:rPr>
              <a:t>worse</a:t>
            </a:r>
            <a:r>
              <a:rPr lang="en-US" dirty="0" smtClean="0"/>
              <a:t> </a:t>
            </a:r>
          </a:p>
          <a:p>
            <a:r>
              <a:rPr lang="en-US" dirty="0" smtClean="0"/>
              <a:t>This counter-intuitive effect is called Simpson’s paradox</a:t>
            </a:r>
            <a:endParaRPr lang="en-US" dirty="0"/>
          </a:p>
        </p:txBody>
      </p:sp>
      <p:graphicFrame>
        <p:nvGraphicFramePr>
          <p:cNvPr id="58" name="Table 57"/>
          <p:cNvGraphicFramePr>
            <a:graphicFrameLocks noGrp="1"/>
          </p:cNvGraphicFramePr>
          <p:nvPr/>
        </p:nvGraphicFramePr>
        <p:xfrm>
          <a:off x="2214745" y="1914313"/>
          <a:ext cx="7662929" cy="2873250"/>
        </p:xfrm>
        <a:graphic>
          <a:graphicData uri="http://schemas.openxmlformats.org/drawingml/2006/table">
            <a:tbl>
              <a:tblPr/>
              <a:tblGrid>
                <a:gridCol w="1973953"/>
                <a:gridCol w="898260"/>
                <a:gridCol w="948163"/>
                <a:gridCol w="914893"/>
                <a:gridCol w="964796"/>
                <a:gridCol w="1031335"/>
                <a:gridCol w="931529"/>
              </a:tblGrid>
              <a:tr h="478875">
                <a:tc rowSpan="2">
                  <a:txBody>
                    <a:bodyPr/>
                    <a:lstStyle/>
                    <a:p>
                      <a:pPr algn="ctr" fontAlgn="ctr"/>
                      <a:r>
                        <a:rPr lang="en-US" sz="2000" b="1" i="0" u="none" strike="noStrike" dirty="0">
                          <a:solidFill>
                            <a:srgbClr val="FFFFFF"/>
                          </a:solidFill>
                          <a:latin typeface="Calibri"/>
                        </a:rPr>
                        <a:t>Conversion Rate for two days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gridSpan="2">
                  <a:txBody>
                    <a:bodyPr/>
                    <a:lstStyle/>
                    <a:p>
                      <a:pPr algn="ctr" fontAlgn="b"/>
                      <a:r>
                        <a:rPr lang="en-US" sz="2400" b="1" i="0" u="none" strike="noStrike" dirty="0">
                          <a:solidFill>
                            <a:srgbClr val="FFFFFF"/>
                          </a:solidFill>
                          <a:latin typeface="Calibri"/>
                        </a:rPr>
                        <a:t>Friday</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2400" b="1" i="0" u="none" strike="noStrike" dirty="0">
                          <a:solidFill>
                            <a:srgbClr val="FFFFFF"/>
                          </a:solidFill>
                          <a:latin typeface="Calibri"/>
                        </a:rPr>
                        <a:t>Saturday</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hMerge="1">
                  <a:txBody>
                    <a:bodyPr/>
                    <a:lstStyle/>
                    <a:p>
                      <a:endParaRPr lang="en-US"/>
                    </a:p>
                  </a:txBody>
                  <a:tcPr/>
                </a:tc>
                <a:tc rowSpan="2" gridSpan="2">
                  <a:txBody>
                    <a:bodyPr/>
                    <a:lstStyle/>
                    <a:p>
                      <a:pPr algn="ctr" fontAlgn="ctr"/>
                      <a:r>
                        <a:rPr lang="en-US" sz="2400" b="1" i="0" u="none" strike="noStrike" dirty="0">
                          <a:solidFill>
                            <a:srgbClr val="FFFFFF"/>
                          </a:solidFill>
                          <a:latin typeface="Calibri"/>
                        </a:rPr>
                        <a:t>Total</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rowSpan="2" hMerge="1">
                  <a:txBody>
                    <a:bodyPr/>
                    <a:lstStyle/>
                    <a:p>
                      <a:endParaRPr lang="en-US"/>
                    </a:p>
                  </a:txBody>
                  <a:tcPr/>
                </a:tc>
              </a:tr>
              <a:tr h="478875">
                <a:tc vMerge="1">
                  <a:txBody>
                    <a:bodyPr/>
                    <a:lstStyle/>
                    <a:p>
                      <a:endParaRPr lang="en-US"/>
                    </a:p>
                  </a:txBody>
                  <a:tcPr/>
                </a:tc>
                <a:tc gridSpan="2">
                  <a:txBody>
                    <a:bodyPr/>
                    <a:lstStyle/>
                    <a:p>
                      <a:pPr algn="ctr" fontAlgn="b"/>
                      <a:r>
                        <a:rPr lang="en-US" sz="2000" b="1" i="0" u="none" strike="noStrike">
                          <a:solidFill>
                            <a:srgbClr val="FFFFFF"/>
                          </a:solidFill>
                          <a:latin typeface="Calibri"/>
                        </a:rPr>
                        <a:t>C/T split: 99/1</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2000" b="1" i="0" u="none" strike="noStrike">
                          <a:solidFill>
                            <a:srgbClr val="FFFFFF"/>
                          </a:solidFill>
                          <a:latin typeface="Calibri"/>
                        </a:rPr>
                        <a:t>C/T split: 50/50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r h="478875">
                <a:tc rowSpan="2">
                  <a:txBody>
                    <a:bodyPr/>
                    <a:lstStyle/>
                    <a:p>
                      <a:pPr algn="ctr" fontAlgn="ctr"/>
                      <a:r>
                        <a:rPr lang="en-US" sz="2400" b="1" i="0" u="none" strike="noStrike" dirty="0">
                          <a:solidFill>
                            <a:srgbClr val="FFFFFF"/>
                          </a:solidFill>
                          <a:latin typeface="Calibri"/>
                        </a:rPr>
                        <a:t>Control</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b"/>
                      <a:r>
                        <a:rPr lang="en-US" sz="2000" b="1" i="0" u="none" strike="noStrike">
                          <a:solidFill>
                            <a:srgbClr val="FFFFFF"/>
                          </a:solidFill>
                          <a:latin typeface="Calibri"/>
                        </a:rPr>
                        <a:t>20,000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0F253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rowSpan="2">
                  <a:txBody>
                    <a:bodyPr/>
                    <a:lstStyle/>
                    <a:p>
                      <a:pPr algn="ctr" fontAlgn="ctr"/>
                      <a:r>
                        <a:rPr lang="en-US" sz="2000" b="1" i="0" u="none" strike="noStrike" dirty="0">
                          <a:solidFill>
                            <a:srgbClr val="FFFFFF"/>
                          </a:solidFill>
                          <a:latin typeface="Calibri"/>
                        </a:rPr>
                        <a:t>= 2.02%</a:t>
                      </a:r>
                    </a:p>
                  </a:txBody>
                  <a:tcPr marL="0" marR="0" marT="0" marB="0" anchor="ctr">
                    <a:lnL w="6350" cap="flat" cmpd="sng" algn="ctr">
                      <a:solidFill>
                        <a:srgbClr val="0F253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b"/>
                      <a:r>
                        <a:rPr lang="en-US" sz="2000" b="1" i="0" u="none" strike="noStrike">
                          <a:solidFill>
                            <a:srgbClr val="FFFFFF"/>
                          </a:solidFill>
                          <a:latin typeface="Calibri"/>
                        </a:rPr>
                        <a:t>5,000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0F253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rowSpan="2">
                  <a:txBody>
                    <a:bodyPr/>
                    <a:lstStyle/>
                    <a:p>
                      <a:pPr algn="ctr" fontAlgn="ctr"/>
                      <a:r>
                        <a:rPr lang="en-US" sz="2000" b="1" i="0" u="none" strike="noStrike" dirty="0">
                          <a:solidFill>
                            <a:srgbClr val="FFFFFF"/>
                          </a:solidFill>
                          <a:latin typeface="Calibri"/>
                        </a:rPr>
                        <a:t>= </a:t>
                      </a:r>
                      <a:r>
                        <a:rPr lang="en-US" sz="2000" b="1" i="0" u="none" strike="noStrike" dirty="0" smtClean="0">
                          <a:solidFill>
                            <a:srgbClr val="FFFFFF"/>
                          </a:solidFill>
                          <a:latin typeface="Calibri"/>
                        </a:rPr>
                        <a:t>1.00%</a:t>
                      </a:r>
                      <a:endParaRPr lang="en-US" sz="2000" b="1" i="0" u="none" strike="noStrike" dirty="0">
                        <a:solidFill>
                          <a:srgbClr val="FFFFFF"/>
                        </a:solidFill>
                        <a:latin typeface="Calibri"/>
                      </a:endParaRPr>
                    </a:p>
                  </a:txBody>
                  <a:tcPr marL="0" marR="0" marT="0" marB="0" anchor="ctr">
                    <a:lnL w="6350" cap="flat" cmpd="sng" algn="ctr">
                      <a:solidFill>
                        <a:srgbClr val="0F253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b"/>
                      <a:r>
                        <a:rPr lang="en-US" sz="2000" b="1" i="0" u="none" strike="noStrike">
                          <a:solidFill>
                            <a:srgbClr val="FFFFFF"/>
                          </a:solidFill>
                          <a:latin typeface="Calibri"/>
                        </a:rPr>
                        <a:t>25,000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0F253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rowSpan="2">
                  <a:txBody>
                    <a:bodyPr/>
                    <a:lstStyle/>
                    <a:p>
                      <a:pPr algn="ctr" fontAlgn="ctr"/>
                      <a:r>
                        <a:rPr lang="en-US" sz="2000" b="1" i="0" u="none" strike="noStrike" dirty="0">
                          <a:solidFill>
                            <a:srgbClr val="FFFFFF"/>
                          </a:solidFill>
                          <a:latin typeface="Calibri"/>
                        </a:rPr>
                        <a:t>= </a:t>
                      </a:r>
                      <a:r>
                        <a:rPr lang="en-US" sz="2000" b="1" i="0" u="none" strike="noStrike" dirty="0">
                          <a:solidFill>
                            <a:srgbClr val="FFFF00"/>
                          </a:solidFill>
                          <a:latin typeface="Calibri"/>
                        </a:rPr>
                        <a:t>1.68%</a:t>
                      </a:r>
                    </a:p>
                  </a:txBody>
                  <a:tcPr marL="0" marR="0" marT="0" marB="0" anchor="ctr">
                    <a:lnL w="6350" cap="flat" cmpd="sng" algn="ctr">
                      <a:solidFill>
                        <a:srgbClr val="0F253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478875">
                <a:tc vMerge="1">
                  <a:txBody>
                    <a:bodyPr/>
                    <a:lstStyle/>
                    <a:p>
                      <a:endParaRPr lang="en-US"/>
                    </a:p>
                  </a:txBody>
                  <a:tcPr/>
                </a:tc>
                <a:tc>
                  <a:txBody>
                    <a:bodyPr/>
                    <a:lstStyle/>
                    <a:p>
                      <a:pPr algn="ctr" fontAlgn="b"/>
                      <a:r>
                        <a:rPr lang="en-US" sz="2000" b="1" i="0" u="none" strike="noStrike" dirty="0">
                          <a:solidFill>
                            <a:srgbClr val="FFFFFF"/>
                          </a:solidFill>
                          <a:latin typeface="Calibri"/>
                        </a:rPr>
                        <a:t>990,000</a:t>
                      </a:r>
                    </a:p>
                  </a:txBody>
                  <a:tcPr marL="0" marR="0" marT="0" marB="0">
                    <a:lnL w="6350" cap="flat" cmpd="sng" algn="ctr">
                      <a:solidFill>
                        <a:srgbClr val="FFFFFF"/>
                      </a:solidFill>
                      <a:prstDash val="solid"/>
                      <a:round/>
                      <a:headEnd type="none" w="med" len="med"/>
                      <a:tailEnd type="none" w="med" len="med"/>
                    </a:lnL>
                    <a:lnR w="6350" cap="flat" cmpd="sng" algn="ctr">
                      <a:solidFill>
                        <a:srgbClr val="0F253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vMerge="1">
                  <a:txBody>
                    <a:bodyPr/>
                    <a:lstStyle/>
                    <a:p>
                      <a:endParaRPr lang="en-US"/>
                    </a:p>
                  </a:txBody>
                  <a:tcPr/>
                </a:tc>
                <a:tc>
                  <a:txBody>
                    <a:bodyPr/>
                    <a:lstStyle/>
                    <a:p>
                      <a:pPr algn="ctr" fontAlgn="b"/>
                      <a:r>
                        <a:rPr lang="en-US" sz="2000" b="1" i="0" u="none" strike="noStrike" dirty="0">
                          <a:solidFill>
                            <a:srgbClr val="FFFFFF"/>
                          </a:solidFill>
                          <a:latin typeface="Calibri"/>
                        </a:rPr>
                        <a:t>500,000</a:t>
                      </a:r>
                    </a:p>
                  </a:txBody>
                  <a:tcPr marL="0" marR="0" marT="0" marB="0">
                    <a:lnL w="6350" cap="flat" cmpd="sng" algn="ctr">
                      <a:solidFill>
                        <a:srgbClr val="FFFFFF"/>
                      </a:solidFill>
                      <a:prstDash val="solid"/>
                      <a:round/>
                      <a:headEnd type="none" w="med" len="med"/>
                      <a:tailEnd type="none" w="med" len="med"/>
                    </a:lnL>
                    <a:lnR w="6350" cap="flat" cmpd="sng" algn="ctr">
                      <a:solidFill>
                        <a:srgbClr val="0F253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vMerge="1">
                  <a:txBody>
                    <a:bodyPr/>
                    <a:lstStyle/>
                    <a:p>
                      <a:endParaRPr lang="en-US"/>
                    </a:p>
                  </a:txBody>
                  <a:tcPr/>
                </a:tc>
                <a:tc>
                  <a:txBody>
                    <a:bodyPr/>
                    <a:lstStyle/>
                    <a:p>
                      <a:pPr algn="ctr" fontAlgn="b"/>
                      <a:r>
                        <a:rPr lang="en-US" sz="2000" b="1" i="0" u="none" strike="noStrike" dirty="0">
                          <a:solidFill>
                            <a:srgbClr val="FFFFFF"/>
                          </a:solidFill>
                          <a:latin typeface="Calibri"/>
                        </a:rPr>
                        <a:t>1,490,000</a:t>
                      </a:r>
                    </a:p>
                  </a:txBody>
                  <a:tcPr marL="0" marR="0" marT="0" marB="0">
                    <a:lnL w="6350" cap="flat" cmpd="sng" algn="ctr">
                      <a:solidFill>
                        <a:srgbClr val="FFFFFF"/>
                      </a:solidFill>
                      <a:prstDash val="solid"/>
                      <a:round/>
                      <a:headEnd type="none" w="med" len="med"/>
                      <a:tailEnd type="none" w="med" len="med"/>
                    </a:lnL>
                    <a:lnR w="6350" cap="flat" cmpd="sng" algn="ctr">
                      <a:solidFill>
                        <a:srgbClr val="0F253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vMerge="1">
                  <a:txBody>
                    <a:bodyPr/>
                    <a:lstStyle/>
                    <a:p>
                      <a:endParaRPr lang="en-US"/>
                    </a:p>
                  </a:txBody>
                  <a:tcPr/>
                </a:tc>
              </a:tr>
              <a:tr h="478875">
                <a:tc rowSpan="2">
                  <a:txBody>
                    <a:bodyPr/>
                    <a:lstStyle/>
                    <a:p>
                      <a:pPr algn="ctr" fontAlgn="ctr"/>
                      <a:r>
                        <a:rPr lang="en-US" sz="2400" b="1" i="0" u="none" strike="noStrike" dirty="0">
                          <a:solidFill>
                            <a:srgbClr val="FFFFFF"/>
                          </a:solidFill>
                          <a:latin typeface="Calibri"/>
                        </a:rPr>
                        <a:t>Treatment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b"/>
                      <a:r>
                        <a:rPr lang="en-US" sz="2000" b="1" i="0" u="none" strike="noStrike">
                          <a:solidFill>
                            <a:srgbClr val="FFFFFF"/>
                          </a:solidFill>
                          <a:latin typeface="Calibri"/>
                        </a:rPr>
                        <a:t>230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0F253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rowSpan="2">
                  <a:txBody>
                    <a:bodyPr/>
                    <a:lstStyle/>
                    <a:p>
                      <a:pPr algn="ctr" fontAlgn="ctr"/>
                      <a:r>
                        <a:rPr lang="en-US" sz="2000" b="1" i="0" u="none" strike="noStrike" dirty="0">
                          <a:solidFill>
                            <a:srgbClr val="FFFFFF"/>
                          </a:solidFill>
                          <a:latin typeface="Calibri"/>
                        </a:rPr>
                        <a:t>= </a:t>
                      </a:r>
                      <a:r>
                        <a:rPr lang="en-US" sz="2000" b="1" i="0" u="none" strike="noStrike" dirty="0">
                          <a:solidFill>
                            <a:srgbClr val="FFFF00"/>
                          </a:solidFill>
                          <a:latin typeface="Calibri"/>
                        </a:rPr>
                        <a:t>2.30%</a:t>
                      </a:r>
                    </a:p>
                  </a:txBody>
                  <a:tcPr marL="0" marR="0" marT="0" marB="0" anchor="ctr">
                    <a:lnL w="6350" cap="flat" cmpd="sng" algn="ctr">
                      <a:solidFill>
                        <a:srgbClr val="0F253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b"/>
                      <a:r>
                        <a:rPr lang="en-US" sz="2000" b="1" i="0" u="none" strike="noStrike">
                          <a:solidFill>
                            <a:srgbClr val="FFFFFF"/>
                          </a:solidFill>
                          <a:latin typeface="Calibri"/>
                        </a:rPr>
                        <a:t>6,000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0F253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rowSpan="2">
                  <a:txBody>
                    <a:bodyPr/>
                    <a:lstStyle/>
                    <a:p>
                      <a:pPr algn="ctr" fontAlgn="ctr"/>
                      <a:r>
                        <a:rPr lang="en-US" sz="2000" b="1" i="0" u="none" strike="noStrike" dirty="0">
                          <a:solidFill>
                            <a:srgbClr val="FFFFFF"/>
                          </a:solidFill>
                          <a:latin typeface="Calibri"/>
                        </a:rPr>
                        <a:t>= </a:t>
                      </a:r>
                      <a:r>
                        <a:rPr lang="en-US" sz="2000" b="1" i="0" u="none" strike="noStrike" dirty="0" smtClean="0">
                          <a:solidFill>
                            <a:srgbClr val="FFFF00"/>
                          </a:solidFill>
                          <a:latin typeface="Calibri"/>
                        </a:rPr>
                        <a:t>1.20%</a:t>
                      </a:r>
                      <a:endParaRPr lang="en-US" sz="2000" b="1" i="0" u="none" strike="noStrike" dirty="0">
                        <a:solidFill>
                          <a:srgbClr val="FFFF00"/>
                        </a:solidFill>
                        <a:latin typeface="Calibri"/>
                      </a:endParaRPr>
                    </a:p>
                  </a:txBody>
                  <a:tcPr marL="0" marR="0" marT="0" marB="0" anchor="ctr">
                    <a:lnL w="6350" cap="flat" cmpd="sng" algn="ctr">
                      <a:solidFill>
                        <a:srgbClr val="0F253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b"/>
                      <a:r>
                        <a:rPr lang="en-US" sz="2000" b="1" i="0" u="none" strike="noStrike">
                          <a:solidFill>
                            <a:srgbClr val="FFFFFF"/>
                          </a:solidFill>
                          <a:latin typeface="Calibri"/>
                        </a:rPr>
                        <a:t>6,230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0F253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rowSpan="2">
                  <a:txBody>
                    <a:bodyPr/>
                    <a:lstStyle/>
                    <a:p>
                      <a:pPr algn="ctr" fontAlgn="ctr"/>
                      <a:r>
                        <a:rPr lang="en-US" sz="2000" b="1" i="0" u="none" strike="noStrike">
                          <a:solidFill>
                            <a:srgbClr val="FFFFFF"/>
                          </a:solidFill>
                          <a:latin typeface="Calibri"/>
                        </a:rPr>
                        <a:t>= 1.22%</a:t>
                      </a:r>
                    </a:p>
                  </a:txBody>
                  <a:tcPr marL="0" marR="0" marT="0" marB="0" anchor="ctr">
                    <a:lnL w="6350" cap="flat" cmpd="sng" algn="ctr">
                      <a:solidFill>
                        <a:srgbClr val="0F253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478875">
                <a:tc vMerge="1">
                  <a:txBody>
                    <a:bodyPr/>
                    <a:lstStyle/>
                    <a:p>
                      <a:endParaRPr lang="en-US"/>
                    </a:p>
                  </a:txBody>
                  <a:tcPr/>
                </a:tc>
                <a:tc>
                  <a:txBody>
                    <a:bodyPr/>
                    <a:lstStyle/>
                    <a:p>
                      <a:pPr algn="ctr" fontAlgn="b"/>
                      <a:r>
                        <a:rPr lang="en-US" sz="2000" b="1" i="0" u="none" strike="noStrike" dirty="0">
                          <a:solidFill>
                            <a:srgbClr val="FFFFFF"/>
                          </a:solidFill>
                          <a:latin typeface="Calibri"/>
                        </a:rPr>
                        <a:t>10,000</a:t>
                      </a:r>
                    </a:p>
                  </a:txBody>
                  <a:tcPr marL="0" marR="0" marT="0" marB="0">
                    <a:lnL w="6350" cap="flat" cmpd="sng" algn="ctr">
                      <a:solidFill>
                        <a:srgbClr val="FFFFFF"/>
                      </a:solidFill>
                      <a:prstDash val="solid"/>
                      <a:round/>
                      <a:headEnd type="none" w="med" len="med"/>
                      <a:tailEnd type="none" w="med" len="med"/>
                    </a:lnL>
                    <a:lnR w="6350" cap="flat" cmpd="sng" algn="ctr">
                      <a:solidFill>
                        <a:srgbClr val="0F253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vMerge="1">
                  <a:txBody>
                    <a:bodyPr/>
                    <a:lstStyle/>
                    <a:p>
                      <a:endParaRPr lang="en-US"/>
                    </a:p>
                  </a:txBody>
                  <a:tcPr/>
                </a:tc>
                <a:tc>
                  <a:txBody>
                    <a:bodyPr/>
                    <a:lstStyle/>
                    <a:p>
                      <a:pPr algn="ctr" fontAlgn="b"/>
                      <a:r>
                        <a:rPr lang="en-US" sz="2000" b="1" i="0" u="none" strike="noStrike" dirty="0">
                          <a:solidFill>
                            <a:srgbClr val="FFFFFF"/>
                          </a:solidFill>
                          <a:latin typeface="Calibri"/>
                        </a:rPr>
                        <a:t>500,000</a:t>
                      </a:r>
                    </a:p>
                  </a:txBody>
                  <a:tcPr marL="0" marR="0" marT="0" marB="0">
                    <a:lnL w="6350" cap="flat" cmpd="sng" algn="ctr">
                      <a:solidFill>
                        <a:srgbClr val="FFFFFF"/>
                      </a:solidFill>
                      <a:prstDash val="solid"/>
                      <a:round/>
                      <a:headEnd type="none" w="med" len="med"/>
                      <a:tailEnd type="none" w="med" len="med"/>
                    </a:lnL>
                    <a:lnR w="6350" cap="flat" cmpd="sng" algn="ctr">
                      <a:solidFill>
                        <a:srgbClr val="0F253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vMerge="1">
                  <a:txBody>
                    <a:bodyPr/>
                    <a:lstStyle/>
                    <a:p>
                      <a:endParaRPr lang="en-US"/>
                    </a:p>
                  </a:txBody>
                  <a:tcPr/>
                </a:tc>
                <a:tc>
                  <a:txBody>
                    <a:bodyPr/>
                    <a:lstStyle/>
                    <a:p>
                      <a:pPr algn="ctr" fontAlgn="b"/>
                      <a:r>
                        <a:rPr lang="en-US" sz="2000" b="1" i="0" u="none" strike="noStrike" dirty="0">
                          <a:solidFill>
                            <a:srgbClr val="FFFFFF"/>
                          </a:solidFill>
                          <a:latin typeface="Calibri"/>
                        </a:rPr>
                        <a:t>510,000</a:t>
                      </a:r>
                    </a:p>
                  </a:txBody>
                  <a:tcPr marL="0" marR="0" marT="0" marB="0">
                    <a:lnL w="6350" cap="flat" cmpd="sng" algn="ctr">
                      <a:solidFill>
                        <a:srgbClr val="FFFFFF"/>
                      </a:solidFill>
                      <a:prstDash val="solid"/>
                      <a:round/>
                      <a:headEnd type="none" w="med" len="med"/>
                      <a:tailEnd type="none" w="med" len="med"/>
                    </a:lnL>
                    <a:lnR w="6350" cap="flat" cmpd="sng" algn="ctr">
                      <a:solidFill>
                        <a:srgbClr val="0F253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vMerge="1">
                  <a:txBody>
                    <a:bodyPr/>
                    <a:lstStyle/>
                    <a:p>
                      <a:endParaRPr lang="en-US"/>
                    </a:p>
                  </a:txBody>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box(in)">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box(in)">
                                      <p:cBhvr>
                                        <p:cTn id="1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 A/A Test</a:t>
            </a:r>
            <a:endParaRPr lang="en-US" dirty="0"/>
          </a:p>
        </p:txBody>
      </p:sp>
      <p:sp>
        <p:nvSpPr>
          <p:cNvPr id="3" name="Content Placeholder 2"/>
          <p:cNvSpPr>
            <a:spLocks noGrp="1"/>
          </p:cNvSpPr>
          <p:nvPr>
            <p:ph idx="1"/>
          </p:nvPr>
        </p:nvSpPr>
        <p:spPr>
          <a:xfrm>
            <a:off x="477888" y="1114889"/>
            <a:ext cx="11173090" cy="5743111"/>
          </a:xfrm>
        </p:spPr>
        <p:txBody>
          <a:bodyPr/>
          <a:lstStyle/>
          <a:p>
            <a:pPr lvl="0"/>
            <a:r>
              <a:rPr lang="en-US" dirty="0" smtClean="0"/>
              <a:t>Run A/A tests</a:t>
            </a:r>
          </a:p>
          <a:p>
            <a:pPr lvl="1"/>
            <a:r>
              <a:rPr lang="en-US" dirty="0" smtClean="0"/>
              <a:t>Run an experiment where the Treatment and Control variants are coded identically and validate the following:</a:t>
            </a:r>
          </a:p>
          <a:p>
            <a:pPr marL="1312863" lvl="2" indent="-457200">
              <a:buFont typeface="+mj-lt"/>
              <a:buAutoNum type="arabicPeriod"/>
            </a:pPr>
            <a:r>
              <a:rPr lang="en-US" dirty="0" smtClean="0"/>
              <a:t>Are users split according to the planned percentages?</a:t>
            </a:r>
            <a:endParaRPr lang="en-US" sz="3200" dirty="0" smtClean="0"/>
          </a:p>
          <a:p>
            <a:pPr marL="1312863" lvl="2" indent="-457200">
              <a:buFont typeface="+mj-lt"/>
              <a:buAutoNum type="arabicPeriod"/>
            </a:pPr>
            <a:r>
              <a:rPr lang="en-US" dirty="0" smtClean="0"/>
              <a:t>Is the data collected matching the system of record?</a:t>
            </a:r>
          </a:p>
          <a:p>
            <a:pPr marL="1312863" lvl="2" indent="-457200">
              <a:buFont typeface="+mj-lt"/>
              <a:buAutoNum type="arabicPeriod"/>
            </a:pPr>
            <a:r>
              <a:rPr lang="en-US" dirty="0" smtClean="0"/>
              <a:t>Are the results showing non-significant results 95% of the time?</a:t>
            </a:r>
          </a:p>
          <a:p>
            <a:pPr>
              <a:buNone/>
            </a:pPr>
            <a:r>
              <a:rPr lang="en-US" dirty="0" smtClean="0"/>
              <a:t>	This is a powerful technique for finding bugs and other integration issues </a:t>
            </a:r>
            <a:r>
              <a:rPr lang="en-US" dirty="0" smtClean="0">
                <a:solidFill>
                  <a:srgbClr val="92D050"/>
                </a:solidFill>
              </a:rPr>
              <a:t>before</a:t>
            </a:r>
            <a:r>
              <a:rPr lang="en-US" dirty="0" smtClean="0"/>
              <a:t> teams try to make data-driven decisions</a:t>
            </a:r>
          </a:p>
          <a:p>
            <a:pPr lvl="0"/>
            <a:r>
              <a:rPr lang="en-US" dirty="0" smtClean="0"/>
              <a:t>Multiple integrations at Microsoft failed A/A tests</a:t>
            </a:r>
          </a:p>
          <a:p>
            <a:pPr lvl="1"/>
            <a:r>
              <a:rPr lang="en-US" dirty="0" smtClean="0"/>
              <a:t>Example problem: caching issues.  If variants share an LRU cache and Control is 90% while treatment is 10%, control pages will be cached more often and be faster</a:t>
            </a:r>
          </a:p>
        </p:txBody>
      </p:sp>
    </p:spTree>
    <p:custDataLst>
      <p:tags r:id="rId1"/>
    </p:custData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Pitfall: Not Filtering out Robots</a:t>
            </a:r>
            <a:endParaRPr lang="en-US" dirty="0"/>
          </a:p>
        </p:txBody>
      </p:sp>
      <p:sp>
        <p:nvSpPr>
          <p:cNvPr id="3" name="Content Placeholder 2"/>
          <p:cNvSpPr>
            <a:spLocks noGrp="1"/>
          </p:cNvSpPr>
          <p:nvPr>
            <p:ph idx="1"/>
          </p:nvPr>
        </p:nvSpPr>
        <p:spPr>
          <a:xfrm>
            <a:off x="507867" y="1090903"/>
            <a:ext cx="11147513" cy="5201424"/>
          </a:xfrm>
        </p:spPr>
        <p:txBody>
          <a:bodyPr/>
          <a:lstStyle/>
          <a:p>
            <a:r>
              <a:rPr lang="en-US" dirty="0" smtClean="0"/>
              <a:t>Internet sites can get a significant amount of robot traffic (search engine crawlers, email harvesters, </a:t>
            </a:r>
            <a:r>
              <a:rPr lang="en-US" dirty="0" err="1" smtClean="0"/>
              <a:t>botnets</a:t>
            </a:r>
            <a:r>
              <a:rPr lang="en-US" dirty="0" smtClean="0"/>
              <a:t>, etc.)</a:t>
            </a:r>
          </a:p>
          <a:p>
            <a:r>
              <a:rPr lang="en-US" dirty="0" smtClean="0"/>
              <a:t>Robots can cause misleading results</a:t>
            </a:r>
          </a:p>
          <a:p>
            <a:pPr lvl="1"/>
            <a:r>
              <a:rPr lang="en-US" dirty="0" smtClean="0"/>
              <a:t>Most concerned about robots with high traffic (e.g. clicks or PVs) that stay in Treatment or Control (we’ve seen one robot with </a:t>
            </a:r>
          </a:p>
          <a:p>
            <a:pPr lvl="1">
              <a:buNone/>
            </a:pPr>
            <a:r>
              <a:rPr lang="en-US" dirty="0" smtClean="0"/>
              <a:t>	&gt; 600,000 clicks in a month on one page)</a:t>
            </a:r>
          </a:p>
          <a:p>
            <a:r>
              <a:rPr lang="en-US" dirty="0" smtClean="0"/>
              <a:t>Identifying robots can be difficult</a:t>
            </a:r>
          </a:p>
          <a:p>
            <a:pPr lvl="1"/>
            <a:r>
              <a:rPr lang="en-US" dirty="0" smtClean="0"/>
              <a:t>Some robots identify themselves</a:t>
            </a:r>
          </a:p>
          <a:p>
            <a:pPr lvl="1"/>
            <a:r>
              <a:rPr lang="en-US" dirty="0" smtClean="0"/>
              <a:t>Many look like human users and even execute JavaScript</a:t>
            </a:r>
          </a:p>
          <a:p>
            <a:pPr lvl="1"/>
            <a:r>
              <a:rPr lang="en-US" dirty="0" smtClean="0"/>
              <a:t>Use heuristics to ID and remove robots from analysis</a:t>
            </a:r>
          </a:p>
          <a:p>
            <a:pPr lvl="1">
              <a:buNone/>
            </a:pPr>
            <a:r>
              <a:rPr lang="en-US" dirty="0" smtClean="0"/>
              <a:t>	(e.g. more than 100 clicks in an hour)</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Robots on A/A Experiment</a:t>
            </a:r>
            <a:endParaRPr lang="en-US" dirty="0"/>
          </a:p>
        </p:txBody>
      </p:sp>
      <p:sp>
        <p:nvSpPr>
          <p:cNvPr id="3" name="Content Placeholder 2"/>
          <p:cNvSpPr>
            <a:spLocks noGrp="1"/>
          </p:cNvSpPr>
          <p:nvPr>
            <p:ph idx="1"/>
          </p:nvPr>
        </p:nvSpPr>
        <p:spPr>
          <a:xfrm>
            <a:off x="507868" y="1412875"/>
            <a:ext cx="11173090" cy="4776692"/>
          </a:xfrm>
        </p:spPr>
        <p:txBody>
          <a:bodyPr/>
          <a:lstStyle/>
          <a:p>
            <a:r>
              <a:rPr lang="en-US" dirty="0" smtClean="0"/>
              <a:t>Each hour</a:t>
            </a:r>
          </a:p>
          <a:p>
            <a:pPr>
              <a:buNone/>
            </a:pPr>
            <a:r>
              <a:rPr lang="en-US" dirty="0" smtClean="0"/>
              <a:t>	represents</a:t>
            </a:r>
          </a:p>
          <a:p>
            <a:pPr>
              <a:buNone/>
            </a:pPr>
            <a:r>
              <a:rPr lang="en-US" dirty="0" smtClean="0"/>
              <a:t>	clicks from</a:t>
            </a:r>
          </a:p>
          <a:p>
            <a:pPr>
              <a:buNone/>
            </a:pPr>
            <a:r>
              <a:rPr lang="en-US" dirty="0" smtClean="0"/>
              <a:t>	thousands</a:t>
            </a:r>
          </a:p>
          <a:p>
            <a:pPr>
              <a:buNone/>
            </a:pPr>
            <a:r>
              <a:rPr lang="en-US" dirty="0" smtClean="0"/>
              <a:t>	of users</a:t>
            </a:r>
          </a:p>
          <a:p>
            <a:r>
              <a:rPr lang="en-US" dirty="0" smtClean="0"/>
              <a:t>The “spikes”</a:t>
            </a:r>
          </a:p>
          <a:p>
            <a:pPr>
              <a:buNone/>
            </a:pPr>
            <a:r>
              <a:rPr lang="en-US" dirty="0" smtClean="0"/>
              <a:t>	can be traced</a:t>
            </a:r>
          </a:p>
          <a:p>
            <a:pPr>
              <a:buNone/>
            </a:pPr>
            <a:r>
              <a:rPr lang="en-US" dirty="0" smtClean="0"/>
              <a:t>	to single “users”</a:t>
            </a:r>
          </a:p>
          <a:p>
            <a:pPr>
              <a:buNone/>
            </a:pPr>
            <a:r>
              <a:rPr lang="en-US" dirty="0" smtClean="0"/>
              <a:t>	(robots)</a:t>
            </a:r>
            <a:endParaRPr lang="en-US" dirty="0"/>
          </a:p>
        </p:txBody>
      </p:sp>
      <p:graphicFrame>
        <p:nvGraphicFramePr>
          <p:cNvPr id="4" name="Chart 3"/>
          <p:cNvGraphicFramePr/>
          <p:nvPr/>
        </p:nvGraphicFramePr>
        <p:xfrm>
          <a:off x="3774332" y="1056666"/>
          <a:ext cx="8210145" cy="532467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OEC</a:t>
            </a:r>
            <a:endParaRPr lang="en-US" dirty="0"/>
          </a:p>
        </p:txBody>
      </p:sp>
      <p:sp>
        <p:nvSpPr>
          <p:cNvPr id="3" name="Content Placeholder 2"/>
          <p:cNvSpPr>
            <a:spLocks noGrp="1"/>
          </p:cNvSpPr>
          <p:nvPr>
            <p:ph idx="1"/>
          </p:nvPr>
        </p:nvSpPr>
        <p:spPr>
          <a:xfrm>
            <a:off x="412642" y="1409700"/>
            <a:ext cx="11776182" cy="4942892"/>
          </a:xfrm>
        </p:spPr>
        <p:txBody>
          <a:bodyPr/>
          <a:lstStyle/>
          <a:p>
            <a:r>
              <a:rPr lang="en-US" dirty="0" smtClean="0"/>
              <a:t>OEC </a:t>
            </a:r>
            <a:r>
              <a:rPr lang="en-US" dirty="0" smtClean="0"/>
              <a:t>= Overall Evaluation Criterion</a:t>
            </a:r>
          </a:p>
          <a:p>
            <a:pPr lvl="1"/>
            <a:r>
              <a:rPr lang="en-US" dirty="0" smtClean="0"/>
              <a:t>Agree early on what you are optimizing</a:t>
            </a:r>
          </a:p>
          <a:p>
            <a:pPr lvl="1"/>
            <a:r>
              <a:rPr lang="en-US" dirty="0" smtClean="0"/>
              <a:t>Getting agreement on the OEC in the org is  a huge step forward</a:t>
            </a:r>
          </a:p>
          <a:p>
            <a:pPr lvl="1"/>
            <a:r>
              <a:rPr lang="en-US" dirty="0" smtClean="0"/>
              <a:t>Suggestion: optimize for customer lifetime value, not immediate short-term revenue</a:t>
            </a:r>
          </a:p>
          <a:p>
            <a:pPr lvl="1"/>
            <a:r>
              <a:rPr lang="en-US" dirty="0" smtClean="0"/>
              <a:t>Criterion could be weighted sum of factors, such as</a:t>
            </a:r>
          </a:p>
          <a:p>
            <a:pPr lvl="2"/>
            <a:r>
              <a:rPr lang="en-US" dirty="0" smtClean="0"/>
              <a:t>Time on site (per time period, say week or month)</a:t>
            </a:r>
          </a:p>
          <a:p>
            <a:pPr lvl="2"/>
            <a:r>
              <a:rPr lang="en-US" dirty="0" smtClean="0"/>
              <a:t>Visit frequency </a:t>
            </a:r>
          </a:p>
          <a:p>
            <a:pPr lvl="1"/>
            <a:r>
              <a:rPr lang="en-US" dirty="0" smtClean="0"/>
              <a:t>Report many other metrics for diagnostics, i.e., to understand the why the OEC changed and raise new hypotheses</a:t>
            </a:r>
            <a:endParaRPr lang="en-US" dirty="0"/>
          </a:p>
          <a:p>
            <a:endParaRPr lang="en-US" dirty="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25</a:t>
            </a:fld>
            <a:endParaRPr lang="en-US"/>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OEC Thought Experiment</a:t>
            </a:r>
            <a:endParaRPr lang="en-US" dirty="0"/>
          </a:p>
        </p:txBody>
      </p:sp>
      <p:sp>
        <p:nvSpPr>
          <p:cNvPr id="3" name="Content Placeholder 2"/>
          <p:cNvSpPr>
            <a:spLocks noGrp="1"/>
          </p:cNvSpPr>
          <p:nvPr>
            <p:ph idx="1"/>
          </p:nvPr>
        </p:nvSpPr>
        <p:spPr>
          <a:xfrm>
            <a:off x="214570" y="1161690"/>
            <a:ext cx="11376237" cy="1329595"/>
          </a:xfrm>
        </p:spPr>
        <p:txBody>
          <a:bodyPr/>
          <a:lstStyle/>
          <a:p>
            <a:r>
              <a:rPr lang="en-US" dirty="0" smtClean="0"/>
              <a:t>Tiger Woods comes to you for advice on how to spend his time: improving golf, or improving ad revenue (most revenue comes from ads)</a:t>
            </a:r>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26</a:t>
            </a:fld>
            <a:endParaRPr lang="en-US"/>
          </a:p>
        </p:txBody>
      </p:sp>
      <p:pic>
        <p:nvPicPr>
          <p:cNvPr id="44035" name="Picture 3" descr="C:\Users\ronnyk.REDMOND\Pictures\Tiger_nike2.jpg"/>
          <p:cNvPicPr>
            <a:picLocks noChangeAspect="1" noChangeArrowheads="1"/>
          </p:cNvPicPr>
          <p:nvPr/>
        </p:nvPicPr>
        <p:blipFill>
          <a:blip r:embed="rId3"/>
          <a:srcRect/>
          <a:stretch>
            <a:fillRect/>
          </a:stretch>
        </p:blipFill>
        <p:spPr bwMode="auto">
          <a:xfrm>
            <a:off x="10377056" y="2317930"/>
            <a:ext cx="1811770" cy="1546704"/>
          </a:xfrm>
          <a:prstGeom prst="rect">
            <a:avLst/>
          </a:prstGeom>
          <a:noFill/>
        </p:spPr>
      </p:pic>
      <p:sp>
        <p:nvSpPr>
          <p:cNvPr id="8" name="Content Placeholder 2"/>
          <p:cNvSpPr txBox="1">
            <a:spLocks/>
          </p:cNvSpPr>
          <p:nvPr/>
        </p:nvSpPr>
        <p:spPr bwMode="auto">
          <a:xfrm>
            <a:off x="293298" y="2680119"/>
            <a:ext cx="10987282" cy="1016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914400" lvl="1" indent="-396875">
              <a:lnSpc>
                <a:spcPct val="90000"/>
              </a:lnSpc>
              <a:spcBef>
                <a:spcPct val="20000"/>
              </a:spcBef>
              <a:buBlip>
                <a:blip r:embed="rId4"/>
              </a:buBlip>
            </a:pPr>
            <a:r>
              <a:rPr lang="en-US" sz="2800" dirty="0" smtClean="0">
                <a:latin typeface="+mn-lt"/>
              </a:rPr>
              <a:t>Short term, he could improve his ad revenue</a:t>
            </a:r>
            <a:br>
              <a:rPr lang="en-US" sz="2800" dirty="0" smtClean="0">
                <a:latin typeface="+mn-lt"/>
              </a:rPr>
            </a:br>
            <a:r>
              <a:rPr lang="en-US" sz="2800" dirty="0" smtClean="0">
                <a:latin typeface="+mn-lt"/>
              </a:rPr>
              <a:t>by focusing on ads…</a:t>
            </a:r>
          </a:p>
          <a:p>
            <a:pPr marL="342900" marR="0" lvl="0" indent="-342900" algn="l" defTabSz="914400" rtl="0" eaLnBrk="0" fontAlgn="base" latinLnBrk="0" hangingPunct="0">
              <a:lnSpc>
                <a:spcPct val="100000"/>
              </a:lnSpc>
              <a:spcBef>
                <a:spcPct val="20000"/>
              </a:spcBef>
              <a:spcAft>
                <a:spcPct val="0"/>
              </a:spcAft>
              <a:buClr>
                <a:srgbClr val="9999FF"/>
              </a:buClr>
              <a:buSzPct val="70000"/>
              <a:buFont typeface="Wingdings" pitchFamily="2" charset="2"/>
              <a:buNone/>
              <a:tabLst/>
              <a:defRPr/>
            </a:pPr>
            <a:r>
              <a:rPr lang="en-US" sz="3200" b="1" kern="0" dirty="0" smtClean="0">
                <a:latin typeface="+mn-lt"/>
              </a:rPr>
              <a:t/>
            </a:r>
            <a:br>
              <a:rPr lang="en-US" sz="3200" b="1" kern="0" dirty="0" smtClean="0">
                <a:latin typeface="+mn-lt"/>
              </a:rPr>
            </a:br>
            <a:endParaRPr kumimoji="0" lang="en-US" sz="3200" b="1" i="0" u="none" strike="noStrike" kern="0" cap="none" spc="0" normalizeH="0" baseline="0" noProof="0" dirty="0">
              <a:ln>
                <a:noFill/>
              </a:ln>
              <a:solidFill>
                <a:schemeClr val="tx1"/>
              </a:solidFill>
              <a:effectLst/>
              <a:uLnTx/>
              <a:uFillTx/>
              <a:latin typeface="+mn-lt"/>
              <a:ea typeface="+mn-ea"/>
              <a:cs typeface="+mn-cs"/>
            </a:endParaRPr>
          </a:p>
        </p:txBody>
      </p:sp>
      <p:grpSp>
        <p:nvGrpSpPr>
          <p:cNvPr id="4" name="Group 10"/>
          <p:cNvGrpSpPr/>
          <p:nvPr/>
        </p:nvGrpSpPr>
        <p:grpSpPr>
          <a:xfrm>
            <a:off x="310551" y="3560137"/>
            <a:ext cx="11579900" cy="2256951"/>
            <a:chOff x="232974" y="3560136"/>
            <a:chExt cx="8687187" cy="2256951"/>
          </a:xfrm>
        </p:grpSpPr>
        <p:pic>
          <p:nvPicPr>
            <p:cNvPr id="44034" name="Picture 2" descr="C:\Users\ronnyk.REDMOND\Pictures\tiger_woods.jpg"/>
            <p:cNvPicPr>
              <a:picLocks noChangeAspect="1" noChangeArrowheads="1"/>
            </p:cNvPicPr>
            <p:nvPr/>
          </p:nvPicPr>
          <p:blipFill>
            <a:blip r:embed="rId5"/>
            <a:srcRect/>
            <a:stretch>
              <a:fillRect/>
            </a:stretch>
          </p:blipFill>
          <p:spPr bwMode="auto">
            <a:xfrm>
              <a:off x="7903708" y="4198937"/>
              <a:ext cx="1016453" cy="1618150"/>
            </a:xfrm>
            <a:prstGeom prst="rect">
              <a:avLst/>
            </a:prstGeom>
            <a:noFill/>
          </p:spPr>
        </p:pic>
        <p:sp>
          <p:nvSpPr>
            <p:cNvPr id="9" name="Rectangle 8"/>
            <p:cNvSpPr/>
            <p:nvPr/>
          </p:nvSpPr>
          <p:spPr>
            <a:xfrm>
              <a:off x="232974" y="3560136"/>
              <a:ext cx="8343900" cy="1311128"/>
            </a:xfrm>
            <a:prstGeom prst="rect">
              <a:avLst/>
            </a:prstGeom>
          </p:spPr>
          <p:txBody>
            <a:bodyPr wrap="square">
              <a:spAutoFit/>
            </a:bodyPr>
            <a:lstStyle/>
            <a:p>
              <a:pPr marL="914400" lvl="1" indent="-396875">
                <a:lnSpc>
                  <a:spcPct val="90000"/>
                </a:lnSpc>
                <a:spcBef>
                  <a:spcPct val="20000"/>
                </a:spcBef>
                <a:buBlip>
                  <a:blip r:embed="rId4"/>
                </a:buBlip>
              </a:pPr>
              <a:r>
                <a:rPr lang="en-US" sz="2800" dirty="0" smtClean="0">
                  <a:latin typeface="+mn-lt"/>
                </a:rPr>
                <a:t>But to optimize </a:t>
              </a:r>
              <a:r>
                <a:rPr lang="en-US" sz="3200" dirty="0" smtClean="0">
                  <a:latin typeface="+mn-lt"/>
                </a:rPr>
                <a:t>lifetime</a:t>
              </a:r>
              <a:r>
                <a:rPr lang="en-US" sz="2800" dirty="0" smtClean="0">
                  <a:latin typeface="+mn-lt"/>
                </a:rPr>
                <a:t> financial value</a:t>
              </a:r>
              <a:br>
                <a:rPr lang="en-US" sz="2800" dirty="0" smtClean="0">
                  <a:latin typeface="+mn-lt"/>
                </a:rPr>
              </a:br>
              <a:r>
                <a:rPr lang="en-US" sz="2800" dirty="0" smtClean="0">
                  <a:latin typeface="+mn-lt"/>
                </a:rPr>
                <a:t>(and immortality as a great golf player),</a:t>
              </a:r>
              <a:br>
                <a:rPr lang="en-US" sz="2800" dirty="0" smtClean="0">
                  <a:latin typeface="+mn-lt"/>
                </a:rPr>
              </a:br>
              <a:r>
                <a:rPr lang="en-US" sz="2800" dirty="0" smtClean="0">
                  <a:latin typeface="+mn-lt"/>
                </a:rPr>
                <a:t>he needs to focus on the game</a:t>
              </a:r>
            </a:p>
          </p:txBody>
        </p:sp>
      </p:grpSp>
      <p:sp>
        <p:nvSpPr>
          <p:cNvPr id="10" name="Rectangle 9"/>
          <p:cNvSpPr/>
          <p:nvPr/>
        </p:nvSpPr>
        <p:spPr>
          <a:xfrm>
            <a:off x="294181" y="5267154"/>
            <a:ext cx="10817584" cy="1255728"/>
          </a:xfrm>
          <a:prstGeom prst="rect">
            <a:avLst/>
          </a:prstGeom>
        </p:spPr>
        <p:txBody>
          <a:bodyPr wrap="square">
            <a:spAutoFit/>
          </a:bodyPr>
          <a:lstStyle/>
          <a:p>
            <a:pPr marL="914400" lvl="1" indent="-396875">
              <a:lnSpc>
                <a:spcPct val="90000"/>
              </a:lnSpc>
              <a:spcBef>
                <a:spcPct val="20000"/>
              </a:spcBef>
              <a:buBlip>
                <a:blip r:embed="rId4"/>
              </a:buBlip>
            </a:pPr>
            <a:r>
              <a:rPr lang="en-US" sz="2800" dirty="0" smtClean="0">
                <a:latin typeface="+mn-lt"/>
              </a:rPr>
              <a:t> While the example seems obvious,</a:t>
            </a:r>
            <a:br>
              <a:rPr lang="en-US" sz="2800" dirty="0" smtClean="0">
                <a:latin typeface="+mn-lt"/>
              </a:rPr>
            </a:br>
            <a:r>
              <a:rPr lang="en-US" sz="2800" dirty="0" smtClean="0">
                <a:latin typeface="+mn-lt"/>
              </a:rPr>
              <a:t>organizations commonly make the mistake</a:t>
            </a:r>
            <a:br>
              <a:rPr lang="en-US" sz="2800" dirty="0" smtClean="0">
                <a:latin typeface="+mn-lt"/>
              </a:rPr>
            </a:br>
            <a:r>
              <a:rPr lang="en-US" sz="2800" dirty="0" smtClean="0">
                <a:latin typeface="+mn-lt"/>
              </a:rPr>
              <a:t>of focusing on the short term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035"/>
                                        </p:tgtEl>
                                        <p:attrNameLst>
                                          <p:attrName>style.visibility</p:attrName>
                                        </p:attrNameLst>
                                      </p:cBhvr>
                                      <p:to>
                                        <p:strVal val="visible"/>
                                      </p:to>
                                    </p:set>
                                    <p:anim calcmode="lin" valueType="num">
                                      <p:cBhvr additive="base">
                                        <p:cTn id="13" dur="500" fill="hold"/>
                                        <p:tgtEl>
                                          <p:spTgt spid="44035"/>
                                        </p:tgtEl>
                                        <p:attrNameLst>
                                          <p:attrName>ppt_x</p:attrName>
                                        </p:attrNameLst>
                                      </p:cBhvr>
                                      <p:tavLst>
                                        <p:tav tm="0">
                                          <p:val>
                                            <p:strVal val="#ppt_x"/>
                                          </p:val>
                                        </p:tav>
                                        <p:tav tm="100000">
                                          <p:val>
                                            <p:strVal val="#ppt_x"/>
                                          </p:val>
                                        </p:tav>
                                      </p:tavLst>
                                    </p:anim>
                                    <p:anim calcmode="lin" valueType="num">
                                      <p:cBhvr additive="base">
                                        <p:cTn id="14" dur="500" fill="hold"/>
                                        <p:tgtEl>
                                          <p:spTgt spid="440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Pitfall: </a:t>
            </a:r>
            <a:r>
              <a:rPr lang="en-US" dirty="0" smtClean="0"/>
              <a:t>Wrong OEC</a:t>
            </a:r>
            <a:endParaRPr lang="en-US" dirty="0"/>
          </a:p>
        </p:txBody>
      </p:sp>
      <p:sp>
        <p:nvSpPr>
          <p:cNvPr id="3" name="Content Placeholder 2"/>
          <p:cNvSpPr>
            <a:spLocks noGrp="1"/>
          </p:cNvSpPr>
          <p:nvPr>
            <p:ph idx="1"/>
          </p:nvPr>
        </p:nvSpPr>
        <p:spPr>
          <a:xfrm>
            <a:off x="507868" y="1412875"/>
            <a:ext cx="11173090" cy="5170646"/>
          </a:xfrm>
        </p:spPr>
        <p:txBody>
          <a:bodyPr/>
          <a:lstStyle/>
          <a:p>
            <a:r>
              <a:rPr lang="en-US" dirty="0" smtClean="0"/>
              <a:t>In the Office Online example, the treatment </a:t>
            </a:r>
            <a:r>
              <a:rPr lang="en-US" dirty="0" smtClean="0"/>
              <a:t>had a drop in the OEC of 64</a:t>
            </a:r>
            <a:r>
              <a:rPr lang="en-US" dirty="0" smtClean="0"/>
              <a:t>%, but it was </a:t>
            </a:r>
            <a:r>
              <a:rPr lang="en-US" dirty="0" err="1" smtClean="0"/>
              <a:t>clickthrough</a:t>
            </a:r>
            <a:endParaRPr lang="en-US" dirty="0" smtClean="0"/>
          </a:p>
          <a:p>
            <a:pPr lvl="1"/>
            <a:r>
              <a:rPr lang="en-US" dirty="0" smtClean="0"/>
              <a:t>Were sales for Treatment correspondingly less </a:t>
            </a:r>
            <a:r>
              <a:rPr lang="en-US" dirty="0" smtClean="0"/>
              <a:t>also?</a:t>
            </a:r>
          </a:p>
          <a:p>
            <a:pPr lvl="1"/>
            <a:r>
              <a:rPr lang="en-US" dirty="0" smtClean="0"/>
              <a:t>Our </a:t>
            </a:r>
            <a:r>
              <a:rPr lang="en-US" dirty="0" smtClean="0"/>
              <a:t>interpretation is that not having the price shown in the Control lead more people to click to determine the </a:t>
            </a:r>
            <a:r>
              <a:rPr lang="en-US" dirty="0" smtClean="0"/>
              <a:t>price</a:t>
            </a:r>
            <a:endParaRPr lang="en-US" dirty="0" smtClean="0"/>
          </a:p>
          <a:p>
            <a:r>
              <a:rPr lang="en-US" dirty="0" smtClean="0"/>
              <a:t>Lesson: measure what you really need to measure, even if it’s difficult</a:t>
            </a:r>
            <a:r>
              <a:rPr lang="en-US" dirty="0" smtClean="0"/>
              <a:t>!</a:t>
            </a:r>
          </a:p>
          <a:p>
            <a:r>
              <a:rPr lang="en-US" dirty="0" smtClean="0"/>
              <a:t>What’s a good OEC for the MSN home page?</a:t>
            </a:r>
          </a:p>
          <a:p>
            <a:pPr lvl="1"/>
            <a:r>
              <a:rPr lang="en-US" dirty="0" smtClean="0"/>
              <a:t>Click-through rate per user</a:t>
            </a:r>
          </a:p>
          <a:p>
            <a:pPr lvl="1"/>
            <a:r>
              <a:rPr lang="en-US" dirty="0" smtClean="0"/>
              <a:t>Clicks per user (captures increased visit frequency)</a:t>
            </a:r>
          </a:p>
          <a:p>
            <a:pPr lvl="1"/>
            <a:r>
              <a:rPr lang="en-US" dirty="0" smtClean="0"/>
              <a:t>(sum of (Click * estimated value-of-click)) per user</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507868" y="1412875"/>
            <a:ext cx="11173090" cy="4727448"/>
          </a:xfrm>
        </p:spPr>
        <p:txBody>
          <a:bodyPr/>
          <a:lstStyle/>
          <a:p>
            <a:r>
              <a:rPr lang="en-US" dirty="0" smtClean="0"/>
              <a:t>Our goal is to accelerate software innovation through trustworthy experimentation</a:t>
            </a:r>
          </a:p>
          <a:p>
            <a:r>
              <a:rPr lang="en-US" dirty="0" smtClean="0"/>
              <a:t>We </a:t>
            </a:r>
            <a:r>
              <a:rPr lang="en-US" dirty="0" smtClean="0"/>
              <a:t>built an Experimentation Platform to reduce the costs of running experiments and decrease complexity of analysis</a:t>
            </a:r>
          </a:p>
          <a:p>
            <a:r>
              <a:rPr lang="en-US" dirty="0" smtClean="0"/>
              <a:t>Cultural  and adaptive challenges are tough.</a:t>
            </a:r>
            <a:br>
              <a:rPr lang="en-US" dirty="0" smtClean="0"/>
            </a:br>
            <a:r>
              <a:rPr lang="en-US" dirty="0" smtClean="0"/>
              <a:t>We addressed them through education, awareness (posters), publications (building credibility), and most important: successful experiments with significant </a:t>
            </a:r>
            <a:r>
              <a:rPr lang="en-US" dirty="0" smtClean="0"/>
              <a:t>ROI</a:t>
            </a:r>
          </a:p>
          <a:p>
            <a:pPr marL="396875" lvl="1">
              <a:buBlip>
                <a:blip r:embed="rId2"/>
              </a:buBlip>
            </a:pPr>
            <a:r>
              <a:rPr lang="en-US" sz="3200" dirty="0" smtClean="0"/>
              <a:t>Trust is key: getting a number is easy. </a:t>
            </a:r>
            <a:br>
              <a:rPr lang="en-US" sz="3200" dirty="0" smtClean="0"/>
            </a:br>
            <a:r>
              <a:rPr lang="en-US" sz="3200" dirty="0" smtClean="0"/>
              <a:t>Getting </a:t>
            </a:r>
            <a:r>
              <a:rPr lang="en-US" sz="3200" dirty="0" smtClean="0"/>
              <a:t>a number you should trust is </a:t>
            </a:r>
            <a:r>
              <a:rPr lang="en-US" sz="3200" dirty="0" smtClean="0"/>
              <a:t>much harder</a:t>
            </a:r>
            <a:endParaRPr lang="en-US" dirty="0" smtClean="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2"/>
                </a:solidFill>
                <a:hlinkClick r:id="rId2"/>
              </a:rPr>
              <a:t>http://exp-platform.com</a:t>
            </a:r>
            <a:r>
              <a:rPr lang="en-US" dirty="0">
                <a:solidFill>
                  <a:schemeClr val="bg2"/>
                </a:solidFill>
              </a:rPr>
              <a:t> </a:t>
            </a:r>
            <a:endParaRPr lang="en-US" dirty="0"/>
          </a:p>
        </p:txBody>
      </p:sp>
      <p:pic>
        <p:nvPicPr>
          <p:cNvPr id="8" name="Picture 7" descr="ExP_logo_noreflect_trans_PNG.png"/>
          <p:cNvPicPr>
            <a:picLocks noChangeAspect="1"/>
          </p:cNvPicPr>
          <p:nvPr/>
        </p:nvPicPr>
        <p:blipFill>
          <a:blip r:embed="rId3"/>
          <a:stretch>
            <a:fillRect/>
          </a:stretch>
        </p:blipFill>
        <p:spPr>
          <a:xfrm>
            <a:off x="2134474" y="1009934"/>
            <a:ext cx="7787448" cy="5024796"/>
          </a:xfrm>
          <a:prstGeom prst="rect">
            <a:avLst/>
          </a:prstGeom>
        </p:spPr>
      </p:pic>
      <p:sp>
        <p:nvSpPr>
          <p:cNvPr id="9" name="Rectangle 8"/>
          <p:cNvSpPr/>
          <p:nvPr/>
        </p:nvSpPr>
        <p:spPr>
          <a:xfrm>
            <a:off x="382137" y="6211669"/>
            <a:ext cx="11177517" cy="523220"/>
          </a:xfrm>
          <a:prstGeom prst="rect">
            <a:avLst/>
          </a:prstGeom>
        </p:spPr>
        <p:txBody>
          <a:bodyPr wrap="square">
            <a:spAutoFit/>
          </a:bodyPr>
          <a:lstStyle/>
          <a:p>
            <a:pPr indent="0" algn="ctr">
              <a:buNone/>
            </a:pPr>
            <a:r>
              <a:rPr lang="en-US" sz="2800" dirty="0" smtClean="0"/>
              <a:t>Accelerating software Innovation through trustworthy experimentation</a:t>
            </a:r>
            <a:endParaRPr lang="en-US" sz="28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hape 214017"/>
          <p:cNvSpPr>
            <a:spLocks noGrp="1" noChangeArrowheads="1"/>
          </p:cNvSpPr>
          <p:nvPr>
            <p:ph type="title"/>
          </p:nvPr>
        </p:nvSpPr>
        <p:spPr/>
        <p:txBody>
          <a:bodyPr anchor="b"/>
          <a:lstStyle/>
          <a:p>
            <a:pPr marL="0" indent="0" defTabSz="914400"/>
            <a:r>
              <a:rPr lang="en-US" sz="3600" dirty="0" smtClean="0"/>
              <a:t>Controlled Experiments in One Slide</a:t>
            </a:r>
          </a:p>
        </p:txBody>
      </p:sp>
      <p:sp>
        <p:nvSpPr>
          <p:cNvPr id="18436" name="Shape 214018"/>
          <p:cNvSpPr>
            <a:spLocks noGrp="1" noChangeArrowheads="1"/>
          </p:cNvSpPr>
          <p:nvPr>
            <p:ph idx="1"/>
          </p:nvPr>
        </p:nvSpPr>
        <p:spPr>
          <a:xfrm>
            <a:off x="507868" y="1412875"/>
            <a:ext cx="11173090" cy="4718102"/>
          </a:xfrm>
        </p:spPr>
        <p:txBody>
          <a:bodyPr/>
          <a:lstStyle/>
          <a:p>
            <a:pPr defTabSz="914400">
              <a:lnSpc>
                <a:spcPct val="90000"/>
              </a:lnSpc>
            </a:pPr>
            <a:r>
              <a:rPr lang="en-US" sz="2400" dirty="0" smtClean="0"/>
              <a:t>Concept is trivial</a:t>
            </a:r>
          </a:p>
          <a:p>
            <a:pPr lvl="1" defTabSz="914400">
              <a:lnSpc>
                <a:spcPct val="90000"/>
              </a:lnSpc>
            </a:pPr>
            <a:r>
              <a:rPr lang="en-US" dirty="0" smtClean="0">
                <a:latin typeface="Times New Roman" pitchFamily="18" charset="0"/>
              </a:rPr>
              <a:t>Randomly split traffic between</a:t>
            </a:r>
            <a:br>
              <a:rPr lang="en-US" dirty="0" smtClean="0">
                <a:latin typeface="Times New Roman" pitchFamily="18" charset="0"/>
              </a:rPr>
            </a:br>
            <a:r>
              <a:rPr lang="en-US" dirty="0" smtClean="0">
                <a:latin typeface="Times New Roman" pitchFamily="18" charset="0"/>
              </a:rPr>
              <a:t>two (or more) versions</a:t>
            </a:r>
          </a:p>
          <a:p>
            <a:pPr lvl="2" defTabSz="914400">
              <a:lnSpc>
                <a:spcPct val="90000"/>
              </a:lnSpc>
            </a:pPr>
            <a:r>
              <a:rPr lang="en-US" sz="2400" dirty="0" smtClean="0">
                <a:latin typeface="Times New Roman" pitchFamily="18" charset="0"/>
              </a:rPr>
              <a:t>A/Control</a:t>
            </a:r>
          </a:p>
          <a:p>
            <a:pPr lvl="2" defTabSz="914400">
              <a:lnSpc>
                <a:spcPct val="90000"/>
              </a:lnSpc>
            </a:pPr>
            <a:r>
              <a:rPr lang="en-US" sz="2400" dirty="0" smtClean="0">
                <a:latin typeface="Times New Roman" pitchFamily="18" charset="0"/>
              </a:rPr>
              <a:t>B/Treatment</a:t>
            </a:r>
          </a:p>
          <a:p>
            <a:pPr lvl="1" defTabSz="914400">
              <a:lnSpc>
                <a:spcPct val="90000"/>
              </a:lnSpc>
            </a:pPr>
            <a:r>
              <a:rPr lang="en-US" dirty="0" smtClean="0">
                <a:latin typeface="Times New Roman" pitchFamily="18" charset="0"/>
              </a:rPr>
              <a:t>Collect metrics of interest</a:t>
            </a:r>
          </a:p>
          <a:p>
            <a:pPr lvl="1" defTabSz="914400">
              <a:lnSpc>
                <a:spcPct val="90000"/>
              </a:lnSpc>
            </a:pPr>
            <a:r>
              <a:rPr lang="en-US" dirty="0" smtClean="0">
                <a:latin typeface="Times New Roman" pitchFamily="18" charset="0"/>
              </a:rPr>
              <a:t> Analyze </a:t>
            </a:r>
            <a:r>
              <a:rPr lang="en-US" dirty="0" smtClean="0"/>
              <a:t> </a:t>
            </a:r>
            <a:br>
              <a:rPr lang="en-US" dirty="0" smtClean="0"/>
            </a:br>
            <a:endParaRPr lang="en-US" dirty="0" smtClean="0"/>
          </a:p>
          <a:p>
            <a:pPr defTabSz="914400">
              <a:lnSpc>
                <a:spcPct val="90000"/>
              </a:lnSpc>
            </a:pPr>
            <a:r>
              <a:rPr lang="en-US" sz="2400" dirty="0" smtClean="0"/>
              <a:t>Best scientific way to prove </a:t>
            </a:r>
            <a:r>
              <a:rPr lang="en-US" sz="2400" dirty="0" smtClean="0">
                <a:solidFill>
                  <a:srgbClr val="FFFF00"/>
                </a:solidFill>
              </a:rPr>
              <a:t>causality</a:t>
            </a:r>
            <a:r>
              <a:rPr lang="en-US" sz="2400" dirty="0" smtClean="0"/>
              <a:t>, i.e., the changes in metrics are </a:t>
            </a:r>
            <a:r>
              <a:rPr lang="en-US" sz="2400" i="1" dirty="0" smtClean="0"/>
              <a:t>caused</a:t>
            </a:r>
            <a:r>
              <a:rPr lang="en-US" sz="2400" dirty="0" smtClean="0"/>
              <a:t> by changes introduced in treatment</a:t>
            </a:r>
          </a:p>
          <a:p>
            <a:pPr defTabSz="914400">
              <a:lnSpc>
                <a:spcPct val="90000"/>
              </a:lnSpc>
            </a:pPr>
            <a:r>
              <a:rPr lang="en-US" sz="2400" dirty="0" smtClean="0"/>
              <a:t>Must run statistical tests to confirm differences are not due to chance</a:t>
            </a:r>
            <a:endParaRPr lang="en-US" sz="3600" dirty="0" smtClean="0"/>
          </a:p>
          <a:p>
            <a:pPr>
              <a:lnSpc>
                <a:spcPct val="90000"/>
              </a:lnSpc>
            </a:pPr>
            <a:endParaRPr lang="en-US" dirty="0" smtClean="0">
              <a:latin typeface="Times New Roman" pitchFamily="18" charset="0"/>
            </a:endParaRPr>
          </a:p>
        </p:txBody>
      </p:sp>
      <p:pic>
        <p:nvPicPr>
          <p:cNvPr id="18437" name="Rectangle 5124"/>
          <p:cNvPicPr>
            <a:picLocks noChangeAspect="1" noChangeArrowheads="1"/>
          </p:cNvPicPr>
          <p:nvPr/>
        </p:nvPicPr>
        <p:blipFill>
          <a:blip r:embed="rId3">
            <a:lum bright="10000"/>
          </a:blip>
          <a:srcRect/>
          <a:stretch>
            <a:fillRect/>
          </a:stretch>
        </p:blipFill>
        <p:spPr bwMode="auto">
          <a:xfrm>
            <a:off x="7360170" y="1025484"/>
            <a:ext cx="4639571" cy="3645667"/>
          </a:xfrm>
          <a:prstGeom prst="rect">
            <a:avLst/>
          </a:prstGeom>
          <a:solidFill>
            <a:srgbClr val="FFFFCC"/>
          </a:solid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436">
                                            <p:txEl>
                                              <p:pRg st="1" end="1"/>
                                            </p:txEl>
                                          </p:spTgt>
                                        </p:tgtEl>
                                        <p:attrNameLst>
                                          <p:attrName>style.visibility</p:attrName>
                                        </p:attrNameLst>
                                      </p:cBhvr>
                                      <p:to>
                                        <p:strVal val="visible"/>
                                      </p:to>
                                    </p:set>
                                    <p:animEffect transition="in" filter="fade">
                                      <p:cBhvr>
                                        <p:cTn id="7" dur="2000"/>
                                        <p:tgtEl>
                                          <p:spTgt spid="18436">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436">
                                            <p:txEl>
                                              <p:pRg st="2" end="2"/>
                                            </p:txEl>
                                          </p:spTgt>
                                        </p:tgtEl>
                                        <p:attrNameLst>
                                          <p:attrName>style.visibility</p:attrName>
                                        </p:attrNameLst>
                                      </p:cBhvr>
                                      <p:to>
                                        <p:strVal val="visible"/>
                                      </p:to>
                                    </p:set>
                                    <p:animEffect transition="in" filter="fade">
                                      <p:cBhvr>
                                        <p:cTn id="10" dur="2000"/>
                                        <p:tgtEl>
                                          <p:spTgt spid="18436">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436">
                                            <p:txEl>
                                              <p:pRg st="3" end="3"/>
                                            </p:txEl>
                                          </p:spTgt>
                                        </p:tgtEl>
                                        <p:attrNameLst>
                                          <p:attrName>style.visibility</p:attrName>
                                        </p:attrNameLst>
                                      </p:cBhvr>
                                      <p:to>
                                        <p:strVal val="visible"/>
                                      </p:to>
                                    </p:set>
                                    <p:animEffect transition="in" filter="fade">
                                      <p:cBhvr>
                                        <p:cTn id="13" dur="2000"/>
                                        <p:tgtEl>
                                          <p:spTgt spid="18436">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436">
                                            <p:txEl>
                                              <p:pRg st="4" end="4"/>
                                            </p:txEl>
                                          </p:spTgt>
                                        </p:tgtEl>
                                        <p:attrNameLst>
                                          <p:attrName>style.visibility</p:attrName>
                                        </p:attrNameLst>
                                      </p:cBhvr>
                                      <p:to>
                                        <p:strVal val="visible"/>
                                      </p:to>
                                    </p:set>
                                    <p:animEffect transition="in" filter="fade">
                                      <p:cBhvr>
                                        <p:cTn id="16" dur="2000"/>
                                        <p:tgtEl>
                                          <p:spTgt spid="18436">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436">
                                            <p:txEl>
                                              <p:pRg st="5" end="5"/>
                                            </p:txEl>
                                          </p:spTgt>
                                        </p:tgtEl>
                                        <p:attrNameLst>
                                          <p:attrName>style.visibility</p:attrName>
                                        </p:attrNameLst>
                                      </p:cBhvr>
                                      <p:to>
                                        <p:strVal val="visible"/>
                                      </p:to>
                                    </p:set>
                                    <p:animEffect transition="in" filter="fade">
                                      <p:cBhvr>
                                        <p:cTn id="19" dur="2000"/>
                                        <p:tgtEl>
                                          <p:spTgt spid="18436">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436">
                                            <p:txEl>
                                              <p:pRg st="6" end="6"/>
                                            </p:txEl>
                                          </p:spTgt>
                                        </p:tgtEl>
                                        <p:attrNameLst>
                                          <p:attrName>style.visibility</p:attrName>
                                        </p:attrNameLst>
                                      </p:cBhvr>
                                      <p:to>
                                        <p:strVal val="visible"/>
                                      </p:to>
                                    </p:set>
                                    <p:animEffect transition="in" filter="fade">
                                      <p:cBhvr>
                                        <p:cTn id="24" dur="2000"/>
                                        <p:tgtEl>
                                          <p:spTgt spid="18436">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436">
                                            <p:txEl>
                                              <p:pRg st="7" end="7"/>
                                            </p:txEl>
                                          </p:spTgt>
                                        </p:tgtEl>
                                        <p:attrNameLst>
                                          <p:attrName>style.visibility</p:attrName>
                                        </p:attrNameLst>
                                      </p:cBhvr>
                                      <p:to>
                                        <p:strVal val="visible"/>
                                      </p:to>
                                    </p:set>
                                    <p:animEffect transition="in" filter="fade">
                                      <p:cBhvr>
                                        <p:cTn id="29" dur="2000"/>
                                        <p:tgtEl>
                                          <p:spTgt spid="1843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 HiPPO</a:t>
            </a:r>
            <a:endParaRPr lang="en-US" dirty="0"/>
          </a:p>
        </p:txBody>
      </p:sp>
      <p:sp>
        <p:nvSpPr>
          <p:cNvPr id="3" name="Content Placeholder 2"/>
          <p:cNvSpPr>
            <a:spLocks noGrp="1"/>
          </p:cNvSpPr>
          <p:nvPr>
            <p:ph idx="1"/>
          </p:nvPr>
        </p:nvSpPr>
        <p:spPr>
          <a:xfrm>
            <a:off x="507868" y="1914526"/>
            <a:ext cx="11376237" cy="3841052"/>
          </a:xfrm>
        </p:spPr>
        <p:txBody>
          <a:bodyPr/>
          <a:lstStyle/>
          <a:p>
            <a:r>
              <a:rPr lang="en-US" dirty="0" smtClean="0"/>
              <a:t>Whenever you feel stressed that a decision is made without data, squeeze the Stress-HiPPO</a:t>
            </a:r>
          </a:p>
          <a:p>
            <a:pPr lvl="0"/>
            <a:r>
              <a:rPr lang="en-US" dirty="0" smtClean="0">
                <a:solidFill>
                  <a:srgbClr val="FFFFFF"/>
                </a:solidFill>
              </a:rPr>
              <a:t>Put one in your office to show others you believe in data-driven decisions based on experiments</a:t>
            </a:r>
          </a:p>
          <a:p>
            <a:pPr lvl="0"/>
            <a:r>
              <a:rPr lang="en-US" dirty="0" smtClean="0">
                <a:solidFill>
                  <a:srgbClr val="FFFFFF"/>
                </a:solidFill>
              </a:rPr>
              <a:t>Hippos kill more humans than any</a:t>
            </a:r>
            <a:br>
              <a:rPr lang="en-US" dirty="0" smtClean="0">
                <a:solidFill>
                  <a:srgbClr val="FFFFFF"/>
                </a:solidFill>
              </a:rPr>
            </a:br>
            <a:r>
              <a:rPr lang="en-US" dirty="0" smtClean="0">
                <a:solidFill>
                  <a:srgbClr val="FFFFFF"/>
                </a:solidFill>
              </a:rPr>
              <a:t>other (non-human) mammal (really)</a:t>
            </a:r>
          </a:p>
          <a:p>
            <a:pPr lvl="0"/>
            <a:r>
              <a:rPr lang="en-US" dirty="0" smtClean="0">
                <a:solidFill>
                  <a:srgbClr val="FFFFFF"/>
                </a:solidFill>
              </a:rPr>
              <a:t>Don’t let HiPPOs in your org</a:t>
            </a:r>
            <a:br>
              <a:rPr lang="en-US" dirty="0" smtClean="0">
                <a:solidFill>
                  <a:srgbClr val="FFFFFF"/>
                </a:solidFill>
              </a:rPr>
            </a:br>
            <a:r>
              <a:rPr lang="en-US" dirty="0" smtClean="0">
                <a:solidFill>
                  <a:srgbClr val="FFFFFF"/>
                </a:solidFill>
              </a:rPr>
              <a:t>kill innovative ideas.  </a:t>
            </a:r>
            <a:r>
              <a:rPr lang="en-US" dirty="0" err="1" smtClean="0">
                <a:solidFill>
                  <a:srgbClr val="FFFFFF"/>
                </a:solidFill>
              </a:rPr>
              <a:t>ExPeriment</a:t>
            </a:r>
            <a:r>
              <a:rPr lang="en-US" dirty="0" smtClean="0">
                <a:solidFill>
                  <a:srgbClr val="FFFFFF"/>
                </a:solidFill>
              </a:rPr>
              <a:t>!</a:t>
            </a:r>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31</a:t>
            </a:fld>
            <a:endParaRPr lang="en-US" dirty="0"/>
          </a:p>
        </p:txBody>
      </p:sp>
      <p:sp>
        <p:nvSpPr>
          <p:cNvPr id="8" name="Rectangle 7"/>
          <p:cNvSpPr/>
          <p:nvPr/>
        </p:nvSpPr>
        <p:spPr>
          <a:xfrm>
            <a:off x="6074018" y="1038949"/>
            <a:ext cx="5750836" cy="738664"/>
          </a:xfrm>
          <a:prstGeom prst="rect">
            <a:avLst/>
          </a:prstGeom>
        </p:spPr>
        <p:txBody>
          <a:bodyPr wrap="square">
            <a:spAutoFit/>
          </a:bodyPr>
          <a:lstStyle/>
          <a:p>
            <a:pPr marL="0" lvl="1"/>
            <a:r>
              <a:rPr lang="en-US" sz="2400" i="1" dirty="0" smtClean="0"/>
              <a:t>The less data, the stronger the opinions</a:t>
            </a:r>
          </a:p>
          <a:p>
            <a:endParaRPr lang="en-US" sz="1800" dirty="0" smtClean="0"/>
          </a:p>
        </p:txBody>
      </p:sp>
      <p:pic>
        <p:nvPicPr>
          <p:cNvPr id="9" name="Picture 8" descr="hippo.png"/>
          <p:cNvPicPr>
            <a:picLocks noChangeAspect="1"/>
          </p:cNvPicPr>
          <p:nvPr/>
        </p:nvPicPr>
        <p:blipFill>
          <a:blip r:embed="rId3"/>
          <a:stretch>
            <a:fillRect/>
          </a:stretch>
        </p:blipFill>
        <p:spPr>
          <a:xfrm>
            <a:off x="8136082" y="3203126"/>
            <a:ext cx="4052743" cy="341588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xfrm>
            <a:off x="507868" y="228600"/>
            <a:ext cx="11319102" cy="664797"/>
          </a:xfrm>
        </p:spPr>
        <p:txBody>
          <a:bodyPr/>
          <a:lstStyle/>
          <a:p>
            <a:r>
              <a:rPr lang="en-US" dirty="0" smtClean="0"/>
              <a:t>Advantages of Controlled Experiments</a:t>
            </a:r>
          </a:p>
        </p:txBody>
      </p:sp>
      <p:sp>
        <p:nvSpPr>
          <p:cNvPr id="15365" name="Rectangle 3"/>
          <p:cNvSpPr>
            <a:spLocks noGrp="1" noChangeArrowheads="1"/>
          </p:cNvSpPr>
          <p:nvPr>
            <p:ph idx="1"/>
          </p:nvPr>
        </p:nvSpPr>
        <p:spPr>
          <a:xfrm>
            <a:off x="507868" y="1412875"/>
            <a:ext cx="11173090" cy="5293757"/>
          </a:xfrm>
        </p:spPr>
        <p:txBody>
          <a:bodyPr/>
          <a:lstStyle/>
          <a:p>
            <a:r>
              <a:rPr lang="en-GB" dirty="0" smtClean="0"/>
              <a:t>Controlled experiments test for </a:t>
            </a:r>
            <a:r>
              <a:rPr lang="en-GB" dirty="0" smtClean="0">
                <a:solidFill>
                  <a:schemeClr val="accent1"/>
                </a:solidFill>
              </a:rPr>
              <a:t>causal</a:t>
            </a:r>
            <a:r>
              <a:rPr lang="en-GB" dirty="0" smtClean="0"/>
              <a:t> relationships, not simply correlations</a:t>
            </a:r>
          </a:p>
          <a:p>
            <a:r>
              <a:rPr lang="en-GB" dirty="0" smtClean="0"/>
              <a:t>When the variants run concurrently, only two things could explain a change in metrics:</a:t>
            </a:r>
          </a:p>
          <a:p>
            <a:pPr marL="914400" lvl="1" indent="-514350">
              <a:buFont typeface="+mj-lt"/>
              <a:buAutoNum type="arabicPeriod"/>
            </a:pPr>
            <a:r>
              <a:rPr lang="en-GB" dirty="0" smtClean="0"/>
              <a:t>The “feature(s)” (A vs. B)</a:t>
            </a:r>
          </a:p>
          <a:p>
            <a:pPr marL="914400" lvl="1" indent="-514350">
              <a:buFont typeface="+mj-lt"/>
              <a:buAutoNum type="arabicPeriod"/>
            </a:pPr>
            <a:r>
              <a:rPr lang="en-GB" dirty="0" smtClean="0"/>
              <a:t>Random chance</a:t>
            </a:r>
          </a:p>
          <a:p>
            <a:pPr marL="914400" lvl="1" indent="-514350">
              <a:buNone/>
            </a:pPr>
            <a:r>
              <a:rPr lang="en-GB" dirty="0" smtClean="0"/>
              <a:t>Everything else happening affects both the variants</a:t>
            </a:r>
          </a:p>
          <a:p>
            <a:pPr marL="914400" lvl="1" indent="-514350">
              <a:buNone/>
            </a:pPr>
            <a:r>
              <a:rPr lang="en-GB" dirty="0" smtClean="0"/>
              <a:t>For #2, we conduct statistical tests for significance</a:t>
            </a:r>
          </a:p>
          <a:p>
            <a:r>
              <a:rPr lang="en-US" dirty="0" smtClean="0"/>
              <a:t>The gold standard in science and the only way to prove efficacy of drugs in FDA drug tests</a:t>
            </a:r>
          </a:p>
          <a:p>
            <a:pPr>
              <a:buNone/>
            </a:pPr>
            <a:endParaRPr lang="en-US" dirty="0" smtClean="0"/>
          </a:p>
        </p:txBody>
      </p:sp>
      <p:sp>
        <p:nvSpPr>
          <p:cNvPr id="15363" name="Slide Number Placeholder 4"/>
          <p:cNvSpPr>
            <a:spLocks noGrp="1"/>
          </p:cNvSpPr>
          <p:nvPr>
            <p:ph type="sldNum" sz="quarter" idx="4294967295"/>
          </p:nvPr>
        </p:nvSpPr>
        <p:spPr>
          <a:xfrm>
            <a:off x="11477810" y="0"/>
            <a:ext cx="711015" cy="304800"/>
          </a:xfrm>
          <a:prstGeom prst="rect">
            <a:avLst/>
          </a:prstGeom>
          <a:noFill/>
        </p:spPr>
        <p:txBody>
          <a:bodyPr/>
          <a:lstStyle/>
          <a:p>
            <a:fld id="{6AE4AD49-A70F-4FBB-A940-5F989309EA09}" type="slidenum">
              <a:rPr lang="en-US" smtClean="0"/>
              <a:pPr/>
              <a:t>32</a:t>
            </a:fld>
            <a:endParaRPr lang="en-US"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5">
                                            <p:txEl>
                                              <p:pRg st="1" end="1"/>
                                            </p:txEl>
                                          </p:spTgt>
                                        </p:tgtEl>
                                        <p:attrNameLst>
                                          <p:attrName>style.visibility</p:attrName>
                                        </p:attrNameLst>
                                      </p:cBhvr>
                                      <p:to>
                                        <p:strVal val="visible"/>
                                      </p:to>
                                    </p:set>
                                    <p:animEffect transition="in" filter="fade">
                                      <p:cBhvr>
                                        <p:cTn id="7" dur="2000"/>
                                        <p:tgtEl>
                                          <p:spTgt spid="15365">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65">
                                            <p:txEl>
                                              <p:pRg st="2" end="2"/>
                                            </p:txEl>
                                          </p:spTgt>
                                        </p:tgtEl>
                                        <p:attrNameLst>
                                          <p:attrName>style.visibility</p:attrName>
                                        </p:attrNameLst>
                                      </p:cBhvr>
                                      <p:to>
                                        <p:strVal val="visible"/>
                                      </p:to>
                                    </p:set>
                                    <p:animEffect transition="in" filter="fade">
                                      <p:cBhvr>
                                        <p:cTn id="10" dur="2000"/>
                                        <p:tgtEl>
                                          <p:spTgt spid="1536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365">
                                            <p:txEl>
                                              <p:pRg st="3" end="3"/>
                                            </p:txEl>
                                          </p:spTgt>
                                        </p:tgtEl>
                                        <p:attrNameLst>
                                          <p:attrName>style.visibility</p:attrName>
                                        </p:attrNameLst>
                                      </p:cBhvr>
                                      <p:to>
                                        <p:strVal val="visible"/>
                                      </p:to>
                                    </p:set>
                                    <p:animEffect transition="in" filter="fade">
                                      <p:cBhvr>
                                        <p:cTn id="13" dur="2000"/>
                                        <p:tgtEl>
                                          <p:spTgt spid="1536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365">
                                            <p:txEl>
                                              <p:pRg st="4" end="4"/>
                                            </p:txEl>
                                          </p:spTgt>
                                        </p:tgtEl>
                                        <p:attrNameLst>
                                          <p:attrName>style.visibility</p:attrName>
                                        </p:attrNameLst>
                                      </p:cBhvr>
                                      <p:to>
                                        <p:strVal val="visible"/>
                                      </p:to>
                                    </p:set>
                                    <p:animEffect transition="in" filter="fade">
                                      <p:cBhvr>
                                        <p:cTn id="16" dur="2000"/>
                                        <p:tgtEl>
                                          <p:spTgt spid="15365">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365">
                                            <p:txEl>
                                              <p:pRg st="5" end="5"/>
                                            </p:txEl>
                                          </p:spTgt>
                                        </p:tgtEl>
                                        <p:attrNameLst>
                                          <p:attrName>style.visibility</p:attrName>
                                        </p:attrNameLst>
                                      </p:cBhvr>
                                      <p:to>
                                        <p:strVal val="visible"/>
                                      </p:to>
                                    </p:set>
                                    <p:animEffect transition="in" filter="fade">
                                      <p:cBhvr>
                                        <p:cTn id="19" dur="2000"/>
                                        <p:tgtEl>
                                          <p:spTgt spid="15365">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365">
                                            <p:txEl>
                                              <p:pRg st="6" end="6"/>
                                            </p:txEl>
                                          </p:spTgt>
                                        </p:tgtEl>
                                        <p:attrNameLst>
                                          <p:attrName>style.visibility</p:attrName>
                                        </p:attrNameLst>
                                      </p:cBhvr>
                                      <p:to>
                                        <p:strVal val="visible"/>
                                      </p:to>
                                    </p:set>
                                    <p:animEffect transition="in" filter="fade">
                                      <p:cBhvr>
                                        <p:cTn id="24" dur="2000"/>
                                        <p:tgtEl>
                                          <p:spTgt spid="1536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507868" y="228600"/>
            <a:ext cx="11071516" cy="664797"/>
          </a:xfrm>
        </p:spPr>
        <p:txBody>
          <a:bodyPr/>
          <a:lstStyle/>
          <a:p>
            <a:r>
              <a:rPr lang="en-US" dirty="0" smtClean="0"/>
              <a:t>Issues with Controlled Experiments (1 of 2)</a:t>
            </a:r>
          </a:p>
        </p:txBody>
      </p:sp>
      <p:sp>
        <p:nvSpPr>
          <p:cNvPr id="16389" name="Rectangle 3"/>
          <p:cNvSpPr>
            <a:spLocks noGrp="1" noChangeArrowheads="1"/>
          </p:cNvSpPr>
          <p:nvPr>
            <p:ph idx="1"/>
          </p:nvPr>
        </p:nvSpPr>
        <p:spPr>
          <a:xfrm>
            <a:off x="431687" y="2124075"/>
            <a:ext cx="11376237" cy="4850559"/>
          </a:xfrm>
        </p:spPr>
        <p:txBody>
          <a:bodyPr/>
          <a:lstStyle/>
          <a:p>
            <a:pPr>
              <a:lnSpc>
                <a:spcPct val="90000"/>
              </a:lnSpc>
            </a:pPr>
            <a:r>
              <a:rPr lang="en-US" dirty="0" smtClean="0"/>
              <a:t>Org has to agree on OEC (Overall Evaluation Criterion).</a:t>
            </a:r>
          </a:p>
          <a:p>
            <a:pPr lvl="1"/>
            <a:r>
              <a:rPr lang="en-US" sz="2000" dirty="0" smtClean="0"/>
              <a:t>This is hard, but it provides a clear direction and alignment</a:t>
            </a:r>
          </a:p>
          <a:p>
            <a:pPr lvl="1"/>
            <a:r>
              <a:rPr lang="en-US" sz="2000" dirty="0" smtClean="0"/>
              <a:t>Some people claim their goals are “soft” or “intangible” and cannot be quantified.</a:t>
            </a:r>
            <a:br>
              <a:rPr lang="en-US" sz="2000" dirty="0" smtClean="0"/>
            </a:br>
            <a:r>
              <a:rPr lang="en-US" sz="2000" dirty="0" smtClean="0"/>
              <a:t>Think hard and read Hubbard’s </a:t>
            </a:r>
            <a:r>
              <a:rPr lang="en-US" sz="2000" i="1" dirty="0" smtClean="0"/>
              <a:t>How to Measure Anything: Finding the Value </a:t>
            </a:r>
            <a:br>
              <a:rPr lang="en-US" sz="2000" i="1" dirty="0" smtClean="0"/>
            </a:br>
            <a:r>
              <a:rPr lang="en-US" sz="2000" i="1" dirty="0" smtClean="0"/>
              <a:t>     of Intangibles in Business</a:t>
            </a:r>
          </a:p>
          <a:p>
            <a:pPr>
              <a:lnSpc>
                <a:spcPct val="90000"/>
              </a:lnSpc>
              <a:buNone/>
            </a:pPr>
            <a:r>
              <a:rPr lang="en-US" sz="2000" dirty="0" smtClean="0"/>
              <a:t/>
            </a:r>
            <a:br>
              <a:rPr lang="en-US" sz="2000" dirty="0" smtClean="0"/>
            </a:br>
            <a:endParaRPr lang="en-US" sz="2000" dirty="0" smtClean="0"/>
          </a:p>
          <a:p>
            <a:r>
              <a:rPr lang="en-US" sz="2800" dirty="0" smtClean="0"/>
              <a:t>Quantitative metrics, not always explanations of “why”</a:t>
            </a:r>
          </a:p>
          <a:p>
            <a:pPr lvl="1"/>
            <a:r>
              <a:rPr lang="en-US" sz="2400" dirty="0" smtClean="0"/>
              <a:t>A treatment may lose because page-load time is slower.</a:t>
            </a:r>
            <a:br>
              <a:rPr lang="en-US" sz="2400" dirty="0" smtClean="0"/>
            </a:br>
            <a:r>
              <a:rPr lang="en-US" sz="2400" dirty="0" smtClean="0"/>
              <a:t>At Amazon, we slowed pages by 100-250msec and lost 1% of revenue</a:t>
            </a:r>
          </a:p>
          <a:p>
            <a:pPr lvl="1"/>
            <a:r>
              <a:rPr lang="en-US" sz="2400" dirty="0" smtClean="0"/>
              <a:t>A treatment may have JavaScript that fails on certain browsers, causing users to abandon.</a:t>
            </a:r>
            <a:endParaRPr lang="en-US" sz="3200" dirty="0">
              <a:latin typeface="Times New Roman" pitchFamily="18" charset="0"/>
            </a:endParaRPr>
          </a:p>
          <a:p>
            <a:pPr>
              <a:lnSpc>
                <a:spcPct val="90000"/>
              </a:lnSpc>
              <a:buNone/>
            </a:pPr>
            <a:endParaRPr lang="en-US" sz="3600" dirty="0" smtClean="0"/>
          </a:p>
        </p:txBody>
      </p:sp>
      <p:sp>
        <p:nvSpPr>
          <p:cNvPr id="16387" name="Slide Number Placeholder 4"/>
          <p:cNvSpPr>
            <a:spLocks noGrp="1"/>
          </p:cNvSpPr>
          <p:nvPr>
            <p:ph type="sldNum" sz="quarter" idx="4294967295"/>
          </p:nvPr>
        </p:nvSpPr>
        <p:spPr>
          <a:xfrm>
            <a:off x="11477810" y="0"/>
            <a:ext cx="711015" cy="304800"/>
          </a:xfrm>
          <a:prstGeom prst="rect">
            <a:avLst/>
          </a:prstGeom>
          <a:noFill/>
        </p:spPr>
        <p:txBody>
          <a:bodyPr/>
          <a:lstStyle/>
          <a:p>
            <a:fld id="{AED4898B-D6EB-4371-A0C9-69211E93CD0E}" type="slidenum">
              <a:rPr lang="en-US" smtClean="0"/>
              <a:pPr/>
              <a:t>33</a:t>
            </a:fld>
            <a:endParaRPr lang="en-US" smtClean="0"/>
          </a:p>
        </p:txBody>
      </p:sp>
      <p:sp>
        <p:nvSpPr>
          <p:cNvPr id="16390" name="Text Box 4"/>
          <p:cNvSpPr txBox="1">
            <a:spLocks noChangeArrowheads="1"/>
          </p:cNvSpPr>
          <p:nvPr/>
        </p:nvSpPr>
        <p:spPr bwMode="auto">
          <a:xfrm>
            <a:off x="2336191" y="1447800"/>
            <a:ext cx="9395553" cy="641350"/>
          </a:xfrm>
          <a:prstGeom prst="rect">
            <a:avLst/>
          </a:prstGeom>
          <a:noFill/>
          <a:ln w="19050" algn="ctr">
            <a:noFill/>
            <a:miter lim="800000"/>
            <a:headEnd/>
            <a:tailEnd/>
          </a:ln>
        </p:spPr>
        <p:txBody>
          <a:bodyPr>
            <a:spAutoFit/>
          </a:bodyPr>
          <a:lstStyle/>
          <a:p>
            <a:pPr algn="r"/>
            <a:r>
              <a:rPr lang="en-US" sz="1800" i="1" dirty="0"/>
              <a:t>If you don't know where you are going, any road will take you there</a:t>
            </a:r>
            <a:endParaRPr lang="en-US" sz="1800" dirty="0"/>
          </a:p>
          <a:p>
            <a:pPr algn="r"/>
            <a:r>
              <a:rPr lang="en-US" sz="1800" dirty="0"/>
              <a:t> —Lewis Carroll </a:t>
            </a:r>
          </a:p>
        </p:txBody>
      </p:sp>
      <p:pic>
        <p:nvPicPr>
          <p:cNvPr id="1027" name="Picture 3"/>
          <p:cNvPicPr>
            <a:picLocks noChangeAspect="1" noChangeArrowheads="1"/>
          </p:cNvPicPr>
          <p:nvPr/>
        </p:nvPicPr>
        <p:blipFill>
          <a:blip r:embed="rId2"/>
          <a:srcRect/>
          <a:stretch>
            <a:fillRect/>
          </a:stretch>
        </p:blipFill>
        <p:spPr bwMode="auto">
          <a:xfrm>
            <a:off x="10665125" y="2744487"/>
            <a:ext cx="1238250" cy="19621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9">
                                            <p:txEl>
                                              <p:pRg st="4" end="4"/>
                                            </p:txEl>
                                          </p:spTgt>
                                        </p:tgtEl>
                                        <p:attrNameLst>
                                          <p:attrName>style.visibility</p:attrName>
                                        </p:attrNameLst>
                                      </p:cBhvr>
                                      <p:to>
                                        <p:strVal val="visible"/>
                                      </p:to>
                                    </p:set>
                                    <p:animEffect transition="in" filter="fade">
                                      <p:cBhvr>
                                        <p:cTn id="7" dur="2000"/>
                                        <p:tgtEl>
                                          <p:spTgt spid="16389">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89">
                                            <p:txEl>
                                              <p:pRg st="5" end="5"/>
                                            </p:txEl>
                                          </p:spTgt>
                                        </p:tgtEl>
                                        <p:attrNameLst>
                                          <p:attrName>style.visibility</p:attrName>
                                        </p:attrNameLst>
                                      </p:cBhvr>
                                      <p:to>
                                        <p:strVal val="visible"/>
                                      </p:to>
                                    </p:set>
                                    <p:animEffect transition="in" filter="fade">
                                      <p:cBhvr>
                                        <p:cTn id="10" dur="2000"/>
                                        <p:tgtEl>
                                          <p:spTgt spid="16389">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389">
                                            <p:txEl>
                                              <p:pRg st="6" end="6"/>
                                            </p:txEl>
                                          </p:spTgt>
                                        </p:tgtEl>
                                        <p:attrNameLst>
                                          <p:attrName>style.visibility</p:attrName>
                                        </p:attrNameLst>
                                      </p:cBhvr>
                                      <p:to>
                                        <p:strVal val="visible"/>
                                      </p:to>
                                    </p:set>
                                    <p:animEffect transition="in" filter="fade">
                                      <p:cBhvr>
                                        <p:cTn id="13" dur="2000"/>
                                        <p:tgtEl>
                                          <p:spTgt spid="1638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515938" y="228600"/>
            <a:ext cx="11165020" cy="664797"/>
          </a:xfrm>
        </p:spPr>
        <p:txBody>
          <a:bodyPr/>
          <a:lstStyle/>
          <a:p>
            <a:r>
              <a:rPr lang="en-US" dirty="0" smtClean="0"/>
              <a:t>Issues with Controlled Experiments (2 of 2)</a:t>
            </a:r>
          </a:p>
        </p:txBody>
      </p:sp>
      <p:sp>
        <p:nvSpPr>
          <p:cNvPr id="18437" name="Rectangle 3"/>
          <p:cNvSpPr>
            <a:spLocks noGrp="1" noChangeArrowheads="1"/>
          </p:cNvSpPr>
          <p:nvPr>
            <p:ph idx="1"/>
          </p:nvPr>
        </p:nvSpPr>
        <p:spPr>
          <a:xfrm>
            <a:off x="507868" y="1412874"/>
            <a:ext cx="11173090" cy="5293757"/>
          </a:xfrm>
        </p:spPr>
        <p:txBody>
          <a:bodyPr/>
          <a:lstStyle/>
          <a:p>
            <a:pPr>
              <a:lnSpc>
                <a:spcPct val="80000"/>
              </a:lnSpc>
            </a:pPr>
            <a:r>
              <a:rPr lang="en-US" dirty="0" smtClean="0"/>
              <a:t>Primacy/newness effect</a:t>
            </a:r>
          </a:p>
          <a:p>
            <a:pPr lvl="1">
              <a:lnSpc>
                <a:spcPct val="80000"/>
              </a:lnSpc>
            </a:pPr>
            <a:r>
              <a:rPr lang="en-US" sz="2400" dirty="0" smtClean="0"/>
              <a:t>Changing navigation in a website may degrade the customer experience (temporarily), even if the new navigation is better</a:t>
            </a:r>
          </a:p>
          <a:p>
            <a:pPr lvl="1">
              <a:lnSpc>
                <a:spcPct val="80000"/>
              </a:lnSpc>
            </a:pPr>
            <a:r>
              <a:rPr lang="en-US" sz="2400" dirty="0" smtClean="0"/>
              <a:t>Evaluation may need to focus on new users, or run for a long period</a:t>
            </a:r>
          </a:p>
          <a:p>
            <a:pPr>
              <a:lnSpc>
                <a:spcPct val="80000"/>
              </a:lnSpc>
            </a:pPr>
            <a:r>
              <a:rPr lang="en-US" dirty="0" smtClean="0"/>
              <a:t>Multiple experiments</a:t>
            </a:r>
          </a:p>
          <a:p>
            <a:pPr lvl="1">
              <a:lnSpc>
                <a:spcPct val="80000"/>
              </a:lnSpc>
            </a:pPr>
            <a:r>
              <a:rPr lang="en-US" sz="2400" dirty="0" smtClean="0"/>
              <a:t>Even though the methodology shields an experiment from other changes, statistical variance increases making it harder to get significant results.</a:t>
            </a:r>
            <a:br>
              <a:rPr lang="en-US" sz="2400" dirty="0" smtClean="0"/>
            </a:br>
            <a:r>
              <a:rPr lang="en-US" sz="2400" dirty="0" smtClean="0"/>
              <a:t>There can also be strong interactions (rarer than most people think)</a:t>
            </a:r>
          </a:p>
          <a:p>
            <a:pPr>
              <a:lnSpc>
                <a:spcPct val="80000"/>
              </a:lnSpc>
            </a:pPr>
            <a:r>
              <a:rPr lang="en-US" dirty="0" smtClean="0"/>
              <a:t>Consistency/contamination</a:t>
            </a:r>
            <a:endParaRPr lang="en-US" sz="2800" dirty="0" smtClean="0"/>
          </a:p>
          <a:p>
            <a:pPr lvl="1">
              <a:lnSpc>
                <a:spcPct val="80000"/>
              </a:lnSpc>
            </a:pPr>
            <a:r>
              <a:rPr lang="en-US" sz="2400" dirty="0" smtClean="0"/>
              <a:t>On the web, assignment is usually cookie-based, but people may use multiple computers, erase cookies, etc.    Typically a small issue</a:t>
            </a:r>
          </a:p>
          <a:p>
            <a:pPr>
              <a:lnSpc>
                <a:spcPct val="80000"/>
              </a:lnSpc>
            </a:pPr>
            <a:r>
              <a:rPr lang="en-US" dirty="0" smtClean="0"/>
              <a:t>Launch events / media announcements sometimes preclude controlled experiments</a:t>
            </a:r>
          </a:p>
          <a:p>
            <a:pPr lvl="1">
              <a:lnSpc>
                <a:spcPct val="80000"/>
              </a:lnSpc>
            </a:pPr>
            <a:r>
              <a:rPr lang="en-US" sz="2400" dirty="0" smtClean="0"/>
              <a:t>The journalists need to be shown the “new” version</a:t>
            </a:r>
          </a:p>
        </p:txBody>
      </p:sp>
      <p:sp>
        <p:nvSpPr>
          <p:cNvPr id="18435" name="Slide Number Placeholder 4"/>
          <p:cNvSpPr>
            <a:spLocks noGrp="1"/>
          </p:cNvSpPr>
          <p:nvPr>
            <p:ph type="sldNum" sz="quarter" idx="4294967295"/>
          </p:nvPr>
        </p:nvSpPr>
        <p:spPr>
          <a:xfrm>
            <a:off x="11477625" y="0"/>
            <a:ext cx="711200" cy="304800"/>
          </a:xfrm>
          <a:prstGeom prst="rect">
            <a:avLst/>
          </a:prstGeom>
          <a:noFill/>
        </p:spPr>
        <p:txBody>
          <a:bodyPr/>
          <a:lstStyle/>
          <a:p>
            <a:fld id="{9CF31E59-4696-41E1-91DF-F8AEDA1AD4A5}" type="slidenum">
              <a:rPr lang="en-US" smtClean="0"/>
              <a:pPr/>
              <a:t>34</a:t>
            </a:fld>
            <a:endParaRPr lang="en-US"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xEl>
                                              <p:pRg st="3" end="3"/>
                                            </p:txEl>
                                          </p:spTgt>
                                        </p:tgtEl>
                                        <p:attrNameLst>
                                          <p:attrName>style.visibility</p:attrName>
                                        </p:attrNameLst>
                                      </p:cBhvr>
                                      <p:to>
                                        <p:strVal val="visible"/>
                                      </p:to>
                                    </p:set>
                                    <p:animEffect transition="in" filter="fade">
                                      <p:cBhvr>
                                        <p:cTn id="7" dur="2000"/>
                                        <p:tgtEl>
                                          <p:spTgt spid="18437">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437">
                                            <p:txEl>
                                              <p:pRg st="4" end="4"/>
                                            </p:txEl>
                                          </p:spTgt>
                                        </p:tgtEl>
                                        <p:attrNameLst>
                                          <p:attrName>style.visibility</p:attrName>
                                        </p:attrNameLst>
                                      </p:cBhvr>
                                      <p:to>
                                        <p:strVal val="visible"/>
                                      </p:to>
                                    </p:set>
                                    <p:animEffect transition="in" filter="fade">
                                      <p:cBhvr>
                                        <p:cTn id="10" dur="2000"/>
                                        <p:tgtEl>
                                          <p:spTgt spid="18437">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437">
                                            <p:txEl>
                                              <p:pRg st="5" end="5"/>
                                            </p:txEl>
                                          </p:spTgt>
                                        </p:tgtEl>
                                        <p:attrNameLst>
                                          <p:attrName>style.visibility</p:attrName>
                                        </p:attrNameLst>
                                      </p:cBhvr>
                                      <p:to>
                                        <p:strVal val="visible"/>
                                      </p:to>
                                    </p:set>
                                    <p:animEffect transition="in" filter="fade">
                                      <p:cBhvr>
                                        <p:cTn id="15" dur="2000"/>
                                        <p:tgtEl>
                                          <p:spTgt spid="18437">
                                            <p:txEl>
                                              <p:pRg st="5" end="5"/>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437">
                                            <p:txEl>
                                              <p:pRg st="6" end="6"/>
                                            </p:txEl>
                                          </p:spTgt>
                                        </p:tgtEl>
                                        <p:attrNameLst>
                                          <p:attrName>style.visibility</p:attrName>
                                        </p:attrNameLst>
                                      </p:cBhvr>
                                      <p:to>
                                        <p:strVal val="visible"/>
                                      </p:to>
                                    </p:set>
                                    <p:animEffect transition="in" filter="fade">
                                      <p:cBhvr>
                                        <p:cTn id="18" dur="2000"/>
                                        <p:tgtEl>
                                          <p:spTgt spid="18437">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437">
                                            <p:txEl>
                                              <p:pRg st="7" end="7"/>
                                            </p:txEl>
                                          </p:spTgt>
                                        </p:tgtEl>
                                        <p:attrNameLst>
                                          <p:attrName>style.visibility</p:attrName>
                                        </p:attrNameLst>
                                      </p:cBhvr>
                                      <p:to>
                                        <p:strVal val="visible"/>
                                      </p:to>
                                    </p:set>
                                    <p:animEffect transition="in" filter="fade">
                                      <p:cBhvr>
                                        <p:cTn id="23" dur="2000"/>
                                        <p:tgtEl>
                                          <p:spTgt spid="18437">
                                            <p:txEl>
                                              <p:pRg st="7" end="7"/>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437">
                                            <p:txEl>
                                              <p:pRg st="8" end="8"/>
                                            </p:txEl>
                                          </p:spTgt>
                                        </p:tgtEl>
                                        <p:attrNameLst>
                                          <p:attrName>style.visibility</p:attrName>
                                        </p:attrNameLst>
                                      </p:cBhvr>
                                      <p:to>
                                        <p:strVal val="visible"/>
                                      </p:to>
                                    </p:set>
                                    <p:animEffect transition="in" filter="fade">
                                      <p:cBhvr>
                                        <p:cTn id="26" dur="2000"/>
                                        <p:tgtEl>
                                          <p:spTgt spid="1843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Experiments at 50/50%</a:t>
            </a:r>
            <a:endParaRPr lang="en-US" dirty="0"/>
          </a:p>
        </p:txBody>
      </p:sp>
      <p:sp>
        <p:nvSpPr>
          <p:cNvPr id="3" name="Content Placeholder 2"/>
          <p:cNvSpPr>
            <a:spLocks noGrp="1"/>
          </p:cNvSpPr>
          <p:nvPr>
            <p:ph idx="1"/>
          </p:nvPr>
        </p:nvSpPr>
        <p:spPr>
          <a:xfrm>
            <a:off x="507868" y="1412875"/>
            <a:ext cx="11173090" cy="3939540"/>
          </a:xfrm>
        </p:spPr>
        <p:txBody>
          <a:bodyPr/>
          <a:lstStyle/>
          <a:p>
            <a:r>
              <a:rPr lang="en-US" dirty="0" smtClean="0"/>
              <a:t>Novice experimenters run 1% experiments</a:t>
            </a:r>
          </a:p>
          <a:p>
            <a:r>
              <a:rPr lang="en-US" dirty="0" smtClean="0"/>
              <a:t>To detect an effect, you need to expose a certain number of users to the treatment (based on power calculations)</a:t>
            </a:r>
          </a:p>
          <a:p>
            <a:r>
              <a:rPr lang="en-US" dirty="0" smtClean="0"/>
              <a:t>Fastest way to achieve that exposure is to run equal-probability variants (e.g., 50/50% for A/B)</a:t>
            </a:r>
          </a:p>
          <a:p>
            <a:r>
              <a:rPr lang="en-US" dirty="0" smtClean="0"/>
              <a:t>If you perceive risk, don’t start an experiment at 50/50% from the beginning: Ramp-up over a short period</a:t>
            </a:r>
          </a:p>
          <a:p>
            <a:endParaRPr lang="en-US" dirty="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3310D9EC-7C51-4292-8FCE-F35A0676F964}" type="slidenum">
              <a:rPr lang="en-US" smtClean="0"/>
              <a:pPr/>
              <a:t>35</a:t>
            </a:fld>
            <a:endParaRPr lang="en-US"/>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Randomization</a:t>
            </a:r>
            <a:endParaRPr lang="en-US" dirty="0"/>
          </a:p>
        </p:txBody>
      </p:sp>
      <p:sp>
        <p:nvSpPr>
          <p:cNvPr id="3" name="Content Placeholder 2"/>
          <p:cNvSpPr>
            <a:spLocks noGrp="1"/>
          </p:cNvSpPr>
          <p:nvPr>
            <p:ph idx="1"/>
          </p:nvPr>
        </p:nvSpPr>
        <p:spPr>
          <a:xfrm>
            <a:off x="507868" y="1524000"/>
            <a:ext cx="11376237" cy="4622804"/>
          </a:xfrm>
        </p:spPr>
        <p:txBody>
          <a:bodyPr/>
          <a:lstStyle/>
          <a:p>
            <a:r>
              <a:rPr lang="en-US" dirty="0" smtClean="0"/>
              <a:t>Good randomization is critical.</a:t>
            </a:r>
            <a:br>
              <a:rPr lang="en-US" dirty="0" smtClean="0"/>
            </a:br>
            <a:r>
              <a:rPr lang="en-US" sz="2000" dirty="0" smtClean="0"/>
              <a:t>It’s unbelievable what mistakes developers will make in favor of efficiency</a:t>
            </a:r>
          </a:p>
          <a:p>
            <a:r>
              <a:rPr lang="en-US" dirty="0" smtClean="0"/>
              <a:t>Properties of user assignment</a:t>
            </a:r>
          </a:p>
          <a:p>
            <a:pPr lvl="1"/>
            <a:r>
              <a:rPr lang="en-US" dirty="0" smtClean="0"/>
              <a:t>Consistent assignment.  User should see the same variant on successive visits</a:t>
            </a:r>
          </a:p>
          <a:p>
            <a:pPr lvl="1"/>
            <a:r>
              <a:rPr lang="en-US" dirty="0" smtClean="0"/>
              <a:t>Independent assignment.   Assignment to one experiment should have no effect on assignment to others (e.g., Eric Peterson’s code in his book gets this wrong)</a:t>
            </a:r>
          </a:p>
          <a:p>
            <a:pPr lvl="1"/>
            <a:r>
              <a:rPr lang="en-US" dirty="0" smtClean="0"/>
              <a:t>Monotonic ramp-up.  As experiments are ramped-up to larger percentages, users who were exposed to treatments must stay in those treatments (population from control shifts)</a:t>
            </a:r>
            <a:endParaRPr lang="en-US" dirty="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3310D9EC-7C51-4292-8FCE-F35A0676F964}" type="slidenum">
              <a:rPr lang="en-US" smtClean="0"/>
              <a:pPr/>
              <a:t>36</a:t>
            </a:fld>
            <a:endParaRPr lang="en-US"/>
          </a:p>
        </p:txBody>
      </p:sp>
      <p:pic>
        <p:nvPicPr>
          <p:cNvPr id="1026" name="Picture 2" descr="C:\Users\ronnyk\AppData\Local\Microsoft\Windows\Temporary Internet Files\Content.IE5\BLWELJTM\MPj04412160000[1].jpg"/>
          <p:cNvPicPr>
            <a:picLocks noChangeAspect="1" noChangeArrowheads="1"/>
          </p:cNvPicPr>
          <p:nvPr/>
        </p:nvPicPr>
        <p:blipFill>
          <a:blip r:embed="rId2"/>
          <a:srcRect/>
          <a:stretch>
            <a:fillRect/>
          </a:stretch>
        </p:blipFill>
        <p:spPr bwMode="auto">
          <a:xfrm>
            <a:off x="10695206" y="653142"/>
            <a:ext cx="1224334" cy="1584143"/>
          </a:xfrm>
          <a:prstGeom prst="rect">
            <a:avLst/>
          </a:prstGeom>
          <a:noFill/>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p:cNvSpPr>
            <a:spLocks noGrp="1"/>
          </p:cNvSpPr>
          <p:nvPr>
            <p:ph type="ftr" sz="quarter" idx="4294967295"/>
          </p:nvPr>
        </p:nvSpPr>
        <p:spPr bwMode="auto">
          <a:xfrm>
            <a:off x="6932395" y="6502400"/>
            <a:ext cx="3967717" cy="355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a:t>Ronny Kohavi, Microsoft</a:t>
            </a:r>
          </a:p>
        </p:txBody>
      </p:sp>
      <p:sp>
        <p:nvSpPr>
          <p:cNvPr id="36867" name="Slide Number Placeholder 4"/>
          <p:cNvSpPr>
            <a:spLocks noGrp="1"/>
          </p:cNvSpPr>
          <p:nvPr>
            <p:ph type="sldNum" sz="quarter" idx="4294967295"/>
          </p:nvPr>
        </p:nvSpPr>
        <p:spPr>
          <a:xfrm>
            <a:off x="11477810" y="0"/>
            <a:ext cx="711015" cy="304800"/>
          </a:xfrm>
          <a:prstGeom prst="rect">
            <a:avLst/>
          </a:prstGeom>
          <a:noFill/>
        </p:spPr>
        <p:txBody>
          <a:bodyPr/>
          <a:lstStyle/>
          <a:p>
            <a:fld id="{25A1DA0F-3180-4A93-8112-0BDC0479E613}" type="slidenum">
              <a:rPr lang="en-US" smtClean="0"/>
              <a:pPr/>
              <a:t>37</a:t>
            </a:fld>
            <a:endParaRPr lang="en-US" smtClean="0"/>
          </a:p>
        </p:txBody>
      </p:sp>
      <p:sp>
        <p:nvSpPr>
          <p:cNvPr id="36868" name="Rectangle 2"/>
          <p:cNvSpPr>
            <a:spLocks noGrp="1" noChangeArrowheads="1"/>
          </p:cNvSpPr>
          <p:nvPr>
            <p:ph type="title"/>
          </p:nvPr>
        </p:nvSpPr>
        <p:spPr/>
        <p:txBody>
          <a:bodyPr/>
          <a:lstStyle/>
          <a:p>
            <a:r>
              <a:rPr lang="en-US" smtClean="0"/>
              <a:t>Simpson’s Paradox</a:t>
            </a:r>
          </a:p>
        </p:txBody>
      </p:sp>
      <p:sp>
        <p:nvSpPr>
          <p:cNvPr id="36869" name="Rectangle 3"/>
          <p:cNvSpPr>
            <a:spLocks noGrp="1" noChangeArrowheads="1"/>
          </p:cNvSpPr>
          <p:nvPr>
            <p:ph type="body" idx="1"/>
          </p:nvPr>
        </p:nvSpPr>
        <p:spPr>
          <a:xfrm>
            <a:off x="507868" y="1524000"/>
            <a:ext cx="11376237" cy="4856714"/>
          </a:xfrm>
        </p:spPr>
        <p:txBody>
          <a:bodyPr/>
          <a:lstStyle/>
          <a:p>
            <a:pPr marL="228600" indent="-228600"/>
            <a:r>
              <a:rPr lang="en-US" smtClean="0"/>
              <a:t>Lack of awareness can lead to mistaken conclusions about causality</a:t>
            </a:r>
          </a:p>
          <a:p>
            <a:pPr marL="228600" indent="-228600"/>
            <a:r>
              <a:rPr lang="en-US" smtClean="0"/>
              <a:t>Unlike esoteric brain teasers, it happens in real life.   My team at Blue Martini spent days debugging our software once, but it was fine</a:t>
            </a:r>
          </a:p>
          <a:p>
            <a:pPr marL="228600" indent="-228600"/>
            <a:r>
              <a:rPr lang="en-US" smtClean="0"/>
              <a:t>In the next few slides I’ll share examples that seem “impossible”</a:t>
            </a:r>
          </a:p>
          <a:p>
            <a:pPr marL="228600" indent="-228600"/>
            <a:r>
              <a:rPr lang="en-US" smtClean="0"/>
              <a:t>We’ll then explain why they are possible and do happen</a:t>
            </a:r>
          </a:p>
          <a:p>
            <a:pPr marL="228600" indent="-228600"/>
            <a:r>
              <a:rPr lang="en-US" smtClean="0"/>
              <a:t>Discuss implications/warning</a:t>
            </a:r>
          </a:p>
          <a:p>
            <a:pPr marL="520700" lvl="1" indent="-292100"/>
            <a:endParaRPr lang="en-US" smtClean="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p:cNvSpPr>
            <a:spLocks noGrp="1"/>
          </p:cNvSpPr>
          <p:nvPr>
            <p:ph type="sldNum" sz="quarter" idx="4294967295"/>
          </p:nvPr>
        </p:nvSpPr>
        <p:spPr>
          <a:xfrm>
            <a:off x="11477810" y="0"/>
            <a:ext cx="711015" cy="304800"/>
          </a:xfrm>
          <a:prstGeom prst="rect">
            <a:avLst/>
          </a:prstGeom>
          <a:noFill/>
        </p:spPr>
        <p:txBody>
          <a:bodyPr/>
          <a:lstStyle/>
          <a:p>
            <a:fld id="{03DAD7E5-B550-457D-8E04-60236067229A}" type="slidenum">
              <a:rPr lang="en-US" smtClean="0"/>
              <a:pPr/>
              <a:t>38</a:t>
            </a:fld>
            <a:endParaRPr lang="en-US" smtClean="0"/>
          </a:p>
        </p:txBody>
      </p:sp>
      <p:sp>
        <p:nvSpPr>
          <p:cNvPr id="37891" name="Rectangle 2"/>
          <p:cNvSpPr>
            <a:spLocks noGrp="1" noChangeArrowheads="1"/>
          </p:cNvSpPr>
          <p:nvPr>
            <p:ph type="title"/>
          </p:nvPr>
        </p:nvSpPr>
        <p:spPr/>
        <p:txBody>
          <a:bodyPr/>
          <a:lstStyle/>
          <a:p>
            <a:r>
              <a:rPr lang="en-US" smtClean="0"/>
              <a:t>Exampes 1: Drug Treatment</a:t>
            </a:r>
          </a:p>
        </p:txBody>
      </p:sp>
      <p:sp>
        <p:nvSpPr>
          <p:cNvPr id="37892" name="Rectangle 3"/>
          <p:cNvSpPr>
            <a:spLocks noGrp="1" noChangeArrowheads="1"/>
          </p:cNvSpPr>
          <p:nvPr>
            <p:ph type="body" idx="1"/>
          </p:nvPr>
        </p:nvSpPr>
        <p:spPr>
          <a:xfrm>
            <a:off x="507868" y="1524000"/>
            <a:ext cx="11376237" cy="4462760"/>
          </a:xfrm>
        </p:spPr>
        <p:txBody>
          <a:bodyPr/>
          <a:lstStyle/>
          <a:p>
            <a:pPr>
              <a:lnSpc>
                <a:spcPct val="90000"/>
              </a:lnSpc>
            </a:pPr>
            <a:r>
              <a:rPr lang="en-US" sz="2400" smtClean="0"/>
              <a:t>Real-life example for kidney stone treatments</a:t>
            </a:r>
          </a:p>
          <a:p>
            <a:pPr>
              <a:lnSpc>
                <a:spcPct val="90000"/>
              </a:lnSpc>
            </a:pPr>
            <a:r>
              <a:rPr lang="en-US" sz="2400" smtClean="0"/>
              <a:t>Overall success rates:</a:t>
            </a:r>
          </a:p>
          <a:p>
            <a:pPr lvl="1">
              <a:lnSpc>
                <a:spcPct val="90000"/>
              </a:lnSpc>
            </a:pPr>
            <a:r>
              <a:rPr lang="en-US" sz="2000" smtClean="0"/>
              <a:t>Treatment A succeeded 78%, </a:t>
            </a:r>
            <a:r>
              <a:rPr lang="en-US" sz="2000" smtClean="0">
                <a:solidFill>
                  <a:schemeClr val="tx2"/>
                </a:solidFill>
              </a:rPr>
              <a:t>Treatment B succeeded 83%  (better)</a:t>
            </a:r>
          </a:p>
          <a:p>
            <a:pPr>
              <a:lnSpc>
                <a:spcPct val="90000"/>
              </a:lnSpc>
            </a:pPr>
            <a:r>
              <a:rPr lang="en-US" sz="2400" smtClean="0"/>
              <a:t>Further analysis splits the population by stone size</a:t>
            </a:r>
          </a:p>
          <a:p>
            <a:pPr lvl="1">
              <a:lnSpc>
                <a:spcPct val="90000"/>
              </a:lnSpc>
            </a:pPr>
            <a:r>
              <a:rPr lang="en-US" sz="2000" smtClean="0"/>
              <a:t>For small stones</a:t>
            </a:r>
          </a:p>
          <a:p>
            <a:pPr lvl="2">
              <a:lnSpc>
                <a:spcPct val="90000"/>
              </a:lnSpc>
              <a:buFontTx/>
              <a:buNone/>
            </a:pPr>
            <a:r>
              <a:rPr lang="en-US" sz="1800" smtClean="0">
                <a:solidFill>
                  <a:schemeClr val="tx2"/>
                </a:solidFill>
              </a:rPr>
              <a:t>Treatment A succeeded 93% (better), </a:t>
            </a:r>
            <a:r>
              <a:rPr lang="en-US" sz="1800" smtClean="0"/>
              <a:t>Treatment B succeeded 87%</a:t>
            </a:r>
          </a:p>
          <a:p>
            <a:pPr lvl="1">
              <a:lnSpc>
                <a:spcPct val="90000"/>
              </a:lnSpc>
            </a:pPr>
            <a:r>
              <a:rPr lang="en-US" sz="2000" smtClean="0"/>
              <a:t>For large stones</a:t>
            </a:r>
          </a:p>
          <a:p>
            <a:pPr lvl="2">
              <a:lnSpc>
                <a:spcPct val="90000"/>
              </a:lnSpc>
              <a:buFontTx/>
              <a:buNone/>
            </a:pPr>
            <a:r>
              <a:rPr lang="en-US" sz="1800" smtClean="0">
                <a:solidFill>
                  <a:schemeClr val="tx2"/>
                </a:solidFill>
              </a:rPr>
              <a:t>Treatment A succeeded 73% (better), </a:t>
            </a:r>
            <a:r>
              <a:rPr lang="en-US" sz="1800" smtClean="0"/>
              <a:t>Treatment B succeeded 69%</a:t>
            </a:r>
          </a:p>
          <a:p>
            <a:pPr lvl="1">
              <a:lnSpc>
                <a:spcPct val="90000"/>
              </a:lnSpc>
            </a:pPr>
            <a:r>
              <a:rPr lang="en-US" sz="2000" smtClean="0"/>
              <a:t>Hence treatment A is better in both cases, yet was worse in total</a:t>
            </a:r>
          </a:p>
          <a:p>
            <a:pPr>
              <a:lnSpc>
                <a:spcPct val="90000"/>
              </a:lnSpc>
            </a:pPr>
            <a:r>
              <a:rPr lang="en-US" sz="2400" smtClean="0"/>
              <a:t>People going into treatment have either small stones or large stones</a:t>
            </a:r>
            <a:br>
              <a:rPr lang="en-US" sz="2400" smtClean="0"/>
            </a:br>
            <a:endParaRPr lang="en-US" sz="2400" smtClean="0"/>
          </a:p>
          <a:p>
            <a:pPr>
              <a:lnSpc>
                <a:spcPct val="90000"/>
              </a:lnSpc>
            </a:pPr>
            <a:r>
              <a:rPr lang="en-US" sz="2000" smtClean="0"/>
              <a:t>A similar real-life example happened when the two populations segments were cities (A was better in each city, but worse overall)</a:t>
            </a:r>
          </a:p>
        </p:txBody>
      </p:sp>
      <p:sp>
        <p:nvSpPr>
          <p:cNvPr id="37893" name="Text Box 4"/>
          <p:cNvSpPr txBox="1">
            <a:spLocks noChangeArrowheads="1"/>
          </p:cNvSpPr>
          <p:nvPr/>
        </p:nvSpPr>
        <p:spPr bwMode="auto">
          <a:xfrm>
            <a:off x="0" y="6521450"/>
            <a:ext cx="9852634" cy="369332"/>
          </a:xfrm>
          <a:prstGeom prst="rect">
            <a:avLst/>
          </a:prstGeom>
          <a:noFill/>
          <a:ln w="19050">
            <a:noFill/>
            <a:miter lim="800000"/>
            <a:headEnd type="none" w="sm" len="sm"/>
            <a:tailEnd type="none" w="lg" len="lg"/>
          </a:ln>
        </p:spPr>
        <p:txBody>
          <a:bodyPr>
            <a:spAutoFit/>
          </a:bodyPr>
          <a:lstStyle/>
          <a:p>
            <a:pPr algn="ctr" eaLnBrk="0" hangingPunct="0">
              <a:spcBef>
                <a:spcPct val="50000"/>
              </a:spcBef>
            </a:pPr>
            <a:r>
              <a:rPr lang="en-US"/>
              <a:t>Adopted from wikipedia/simpson’s paradox</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4"/>
          <p:cNvSpPr>
            <a:spLocks noGrp="1"/>
          </p:cNvSpPr>
          <p:nvPr>
            <p:ph type="sldNum" sz="quarter" idx="4294967295"/>
          </p:nvPr>
        </p:nvSpPr>
        <p:spPr>
          <a:xfrm>
            <a:off x="11477810" y="0"/>
            <a:ext cx="711015" cy="304800"/>
          </a:xfrm>
          <a:prstGeom prst="rect">
            <a:avLst/>
          </a:prstGeom>
          <a:noFill/>
        </p:spPr>
        <p:txBody>
          <a:bodyPr/>
          <a:lstStyle/>
          <a:p>
            <a:fld id="{529D3EA5-1A47-498D-B0F4-DC67AD844F51}" type="slidenum">
              <a:rPr lang="en-US" smtClean="0"/>
              <a:pPr/>
              <a:t>39</a:t>
            </a:fld>
            <a:endParaRPr lang="en-US" smtClean="0"/>
          </a:p>
        </p:txBody>
      </p:sp>
      <p:sp>
        <p:nvSpPr>
          <p:cNvPr id="38915" name="Rectangle 2"/>
          <p:cNvSpPr>
            <a:spLocks noGrp="1" noChangeArrowheads="1"/>
          </p:cNvSpPr>
          <p:nvPr>
            <p:ph type="title"/>
          </p:nvPr>
        </p:nvSpPr>
        <p:spPr/>
        <p:txBody>
          <a:bodyPr/>
          <a:lstStyle/>
          <a:p>
            <a:r>
              <a:rPr lang="en-US" smtClean="0"/>
              <a:t>Example 2: Sex Bias?</a:t>
            </a:r>
          </a:p>
        </p:txBody>
      </p:sp>
      <p:sp>
        <p:nvSpPr>
          <p:cNvPr id="38916" name="Rectangle 3"/>
          <p:cNvSpPr>
            <a:spLocks noGrp="1" noChangeArrowheads="1"/>
          </p:cNvSpPr>
          <p:nvPr>
            <p:ph type="body" idx="1"/>
          </p:nvPr>
        </p:nvSpPr>
        <p:spPr>
          <a:xfrm>
            <a:off x="507868" y="1412875"/>
            <a:ext cx="11173090" cy="3293209"/>
          </a:xfrm>
        </p:spPr>
        <p:txBody>
          <a:bodyPr/>
          <a:lstStyle/>
          <a:p>
            <a:r>
              <a:rPr lang="en-US" sz="2400" smtClean="0"/>
              <a:t>Adopted from real data for UC Berkeley admissions</a:t>
            </a:r>
          </a:p>
          <a:p>
            <a:r>
              <a:rPr lang="en-US" sz="2400" smtClean="0"/>
              <a:t>Women claimed sexual discrimination </a:t>
            </a:r>
          </a:p>
          <a:p>
            <a:pPr lvl="1">
              <a:buFont typeface="Wingdings" pitchFamily="2" charset="2"/>
              <a:buNone/>
            </a:pPr>
            <a:r>
              <a:rPr lang="en-US" sz="2000" b="1" smtClean="0"/>
              <a:t>Only 34% of women were accepted, while 44% of men were accepted</a:t>
            </a:r>
          </a:p>
          <a:p>
            <a:r>
              <a:rPr lang="en-US" sz="2400" smtClean="0"/>
              <a:t>Segmenting by departments to isolate the bias, they found that </a:t>
            </a:r>
            <a:r>
              <a:rPr lang="en-US" sz="2400" smtClean="0">
                <a:solidFill>
                  <a:schemeClr val="tx2"/>
                </a:solidFill>
              </a:rPr>
              <a:t>all</a:t>
            </a:r>
            <a:r>
              <a:rPr lang="en-US" sz="2400" smtClean="0"/>
              <a:t> departments accept a higher percentage of women applicants than men applicants.</a:t>
            </a:r>
            <a:br>
              <a:rPr lang="en-US" sz="2400" smtClean="0"/>
            </a:br>
            <a:r>
              <a:rPr lang="en-US" sz="2400" smtClean="0"/>
              <a:t>(If anything, there is a slight bias in favor of women!)</a:t>
            </a:r>
          </a:p>
          <a:p>
            <a:r>
              <a:rPr lang="en-US" sz="2400" smtClean="0"/>
              <a:t>There is no conflict in the above statements.  </a:t>
            </a:r>
            <a:br>
              <a:rPr lang="en-US" sz="2400" smtClean="0"/>
            </a:br>
            <a:r>
              <a:rPr lang="en-US" sz="2400" smtClean="0"/>
              <a:t>It’s possible and it happened</a:t>
            </a:r>
          </a:p>
          <a:p>
            <a:endParaRPr lang="en-US" sz="2400" smtClean="0"/>
          </a:p>
        </p:txBody>
      </p:sp>
      <p:sp>
        <p:nvSpPr>
          <p:cNvPr id="38917" name="Text Box 4"/>
          <p:cNvSpPr txBox="1">
            <a:spLocks noChangeArrowheads="1"/>
          </p:cNvSpPr>
          <p:nvPr/>
        </p:nvSpPr>
        <p:spPr bwMode="auto">
          <a:xfrm>
            <a:off x="0" y="5905501"/>
            <a:ext cx="8024310" cy="523220"/>
          </a:xfrm>
          <a:prstGeom prst="rect">
            <a:avLst/>
          </a:prstGeom>
          <a:noFill/>
          <a:ln w="19050">
            <a:noFill/>
            <a:miter lim="800000"/>
            <a:headEnd type="none" w="sm" len="sm"/>
            <a:tailEnd type="none" w="lg" len="lg"/>
          </a:ln>
        </p:spPr>
        <p:txBody>
          <a:bodyPr>
            <a:spAutoFit/>
          </a:bodyPr>
          <a:lstStyle/>
          <a:p>
            <a:pPr algn="ctr" eaLnBrk="0" hangingPunct="0"/>
            <a:r>
              <a:rPr lang="en-US" sz="1400"/>
              <a:t>Bickel, P. J., Hammel, E. A., and O'Connell, J. W. (1975). Sex bias in graduate</a:t>
            </a:r>
          </a:p>
          <a:p>
            <a:pPr algn="ctr" eaLnBrk="0" hangingPunct="0"/>
            <a:r>
              <a:rPr lang="en-US" sz="1400"/>
              <a:t>admissions: Data from Berkeley. </a:t>
            </a:r>
            <a:r>
              <a:rPr lang="en-US" sz="1400" i="1"/>
              <a:t>Science</a:t>
            </a:r>
            <a:r>
              <a:rPr lang="en-US" sz="1400"/>
              <a:t>, 187, 1975, 398-404.</a:t>
            </a:r>
            <a:endParaRPr lang="en-US"/>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Text Placeholder 2"/>
          <p:cNvSpPr>
            <a:spLocks noGrp="1"/>
          </p:cNvSpPr>
          <p:nvPr>
            <p:ph idx="1"/>
          </p:nvPr>
        </p:nvSpPr>
        <p:spPr>
          <a:xfrm>
            <a:off x="507868" y="1524000"/>
            <a:ext cx="11376237" cy="5521512"/>
          </a:xfrm>
        </p:spPr>
        <p:txBody>
          <a:bodyPr/>
          <a:lstStyle/>
          <a:p>
            <a:r>
              <a:rPr lang="en-US" dirty="0" smtClean="0"/>
              <a:t>Three experiments that ran at Microsoft recently</a:t>
            </a:r>
          </a:p>
          <a:p>
            <a:r>
              <a:rPr lang="en-US" dirty="0" smtClean="0"/>
              <a:t>All had enough users for statistical validity</a:t>
            </a:r>
          </a:p>
          <a:p>
            <a:r>
              <a:rPr lang="en-US" dirty="0" smtClean="0"/>
              <a:t>Game: see how many you get right </a:t>
            </a:r>
          </a:p>
          <a:p>
            <a:pPr lvl="1"/>
            <a:r>
              <a:rPr lang="en-US" dirty="0" smtClean="0"/>
              <a:t>Everyone please stand up</a:t>
            </a:r>
          </a:p>
          <a:p>
            <a:pPr lvl="1"/>
            <a:r>
              <a:rPr lang="en-US" dirty="0" smtClean="0"/>
              <a:t>Three choices are:</a:t>
            </a:r>
          </a:p>
          <a:p>
            <a:pPr lvl="2"/>
            <a:r>
              <a:rPr lang="en-US" dirty="0" smtClean="0"/>
              <a:t>A wins  (the difference is statistically significant)</a:t>
            </a:r>
          </a:p>
          <a:p>
            <a:pPr lvl="2"/>
            <a:r>
              <a:rPr lang="en-US" dirty="0" smtClean="0"/>
              <a:t>A and B are approximately the same (no stat sig diff)</a:t>
            </a:r>
          </a:p>
          <a:p>
            <a:pPr lvl="2"/>
            <a:r>
              <a:rPr lang="en-US" dirty="0" smtClean="0"/>
              <a:t>B wins</a:t>
            </a:r>
          </a:p>
          <a:p>
            <a:pPr lvl="1"/>
            <a:r>
              <a:rPr lang="en-US" dirty="0" smtClean="0"/>
              <a:t>If you guess randomly</a:t>
            </a:r>
          </a:p>
          <a:p>
            <a:pPr lvl="2"/>
            <a:r>
              <a:rPr lang="en-US" dirty="0" smtClean="0"/>
              <a:t>1/3 left standing after first question</a:t>
            </a:r>
          </a:p>
          <a:p>
            <a:pPr lvl="2"/>
            <a:r>
              <a:rPr lang="en-US" dirty="0" smtClean="0"/>
              <a:t>1/9 after the second question</a:t>
            </a:r>
          </a:p>
          <a:p>
            <a:pPr>
              <a:buNone/>
            </a:pPr>
            <a:endParaRPr lang="en-US" dirty="0" smtClean="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pPr>
              <a:defRPr/>
            </a:pPr>
            <a:fld id="{B769C7A8-215E-4810-9B51-83186F3FC83D}" type="slidenum">
              <a:rPr lang="en-US" smtClean="0"/>
              <a:pPr>
                <a:defRPr/>
              </a:pPr>
              <a:t>4</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2000"/>
                                        <p:tgtEl>
                                          <p:spTgt spid="3">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2000"/>
                                        <p:tgtEl>
                                          <p:spTgt spid="3">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Ronny Kohavi, Microsoft</a:t>
            </a:r>
          </a:p>
        </p:txBody>
      </p:sp>
      <p:sp>
        <p:nvSpPr>
          <p:cNvPr id="39939" name="Slide Number Placeholder 5"/>
          <p:cNvSpPr>
            <a:spLocks noGrp="1"/>
          </p:cNvSpPr>
          <p:nvPr>
            <p:ph type="sldNum" sz="quarter" idx="11"/>
          </p:nvPr>
        </p:nvSpPr>
        <p:spPr>
          <a:noFill/>
        </p:spPr>
        <p:txBody>
          <a:bodyPr/>
          <a:lstStyle/>
          <a:p>
            <a:fld id="{772FC31A-9F8D-4DC5-8E16-38E114225B91}" type="slidenum">
              <a:rPr lang="en-US" smtClean="0"/>
              <a:pPr/>
              <a:t>40</a:t>
            </a:fld>
            <a:endParaRPr lang="en-US" smtClean="0"/>
          </a:p>
        </p:txBody>
      </p:sp>
      <p:sp>
        <p:nvSpPr>
          <p:cNvPr id="39940" name="Rectangle 2"/>
          <p:cNvSpPr>
            <a:spLocks noGrp="1" noChangeArrowheads="1"/>
          </p:cNvSpPr>
          <p:nvPr>
            <p:ph type="title"/>
          </p:nvPr>
        </p:nvSpPr>
        <p:spPr>
          <a:xfrm>
            <a:off x="507868" y="228600"/>
            <a:ext cx="10455727" cy="553998"/>
          </a:xfrm>
        </p:spPr>
        <p:txBody>
          <a:bodyPr/>
          <a:lstStyle/>
          <a:p>
            <a:r>
              <a:rPr lang="en-US" sz="4000" smtClean="0"/>
              <a:t>Last Example: Batting Average</a:t>
            </a:r>
          </a:p>
        </p:txBody>
      </p:sp>
      <p:sp>
        <p:nvSpPr>
          <p:cNvPr id="39941" name="Rectangle 3"/>
          <p:cNvSpPr>
            <a:spLocks noGrp="1" noChangeArrowheads="1"/>
          </p:cNvSpPr>
          <p:nvPr>
            <p:ph type="body" sz="half" idx="1"/>
          </p:nvPr>
        </p:nvSpPr>
        <p:spPr>
          <a:xfrm>
            <a:off x="507867" y="1524000"/>
            <a:ext cx="10969943" cy="1625060"/>
          </a:xfrm>
        </p:spPr>
        <p:txBody>
          <a:bodyPr/>
          <a:lstStyle/>
          <a:p>
            <a:pPr>
              <a:lnSpc>
                <a:spcPct val="90000"/>
              </a:lnSpc>
            </a:pPr>
            <a:r>
              <a:rPr lang="en-US" sz="2400" smtClean="0"/>
              <a:t>Baseball example</a:t>
            </a:r>
            <a:endParaRPr lang="en-US" sz="2000" smtClean="0"/>
          </a:p>
          <a:p>
            <a:pPr lvl="1">
              <a:lnSpc>
                <a:spcPct val="90000"/>
              </a:lnSpc>
            </a:pPr>
            <a:r>
              <a:rPr lang="en-US" sz="2000" smtClean="0"/>
              <a:t>One player can hit for a higher batting average than another player during the first half of the year</a:t>
            </a:r>
          </a:p>
          <a:p>
            <a:pPr lvl="1">
              <a:lnSpc>
                <a:spcPct val="90000"/>
              </a:lnSpc>
            </a:pPr>
            <a:r>
              <a:rPr lang="en-US" sz="2000" smtClean="0"/>
              <a:t> Do so again during the second half</a:t>
            </a:r>
          </a:p>
          <a:p>
            <a:pPr lvl="1">
              <a:lnSpc>
                <a:spcPct val="90000"/>
              </a:lnSpc>
            </a:pPr>
            <a:r>
              <a:rPr lang="en-US" sz="2000" smtClean="0"/>
              <a:t> But to have a lower batting average for the entire year</a:t>
            </a:r>
          </a:p>
        </p:txBody>
      </p:sp>
      <p:pic>
        <p:nvPicPr>
          <p:cNvPr id="142042" name="Picture 730"/>
          <p:cNvPicPr>
            <a:picLocks noChangeAspect="1" noChangeArrowheads="1"/>
          </p:cNvPicPr>
          <p:nvPr/>
        </p:nvPicPr>
        <p:blipFill>
          <a:blip r:embed="rId2"/>
          <a:srcRect/>
          <a:stretch>
            <a:fillRect/>
          </a:stretch>
        </p:blipFill>
        <p:spPr bwMode="auto">
          <a:xfrm>
            <a:off x="1320456" y="4114801"/>
            <a:ext cx="10462075" cy="949325"/>
          </a:xfrm>
          <a:prstGeom prst="rect">
            <a:avLst/>
          </a:prstGeom>
          <a:noFill/>
          <a:ln w="19050">
            <a:noFill/>
            <a:miter lim="800000"/>
            <a:headEnd type="none" w="sm" len="sm"/>
            <a:tailEnd type="none" w="lg" len="lg"/>
          </a:ln>
        </p:spPr>
      </p:pic>
      <p:sp>
        <p:nvSpPr>
          <p:cNvPr id="142043" name="Rectangle 731"/>
          <p:cNvSpPr>
            <a:spLocks noChangeArrowheads="1"/>
          </p:cNvSpPr>
          <p:nvPr/>
        </p:nvSpPr>
        <p:spPr bwMode="auto">
          <a:xfrm>
            <a:off x="507867" y="3657600"/>
            <a:ext cx="10969943" cy="2971800"/>
          </a:xfrm>
          <a:prstGeom prst="rect">
            <a:avLst/>
          </a:prstGeom>
          <a:noFill/>
          <a:ln w="9525">
            <a:noFill/>
            <a:miter lim="800000"/>
            <a:headEnd/>
            <a:tailEnd/>
          </a:ln>
        </p:spPr>
        <p:txBody>
          <a:bodyPr lIns="92075" tIns="46038" rIns="92075" bIns="46038"/>
          <a:lstStyle/>
          <a:p>
            <a:pPr marL="342900" indent="-342900" eaLnBrk="0" hangingPunct="0">
              <a:spcBef>
                <a:spcPct val="20000"/>
              </a:spcBef>
              <a:buClr>
                <a:srgbClr val="9999FF"/>
              </a:buClr>
              <a:buSzPct val="70000"/>
              <a:buFont typeface="Wingdings" pitchFamily="2" charset="2"/>
              <a:buChar char="l"/>
            </a:pPr>
            <a:r>
              <a:rPr lang="en-US" sz="2000" b="1">
                <a:latin typeface="Arial" charset="0"/>
              </a:rPr>
              <a:t>Example</a:t>
            </a:r>
          </a:p>
          <a:p>
            <a:pPr marL="342900" indent="-342900" algn="ctr" eaLnBrk="0" hangingPunct="0">
              <a:spcBef>
                <a:spcPct val="20000"/>
              </a:spcBef>
              <a:buClr>
                <a:srgbClr val="9999FF"/>
              </a:buClr>
              <a:buSzPct val="70000"/>
              <a:buFont typeface="Wingdings" pitchFamily="2" charset="2"/>
              <a:buChar char="l"/>
            </a:pPr>
            <a:endParaRPr lang="en-US" sz="2000" b="1">
              <a:latin typeface="Arial" charset="0"/>
            </a:endParaRPr>
          </a:p>
          <a:p>
            <a:pPr marL="342900" indent="-342900" algn="ctr" eaLnBrk="0" hangingPunct="0">
              <a:spcBef>
                <a:spcPct val="20000"/>
              </a:spcBef>
              <a:buClr>
                <a:srgbClr val="9999FF"/>
              </a:buClr>
              <a:buSzPct val="70000"/>
              <a:buFont typeface="Wingdings" pitchFamily="2" charset="2"/>
              <a:buChar char="l"/>
            </a:pPr>
            <a:endParaRPr lang="en-US" sz="2000" b="1">
              <a:latin typeface="Arial" charset="0"/>
            </a:endParaRPr>
          </a:p>
          <a:p>
            <a:pPr marL="342900" indent="-342900" algn="ctr" eaLnBrk="0" hangingPunct="0">
              <a:spcBef>
                <a:spcPct val="20000"/>
              </a:spcBef>
              <a:buClr>
                <a:srgbClr val="9999FF"/>
              </a:buClr>
              <a:buSzPct val="70000"/>
              <a:buFont typeface="Wingdings" pitchFamily="2" charset="2"/>
              <a:buChar char="l"/>
            </a:pPr>
            <a:endParaRPr lang="en-US" sz="2000" b="1">
              <a:latin typeface="Arial" charset="0"/>
            </a:endParaRPr>
          </a:p>
          <a:p>
            <a:pPr marL="342900" indent="-342900" algn="ctr" eaLnBrk="0" hangingPunct="0">
              <a:spcBef>
                <a:spcPct val="20000"/>
              </a:spcBef>
              <a:buClr>
                <a:srgbClr val="9999FF"/>
              </a:buClr>
              <a:buSzPct val="70000"/>
              <a:buFont typeface="Wingdings" pitchFamily="2" charset="2"/>
              <a:buChar char="l"/>
            </a:pPr>
            <a:r>
              <a:rPr lang="en-US" sz="2000" b="1">
                <a:latin typeface="Arial" charset="0"/>
              </a:rPr>
              <a:t>Key to the “paradox” is that the segmenting variable (e.g., half year) interacts with “success” and with the counts.</a:t>
            </a:r>
            <a:br>
              <a:rPr lang="en-US" sz="2000" b="1">
                <a:latin typeface="Arial" charset="0"/>
              </a:rPr>
            </a:br>
            <a:r>
              <a:rPr lang="en-US" sz="2000" b="1">
                <a:latin typeface="Arial" charset="0"/>
              </a:rPr>
              <a:t>E.g., “A” was sick and rarely played in the 1</a:t>
            </a:r>
            <a:r>
              <a:rPr lang="en-US" sz="2000" b="1" baseline="30000">
                <a:latin typeface="Arial" charset="0"/>
              </a:rPr>
              <a:t>st</a:t>
            </a:r>
            <a:r>
              <a:rPr lang="en-US" sz="2000" b="1">
                <a:latin typeface="Arial" charset="0"/>
              </a:rPr>
              <a:t> half, then “B” was sick in the 2</a:t>
            </a:r>
            <a:r>
              <a:rPr lang="en-US" sz="2000" b="1" baseline="30000">
                <a:latin typeface="Arial" charset="0"/>
              </a:rPr>
              <a:t>nd</a:t>
            </a:r>
            <a:r>
              <a:rPr lang="en-US" sz="2000" b="1">
                <a:latin typeface="Arial" charset="0"/>
              </a:rPr>
              <a:t> half, but the 1</a:t>
            </a:r>
            <a:r>
              <a:rPr lang="en-US" sz="2000" b="1" baseline="30000">
                <a:latin typeface="Arial" charset="0"/>
              </a:rPr>
              <a:t>st</a:t>
            </a:r>
            <a:r>
              <a:rPr lang="en-US" sz="2000" b="1">
                <a:latin typeface="Arial" charset="0"/>
              </a:rPr>
              <a:t> half was “easier” overall.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2043"/>
                                        </p:tgtEl>
                                        <p:attrNameLst>
                                          <p:attrName>style.visibility</p:attrName>
                                        </p:attrNameLst>
                                      </p:cBhvr>
                                      <p:to>
                                        <p:strVal val="visible"/>
                                      </p:to>
                                    </p:set>
                                    <p:animEffect transition="in" filter="blinds(horizontal)">
                                      <p:cBhvr>
                                        <p:cTn id="7" dur="500"/>
                                        <p:tgtEl>
                                          <p:spTgt spid="142043"/>
                                        </p:tgtEl>
                                      </p:cBhvr>
                                    </p:animEffect>
                                  </p:childTnLst>
                                </p:cTn>
                              </p:par>
                              <p:par>
                                <p:cTn id="8" presetID="3" presetClass="entr" presetSubtype="10" fill="hold" nodeType="withEffect">
                                  <p:stCondLst>
                                    <p:cond delay="0"/>
                                  </p:stCondLst>
                                  <p:childTnLst>
                                    <p:set>
                                      <p:cBhvr>
                                        <p:cTn id="9" dur="1" fill="hold">
                                          <p:stCondLst>
                                            <p:cond delay="0"/>
                                          </p:stCondLst>
                                        </p:cTn>
                                        <p:tgtEl>
                                          <p:spTgt spid="142042"/>
                                        </p:tgtEl>
                                        <p:attrNameLst>
                                          <p:attrName>style.visibility</p:attrName>
                                        </p:attrNameLst>
                                      </p:cBhvr>
                                      <p:to>
                                        <p:strVal val="visible"/>
                                      </p:to>
                                    </p:set>
                                    <p:animEffect transition="in" filter="blinds(horizontal)">
                                      <p:cBhvr>
                                        <p:cTn id="10" dur="500"/>
                                        <p:tgtEl>
                                          <p:spTgt spid="142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04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4"/>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Ronny Kohavi, Microsoft</a:t>
            </a:r>
          </a:p>
        </p:txBody>
      </p:sp>
      <p:sp>
        <p:nvSpPr>
          <p:cNvPr id="40963" name="Slide Number Placeholder 5"/>
          <p:cNvSpPr>
            <a:spLocks noGrp="1"/>
          </p:cNvSpPr>
          <p:nvPr>
            <p:ph type="sldNum" sz="quarter" idx="11"/>
          </p:nvPr>
        </p:nvSpPr>
        <p:spPr>
          <a:noFill/>
        </p:spPr>
        <p:txBody>
          <a:bodyPr/>
          <a:lstStyle/>
          <a:p>
            <a:fld id="{F7DCF4C7-310D-42E3-B369-93C4E174613C}" type="slidenum">
              <a:rPr lang="en-US" smtClean="0"/>
              <a:pPr/>
              <a:t>41</a:t>
            </a:fld>
            <a:endParaRPr lang="en-US" smtClean="0"/>
          </a:p>
        </p:txBody>
      </p:sp>
      <p:sp>
        <p:nvSpPr>
          <p:cNvPr id="40964" name="Rectangle 2"/>
          <p:cNvSpPr>
            <a:spLocks noGrp="1" noChangeArrowheads="1"/>
          </p:cNvSpPr>
          <p:nvPr>
            <p:ph type="title"/>
          </p:nvPr>
        </p:nvSpPr>
        <p:spPr>
          <a:xfrm>
            <a:off x="507868" y="228600"/>
            <a:ext cx="10455727" cy="443198"/>
          </a:xfrm>
        </p:spPr>
        <p:txBody>
          <a:bodyPr/>
          <a:lstStyle/>
          <a:p>
            <a:r>
              <a:rPr lang="en-US" sz="3200" smtClean="0"/>
              <a:t>Not Really a Paradox, Yet Non-Intuitive</a:t>
            </a:r>
          </a:p>
        </p:txBody>
      </p:sp>
      <p:sp>
        <p:nvSpPr>
          <p:cNvPr id="40965" name="Rectangle 3"/>
          <p:cNvSpPr>
            <a:spLocks noGrp="1" noChangeArrowheads="1"/>
          </p:cNvSpPr>
          <p:nvPr>
            <p:ph type="body" sz="half" idx="1"/>
          </p:nvPr>
        </p:nvSpPr>
        <p:spPr>
          <a:xfrm>
            <a:off x="507867" y="1524000"/>
            <a:ext cx="10969943" cy="1569660"/>
          </a:xfrm>
        </p:spPr>
        <p:txBody>
          <a:bodyPr/>
          <a:lstStyle/>
          <a:p>
            <a:r>
              <a:rPr lang="en-US" sz="2000" smtClean="0"/>
              <a:t>If a/b &lt; A/B  and c/d &lt; C/D, it’s possible that </a:t>
            </a:r>
            <a:br>
              <a:rPr lang="en-US" sz="2000" smtClean="0"/>
            </a:br>
            <a:r>
              <a:rPr lang="en-US" sz="2000" smtClean="0"/>
              <a:t>(a+c)/(b+d) &gt; (A+C)/(B+D)</a:t>
            </a:r>
          </a:p>
          <a:p>
            <a:r>
              <a:rPr lang="en-US" sz="2000" smtClean="0"/>
              <a:t>We are essentially dealing with weighted averages when we combine segments</a:t>
            </a:r>
          </a:p>
          <a:p>
            <a:endParaRPr lang="en-US" sz="2000" smtClean="0"/>
          </a:p>
          <a:p>
            <a:endParaRPr lang="en-US" sz="20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4294967295"/>
          </p:nvPr>
        </p:nvSpPr>
        <p:spPr>
          <a:xfrm>
            <a:off x="11477810" y="0"/>
            <a:ext cx="711015" cy="304800"/>
          </a:xfrm>
          <a:prstGeom prst="rect">
            <a:avLst/>
          </a:prstGeom>
          <a:noFill/>
        </p:spPr>
        <p:txBody>
          <a:bodyPr/>
          <a:lstStyle/>
          <a:p>
            <a:fld id="{83717F24-2D09-4196-8CDB-F540F3A8F424}" type="slidenum">
              <a:rPr lang="en-US" smtClean="0"/>
              <a:pPr/>
              <a:t>42</a:t>
            </a:fld>
            <a:endParaRPr lang="en-US" smtClean="0"/>
          </a:p>
        </p:txBody>
      </p:sp>
      <p:sp>
        <p:nvSpPr>
          <p:cNvPr id="41987" name="Rectangle 2"/>
          <p:cNvSpPr>
            <a:spLocks noGrp="1" noChangeArrowheads="1"/>
          </p:cNvSpPr>
          <p:nvPr>
            <p:ph type="title"/>
          </p:nvPr>
        </p:nvSpPr>
        <p:spPr>
          <a:xfrm>
            <a:off x="515938" y="228600"/>
            <a:ext cx="11165020" cy="553998"/>
          </a:xfrm>
        </p:spPr>
        <p:txBody>
          <a:bodyPr/>
          <a:lstStyle/>
          <a:p>
            <a:r>
              <a:rPr lang="en-US" sz="4000" smtClean="0"/>
              <a:t>Important, not Just a Cool Teaser</a:t>
            </a:r>
          </a:p>
        </p:txBody>
      </p:sp>
      <p:sp>
        <p:nvSpPr>
          <p:cNvPr id="41988" name="Rectangle 3"/>
          <p:cNvSpPr>
            <a:spLocks noGrp="1" noChangeArrowheads="1"/>
          </p:cNvSpPr>
          <p:nvPr>
            <p:ph type="body" idx="1"/>
          </p:nvPr>
        </p:nvSpPr>
        <p:spPr>
          <a:xfrm>
            <a:off x="220076" y="1524000"/>
            <a:ext cx="11664028" cy="4567404"/>
          </a:xfrm>
        </p:spPr>
        <p:txBody>
          <a:bodyPr/>
          <a:lstStyle/>
          <a:p>
            <a:r>
              <a:rPr lang="en-US" smtClean="0"/>
              <a:t>Why is this so important?</a:t>
            </a:r>
          </a:p>
          <a:p>
            <a:r>
              <a:rPr lang="en-US" smtClean="0"/>
              <a:t>In knowledge discovery, we state probabilities (correlations) and associate them with causality</a:t>
            </a:r>
          </a:p>
          <a:p>
            <a:pPr lvl="1"/>
            <a:r>
              <a:rPr lang="en-US" smtClean="0"/>
              <a:t>Treatment T1 works better</a:t>
            </a:r>
          </a:p>
          <a:p>
            <a:pPr lvl="1"/>
            <a:r>
              <a:rPr lang="en-US" smtClean="0"/>
              <a:t>Berkeley discriminates against women</a:t>
            </a:r>
          </a:p>
          <a:p>
            <a:r>
              <a:rPr lang="en-US" smtClean="0"/>
              <a:t>We must be careful to check for confounding variables, which may be latent hidden</a:t>
            </a:r>
          </a:p>
          <a:p>
            <a:r>
              <a:rPr lang="en-US" smtClean="0"/>
              <a:t>With Controlled Experiments, we scientifically prove causality</a:t>
            </a:r>
            <a:br>
              <a:rPr lang="en-US" smtClean="0"/>
            </a:br>
            <a:r>
              <a:rPr lang="en-US" sz="2400" smtClean="0"/>
              <a:t>(But Simpson’s paradox can, and does occur, if different days use different proportions for control/treatment.)</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MSN Real Estate</a:t>
            </a:r>
            <a:endParaRPr lang="en-US" dirty="0"/>
          </a:p>
        </p:txBody>
      </p:sp>
      <p:sp>
        <p:nvSpPr>
          <p:cNvPr id="3" name="Content Placeholder 2"/>
          <p:cNvSpPr>
            <a:spLocks noGrp="1"/>
          </p:cNvSpPr>
          <p:nvPr>
            <p:ph idx="1"/>
          </p:nvPr>
        </p:nvSpPr>
        <p:spPr>
          <a:xfrm>
            <a:off x="507868" y="1412875"/>
            <a:ext cx="11173090" cy="1428083"/>
          </a:xfrm>
        </p:spPr>
        <p:txBody>
          <a:bodyPr/>
          <a:lstStyle/>
          <a:p>
            <a:r>
              <a:rPr lang="en-US" dirty="0" smtClean="0"/>
              <a:t>“Find a house” widget variations</a:t>
            </a:r>
          </a:p>
          <a:p>
            <a:r>
              <a:rPr lang="en-US" dirty="0" smtClean="0"/>
              <a:t>Overall Evaluation Criterion: Revenue to Microsoft generated every time a user clicks search/find button</a:t>
            </a:r>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5</a:t>
            </a:fld>
            <a:endParaRPr lang="en-US"/>
          </a:p>
        </p:txBody>
      </p:sp>
      <p:pic>
        <p:nvPicPr>
          <p:cNvPr id="4101" name="Picture 5" descr="D_01"/>
          <p:cNvPicPr>
            <a:picLocks noChangeAspect="1" noChangeArrowheads="1"/>
          </p:cNvPicPr>
          <p:nvPr/>
        </p:nvPicPr>
        <p:blipFill>
          <a:blip r:embed="rId3"/>
          <a:srcRect/>
          <a:stretch>
            <a:fillRect/>
          </a:stretch>
        </p:blipFill>
        <p:spPr bwMode="auto">
          <a:xfrm>
            <a:off x="6580031" y="3104658"/>
            <a:ext cx="4625880" cy="1945014"/>
          </a:xfrm>
          <a:prstGeom prst="rect">
            <a:avLst/>
          </a:prstGeom>
          <a:noFill/>
        </p:spPr>
      </p:pic>
      <p:pic>
        <p:nvPicPr>
          <p:cNvPr id="4097" name="Picture 2" descr="msn_05"/>
          <p:cNvPicPr>
            <a:picLocks noChangeAspect="1" noChangeArrowheads="1"/>
          </p:cNvPicPr>
          <p:nvPr/>
        </p:nvPicPr>
        <p:blipFill>
          <a:blip r:embed="rId4"/>
          <a:srcRect/>
          <a:stretch>
            <a:fillRect/>
          </a:stretch>
        </p:blipFill>
        <p:spPr bwMode="auto">
          <a:xfrm>
            <a:off x="518639" y="3107595"/>
            <a:ext cx="5246075" cy="1518996"/>
          </a:xfrm>
          <a:prstGeom prst="rect">
            <a:avLst/>
          </a:prstGeom>
          <a:noFill/>
        </p:spPr>
      </p:pic>
      <p:sp>
        <p:nvSpPr>
          <p:cNvPr id="12" name="Rectangle 11"/>
          <p:cNvSpPr>
            <a:spLocks noChangeArrowheads="1"/>
          </p:cNvSpPr>
          <p:nvPr/>
        </p:nvSpPr>
        <p:spPr bwMode="auto">
          <a:xfrm>
            <a:off x="-1" y="5657850"/>
            <a:ext cx="12188825" cy="1200150"/>
          </a:xfrm>
          <a:prstGeom prst="rect">
            <a:avLst/>
          </a:prstGeom>
          <a:solidFill>
            <a:schemeClr val="bg2"/>
          </a:solidFill>
          <a:ln w="9525">
            <a:noFill/>
            <a:miter lim="800000"/>
            <a:headEnd/>
            <a:tailEnd/>
          </a:ln>
        </p:spPr>
        <p:txBody>
          <a:bodyPr wrap="square">
            <a:spAutoFit/>
          </a:bodyPr>
          <a:lstStyle/>
          <a:p>
            <a:pPr marL="171450" indent="-171450" algn="l" eaLnBrk="0" hangingPunct="0">
              <a:buFont typeface="Arial" pitchFamily="34" charset="0"/>
              <a:buChar char="•"/>
            </a:pPr>
            <a:r>
              <a:rPr lang="en-US" sz="2400" dirty="0"/>
              <a:t>Raise your right hand if you think A Wins</a:t>
            </a:r>
          </a:p>
          <a:p>
            <a:pPr marL="171450" indent="-171450" algn="l" eaLnBrk="0" hangingPunct="0">
              <a:buFont typeface="Arial" pitchFamily="34" charset="0"/>
              <a:buChar char="•"/>
            </a:pPr>
            <a:r>
              <a:rPr lang="en-US" sz="2400" dirty="0"/>
              <a:t>Raise your left hand if you think B Wins</a:t>
            </a:r>
          </a:p>
          <a:p>
            <a:pPr marL="171450" indent="-171450" algn="l" eaLnBrk="0" hangingPunct="0">
              <a:buFont typeface="Arial" pitchFamily="34" charset="0"/>
              <a:buChar char="•"/>
            </a:pPr>
            <a:r>
              <a:rPr lang="en-US" sz="2400" dirty="0"/>
              <a:t>Don’t raise your hand if you think they’re about the same</a:t>
            </a:r>
          </a:p>
        </p:txBody>
      </p:sp>
      <p:sp>
        <p:nvSpPr>
          <p:cNvPr id="13" name="TextBox 5"/>
          <p:cNvSpPr txBox="1">
            <a:spLocks noChangeArrowheads="1"/>
          </p:cNvSpPr>
          <p:nvPr/>
        </p:nvSpPr>
        <p:spPr bwMode="auto">
          <a:xfrm>
            <a:off x="2424411" y="5059483"/>
            <a:ext cx="389850" cy="461665"/>
          </a:xfrm>
          <a:prstGeom prst="rect">
            <a:avLst/>
          </a:prstGeom>
          <a:noFill/>
          <a:ln w="9525">
            <a:noFill/>
            <a:miter lim="800000"/>
            <a:headEnd/>
            <a:tailEnd/>
          </a:ln>
        </p:spPr>
        <p:txBody>
          <a:bodyPr wrap="none">
            <a:spAutoFit/>
          </a:bodyPr>
          <a:lstStyle/>
          <a:p>
            <a:pPr algn="ctr" eaLnBrk="0" hangingPunct="0"/>
            <a:r>
              <a:rPr lang="en-US" sz="2400" dirty="0"/>
              <a:t>A</a:t>
            </a:r>
          </a:p>
        </p:txBody>
      </p:sp>
      <p:sp>
        <p:nvSpPr>
          <p:cNvPr id="14" name="TextBox 12"/>
          <p:cNvSpPr txBox="1">
            <a:spLocks noChangeArrowheads="1"/>
          </p:cNvSpPr>
          <p:nvPr/>
        </p:nvSpPr>
        <p:spPr bwMode="auto">
          <a:xfrm>
            <a:off x="8556488" y="5120648"/>
            <a:ext cx="520564" cy="457200"/>
          </a:xfrm>
          <a:prstGeom prst="rect">
            <a:avLst/>
          </a:prstGeom>
          <a:noFill/>
          <a:ln w="9525">
            <a:noFill/>
            <a:miter lim="800000"/>
            <a:headEnd/>
            <a:tailEnd/>
          </a:ln>
        </p:spPr>
        <p:txBody>
          <a:bodyPr>
            <a:spAutoFit/>
          </a:bodyPr>
          <a:lstStyle/>
          <a:p>
            <a:pPr algn="ctr" eaLnBrk="0" hangingPunct="0"/>
            <a:r>
              <a:rPr lang="en-US" sz="2400" dirty="0"/>
              <a:t>B</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MSN Real Estate</a:t>
            </a:r>
            <a:endParaRPr lang="en-US" dirty="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6</a:t>
            </a:fld>
            <a:endParaRPr lang="en-US"/>
          </a:p>
        </p:txBody>
      </p:sp>
      <p:sp>
        <p:nvSpPr>
          <p:cNvPr id="9" name="Content Placeholder 8"/>
          <p:cNvSpPr>
            <a:spLocks noGrp="1"/>
          </p:cNvSpPr>
          <p:nvPr>
            <p:ph idx="1"/>
          </p:nvPr>
        </p:nvSpPr>
        <p:spPr>
          <a:xfrm>
            <a:off x="494220" y="1221550"/>
            <a:ext cx="11173090" cy="2068259"/>
          </a:xfrm>
        </p:spPr>
        <p:txBody>
          <a:bodyPr/>
          <a:lstStyle/>
          <a:p>
            <a:r>
              <a:rPr lang="en-US" dirty="0" smtClean="0"/>
              <a:t>If  you did not raise a hand, please sit down</a:t>
            </a:r>
          </a:p>
          <a:p>
            <a:r>
              <a:rPr lang="en-US" dirty="0" smtClean="0"/>
              <a:t>If you raised your left hand, please sit down</a:t>
            </a:r>
          </a:p>
          <a:p>
            <a:r>
              <a:rPr lang="en-US" dirty="0" smtClean="0"/>
              <a:t>A was 8.5% better</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20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Office Online</a:t>
            </a:r>
          </a:p>
        </p:txBody>
      </p:sp>
      <p:sp>
        <p:nvSpPr>
          <p:cNvPr id="6147" name="Content Placeholder 2"/>
          <p:cNvSpPr>
            <a:spLocks noGrp="1"/>
          </p:cNvSpPr>
          <p:nvPr>
            <p:ph idx="1"/>
          </p:nvPr>
        </p:nvSpPr>
        <p:spPr>
          <a:xfrm>
            <a:off x="609441" y="1295400"/>
            <a:ext cx="11173090" cy="443198"/>
          </a:xfrm>
        </p:spPr>
        <p:txBody>
          <a:bodyPr/>
          <a:lstStyle/>
          <a:p>
            <a:pPr>
              <a:buFont typeface="Wingdings" pitchFamily="2" charset="2"/>
              <a:buNone/>
            </a:pPr>
            <a:r>
              <a:rPr lang="en-US" smtClean="0"/>
              <a:t>Test new design for Office Online homepage </a:t>
            </a:r>
          </a:p>
        </p:txBody>
      </p:sp>
      <p:sp>
        <p:nvSpPr>
          <p:cNvPr id="6150" name="TextBox 5"/>
          <p:cNvSpPr txBox="1">
            <a:spLocks noChangeArrowheads="1"/>
          </p:cNvSpPr>
          <p:nvPr/>
        </p:nvSpPr>
        <p:spPr bwMode="auto">
          <a:xfrm>
            <a:off x="76996" y="2657476"/>
            <a:ext cx="389850" cy="461665"/>
          </a:xfrm>
          <a:prstGeom prst="rect">
            <a:avLst/>
          </a:prstGeom>
          <a:noFill/>
          <a:ln w="9525">
            <a:noFill/>
            <a:miter lim="800000"/>
            <a:headEnd/>
            <a:tailEnd/>
          </a:ln>
        </p:spPr>
        <p:txBody>
          <a:bodyPr wrap="none">
            <a:spAutoFit/>
          </a:bodyPr>
          <a:lstStyle/>
          <a:p>
            <a:pPr algn="ctr" eaLnBrk="0" hangingPunct="0"/>
            <a:r>
              <a:rPr lang="en-US" sz="2400" dirty="0"/>
              <a:t>A</a:t>
            </a:r>
          </a:p>
        </p:txBody>
      </p:sp>
      <p:sp>
        <p:nvSpPr>
          <p:cNvPr id="6151" name="TextBox 8"/>
          <p:cNvSpPr txBox="1">
            <a:spLocks noChangeArrowheads="1"/>
          </p:cNvSpPr>
          <p:nvPr/>
        </p:nvSpPr>
        <p:spPr bwMode="auto">
          <a:xfrm>
            <a:off x="7218071" y="2014539"/>
            <a:ext cx="1466467" cy="369332"/>
          </a:xfrm>
          <a:prstGeom prst="rect">
            <a:avLst/>
          </a:prstGeom>
          <a:noFill/>
          <a:ln w="9525">
            <a:noFill/>
            <a:miter lim="800000"/>
            <a:headEnd/>
            <a:tailEnd/>
          </a:ln>
        </p:spPr>
        <p:txBody>
          <a:bodyPr>
            <a:spAutoFit/>
          </a:bodyPr>
          <a:lstStyle/>
          <a:p>
            <a:pPr algn="ctr" eaLnBrk="0" hangingPunct="0"/>
            <a:endParaRPr lang="en-US"/>
          </a:p>
        </p:txBody>
      </p:sp>
      <p:sp>
        <p:nvSpPr>
          <p:cNvPr id="6152" name="TextBox 9"/>
          <p:cNvSpPr txBox="1">
            <a:spLocks noChangeArrowheads="1"/>
          </p:cNvSpPr>
          <p:nvPr/>
        </p:nvSpPr>
        <p:spPr bwMode="auto">
          <a:xfrm>
            <a:off x="7294251" y="1900238"/>
            <a:ext cx="4894574" cy="830262"/>
          </a:xfrm>
          <a:prstGeom prst="rect">
            <a:avLst/>
          </a:prstGeom>
          <a:noFill/>
          <a:ln w="9525">
            <a:noFill/>
            <a:miter lim="800000"/>
            <a:headEnd/>
            <a:tailEnd/>
          </a:ln>
        </p:spPr>
        <p:txBody>
          <a:bodyPr>
            <a:spAutoFit/>
          </a:bodyPr>
          <a:lstStyle/>
          <a:p>
            <a:pPr algn="ctr" eaLnBrk="0" hangingPunct="0"/>
            <a:r>
              <a:rPr lang="en-US" sz="2400"/>
              <a:t>OEC: Clicks on revenue generating links (red below)</a:t>
            </a:r>
          </a:p>
        </p:txBody>
      </p:sp>
      <p:sp>
        <p:nvSpPr>
          <p:cNvPr id="11" name="Rectangle 10"/>
          <p:cNvSpPr>
            <a:spLocks noChangeArrowheads="1"/>
          </p:cNvSpPr>
          <p:nvPr/>
        </p:nvSpPr>
        <p:spPr bwMode="auto">
          <a:xfrm>
            <a:off x="-1" y="5657850"/>
            <a:ext cx="12188825" cy="1200150"/>
          </a:xfrm>
          <a:prstGeom prst="rect">
            <a:avLst/>
          </a:prstGeom>
          <a:solidFill>
            <a:schemeClr val="bg2"/>
          </a:solidFill>
          <a:ln w="9525">
            <a:noFill/>
            <a:miter lim="800000"/>
            <a:headEnd/>
            <a:tailEnd/>
          </a:ln>
        </p:spPr>
        <p:txBody>
          <a:bodyPr wrap="square">
            <a:spAutoFit/>
          </a:bodyPr>
          <a:lstStyle/>
          <a:p>
            <a:pPr marL="171450" indent="-171450" algn="l" eaLnBrk="0" hangingPunct="0">
              <a:buFont typeface="Arial" pitchFamily="34" charset="0"/>
              <a:buChar char="•"/>
            </a:pPr>
            <a:r>
              <a:rPr lang="en-US" sz="2400" dirty="0"/>
              <a:t>Raise your right hand if you think A Wins</a:t>
            </a:r>
          </a:p>
          <a:p>
            <a:pPr marL="171450" indent="-171450" algn="l" eaLnBrk="0" hangingPunct="0">
              <a:buFont typeface="Arial" pitchFamily="34" charset="0"/>
              <a:buChar char="•"/>
            </a:pPr>
            <a:r>
              <a:rPr lang="en-US" sz="2400" dirty="0"/>
              <a:t>Raise your left hand if you think B Wins</a:t>
            </a:r>
          </a:p>
          <a:p>
            <a:pPr marL="171450" indent="-171450" algn="l" eaLnBrk="0" hangingPunct="0">
              <a:buFont typeface="Arial" pitchFamily="34" charset="0"/>
              <a:buChar char="•"/>
            </a:pPr>
            <a:r>
              <a:rPr lang="en-US" sz="2400" dirty="0"/>
              <a:t>Don’t raise your hand if you think they’re about the same</a:t>
            </a:r>
          </a:p>
        </p:txBody>
      </p:sp>
      <p:sp>
        <p:nvSpPr>
          <p:cNvPr id="6154" name="TextBox 12"/>
          <p:cNvSpPr txBox="1">
            <a:spLocks noChangeArrowheads="1"/>
          </p:cNvSpPr>
          <p:nvPr/>
        </p:nvSpPr>
        <p:spPr bwMode="auto">
          <a:xfrm>
            <a:off x="11286040" y="4165305"/>
            <a:ext cx="520564" cy="457200"/>
          </a:xfrm>
          <a:prstGeom prst="rect">
            <a:avLst/>
          </a:prstGeom>
          <a:noFill/>
          <a:ln w="9525">
            <a:noFill/>
            <a:miter lim="800000"/>
            <a:headEnd/>
            <a:tailEnd/>
          </a:ln>
        </p:spPr>
        <p:txBody>
          <a:bodyPr>
            <a:spAutoFit/>
          </a:bodyPr>
          <a:lstStyle/>
          <a:p>
            <a:pPr algn="ctr" eaLnBrk="0" hangingPunct="0"/>
            <a:r>
              <a:rPr lang="en-US" sz="2400" dirty="0"/>
              <a:t>B</a:t>
            </a:r>
          </a:p>
        </p:txBody>
      </p:sp>
      <p:pic>
        <p:nvPicPr>
          <p:cNvPr id="12" name="Picture 3" descr="cid:image006.jpg@01C8E0F2.5310B350"/>
          <p:cNvPicPr>
            <a:picLocks noChangeAspect="1" noChangeArrowheads="1"/>
          </p:cNvPicPr>
          <p:nvPr/>
        </p:nvPicPr>
        <p:blipFill>
          <a:blip r:embed="rId2" r:link="rId3" cstate="print"/>
          <a:srcRect/>
          <a:stretch>
            <a:fillRect/>
          </a:stretch>
        </p:blipFill>
        <p:spPr bwMode="auto">
          <a:xfrm>
            <a:off x="637954" y="1780399"/>
            <a:ext cx="4529137" cy="3195638"/>
          </a:xfrm>
          <a:prstGeom prst="rect">
            <a:avLst/>
          </a:prstGeom>
          <a:noFill/>
          <a:ln w="9525">
            <a:noFill/>
            <a:miter lim="800000"/>
            <a:headEnd/>
            <a:tailEnd/>
          </a:ln>
        </p:spPr>
      </p:pic>
      <p:pic>
        <p:nvPicPr>
          <p:cNvPr id="13" name="Picture 4" descr="cid:image002.jpg@01C8E0F2.5310B350"/>
          <p:cNvPicPr>
            <a:picLocks noChangeAspect="1" noChangeArrowheads="1"/>
          </p:cNvPicPr>
          <p:nvPr/>
        </p:nvPicPr>
        <p:blipFill>
          <a:blip r:embed="rId4" r:link="rId5" cstate="print"/>
          <a:srcRect/>
          <a:stretch>
            <a:fillRect/>
          </a:stretch>
        </p:blipFill>
        <p:spPr bwMode="auto">
          <a:xfrm>
            <a:off x="6537029" y="2771443"/>
            <a:ext cx="4510200" cy="3214688"/>
          </a:xfrm>
          <a:prstGeom prst="rect">
            <a:avLst/>
          </a:prstGeom>
          <a:noFill/>
          <a:ln w="9525">
            <a:solidFill>
              <a:schemeClr val="accent1"/>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 Office Online</a:t>
            </a:r>
          </a:p>
        </p:txBody>
      </p:sp>
      <p:sp>
        <p:nvSpPr>
          <p:cNvPr id="3" name="Content Placeholder 2"/>
          <p:cNvSpPr>
            <a:spLocks noGrp="1"/>
          </p:cNvSpPr>
          <p:nvPr>
            <p:ph idx="1"/>
          </p:nvPr>
        </p:nvSpPr>
        <p:spPr>
          <a:xfrm>
            <a:off x="507868" y="1412875"/>
            <a:ext cx="11173090" cy="4013406"/>
          </a:xfrm>
        </p:spPr>
        <p:txBody>
          <a:bodyPr/>
          <a:lstStyle/>
          <a:p>
            <a:r>
              <a:rPr lang="en-US" dirty="0" smtClean="0"/>
              <a:t>If  you did not raise a hand, please sit down</a:t>
            </a:r>
          </a:p>
          <a:p>
            <a:r>
              <a:rPr lang="en-US" dirty="0" smtClean="0"/>
              <a:t>If you raised your left hand, please sit down</a:t>
            </a:r>
          </a:p>
          <a:p>
            <a:r>
              <a:rPr lang="en-US" dirty="0" smtClean="0"/>
              <a:t>B was 64% worse</a:t>
            </a:r>
          </a:p>
          <a:p>
            <a:pPr>
              <a:buFont typeface="Wingdings" pitchFamily="2" charset="2"/>
              <a:buNone/>
            </a:pPr>
            <a:endParaRPr lang="en-US" dirty="0" smtClean="0"/>
          </a:p>
          <a:p>
            <a:pPr>
              <a:buFont typeface="Wingdings" pitchFamily="2" charset="2"/>
              <a:buNone/>
            </a:pPr>
            <a:r>
              <a:rPr lang="en-US" dirty="0" smtClean="0"/>
              <a:t>The Office Online team wrote</a:t>
            </a:r>
          </a:p>
          <a:p>
            <a:pPr marL="457200" lvl="1" indent="0">
              <a:buFont typeface="Wingdings" pitchFamily="2" charset="2"/>
              <a:buNone/>
            </a:pPr>
            <a:r>
              <a:rPr lang="en-US" i="1" dirty="0" smtClean="0"/>
              <a:t>A/B testing is a fundamental and critical Web services… consistent use of A/B testing could save the company millions of dollars </a:t>
            </a:r>
          </a:p>
          <a:p>
            <a:pPr>
              <a:buFont typeface="Wingdings" pitchFamily="2" charset="2"/>
              <a:buNone/>
            </a:pPr>
            <a:endParaRPr lang="en-US" dirty="0" smtClean="0"/>
          </a:p>
        </p:txBody>
      </p:sp>
      <p:sp>
        <p:nvSpPr>
          <p:cNvPr id="7173" name="Slide Number Placeholder 4"/>
          <p:cNvSpPr>
            <a:spLocks noGrp="1"/>
          </p:cNvSpPr>
          <p:nvPr>
            <p:ph type="sldNum" sz="quarter" idx="4294967295"/>
          </p:nvPr>
        </p:nvSpPr>
        <p:spPr>
          <a:xfrm>
            <a:off x="11477810" y="0"/>
            <a:ext cx="711015" cy="304800"/>
          </a:xfrm>
          <a:prstGeom prst="rect">
            <a:avLst/>
          </a:prstGeom>
        </p:spPr>
        <p:txBody>
          <a:bodyPr/>
          <a:lstStyle/>
          <a:p>
            <a:pPr>
              <a:defRPr/>
            </a:pPr>
            <a:fld id="{CEF2B103-28CA-41DD-BE4A-BAB4686D1F69}" type="slidenum">
              <a:rPr lang="en-US" smtClean="0"/>
              <a:pPr>
                <a:defRPr/>
              </a:pPr>
              <a:t>8</a:t>
            </a:fld>
            <a:endParaRPr lang="en-US"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09441" y="274638"/>
            <a:ext cx="10969943" cy="664797"/>
          </a:xfrm>
        </p:spPr>
        <p:txBody>
          <a:bodyPr/>
          <a:lstStyle/>
          <a:p>
            <a:r>
              <a:rPr lang="en-US" dirty="0" smtClean="0"/>
              <a:t>MSN Home Page Search Box</a:t>
            </a:r>
          </a:p>
        </p:txBody>
      </p:sp>
      <p:sp>
        <p:nvSpPr>
          <p:cNvPr id="8195" name="Content Placeholder 2"/>
          <p:cNvSpPr>
            <a:spLocks noGrp="1"/>
          </p:cNvSpPr>
          <p:nvPr>
            <p:ph idx="1"/>
          </p:nvPr>
        </p:nvSpPr>
        <p:spPr>
          <a:xfrm>
            <a:off x="0" y="1347789"/>
            <a:ext cx="12188825" cy="332399"/>
          </a:xfrm>
        </p:spPr>
        <p:txBody>
          <a:bodyPr/>
          <a:lstStyle/>
          <a:p>
            <a:pPr>
              <a:buFont typeface="Wingdings" pitchFamily="2" charset="2"/>
              <a:buNone/>
            </a:pPr>
            <a:r>
              <a:rPr lang="en-US" sz="2400" dirty="0" smtClean="0"/>
              <a:t>OEC: Clickthrough rate for Search box and popular searches</a:t>
            </a:r>
          </a:p>
        </p:txBody>
      </p:sp>
      <p:sp>
        <p:nvSpPr>
          <p:cNvPr id="8199" name="TextBox 7"/>
          <p:cNvSpPr txBox="1">
            <a:spLocks noChangeArrowheads="1"/>
          </p:cNvSpPr>
          <p:nvPr/>
        </p:nvSpPr>
        <p:spPr bwMode="auto">
          <a:xfrm>
            <a:off x="902713" y="2175356"/>
            <a:ext cx="389850" cy="461665"/>
          </a:xfrm>
          <a:prstGeom prst="rect">
            <a:avLst/>
          </a:prstGeom>
          <a:noFill/>
          <a:ln w="9525">
            <a:noFill/>
            <a:miter lim="800000"/>
            <a:headEnd/>
            <a:tailEnd/>
          </a:ln>
        </p:spPr>
        <p:txBody>
          <a:bodyPr wrap="none">
            <a:spAutoFit/>
          </a:bodyPr>
          <a:lstStyle/>
          <a:p>
            <a:pPr algn="ctr" eaLnBrk="0" hangingPunct="0"/>
            <a:r>
              <a:rPr lang="en-US" sz="2400" dirty="0"/>
              <a:t>A</a:t>
            </a:r>
          </a:p>
        </p:txBody>
      </p:sp>
      <p:sp>
        <p:nvSpPr>
          <p:cNvPr id="8200" name="TextBox 8"/>
          <p:cNvSpPr txBox="1">
            <a:spLocks noChangeArrowheads="1"/>
          </p:cNvSpPr>
          <p:nvPr/>
        </p:nvSpPr>
        <p:spPr bwMode="auto">
          <a:xfrm>
            <a:off x="895359" y="3520595"/>
            <a:ext cx="389850" cy="461665"/>
          </a:xfrm>
          <a:prstGeom prst="rect">
            <a:avLst/>
          </a:prstGeom>
          <a:noFill/>
          <a:ln w="9525">
            <a:noFill/>
            <a:miter lim="800000"/>
            <a:headEnd/>
            <a:tailEnd/>
          </a:ln>
        </p:spPr>
        <p:txBody>
          <a:bodyPr wrap="none">
            <a:spAutoFit/>
          </a:bodyPr>
          <a:lstStyle/>
          <a:p>
            <a:pPr algn="ctr" eaLnBrk="0" hangingPunct="0"/>
            <a:r>
              <a:rPr lang="en-US" sz="2400" dirty="0"/>
              <a:t>B</a:t>
            </a:r>
          </a:p>
        </p:txBody>
      </p:sp>
      <p:sp>
        <p:nvSpPr>
          <p:cNvPr id="10" name="TextBox 9"/>
          <p:cNvSpPr txBox="1"/>
          <p:nvPr/>
        </p:nvSpPr>
        <p:spPr>
          <a:xfrm>
            <a:off x="1066523" y="4543425"/>
            <a:ext cx="10550952" cy="1016000"/>
          </a:xfrm>
          <a:prstGeom prst="rect">
            <a:avLst/>
          </a:prstGeom>
          <a:noFill/>
        </p:spPr>
        <p:txBody>
          <a:bodyPr>
            <a:spAutoFit/>
          </a:bodyPr>
          <a:lstStyle/>
          <a:p>
            <a:pPr marL="228600" indent="-228600" algn="l" eaLnBrk="0" hangingPunct="0">
              <a:defRPr/>
            </a:pPr>
            <a:r>
              <a:rPr lang="en-US" sz="2000" dirty="0">
                <a:cs typeface="+mn-cs"/>
              </a:rPr>
              <a:t>Differences: A has taller search box (overall size is the same), has magnifying glass icon, “popular searches” </a:t>
            </a:r>
          </a:p>
          <a:p>
            <a:pPr algn="l" eaLnBrk="0" hangingPunct="0">
              <a:defRPr/>
            </a:pPr>
            <a:r>
              <a:rPr lang="en-US" sz="2000" dirty="0">
                <a:cs typeface="+mn-cs"/>
              </a:rPr>
              <a:t>B has big search button</a:t>
            </a:r>
          </a:p>
        </p:txBody>
      </p:sp>
      <p:sp>
        <p:nvSpPr>
          <p:cNvPr id="11" name="Rectangle 10"/>
          <p:cNvSpPr>
            <a:spLocks noChangeArrowheads="1"/>
          </p:cNvSpPr>
          <p:nvPr/>
        </p:nvSpPr>
        <p:spPr bwMode="auto">
          <a:xfrm>
            <a:off x="0" y="5657850"/>
            <a:ext cx="12188825" cy="1200150"/>
          </a:xfrm>
          <a:prstGeom prst="rect">
            <a:avLst/>
          </a:prstGeom>
          <a:solidFill>
            <a:schemeClr val="bg2"/>
          </a:solidFill>
          <a:ln w="9525">
            <a:noFill/>
            <a:miter lim="800000"/>
            <a:headEnd/>
            <a:tailEnd/>
          </a:ln>
        </p:spPr>
        <p:txBody>
          <a:bodyPr wrap="square">
            <a:spAutoFit/>
          </a:bodyPr>
          <a:lstStyle/>
          <a:p>
            <a:pPr marL="171450" indent="-171450" algn="l" eaLnBrk="0" hangingPunct="0">
              <a:buFont typeface="Arial" pitchFamily="34" charset="0"/>
              <a:buChar char="•"/>
            </a:pPr>
            <a:r>
              <a:rPr lang="en-US" sz="2400" dirty="0"/>
              <a:t>Raise your right hand if you think A Wins</a:t>
            </a:r>
          </a:p>
          <a:p>
            <a:pPr marL="171450" indent="-171450" algn="l" eaLnBrk="0" hangingPunct="0">
              <a:buFont typeface="Arial" pitchFamily="34" charset="0"/>
              <a:buChar char="•"/>
            </a:pPr>
            <a:r>
              <a:rPr lang="en-US" sz="2400" dirty="0"/>
              <a:t>Raise your left hand if you think B Wins</a:t>
            </a:r>
          </a:p>
          <a:p>
            <a:pPr marL="171450" indent="-171450" algn="l" eaLnBrk="0" hangingPunct="0">
              <a:buFont typeface="Arial" pitchFamily="34" charset="0"/>
              <a:buChar char="•"/>
            </a:pPr>
            <a:r>
              <a:rPr lang="en-US" sz="2400" dirty="0"/>
              <a:t>Don’t raise your hand if they are the about the same</a:t>
            </a:r>
          </a:p>
        </p:txBody>
      </p:sp>
      <p:pic>
        <p:nvPicPr>
          <p:cNvPr id="12" name="Picture 5" descr="cid:image001.png@01C8DDCD.201413C0"/>
          <p:cNvPicPr>
            <a:picLocks noChangeAspect="1" noChangeArrowheads="1"/>
          </p:cNvPicPr>
          <p:nvPr/>
        </p:nvPicPr>
        <p:blipFill>
          <a:blip r:embed="rId2" r:link="rId3" cstate="print"/>
          <a:srcRect/>
          <a:stretch>
            <a:fillRect/>
          </a:stretch>
        </p:blipFill>
        <p:spPr bwMode="auto">
          <a:xfrm>
            <a:off x="1764340" y="1877865"/>
            <a:ext cx="8002588" cy="1147762"/>
          </a:xfrm>
          <a:prstGeom prst="rect">
            <a:avLst/>
          </a:prstGeom>
          <a:noFill/>
          <a:ln w="19050">
            <a:solidFill>
              <a:schemeClr val="tx1"/>
            </a:solidFill>
            <a:miter lim="800000"/>
            <a:headEnd/>
            <a:tailEnd/>
          </a:ln>
        </p:spPr>
      </p:pic>
      <p:pic>
        <p:nvPicPr>
          <p:cNvPr id="13" name="Picture 6" descr="cid:image002.png@01C8DDCD.201413C0"/>
          <p:cNvPicPr>
            <a:picLocks noChangeAspect="1" noChangeArrowheads="1"/>
          </p:cNvPicPr>
          <p:nvPr/>
        </p:nvPicPr>
        <p:blipFill>
          <a:blip r:embed="rId4" r:link="rId5" cstate="print"/>
          <a:srcRect/>
          <a:stretch>
            <a:fillRect/>
          </a:stretch>
        </p:blipFill>
        <p:spPr bwMode="auto">
          <a:xfrm>
            <a:off x="1770210" y="3325333"/>
            <a:ext cx="8008937" cy="1085850"/>
          </a:xfrm>
          <a:prstGeom prst="rect">
            <a:avLst/>
          </a:prstGeom>
          <a:noFill/>
          <a:ln w="19050">
            <a:solidFill>
              <a:schemeClr val="tx1"/>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0.4|0.5|10.4|13.5"/>
</p:tagLst>
</file>

<file path=ppt/theme/theme1.xml><?xml version="1.0" encoding="utf-8"?>
<a:theme xmlns:a="http://schemas.openxmlformats.org/drawingml/2006/main" name="Blue Segoe 16-9 template-template_August-15-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1458AA3B-A502-4DE2-B146-4D755E7DD43B}"/>
</file>

<file path=customXml/itemProps2.xml><?xml version="1.0" encoding="utf-8"?>
<ds:datastoreItem xmlns:ds="http://schemas.openxmlformats.org/officeDocument/2006/customXml" ds:itemID="{02970FE5-F0E3-4AA7-8024-DF7EE43EC4EF}"/>
</file>

<file path=customXml/itemProps3.xml><?xml version="1.0" encoding="utf-8"?>
<ds:datastoreItem xmlns:ds="http://schemas.openxmlformats.org/officeDocument/2006/customXml" ds:itemID="{80EBC68D-7411-4B72-97BD-B6F5DE83D4E3}"/>
</file>

<file path=docProps/app.xml><?xml version="1.0" encoding="utf-8"?>
<Properties xmlns="http://schemas.openxmlformats.org/officeDocument/2006/extended-properties" xmlns:vt="http://schemas.openxmlformats.org/officeDocument/2006/docPropsVTypes">
  <Template>Blue Segoe 16-9 template-template_August-15-2007</Template>
  <TotalTime>832</TotalTime>
  <Words>2427</Words>
  <Application>Microsoft Office PowerPoint</Application>
  <PresentationFormat>Custom</PresentationFormat>
  <Paragraphs>388</Paragraphs>
  <Slides>42</Slides>
  <Notes>12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Blue Segoe 16-9 template-template_August-15-2007</vt:lpstr>
      <vt:lpstr>Online Experimentation  at Microsoft </vt:lpstr>
      <vt:lpstr>Goal / Problem Definition</vt:lpstr>
      <vt:lpstr>Controlled Experiments in One Slide</vt:lpstr>
      <vt:lpstr>Examples</vt:lpstr>
      <vt:lpstr>MSN Real Estate</vt:lpstr>
      <vt:lpstr>MSN Real Estate</vt:lpstr>
      <vt:lpstr>Office Online</vt:lpstr>
      <vt:lpstr> Office Online</vt:lpstr>
      <vt:lpstr>MSN Home Page Search Box</vt:lpstr>
      <vt:lpstr> Search Box</vt:lpstr>
      <vt:lpstr>US Search Box for Bing Launch</vt:lpstr>
      <vt:lpstr>ROI on Experiments</vt:lpstr>
      <vt:lpstr>Hard to Assess the Value of Ideas: Data Trumps Intuition</vt:lpstr>
      <vt:lpstr>Key Lessons</vt:lpstr>
      <vt:lpstr>Cultural Challenges</vt:lpstr>
      <vt:lpstr>Unique Posters to Raise Awareness</vt:lpstr>
      <vt:lpstr>Some Controversy is Fine</vt:lpstr>
      <vt:lpstr>The Cultural Challenge</vt:lpstr>
      <vt:lpstr>A Few Pitfalls</vt:lpstr>
      <vt:lpstr>Best Practice: Ramp-up</vt:lpstr>
      <vt:lpstr>Pitfall : Combining Data During Ramp-up</vt:lpstr>
      <vt:lpstr>Best Practice: A/A Test</vt:lpstr>
      <vt:lpstr>Pitfall: Not Filtering out Robots</vt:lpstr>
      <vt:lpstr>Effect of Robots on A/A Experiment</vt:lpstr>
      <vt:lpstr>The OEC</vt:lpstr>
      <vt:lpstr>OEC Thought Experiment</vt:lpstr>
      <vt:lpstr>Pitfall: Wrong OEC</vt:lpstr>
      <vt:lpstr>Summary</vt:lpstr>
      <vt:lpstr>http://exp-platform.com </vt:lpstr>
      <vt:lpstr>Appendix</vt:lpstr>
      <vt:lpstr>Stress HiPPO</vt:lpstr>
      <vt:lpstr>Advantages of Controlled Experiments</vt:lpstr>
      <vt:lpstr>Issues with Controlled Experiments (1 of 2)</vt:lpstr>
      <vt:lpstr>Issues with Controlled Experiments (2 of 2)</vt:lpstr>
      <vt:lpstr>Run Experiments at 50/50%</vt:lpstr>
      <vt:lpstr>Randomization</vt:lpstr>
      <vt:lpstr>Simpson’s Paradox</vt:lpstr>
      <vt:lpstr>Exampes 1: Drug Treatment</vt:lpstr>
      <vt:lpstr>Example 2: Sex Bias?</vt:lpstr>
      <vt:lpstr>Last Example: Batting Average</vt:lpstr>
      <vt:lpstr>Not Really a Paradox, Yet Non-Intuitive</vt:lpstr>
      <vt:lpstr>Important, not Just a Cool Teaser</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&lt;Event Name Here&gt;</dc:subject>
  <dc:creator>garycar</dc:creator>
  <dc:description>Template:_x000d_
Formatting:_x000d_
Event Date:_x000d_
Event Location:_x000d_
Audience:</dc:description>
  <cp:lastModifiedBy>Ronny Kohavi (EXP)</cp:lastModifiedBy>
  <cp:revision>90</cp:revision>
  <dcterms:created xsi:type="dcterms:W3CDTF">2009-03-17T20:12:18Z</dcterms:created>
  <dcterms:modified xsi:type="dcterms:W3CDTF">2009-09-09T07:08:21Z</dcterms:modified>
</cp:coreProperties>
</file>