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xml" ContentType="application/vnd.openxmlformats-officedocument.presentationml.tags+xml"/>
  <Override PartName="/ppt/notesSlides/notesSlide77.xml" ContentType="application/vnd.openxmlformats-officedocument.presentationml.notesSlide+xml"/>
  <Override PartName="/ppt/tags/tag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7.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 id="2147484008" r:id="rId2"/>
    <p:sldMasterId id="2147484025" r:id="rId3"/>
    <p:sldMasterId id="2147484054" r:id="rId4"/>
    <p:sldMasterId id="2147484066" r:id="rId5"/>
    <p:sldMasterId id="2147484074" r:id="rId6"/>
    <p:sldMasterId id="2147484086" r:id="rId7"/>
    <p:sldMasterId id="2147484098" r:id="rId8"/>
  </p:sldMasterIdLst>
  <p:notesMasterIdLst>
    <p:notesMasterId r:id="rId267"/>
  </p:notesMasterIdLst>
  <p:sldIdLst>
    <p:sldId id="1382" r:id="rId9"/>
    <p:sldId id="1507" r:id="rId10"/>
    <p:sldId id="1508" r:id="rId11"/>
    <p:sldId id="1566" r:id="rId12"/>
    <p:sldId id="1511" r:id="rId13"/>
    <p:sldId id="1567" r:id="rId14"/>
    <p:sldId id="1573" r:id="rId15"/>
    <p:sldId id="1572" r:id="rId16"/>
    <p:sldId id="1510" r:id="rId17"/>
    <p:sldId id="1516" r:id="rId18"/>
    <p:sldId id="1517" r:id="rId19"/>
    <p:sldId id="1518" r:id="rId20"/>
    <p:sldId id="1519" r:id="rId21"/>
    <p:sldId id="1520" r:id="rId22"/>
    <p:sldId id="1521" r:id="rId23"/>
    <p:sldId id="1522" r:id="rId24"/>
    <p:sldId id="1523" r:id="rId25"/>
    <p:sldId id="1524" r:id="rId26"/>
    <p:sldId id="1525" r:id="rId27"/>
    <p:sldId id="1526" r:id="rId28"/>
    <p:sldId id="1527" r:id="rId29"/>
    <p:sldId id="1528" r:id="rId30"/>
    <p:sldId id="1529" r:id="rId31"/>
    <p:sldId id="1574" r:id="rId32"/>
    <p:sldId id="1563" r:id="rId33"/>
    <p:sldId id="1570" r:id="rId34"/>
    <p:sldId id="1514" r:id="rId35"/>
    <p:sldId id="1513" r:id="rId36"/>
    <p:sldId id="1568" r:id="rId37"/>
    <p:sldId id="1515" r:id="rId38"/>
    <p:sldId id="1530" r:id="rId39"/>
    <p:sldId id="1576" r:id="rId40"/>
    <p:sldId id="1575" r:id="rId41"/>
    <p:sldId id="1546" r:id="rId42"/>
    <p:sldId id="1577" r:id="rId43"/>
    <p:sldId id="1547" r:id="rId44"/>
    <p:sldId id="1548" r:id="rId45"/>
    <p:sldId id="1549" r:id="rId46"/>
    <p:sldId id="1550" r:id="rId47"/>
    <p:sldId id="1551" r:id="rId48"/>
    <p:sldId id="1552" r:id="rId49"/>
    <p:sldId id="1554" r:id="rId50"/>
    <p:sldId id="1553" r:id="rId51"/>
    <p:sldId id="1555" r:id="rId52"/>
    <p:sldId id="1578" r:id="rId53"/>
    <p:sldId id="1556" r:id="rId54"/>
    <p:sldId id="1557" r:id="rId55"/>
    <p:sldId id="1558" r:id="rId56"/>
    <p:sldId id="1559" r:id="rId57"/>
    <p:sldId id="1560" r:id="rId58"/>
    <p:sldId id="1561" r:id="rId59"/>
    <p:sldId id="1562" r:id="rId60"/>
    <p:sldId id="1569" r:id="rId61"/>
    <p:sldId id="1579" r:id="rId62"/>
    <p:sldId id="1564" r:id="rId63"/>
    <p:sldId id="1571" r:id="rId64"/>
    <p:sldId id="1565" r:id="rId65"/>
    <p:sldId id="1383" r:id="rId66"/>
    <p:sldId id="1259" r:id="rId67"/>
    <p:sldId id="860" r:id="rId68"/>
    <p:sldId id="1077" r:id="rId69"/>
    <p:sldId id="1264" r:id="rId70"/>
    <p:sldId id="1265" r:id="rId71"/>
    <p:sldId id="1322" r:id="rId72"/>
    <p:sldId id="1346" r:id="rId73"/>
    <p:sldId id="1348" r:id="rId74"/>
    <p:sldId id="1349" r:id="rId75"/>
    <p:sldId id="1350" r:id="rId76"/>
    <p:sldId id="1351" r:id="rId77"/>
    <p:sldId id="1352" r:id="rId78"/>
    <p:sldId id="1353" r:id="rId79"/>
    <p:sldId id="1354" r:id="rId80"/>
    <p:sldId id="1355" r:id="rId81"/>
    <p:sldId id="1356" r:id="rId82"/>
    <p:sldId id="1357" r:id="rId83"/>
    <p:sldId id="1358" r:id="rId84"/>
    <p:sldId id="1359" r:id="rId85"/>
    <p:sldId id="1367" r:id="rId86"/>
    <p:sldId id="1368" r:id="rId87"/>
    <p:sldId id="1369" r:id="rId88"/>
    <p:sldId id="1370" r:id="rId89"/>
    <p:sldId id="1371" r:id="rId90"/>
    <p:sldId id="1323" r:id="rId91"/>
    <p:sldId id="1324" r:id="rId92"/>
    <p:sldId id="1321" r:id="rId93"/>
    <p:sldId id="1158" r:id="rId94"/>
    <p:sldId id="1277" r:id="rId95"/>
    <p:sldId id="864" r:id="rId96"/>
    <p:sldId id="865" r:id="rId97"/>
    <p:sldId id="1111" r:id="rId98"/>
    <p:sldId id="1360" r:id="rId99"/>
    <p:sldId id="1110" r:id="rId100"/>
    <p:sldId id="1381" r:id="rId101"/>
    <p:sldId id="1363" r:id="rId102"/>
    <p:sldId id="1364" r:id="rId103"/>
    <p:sldId id="1374" r:id="rId104"/>
    <p:sldId id="872" r:id="rId105"/>
    <p:sldId id="1372" r:id="rId106"/>
    <p:sldId id="1314" r:id="rId107"/>
    <p:sldId id="1315" r:id="rId108"/>
    <p:sldId id="1384" r:id="rId109"/>
    <p:sldId id="869" r:id="rId110"/>
    <p:sldId id="1114" r:id="rId111"/>
    <p:sldId id="1116" r:id="rId112"/>
    <p:sldId id="1373" r:id="rId113"/>
    <p:sldId id="1444" r:id="rId114"/>
    <p:sldId id="1445" r:id="rId115"/>
    <p:sldId id="1446" r:id="rId116"/>
    <p:sldId id="1329" r:id="rId117"/>
    <p:sldId id="1330" r:id="rId118"/>
    <p:sldId id="1327" r:id="rId119"/>
    <p:sldId id="1326" r:id="rId120"/>
    <p:sldId id="1283" r:id="rId121"/>
    <p:sldId id="1284" r:id="rId122"/>
    <p:sldId id="897" r:id="rId123"/>
    <p:sldId id="1107" r:id="rId124"/>
    <p:sldId id="1237" r:id="rId125"/>
    <p:sldId id="1272" r:id="rId126"/>
    <p:sldId id="1273" r:id="rId127"/>
    <p:sldId id="1115" r:id="rId128"/>
    <p:sldId id="1092" r:id="rId129"/>
    <p:sldId id="1162" r:id="rId130"/>
    <p:sldId id="1163" r:id="rId131"/>
    <p:sldId id="1282" r:id="rId132"/>
    <p:sldId id="1164" r:id="rId133"/>
    <p:sldId id="1167" r:id="rId134"/>
    <p:sldId id="1165" r:id="rId135"/>
    <p:sldId id="1168" r:id="rId136"/>
    <p:sldId id="975" r:id="rId137"/>
    <p:sldId id="976" r:id="rId138"/>
    <p:sldId id="1140" r:id="rId139"/>
    <p:sldId id="1142" r:id="rId140"/>
    <p:sldId id="1143" r:id="rId141"/>
    <p:sldId id="1210" r:id="rId142"/>
    <p:sldId id="1144" r:id="rId143"/>
    <p:sldId id="980" r:id="rId144"/>
    <p:sldId id="982" r:id="rId145"/>
    <p:sldId id="984" r:id="rId146"/>
    <p:sldId id="985" r:id="rId147"/>
    <p:sldId id="996" r:id="rId148"/>
    <p:sldId id="1121" r:id="rId149"/>
    <p:sldId id="986" r:id="rId150"/>
    <p:sldId id="1198" r:id="rId151"/>
    <p:sldId id="1211" r:id="rId152"/>
    <p:sldId id="1147" r:id="rId153"/>
    <p:sldId id="1149" r:id="rId154"/>
    <p:sldId id="1150" r:id="rId155"/>
    <p:sldId id="1170" r:id="rId156"/>
    <p:sldId id="1169" r:id="rId157"/>
    <p:sldId id="1156" r:id="rId158"/>
    <p:sldId id="1157" r:id="rId159"/>
    <p:sldId id="1375" r:id="rId160"/>
    <p:sldId id="1406" r:id="rId161"/>
    <p:sldId id="1388" r:id="rId162"/>
    <p:sldId id="1390" r:id="rId163"/>
    <p:sldId id="1389" r:id="rId164"/>
    <p:sldId id="1377" r:id="rId165"/>
    <p:sldId id="987" r:id="rId166"/>
    <p:sldId id="1391" r:id="rId167"/>
    <p:sldId id="1307" r:id="rId168"/>
    <p:sldId id="1239" r:id="rId169"/>
    <p:sldId id="1331" r:id="rId170"/>
    <p:sldId id="1385" r:id="rId171"/>
    <p:sldId id="1325" r:id="rId172"/>
    <p:sldId id="1407" r:id="rId173"/>
    <p:sldId id="1387" r:id="rId174"/>
    <p:sldId id="1475" r:id="rId175"/>
    <p:sldId id="1497" r:id="rId176"/>
    <p:sldId id="1499" r:id="rId177"/>
    <p:sldId id="1498" r:id="rId178"/>
    <p:sldId id="1495" r:id="rId179"/>
    <p:sldId id="1476" r:id="rId180"/>
    <p:sldId id="1477" r:id="rId181"/>
    <p:sldId id="1478" r:id="rId182"/>
    <p:sldId id="1479" r:id="rId183"/>
    <p:sldId id="1480" r:id="rId184"/>
    <p:sldId id="1488" r:id="rId185"/>
    <p:sldId id="1489" r:id="rId186"/>
    <p:sldId id="1500" r:id="rId187"/>
    <p:sldId id="1501" r:id="rId188"/>
    <p:sldId id="1502" r:id="rId189"/>
    <p:sldId id="1503" r:id="rId190"/>
    <p:sldId id="1504" r:id="rId191"/>
    <p:sldId id="1505" r:id="rId192"/>
    <p:sldId id="1506" r:id="rId193"/>
    <p:sldId id="1490" r:id="rId194"/>
    <p:sldId id="1481" r:id="rId195"/>
    <p:sldId id="1482" r:id="rId196"/>
    <p:sldId id="1483" r:id="rId197"/>
    <p:sldId id="1484" r:id="rId198"/>
    <p:sldId id="1485" r:id="rId199"/>
    <p:sldId id="1486" r:id="rId200"/>
    <p:sldId id="1491" r:id="rId201"/>
    <p:sldId id="1320" r:id="rId202"/>
    <p:sldId id="1280" r:id="rId203"/>
    <p:sldId id="1442" r:id="rId204"/>
    <p:sldId id="1410" r:id="rId205"/>
    <p:sldId id="1411" r:id="rId206"/>
    <p:sldId id="1412" r:id="rId207"/>
    <p:sldId id="1413" r:id="rId208"/>
    <p:sldId id="1414" r:id="rId209"/>
    <p:sldId id="1415" r:id="rId210"/>
    <p:sldId id="1416" r:id="rId211"/>
    <p:sldId id="1417" r:id="rId212"/>
    <p:sldId id="1418" r:id="rId213"/>
    <p:sldId id="1419" r:id="rId214"/>
    <p:sldId id="1421" r:id="rId215"/>
    <p:sldId id="1422" r:id="rId216"/>
    <p:sldId id="1423" r:id="rId217"/>
    <p:sldId id="1424" r:id="rId218"/>
    <p:sldId id="1425" r:id="rId219"/>
    <p:sldId id="1426" r:id="rId220"/>
    <p:sldId id="1427" r:id="rId221"/>
    <p:sldId id="1428" r:id="rId222"/>
    <p:sldId id="1429" r:id="rId223"/>
    <p:sldId id="1430" r:id="rId224"/>
    <p:sldId id="1431" r:id="rId225"/>
    <p:sldId id="1432" r:id="rId226"/>
    <p:sldId id="1433" r:id="rId227"/>
    <p:sldId id="1434" r:id="rId228"/>
    <p:sldId id="1443" r:id="rId229"/>
    <p:sldId id="1435" r:id="rId230"/>
    <p:sldId id="1436" r:id="rId231"/>
    <p:sldId id="1437" r:id="rId232"/>
    <p:sldId id="1438" r:id="rId233"/>
    <p:sldId id="1439" r:id="rId234"/>
    <p:sldId id="1440" r:id="rId235"/>
    <p:sldId id="1441" r:id="rId236"/>
    <p:sldId id="1221" r:id="rId237"/>
    <p:sldId id="1029" r:id="rId238"/>
    <p:sldId id="1447" r:id="rId239"/>
    <p:sldId id="1448" r:id="rId240"/>
    <p:sldId id="1449" r:id="rId241"/>
    <p:sldId id="1450" r:id="rId242"/>
    <p:sldId id="1451" r:id="rId243"/>
    <p:sldId id="1452" r:id="rId244"/>
    <p:sldId id="1453" r:id="rId245"/>
    <p:sldId id="1454" r:id="rId246"/>
    <p:sldId id="1455" r:id="rId247"/>
    <p:sldId id="1456" r:id="rId248"/>
    <p:sldId id="1457" r:id="rId249"/>
    <p:sldId id="1462" r:id="rId250"/>
    <p:sldId id="1463" r:id="rId251"/>
    <p:sldId id="1464" r:id="rId252"/>
    <p:sldId id="1465" r:id="rId253"/>
    <p:sldId id="1466" r:id="rId254"/>
    <p:sldId id="1467" r:id="rId255"/>
    <p:sldId id="1468" r:id="rId256"/>
    <p:sldId id="1469" r:id="rId257"/>
    <p:sldId id="1470" r:id="rId258"/>
    <p:sldId id="1471" r:id="rId259"/>
    <p:sldId id="1472" r:id="rId260"/>
    <p:sldId id="1473" r:id="rId261"/>
    <p:sldId id="1458" r:id="rId262"/>
    <p:sldId id="1461" r:id="rId263"/>
    <p:sldId id="1474" r:id="rId264"/>
    <p:sldId id="1459" r:id="rId265"/>
    <p:sldId id="1281" r:id="rId266"/>
  </p:sldIdLst>
  <p:sldSz cx="9144000" cy="6858000" type="screen4x3"/>
  <p:notesSz cx="6858000" cy="9144000"/>
  <p:custDataLst>
    <p:tags r:id="rId268"/>
  </p:custDataLst>
  <p:defaultTextStyle>
    <a:defPPr>
      <a:defRPr lang="en-US"/>
    </a:defPPr>
    <a:lvl1pPr algn="ctr" rtl="0" fontAlgn="base">
      <a:spcBef>
        <a:spcPct val="100000"/>
      </a:spcBef>
      <a:spcAft>
        <a:spcPct val="0"/>
      </a:spcAft>
      <a:defRPr kern="1200">
        <a:solidFill>
          <a:schemeClr val="tx1"/>
        </a:solidFill>
        <a:latin typeface="Helvetica" pitchFamily="34" charset="0"/>
        <a:ea typeface="+mn-ea"/>
        <a:cs typeface="+mn-cs"/>
      </a:defRPr>
    </a:lvl1pPr>
    <a:lvl2pPr marL="457200" algn="ctr" rtl="0" fontAlgn="base">
      <a:spcBef>
        <a:spcPct val="100000"/>
      </a:spcBef>
      <a:spcAft>
        <a:spcPct val="0"/>
      </a:spcAft>
      <a:defRPr kern="1200">
        <a:solidFill>
          <a:schemeClr val="tx1"/>
        </a:solidFill>
        <a:latin typeface="Helvetica" pitchFamily="34" charset="0"/>
        <a:ea typeface="+mn-ea"/>
        <a:cs typeface="+mn-cs"/>
      </a:defRPr>
    </a:lvl2pPr>
    <a:lvl3pPr marL="914400" algn="ctr" rtl="0" fontAlgn="base">
      <a:spcBef>
        <a:spcPct val="100000"/>
      </a:spcBef>
      <a:spcAft>
        <a:spcPct val="0"/>
      </a:spcAft>
      <a:defRPr kern="1200">
        <a:solidFill>
          <a:schemeClr val="tx1"/>
        </a:solidFill>
        <a:latin typeface="Helvetica" pitchFamily="34" charset="0"/>
        <a:ea typeface="+mn-ea"/>
        <a:cs typeface="+mn-cs"/>
      </a:defRPr>
    </a:lvl3pPr>
    <a:lvl4pPr marL="1371600" algn="ctr" rtl="0" fontAlgn="base">
      <a:spcBef>
        <a:spcPct val="100000"/>
      </a:spcBef>
      <a:spcAft>
        <a:spcPct val="0"/>
      </a:spcAft>
      <a:defRPr kern="1200">
        <a:solidFill>
          <a:schemeClr val="tx1"/>
        </a:solidFill>
        <a:latin typeface="Helvetica" pitchFamily="34" charset="0"/>
        <a:ea typeface="+mn-ea"/>
        <a:cs typeface="+mn-cs"/>
      </a:defRPr>
    </a:lvl4pPr>
    <a:lvl5pPr marL="1828800" algn="ctr" rtl="0" fontAlgn="base">
      <a:spcBef>
        <a:spcPct val="10000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FF0000"/>
    <a:srgbClr val="FF7185"/>
    <a:srgbClr val="FCC0C0"/>
    <a:srgbClr val="000000"/>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9" autoAdjust="0"/>
    <p:restoredTop sz="93314" autoAdjust="0"/>
  </p:normalViewPr>
  <p:slideViewPr>
    <p:cSldViewPr>
      <p:cViewPr>
        <p:scale>
          <a:sx n="80" d="100"/>
          <a:sy n="80" d="100"/>
        </p:scale>
        <p:origin x="-942" y="-186"/>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54" d="100"/>
        <a:sy n="54" d="100"/>
      </p:scale>
      <p:origin x="0" y="0"/>
    </p:cViewPr>
  </p:sorter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slide" Target="slides/slide239.xml"/><Relationship Id="rId107" Type="http://schemas.openxmlformats.org/officeDocument/2006/relationships/slide" Target="slides/slide99.xml"/><Relationship Id="rId268" Type="http://schemas.openxmlformats.org/officeDocument/2006/relationships/tags" Target="tags/tag1.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presProps" Target="pres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viewProps" Target="view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223" Type="http://schemas.openxmlformats.org/officeDocument/2006/relationships/slide" Target="slides/slide215.xml"/><Relationship Id="rId228" Type="http://schemas.openxmlformats.org/officeDocument/2006/relationships/slide" Target="slides/slide220.xml"/><Relationship Id="rId244" Type="http://schemas.openxmlformats.org/officeDocument/2006/relationships/slide" Target="slides/slide236.xml"/><Relationship Id="rId249" Type="http://schemas.openxmlformats.org/officeDocument/2006/relationships/slide" Target="slides/slide24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260" Type="http://schemas.openxmlformats.org/officeDocument/2006/relationships/slide" Target="slides/slide252.xml"/><Relationship Id="rId265" Type="http://schemas.openxmlformats.org/officeDocument/2006/relationships/slide" Target="slides/slide257.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34" Type="http://schemas.openxmlformats.org/officeDocument/2006/relationships/slide" Target="slides/slide226.xml"/><Relationship Id="rId239"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1.xml"/><Relationship Id="rId250" Type="http://schemas.openxmlformats.org/officeDocument/2006/relationships/slide" Target="slides/slide242.xml"/><Relationship Id="rId255" Type="http://schemas.openxmlformats.org/officeDocument/2006/relationships/slide" Target="slides/slide247.xml"/><Relationship Id="rId271" Type="http://schemas.openxmlformats.org/officeDocument/2006/relationships/theme" Target="theme/theme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slide" Target="slides/slide221.xml"/><Relationship Id="rId19" Type="http://schemas.openxmlformats.org/officeDocument/2006/relationships/slide" Target="slides/slide11.xml"/><Relationship Id="rId224" Type="http://schemas.openxmlformats.org/officeDocument/2006/relationships/slide" Target="slides/slide216.xml"/><Relationship Id="rId240" Type="http://schemas.openxmlformats.org/officeDocument/2006/relationships/slide" Target="slides/slide232.xml"/><Relationship Id="rId245" Type="http://schemas.openxmlformats.org/officeDocument/2006/relationships/slide" Target="slides/slide237.xml"/><Relationship Id="rId261" Type="http://schemas.openxmlformats.org/officeDocument/2006/relationships/slide" Target="slides/slide253.xml"/><Relationship Id="rId266" Type="http://schemas.openxmlformats.org/officeDocument/2006/relationships/slide" Target="slides/slide258.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1" Type="http://schemas.openxmlformats.org/officeDocument/2006/relationships/slide" Target="slides/slide243.xml"/><Relationship Id="rId256" Type="http://schemas.openxmlformats.org/officeDocument/2006/relationships/slide" Target="slides/slide248.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72"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slide" Target="slides/slide238.xml"/><Relationship Id="rId267" Type="http://schemas.openxmlformats.org/officeDocument/2006/relationships/notesMaster" Target="notesMasters/notes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262" Type="http://schemas.openxmlformats.org/officeDocument/2006/relationships/slide" Target="slides/slide254.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image" Target="../media/image254.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4.emf"/><Relationship Id="rId3" Type="http://schemas.openxmlformats.org/officeDocument/2006/relationships/image" Target="../media/image260.emf"/><Relationship Id="rId7" Type="http://schemas.openxmlformats.org/officeDocument/2006/relationships/image" Target="../media/image263.emf"/><Relationship Id="rId2" Type="http://schemas.openxmlformats.org/officeDocument/2006/relationships/image" Target="../media/image259.emf"/><Relationship Id="rId1" Type="http://schemas.openxmlformats.org/officeDocument/2006/relationships/image" Target="../media/image255.emf"/><Relationship Id="rId6" Type="http://schemas.openxmlformats.org/officeDocument/2006/relationships/image" Target="../media/image262.emf"/><Relationship Id="rId5" Type="http://schemas.openxmlformats.org/officeDocument/2006/relationships/image" Target="../media/image256.emf"/><Relationship Id="rId4" Type="http://schemas.openxmlformats.org/officeDocument/2006/relationships/image" Target="../media/image261.emf"/><Relationship Id="rId9" Type="http://schemas.openxmlformats.org/officeDocument/2006/relationships/image" Target="../media/image25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image" Target="../media/image266.emf"/><Relationship Id="rId1" Type="http://schemas.openxmlformats.org/officeDocument/2006/relationships/image" Target="../media/image26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image" Target="../media/image266.emf"/><Relationship Id="rId1" Type="http://schemas.openxmlformats.org/officeDocument/2006/relationships/image" Target="../media/image26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2.wmf"/><Relationship Id="rId1" Type="http://schemas.openxmlformats.org/officeDocument/2006/relationships/image" Target="../media/image2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p>
        </p:txBody>
      </p:sp>
      <p:sp>
        <p:nvSpPr>
          <p:cNvPr id="263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F067E855-2526-4790-8A60-EAFE7FE2ACFC}" type="slidenum">
              <a:rPr lang="en-US"/>
              <a:pPr>
                <a:defRPr/>
              </a:pPr>
              <a:t>‹#›</a:t>
            </a:fld>
            <a:endParaRPr lang="en-US"/>
          </a:p>
        </p:txBody>
      </p:sp>
    </p:spTree>
    <p:extLst>
      <p:ext uri="{BB962C8B-B14F-4D97-AF65-F5344CB8AC3E}">
        <p14:creationId xmlns:p14="http://schemas.microsoft.com/office/powerpoint/2010/main" val="2606616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29</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bases: Look</a:t>
            </a:r>
            <a:r>
              <a:rPr lang="en-US" baseline="0" dirty="0" smtClean="0"/>
              <a:t> at them and see if make sense/correspond to </a:t>
            </a:r>
            <a:r>
              <a:rPr lang="en-US" baseline="0" dirty="0" err="1" smtClean="0"/>
              <a:t>Gabors</a:t>
            </a:r>
            <a:r>
              <a:rPr lang="en-US" baseline="0" dirty="0" smtClean="0"/>
              <a:t>.  Try to perform similar analysis on audio bases.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144</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Time-invariant features</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145</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147</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149</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150</a:t>
            </a:fld>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151</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152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153</a:t>
            </a:fld>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154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30</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155</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156</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158</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159</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160</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161</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162</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163</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164</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165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54412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166</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167</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173</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176</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54412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191</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192</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193</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194</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baseline="0"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197</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199</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200</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201</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203</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204</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205</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206</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209</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210</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211</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212</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213</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214</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215</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216</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217</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Unpublished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219</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220</a:t>
            </a:fld>
            <a:endParaRPr lang="en-US" dirty="0"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221</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223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224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230</a:t>
            </a:fld>
            <a:endParaRPr lang="en-US">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231</a:t>
            </a:fld>
            <a:endParaRPr lang="en-US" dirty="0"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233</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234</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235</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236</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237</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238</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239</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240</a:t>
            </a:fld>
            <a:endParaRPr lang="en-US">
              <a:solidFill>
                <a:prstClr val="black"/>
              </a:solidFill>
            </a:endParaRPr>
          </a:p>
        </p:txBody>
      </p:sp>
    </p:spTree>
    <p:extLst>
      <p:ext uri="{BB962C8B-B14F-4D97-AF65-F5344CB8AC3E}">
        <p14:creationId xmlns:p14="http://schemas.microsoft.com/office/powerpoint/2010/main" val="97717582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241</a:t>
            </a:fld>
            <a:endParaRPr lang="en-US"/>
          </a:p>
        </p:txBody>
      </p:sp>
    </p:spTree>
    <p:extLst>
      <p:ext uri="{BB962C8B-B14F-4D97-AF65-F5344CB8AC3E}">
        <p14:creationId xmlns:p14="http://schemas.microsoft.com/office/powerpoint/2010/main" val="19736389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242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244</a:t>
            </a:fld>
            <a:endParaRPr lang="en-US">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245</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247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250</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252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253</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254</a:t>
            </a:fld>
            <a:endParaRPr lang="en-US" dirty="0"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algn="r" rtl="0" fontAlgn="base">
              <a:spcBef>
                <a:spcPct val="100000"/>
              </a:spcBef>
              <a:spcAft>
                <a:spcPct val="0"/>
              </a:spcAft>
            </a:pPr>
            <a:fld id="{CEDBFAA5-4475-4304-8653-D5CE7AB49793}" type="slidenum">
              <a:rPr lang="en-US" sz="1200" kern="1200">
                <a:solidFill>
                  <a:prstClr val="black"/>
                </a:solidFill>
                <a:latin typeface="Helvetica" pitchFamily="34" charset="0"/>
                <a:ea typeface="+mn-ea"/>
                <a:cs typeface="+mn-cs"/>
              </a:rPr>
              <a:pPr algn="r" rtl="0" fontAlgn="base">
                <a:spcBef>
                  <a:spcPct val="100000"/>
                </a:spcBef>
                <a:spcAft>
                  <a:spcPct val="0"/>
                </a:spcAft>
              </a:pPr>
              <a:t>258</a:t>
            </a:fld>
            <a:endParaRPr lang="en-US" sz="1200" kern="1200">
              <a:solidFill>
                <a:prstClr val="black"/>
              </a:solidFill>
              <a:latin typeface="Helvetica" pitchFamily="34" charset="0"/>
              <a:ea typeface="+mn-ea"/>
              <a:cs typeface="+mn-cs"/>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NS goal: Understanding the brain</a:t>
            </a:r>
          </a:p>
          <a:p>
            <a:pPr eaLnBrk="1" hangingPunct="1"/>
            <a:r>
              <a:rPr lang="en-US" smtClean="0"/>
              <a:t>CS/engineering goal: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xfrm>
            <a:off x="3884613" y="8685213"/>
            <a:ext cx="2971800" cy="457200"/>
          </a:xfrm>
          <a:prstGeom prst="rect">
            <a:avLst/>
          </a:prstGeom>
          <a:noFill/>
        </p:spPr>
        <p:txBody>
          <a:bodyPr/>
          <a:lstStyle/>
          <a:p>
            <a:fld id="{1EE05F2B-3182-47B9-A45C-745A350304D4}" type="slidenum">
              <a:rPr lang="en-US" smtClean="0">
                <a:solidFill>
                  <a:prstClr val="black"/>
                </a:solidFill>
              </a:rPr>
              <a:pPr/>
              <a:t>2</a:t>
            </a:fld>
            <a:endParaRPr lang="en-US" smtClean="0">
              <a:solidFill>
                <a:prstClr val="black"/>
              </a:solidFill>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68790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59</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faith effort to implement state-of-the-art.  </a:t>
            </a:r>
          </a:p>
          <a:p>
            <a:r>
              <a:rPr lang="en-US" baseline="0" dirty="0" smtClean="0"/>
              <a:t>Cluttered scenes.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faith effort to implement state-of-the-art.  </a:t>
            </a:r>
          </a:p>
          <a:p>
            <a:r>
              <a:rPr lang="en-US" baseline="0" dirty="0" smtClean="0"/>
              <a:t>Cluttered scenes.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69</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70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pPr/>
              <a:t>102</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105</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106</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19E8C73C-2883-4D47-A2CC-2C14827ED4A6}" type="slidenum">
              <a:rPr lang="en-US" smtClean="0"/>
              <a:pPr/>
              <a:t>107</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108</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109</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110</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111</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112</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113</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0F9F2B2F-47BA-4E10-A2F1-AB1740BA1B38}" type="slidenum">
              <a:rPr lang="en-US">
                <a:solidFill>
                  <a:prstClr val="black"/>
                </a:solidFill>
                <a:latin typeface="Helvetica" pitchFamily="34" charset="0"/>
              </a:rPr>
              <a:pPr>
                <a:spcBef>
                  <a:spcPct val="100000"/>
                </a:spcBef>
              </a:pPr>
              <a:t>114</a:t>
            </a:fld>
            <a:endParaRPr lang="en-US">
              <a:solidFill>
                <a:prstClr val="black"/>
              </a:solidFill>
              <a:latin typeface="Helvetica"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xfrm>
            <a:off x="3884613" y="8685213"/>
            <a:ext cx="2971800" cy="457200"/>
          </a:xfrm>
          <a:prstGeom prst="rect">
            <a:avLst/>
          </a:prstGeom>
          <a:noFill/>
        </p:spPr>
        <p:txBody>
          <a:bodyPr/>
          <a:lstStyle/>
          <a:p>
            <a:fld id="{2B366D4D-4DEF-4F7A-9616-FA28A99ADB25}" type="slidenum">
              <a:rPr lang="en-US" smtClean="0">
                <a:solidFill>
                  <a:prstClr val="black"/>
                </a:solidFill>
              </a:rPr>
              <a:pPr/>
              <a:t>115</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116</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xfrm>
            <a:off x="3884613" y="8685213"/>
            <a:ext cx="2971800" cy="457200"/>
          </a:xfrm>
          <a:prstGeom prst="rect">
            <a:avLst/>
          </a:prstGeom>
          <a:noFill/>
        </p:spPr>
        <p:txBody>
          <a:bodyPr/>
          <a:lstStyle/>
          <a:p>
            <a:fld id="{2B366D4D-4DEF-4F7A-9616-FA28A99ADB25}" type="slidenum">
              <a:rPr lang="en-US" smtClean="0">
                <a:solidFill>
                  <a:prstClr val="black"/>
                </a:solidFill>
              </a:rPr>
              <a:pPr/>
              <a:t>117</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118</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119</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120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r>
              <a:rPr lang="en-US" baseline="0" dirty="0" smtClean="0"/>
              <a:t>NVIDIA or ATI will be future of AI.  Probably NVIDIA.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DAF394C3-C790-472E-AA0D-684EFA288FE7}" type="slidenum">
              <a:rPr lang="en-US" smtClean="0"/>
              <a:pPr/>
              <a:t>121</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xfrm>
            <a:off x="3884613" y="8685213"/>
            <a:ext cx="2971800" cy="457200"/>
          </a:xfrm>
          <a:prstGeom prst="rect">
            <a:avLst/>
          </a:prstGeom>
          <a:noFill/>
        </p:spPr>
        <p:txBody>
          <a:bodyPr/>
          <a:lstStyle/>
          <a:p>
            <a:fld id="{1602A008-1501-420C-B021-6AE0E51B0E3E}" type="slidenum">
              <a:rPr lang="en-US" smtClean="0">
                <a:solidFill>
                  <a:prstClr val="black"/>
                </a:solidFill>
              </a:rPr>
              <a:pPr/>
              <a:t>129</a:t>
            </a:fld>
            <a:endParaRPr lang="en-US" smtClean="0">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xfrm>
            <a:off x="3884613" y="8685213"/>
            <a:ext cx="2971800" cy="457200"/>
          </a:xfrm>
          <a:prstGeom prst="rect">
            <a:avLst/>
          </a:prstGeom>
          <a:noFill/>
        </p:spPr>
        <p:txBody>
          <a:bodyPr/>
          <a:lstStyle/>
          <a:p>
            <a:fld id="{1EE05F2B-3182-47B9-A45C-745A350304D4}" type="slidenum">
              <a:rPr lang="en-US" smtClean="0">
                <a:solidFill>
                  <a:prstClr val="black"/>
                </a:solidFill>
              </a:rPr>
              <a:pPr/>
              <a:t>130</a:t>
            </a:fld>
            <a:endParaRPr lang="en-US" smtClean="0">
              <a:solidFill>
                <a:prstClr val="black"/>
              </a:solidFill>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28</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a:lstStyle/>
          <a:p>
            <a:fld id="{0957E2E7-FE02-4369-A959-1FA78EBDD8D5}" type="slidenum">
              <a:rPr lang="en-US">
                <a:solidFill>
                  <a:prstClr val="black"/>
                </a:solidFill>
              </a:rPr>
              <a:pPr/>
              <a:t>135</a:t>
            </a:fld>
            <a:endParaRPr lang="en-US">
              <a:solidFill>
                <a:prstClr val="black"/>
              </a:solidFill>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altLang="ko-KR" smtClean="0">
                <a:ea typeface="굴림" pitchFamily="34" charset="-127"/>
              </a:rPr>
              <a:t>Aglioti et al., 1994; Halligan et al., 1993; Weinstein, 1969; Ramachandran, 1998; Halligan et al., 1993; Sadato et al., 1996; Halligan et al., 1999 </a:t>
            </a: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136</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137</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0F9F2B2F-47BA-4E10-A2F1-AB1740BA1B38}" type="slidenum">
              <a:rPr lang="en-US">
                <a:solidFill>
                  <a:prstClr val="black"/>
                </a:solidFill>
                <a:latin typeface="Helvetica" pitchFamily="34" charset="0"/>
              </a:rPr>
              <a:pPr>
                <a:spcBef>
                  <a:spcPct val="100000"/>
                </a:spcBef>
              </a:pPr>
              <a:t>138</a:t>
            </a:fld>
            <a:endParaRPr lang="en-US">
              <a:solidFill>
                <a:prstClr val="black"/>
              </a:solidFill>
              <a:latin typeface="Helvetica"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E07CB31-DC09-4399-9960-E2F020179D01}" type="slidenum">
              <a:rPr lang="en-US" smtClean="0"/>
              <a:pPr/>
              <a:t>139</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3D52600D-1916-4B4E-95F2-E59E525A4B4E}" type="slidenum">
              <a:rPr lang="en-US" smtClean="0"/>
              <a:pPr/>
              <a:t>140</a:t>
            </a:fld>
            <a:endParaRPr lang="en-US" smtClean="0"/>
          </a:p>
        </p:txBody>
      </p:sp>
      <p:sp>
        <p:nvSpPr>
          <p:cNvPr id="34406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4406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141</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2"/>
          <p:cNvSpPr>
            <a:spLocks noChangeArrowheads="1"/>
          </p:cNvSpPr>
          <p:nvPr userDrawn="1"/>
        </p:nvSpPr>
        <p:spPr bwMode="auto">
          <a:xfrm>
            <a:off x="1169988" y="555609"/>
            <a:ext cx="6765925" cy="54864"/>
          </a:xfrm>
          <a:prstGeom prst="rect">
            <a:avLst/>
          </a:prstGeom>
          <a:solidFill>
            <a:schemeClr val="bg1"/>
          </a:solidFill>
          <a:ln w="12700" algn="ctr">
            <a:noFill/>
            <a:miter lim="800000"/>
            <a:headEnd/>
            <a:tailEnd/>
          </a:ln>
          <a:effectLst/>
        </p:spPr>
        <p:txBody>
          <a:bodyPr lIns="90469" tIns="44441" rIns="90469" bIns="44441" anchor="ctr">
            <a:spAutoFit/>
          </a:bodyPr>
          <a:lstStyle/>
          <a:p>
            <a:pPr algn="l" eaLnBrk="0" hangingPunct="0">
              <a:spcBef>
                <a:spcPct val="0"/>
              </a:spcBef>
              <a:defRPr/>
            </a:pPr>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15902"/>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2"/>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4pPr>
              <a:defRPr sz="1600" b="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531090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505753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505753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pic>
        <p:nvPicPr>
          <p:cNvPr id="13" name="Picture 12" descr="stanford.JPG"/>
          <p:cNvPicPr>
            <a:picLocks noChangeAspect="1"/>
          </p:cNvPicPr>
          <p:nvPr userDrawn="1"/>
        </p:nvPicPr>
        <p:blipFill>
          <a:blip r:embed="rId2" cstate="print"/>
          <a:srcRect l="381" t="5944"/>
          <a:stretch>
            <a:fillRect/>
          </a:stretch>
        </p:blipFill>
        <p:spPr>
          <a:xfrm>
            <a:off x="3829050" y="6443141"/>
            <a:ext cx="1485900" cy="164900"/>
          </a:xfrm>
          <a:prstGeom prst="rect">
            <a:avLst/>
          </a:prstGeom>
        </p:spPr>
      </p:pic>
    </p:spTree>
    <p:extLst>
      <p:ext uri="{BB962C8B-B14F-4D97-AF65-F5344CB8AC3E}">
        <p14:creationId xmlns:p14="http://schemas.microsoft.com/office/powerpoint/2010/main" val="254531090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8883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01478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0751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5698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993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7701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75625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8394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0611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32441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198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932812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62206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vert="horz" lIns="64291" tIns="32146" rIns="64291" bIns="3214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371069072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5397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91735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Tree>
    <p:extLst>
      <p:ext uri="{BB962C8B-B14F-4D97-AF65-F5344CB8AC3E}">
        <p14:creationId xmlns:p14="http://schemas.microsoft.com/office/powerpoint/2010/main" val="77333884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7278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7340732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vert="horz" lIns="64291" tIns="32146" rIns="64291" bIns="3214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4330373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798449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63399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5799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9739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9214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8957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932421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8670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349225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86281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4122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7763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12/7/2012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792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rtl="0" fontAlgn="base">
              <a:spcBef>
                <a:spcPct val="0"/>
              </a:spcBef>
              <a:spcAft>
                <a:spcPct val="0"/>
              </a:spcAft>
              <a:defRPr/>
            </a:pPr>
            <a:r>
              <a:rPr lang="en-US" sz="1000" kern="1200">
                <a:solidFill>
                  <a:srgbClr val="FFFFFF"/>
                </a:solidFill>
                <a:latin typeface="Arial" charset="0"/>
                <a:ea typeface="+mn-ea"/>
                <a:cs typeface="+mn-cs"/>
              </a:rPr>
              <a:t>Andrew Ng</a:t>
            </a:r>
          </a:p>
        </p:txBody>
      </p:sp>
      <p:sp>
        <p:nvSpPr>
          <p:cNvPr id="1076" name="Rectangle 52"/>
          <p:cNvSpPr>
            <a:spLocks noChangeArrowheads="1"/>
          </p:cNvSpPr>
          <p:nvPr/>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1">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a:solidFill>
            <a:schemeClr val="bg1"/>
          </a:solidFill>
          <a:latin typeface="+mn-lt"/>
        </a:defRPr>
      </a:lvl3pPr>
      <a:lvl4pPr marL="1543050" indent="-171450" algn="l" rtl="0" eaLnBrk="0" fontAlgn="base" hangingPunct="0">
        <a:lnSpc>
          <a:spcPct val="90000"/>
        </a:lnSpc>
        <a:spcBef>
          <a:spcPct val="30000"/>
        </a:spcBef>
        <a:spcAft>
          <a:spcPct val="0"/>
        </a:spcAft>
        <a:buChar char="–"/>
        <a:defRPr sz="1400" b="1">
          <a:solidFill>
            <a:schemeClr val="bg1"/>
          </a:solidFill>
          <a:latin typeface="+mn-lt"/>
        </a:defRPr>
      </a:lvl4pPr>
      <a:lvl5pPr marL="2000250" indent="-171450" algn="l" rtl="0" eaLnBrk="0" fontAlgn="base" hangingPunct="0">
        <a:lnSpc>
          <a:spcPct val="90000"/>
        </a:lnSpc>
        <a:spcBef>
          <a:spcPct val="30000"/>
        </a:spcBef>
        <a:spcAft>
          <a:spcPct val="0"/>
        </a:spcAft>
        <a:buChar char="»"/>
        <a:defRPr sz="140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40"/>
            <a:ext cx="8229600" cy="4570412"/>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7" y="719138"/>
            <a:ext cx="2751138" cy="366712"/>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2" y="6629403"/>
            <a:ext cx="818615" cy="245896"/>
          </a:xfrm>
          <a:prstGeom prst="rect">
            <a:avLst/>
          </a:prstGeom>
          <a:noFill/>
          <a:ln w="12700" algn="ctr">
            <a:noFill/>
            <a:miter lim="800000"/>
            <a:headEnd/>
            <a:tailEnd/>
          </a:ln>
          <a:effectLst/>
        </p:spPr>
        <p:txBody>
          <a:bodyPr wrap="none" lIns="91420" tIns="45711" rIns="91420" bIns="45711">
            <a:spAutoFit/>
          </a:bodyPr>
          <a:lstStyle/>
          <a:p>
            <a:pPr algn="l">
              <a:spcBef>
                <a:spcPct val="0"/>
              </a:spcBef>
              <a:defRPr/>
            </a:pPr>
            <a:r>
              <a:rPr lang="en-US" sz="1000" dirty="0">
                <a:solidFill>
                  <a:srgbClr val="FFFFFF"/>
                </a:solidFill>
                <a:latin typeface="Arial" charset="0"/>
              </a:rPr>
              <a:t>Andrew Ng</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timing>
    <p:tnLst>
      <p:par>
        <p:cTn id="1" dur="indefinite" restart="never" nodeType="tmRoot"/>
      </p:par>
    </p:tnLst>
  </p:timing>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106" algn="ctr" rtl="0" eaLnBrk="0" fontAlgn="base" hangingPunct="0">
        <a:spcBef>
          <a:spcPct val="0"/>
        </a:spcBef>
        <a:spcAft>
          <a:spcPct val="0"/>
        </a:spcAft>
        <a:defRPr sz="2400" b="1">
          <a:solidFill>
            <a:schemeClr val="bg1"/>
          </a:solidFill>
          <a:latin typeface="Times" pitchFamily="18" charset="0"/>
        </a:defRPr>
      </a:lvl6pPr>
      <a:lvl7pPr marL="914210" algn="ctr" rtl="0" eaLnBrk="0" fontAlgn="base" hangingPunct="0">
        <a:spcBef>
          <a:spcPct val="0"/>
        </a:spcBef>
        <a:spcAft>
          <a:spcPct val="0"/>
        </a:spcAft>
        <a:defRPr sz="2400" b="1">
          <a:solidFill>
            <a:schemeClr val="bg1"/>
          </a:solidFill>
          <a:latin typeface="Times" pitchFamily="18" charset="0"/>
        </a:defRPr>
      </a:lvl7pPr>
      <a:lvl8pPr marL="1371316" algn="ctr" rtl="0" eaLnBrk="0" fontAlgn="base" hangingPunct="0">
        <a:spcBef>
          <a:spcPct val="0"/>
        </a:spcBef>
        <a:spcAft>
          <a:spcPct val="0"/>
        </a:spcAft>
        <a:defRPr sz="2400" b="1">
          <a:solidFill>
            <a:schemeClr val="bg1"/>
          </a:solidFill>
          <a:latin typeface="Times" pitchFamily="18" charset="0"/>
        </a:defRPr>
      </a:lvl8pPr>
      <a:lvl9pPr marL="1828421" algn="ctr" rtl="0" eaLnBrk="0" fontAlgn="base" hangingPunct="0">
        <a:spcBef>
          <a:spcPct val="0"/>
        </a:spcBef>
        <a:spcAft>
          <a:spcPct val="0"/>
        </a:spcAft>
        <a:defRPr sz="2400" b="1">
          <a:solidFill>
            <a:schemeClr val="bg1"/>
          </a:solidFill>
          <a:latin typeface="Times" pitchFamily="18" charset="0"/>
        </a:defRPr>
      </a:lvl9pPr>
    </p:titleStyle>
    <p:bodyStyle>
      <a:lvl1pPr marL="285690" indent="-285690" algn="l" rtl="0" eaLnBrk="0" fontAlgn="base" hangingPunct="0">
        <a:spcBef>
          <a:spcPct val="100000"/>
        </a:spcBef>
        <a:spcAft>
          <a:spcPct val="0"/>
        </a:spcAft>
        <a:buChar char="•"/>
        <a:defRPr sz="3200" b="1">
          <a:solidFill>
            <a:schemeClr val="bg1"/>
          </a:solidFill>
          <a:latin typeface="+mn-lt"/>
          <a:ea typeface="+mn-ea"/>
          <a:cs typeface="+mn-cs"/>
        </a:defRPr>
      </a:lvl1pPr>
      <a:lvl2pPr marL="685658" indent="-228553" algn="l" rtl="0" eaLnBrk="0" fontAlgn="base" hangingPunct="0">
        <a:lnSpc>
          <a:spcPct val="90000"/>
        </a:lnSpc>
        <a:spcBef>
          <a:spcPct val="30000"/>
        </a:spcBef>
        <a:spcAft>
          <a:spcPct val="0"/>
        </a:spcAft>
        <a:buChar char="–"/>
        <a:defRPr sz="1600" b="1">
          <a:solidFill>
            <a:schemeClr val="bg1"/>
          </a:solidFill>
          <a:latin typeface="+mn-lt"/>
        </a:defRPr>
      </a:lvl2pPr>
      <a:lvl3pPr marL="1142764" indent="-228553" algn="l" rtl="0" eaLnBrk="0" fontAlgn="base" hangingPunct="0">
        <a:lnSpc>
          <a:spcPct val="90000"/>
        </a:lnSpc>
        <a:spcBef>
          <a:spcPct val="30000"/>
        </a:spcBef>
        <a:spcAft>
          <a:spcPct val="0"/>
        </a:spcAft>
        <a:buChar char="•"/>
        <a:defRPr sz="1600">
          <a:solidFill>
            <a:schemeClr val="bg1"/>
          </a:solidFill>
          <a:latin typeface="+mn-lt"/>
        </a:defRPr>
      </a:lvl3pPr>
      <a:lvl4pPr marL="1542730" indent="-171414" algn="l" rtl="0" eaLnBrk="0" fontAlgn="base" hangingPunct="0">
        <a:lnSpc>
          <a:spcPct val="90000"/>
        </a:lnSpc>
        <a:spcBef>
          <a:spcPct val="30000"/>
        </a:spcBef>
        <a:spcAft>
          <a:spcPct val="0"/>
        </a:spcAft>
        <a:buChar char="–"/>
        <a:defRPr sz="1400" b="1">
          <a:solidFill>
            <a:schemeClr val="bg1"/>
          </a:solidFill>
          <a:latin typeface="+mn-lt"/>
        </a:defRPr>
      </a:lvl4pPr>
      <a:lvl5pPr marL="1999835" indent="-171414" algn="l" rtl="0" eaLnBrk="0" fontAlgn="base" hangingPunct="0">
        <a:lnSpc>
          <a:spcPct val="90000"/>
        </a:lnSpc>
        <a:spcBef>
          <a:spcPct val="30000"/>
        </a:spcBef>
        <a:spcAft>
          <a:spcPct val="0"/>
        </a:spcAft>
        <a:buChar char="»"/>
        <a:defRPr sz="1400">
          <a:solidFill>
            <a:schemeClr val="bg1"/>
          </a:solidFill>
          <a:latin typeface="+mn-lt"/>
        </a:defRPr>
      </a:lvl5pPr>
      <a:lvl6pPr marL="2456940" indent="-171414" algn="l" rtl="0" eaLnBrk="0" fontAlgn="base" hangingPunct="0">
        <a:lnSpc>
          <a:spcPct val="90000"/>
        </a:lnSpc>
        <a:spcBef>
          <a:spcPct val="30000"/>
        </a:spcBef>
        <a:spcAft>
          <a:spcPct val="0"/>
        </a:spcAft>
        <a:defRPr sz="1400">
          <a:solidFill>
            <a:schemeClr val="bg1"/>
          </a:solidFill>
          <a:latin typeface="+mn-lt"/>
        </a:defRPr>
      </a:lvl6pPr>
      <a:lvl7pPr marL="2914046" indent="-171414" algn="l" rtl="0" eaLnBrk="0" fontAlgn="base" hangingPunct="0">
        <a:lnSpc>
          <a:spcPct val="90000"/>
        </a:lnSpc>
        <a:spcBef>
          <a:spcPct val="30000"/>
        </a:spcBef>
        <a:spcAft>
          <a:spcPct val="0"/>
        </a:spcAft>
        <a:defRPr sz="1400">
          <a:solidFill>
            <a:schemeClr val="bg1"/>
          </a:solidFill>
          <a:latin typeface="+mn-lt"/>
        </a:defRPr>
      </a:lvl7pPr>
      <a:lvl8pPr marL="3371150" indent="-171414" algn="l" rtl="0" eaLnBrk="0" fontAlgn="base" hangingPunct="0">
        <a:lnSpc>
          <a:spcPct val="90000"/>
        </a:lnSpc>
        <a:spcBef>
          <a:spcPct val="30000"/>
        </a:spcBef>
        <a:spcAft>
          <a:spcPct val="0"/>
        </a:spcAft>
        <a:defRPr sz="1400">
          <a:solidFill>
            <a:schemeClr val="bg1"/>
          </a:solidFill>
          <a:latin typeface="+mn-lt"/>
        </a:defRPr>
      </a:lvl8pPr>
      <a:lvl9pPr marL="3828256" indent="-171414"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a:spcBef>
                <a:spcPct val="0"/>
              </a:spcBef>
              <a:defRPr/>
            </a:pPr>
            <a:r>
              <a:rPr lang="en-US" sz="1000">
                <a:solidFill>
                  <a:srgbClr val="FFFFFF"/>
                </a:solidFill>
                <a:latin typeface="Arial" charset="0"/>
              </a:rPr>
              <a:t>Andrew Ng</a:t>
            </a:r>
          </a:p>
        </p:txBody>
      </p:sp>
      <p:sp>
        <p:nvSpPr>
          <p:cNvPr id="1076" name="Rectangle 52"/>
          <p:cNvSpPr>
            <a:spLocks noChangeArrowheads="1"/>
          </p:cNvSpPr>
          <p:nvPr/>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0">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b="0">
          <a:solidFill>
            <a:schemeClr val="bg1"/>
          </a:solidFill>
          <a:latin typeface="+mn-lt"/>
        </a:defRPr>
      </a:lvl3pPr>
      <a:lvl4pPr marL="1543050" indent="-171450" algn="l" rtl="0" eaLnBrk="0" fontAlgn="base" hangingPunct="0">
        <a:lnSpc>
          <a:spcPct val="90000"/>
        </a:lnSpc>
        <a:spcBef>
          <a:spcPct val="30000"/>
        </a:spcBef>
        <a:spcAft>
          <a:spcPct val="0"/>
        </a:spcAft>
        <a:buChar char="–"/>
        <a:defRPr sz="1600" b="0">
          <a:solidFill>
            <a:schemeClr val="bg1"/>
          </a:solidFill>
          <a:latin typeface="+mn-lt"/>
        </a:defRPr>
      </a:lvl4pPr>
      <a:lvl5pPr marL="2000250" indent="-171450" algn="l" rtl="0" eaLnBrk="0" fontAlgn="base" hangingPunct="0">
        <a:lnSpc>
          <a:spcPct val="90000"/>
        </a:lnSpc>
        <a:spcBef>
          <a:spcPct val="30000"/>
        </a:spcBef>
        <a:spcAft>
          <a:spcPct val="0"/>
        </a:spcAft>
        <a:buChar char="»"/>
        <a:defRPr sz="1600" b="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2980"/>
            <a:ext cx="8229600" cy="35079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32675"/>
            <a:ext cx="8229600" cy="541510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2"/>
          <p:cNvSpPr>
            <a:spLocks noChangeArrowheads="1"/>
          </p:cNvSpPr>
          <p:nvPr/>
        </p:nvSpPr>
        <p:spPr bwMode="auto">
          <a:xfrm>
            <a:off x="1169988" y="587030"/>
            <a:ext cx="6765925" cy="42863"/>
          </a:xfrm>
          <a:prstGeom prst="rect">
            <a:avLst/>
          </a:prstGeom>
          <a:solidFill>
            <a:schemeClr val="tx2">
              <a:lumMod val="60000"/>
              <a:lumOff val="40000"/>
            </a:schemeClr>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
        <p:nvSpPr>
          <p:cNvPr id="8" name="TextBox 7"/>
          <p:cNvSpPr txBox="1"/>
          <p:nvPr/>
        </p:nvSpPr>
        <p:spPr>
          <a:xfrm>
            <a:off x="7567590" y="6578210"/>
            <a:ext cx="1617302" cy="276999"/>
          </a:xfrm>
          <a:prstGeom prst="rect">
            <a:avLst/>
          </a:prstGeom>
          <a:noFill/>
        </p:spPr>
        <p:txBody>
          <a:bodyPr wrap="none" rtlCol="0">
            <a:spAutoFit/>
          </a:bodyPr>
          <a:lstStyle/>
          <a:p>
            <a:r>
              <a:rPr lang="en-US" sz="1200" dirty="0" smtClean="0">
                <a:solidFill>
                  <a:prstClr val="white"/>
                </a:solidFill>
              </a:rPr>
              <a:t>Socher, Manning, Ng</a:t>
            </a:r>
            <a:endParaRPr lang="en-US" sz="1200" dirty="0">
              <a:solidFill>
                <a:prstClr val="white"/>
              </a:solidFill>
            </a:endParaRPr>
          </a:p>
        </p:txBody>
      </p:sp>
      <p:sp>
        <p:nvSpPr>
          <p:cNvPr id="9" name="TextBox 8"/>
          <p:cNvSpPr txBox="1"/>
          <p:nvPr/>
        </p:nvSpPr>
        <p:spPr>
          <a:xfrm>
            <a:off x="7375565" y="6578210"/>
            <a:ext cx="1774846" cy="261610"/>
          </a:xfrm>
          <a:prstGeom prst="rect">
            <a:avLst/>
          </a:prstGeom>
          <a:noFill/>
        </p:spPr>
        <p:txBody>
          <a:bodyPr wrap="none" rtlCol="0">
            <a:spAutoFit/>
          </a:bodyPr>
          <a:lstStyle/>
          <a:p>
            <a:r>
              <a:rPr lang="en-US" sz="1100" dirty="0" smtClean="0">
                <a:solidFill>
                  <a:prstClr val="black"/>
                </a:solidFill>
              </a:rPr>
              <a:t>Socher, Lin, Ng, Manning</a:t>
            </a:r>
            <a:endParaRPr lang="en-US" sz="1100"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FECD78-3C8E-49F2-8FAB-59489D168ABB}" type="datetimeFigureOut">
              <a:rPr lang="en-US" smtClean="0">
                <a:solidFill>
                  <a:prstClr val="white">
                    <a:tint val="75000"/>
                  </a:prstClr>
                </a:solidFill>
                <a:latin typeface="Calibri"/>
              </a:rPr>
              <a:pPr fontAlgn="auto">
                <a:spcBef>
                  <a:spcPts val="0"/>
                </a:spcBef>
                <a:spcAft>
                  <a:spcPts val="0"/>
                </a:spcAft>
              </a:pPr>
              <a:t>12/7/2012</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56013-B943-42BA-886F-6F9D4EB85E9D}"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03530337"/>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41596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FECD78-3C8E-49F2-8FAB-59489D168ABB}" type="datetimeFigureOut">
              <a:rPr lang="en-US" smtClean="0">
                <a:solidFill>
                  <a:prstClr val="white">
                    <a:tint val="75000"/>
                  </a:prstClr>
                </a:solidFill>
                <a:latin typeface="Calibri"/>
              </a:rPr>
              <a:pPr fontAlgn="auto">
                <a:spcBef>
                  <a:spcPts val="0"/>
                </a:spcBef>
                <a:spcAft>
                  <a:spcPts val="0"/>
                </a:spcAft>
              </a:pPr>
              <a:t>12/7/2012</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56013-B943-42BA-886F-6F9D4EB85E9D}"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2473523"/>
      </p:ext>
    </p:extLst>
  </p:cSld>
  <p:clrMap bg1="dk1" tx1="lt1" bg2="dk2"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image" Target="../media/image190.jpeg"/><Relationship Id="rId4" Type="http://schemas.openxmlformats.org/officeDocument/2006/relationships/image" Target="../media/image189.jpeg"/></Relationships>
</file>

<file path=ppt/slides/_rels/slide10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103.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jpe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png"/><Relationship Id="rId2" Type="http://schemas.openxmlformats.org/officeDocument/2006/relationships/notesSlide" Target="../notesSlides/notesSlide64.xml"/><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jpeg"/><Relationship Id="rId10" Type="http://schemas.openxmlformats.org/officeDocument/2006/relationships/image" Target="../media/image37.png"/><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jpeg"/></Relationships>
</file>

<file path=ppt/slides/_rels/slide10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jpe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png"/><Relationship Id="rId2" Type="http://schemas.openxmlformats.org/officeDocument/2006/relationships/notesSlide" Target="../notesSlides/notesSlide65.xml"/><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jpeg"/><Relationship Id="rId10" Type="http://schemas.openxmlformats.org/officeDocument/2006/relationships/image" Target="../media/image37.png"/><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jpeg"/></Relationships>
</file>

<file path=ppt/slides/_rels/slide107.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image" Target="../media/image209.jpeg"/><Relationship Id="rId18" Type="http://schemas.openxmlformats.org/officeDocument/2006/relationships/image" Target="../media/image214.png"/><Relationship Id="rId26" Type="http://schemas.openxmlformats.org/officeDocument/2006/relationships/image" Target="../media/image39.png"/><Relationship Id="rId3" Type="http://schemas.openxmlformats.org/officeDocument/2006/relationships/image" Target="../media/image199.jpeg"/><Relationship Id="rId21" Type="http://schemas.openxmlformats.org/officeDocument/2006/relationships/image" Target="../media/image217.jpeg"/><Relationship Id="rId7" Type="http://schemas.openxmlformats.org/officeDocument/2006/relationships/image" Target="../media/image203.png"/><Relationship Id="rId12" Type="http://schemas.openxmlformats.org/officeDocument/2006/relationships/image" Target="../media/image208.jpeg"/><Relationship Id="rId17" Type="http://schemas.openxmlformats.org/officeDocument/2006/relationships/image" Target="../media/image213.jpeg"/><Relationship Id="rId25" Type="http://schemas.openxmlformats.org/officeDocument/2006/relationships/image" Target="../media/image221.jpeg"/><Relationship Id="rId2" Type="http://schemas.openxmlformats.org/officeDocument/2006/relationships/notesSlide" Target="../notesSlides/notesSlide66.xml"/><Relationship Id="rId16" Type="http://schemas.openxmlformats.org/officeDocument/2006/relationships/image" Target="../media/image212.png"/><Relationship Id="rId20" Type="http://schemas.openxmlformats.org/officeDocument/2006/relationships/image" Target="../media/image216.jpeg"/><Relationship Id="rId29" Type="http://schemas.openxmlformats.org/officeDocument/2006/relationships/image" Target="../media/image122.png"/><Relationship Id="rId1" Type="http://schemas.openxmlformats.org/officeDocument/2006/relationships/slideLayout" Target="../slideLayouts/slideLayout18.xml"/><Relationship Id="rId6" Type="http://schemas.openxmlformats.org/officeDocument/2006/relationships/image" Target="../media/image202.png"/><Relationship Id="rId11" Type="http://schemas.openxmlformats.org/officeDocument/2006/relationships/image" Target="../media/image207.png"/><Relationship Id="rId24" Type="http://schemas.openxmlformats.org/officeDocument/2006/relationships/image" Target="../media/image220.jpeg"/><Relationship Id="rId5" Type="http://schemas.openxmlformats.org/officeDocument/2006/relationships/image" Target="../media/image201.jpeg"/><Relationship Id="rId15" Type="http://schemas.openxmlformats.org/officeDocument/2006/relationships/image" Target="../media/image211.jpeg"/><Relationship Id="rId23" Type="http://schemas.openxmlformats.org/officeDocument/2006/relationships/image" Target="../media/image219.png"/><Relationship Id="rId28" Type="http://schemas.openxmlformats.org/officeDocument/2006/relationships/image" Target="../media/image41.png"/><Relationship Id="rId10" Type="http://schemas.openxmlformats.org/officeDocument/2006/relationships/image" Target="../media/image206.png"/><Relationship Id="rId19" Type="http://schemas.openxmlformats.org/officeDocument/2006/relationships/image" Target="../media/image215.jpeg"/><Relationship Id="rId31" Type="http://schemas.openxmlformats.org/officeDocument/2006/relationships/image" Target="../media/image223.png"/><Relationship Id="rId4" Type="http://schemas.openxmlformats.org/officeDocument/2006/relationships/image" Target="../media/image200.jpeg"/><Relationship Id="rId9" Type="http://schemas.openxmlformats.org/officeDocument/2006/relationships/image" Target="../media/image205.jpeg"/><Relationship Id="rId14" Type="http://schemas.openxmlformats.org/officeDocument/2006/relationships/image" Target="../media/image210.png"/><Relationship Id="rId22" Type="http://schemas.openxmlformats.org/officeDocument/2006/relationships/image" Target="../media/image218.jpeg"/><Relationship Id="rId27" Type="http://schemas.openxmlformats.org/officeDocument/2006/relationships/image" Target="../media/image222.jpeg"/><Relationship Id="rId30" Type="http://schemas.openxmlformats.org/officeDocument/2006/relationships/image" Target="../media/image51.png"/></Relationships>
</file>

<file path=ppt/slides/_rels/slide10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55.jpeg"/><Relationship Id="rId18" Type="http://schemas.openxmlformats.org/officeDocument/2006/relationships/image" Target="../media/image214.png"/><Relationship Id="rId3" Type="http://schemas.openxmlformats.org/officeDocument/2006/relationships/image" Target="../media/image30.png"/><Relationship Id="rId21" Type="http://schemas.openxmlformats.org/officeDocument/2006/relationships/image" Target="../media/image217.jpeg"/><Relationship Id="rId7" Type="http://schemas.openxmlformats.org/officeDocument/2006/relationships/image" Target="../media/image34.jpeg"/><Relationship Id="rId12" Type="http://schemas.openxmlformats.org/officeDocument/2006/relationships/image" Target="../media/image54.png"/><Relationship Id="rId17" Type="http://schemas.openxmlformats.org/officeDocument/2006/relationships/image" Target="../media/image213.jpeg"/><Relationship Id="rId2" Type="http://schemas.openxmlformats.org/officeDocument/2006/relationships/notesSlide" Target="../notesSlides/notesSlide67.xml"/><Relationship Id="rId16" Type="http://schemas.openxmlformats.org/officeDocument/2006/relationships/image" Target="../media/image212.png"/><Relationship Id="rId20" Type="http://schemas.openxmlformats.org/officeDocument/2006/relationships/image" Target="../media/image216.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53.png"/><Relationship Id="rId5" Type="http://schemas.openxmlformats.org/officeDocument/2006/relationships/image" Target="../media/image32.jpeg"/><Relationship Id="rId15" Type="http://schemas.openxmlformats.org/officeDocument/2006/relationships/image" Target="../media/image57.jpeg"/><Relationship Id="rId23" Type="http://schemas.openxmlformats.org/officeDocument/2006/relationships/image" Target="../media/image219.png"/><Relationship Id="rId10" Type="http://schemas.openxmlformats.org/officeDocument/2006/relationships/image" Target="../media/image52.png"/><Relationship Id="rId19" Type="http://schemas.openxmlformats.org/officeDocument/2006/relationships/image" Target="../media/image215.jpeg"/><Relationship Id="rId4" Type="http://schemas.openxmlformats.org/officeDocument/2006/relationships/image" Target="../media/image31.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218.jpeg"/></Relationships>
</file>

<file path=ppt/slides/_rels/slide10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2.jpeg"/><Relationship Id="rId3" Type="http://schemas.openxmlformats.org/officeDocument/2006/relationships/image" Target="../media/image120.png"/><Relationship Id="rId7" Type="http://schemas.openxmlformats.org/officeDocument/2006/relationships/image" Target="../media/image51.png"/><Relationship Id="rId12" Type="http://schemas.openxmlformats.org/officeDocument/2006/relationships/image" Target="../media/image31.png"/><Relationship Id="rId2" Type="http://schemas.openxmlformats.org/officeDocument/2006/relationships/notesSlide" Target="../notesSlides/notesSlide68.xml"/><Relationship Id="rId16"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30.png"/><Relationship Id="rId5" Type="http://schemas.openxmlformats.org/officeDocument/2006/relationships/image" Target="../media/image122.png"/><Relationship Id="rId15" Type="http://schemas.openxmlformats.org/officeDocument/2006/relationships/image" Target="../media/image34.jpeg"/><Relationship Id="rId10" Type="http://schemas.openxmlformats.org/officeDocument/2006/relationships/image" Target="../media/image54.png"/><Relationship Id="rId4" Type="http://schemas.openxmlformats.org/officeDocument/2006/relationships/image" Target="../media/image121.png"/><Relationship Id="rId9" Type="http://schemas.openxmlformats.org/officeDocument/2006/relationships/image" Target="../media/image53.pn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5.jpeg"/><Relationship Id="rId18" Type="http://schemas.openxmlformats.org/officeDocument/2006/relationships/image" Target="../media/image41.png"/><Relationship Id="rId26" Type="http://schemas.openxmlformats.org/officeDocument/2006/relationships/image" Target="../media/image47.jpeg"/><Relationship Id="rId3" Type="http://schemas.openxmlformats.org/officeDocument/2006/relationships/image" Target="../media/image30.png"/><Relationship Id="rId21" Type="http://schemas.openxmlformats.org/officeDocument/2006/relationships/image" Target="../media/image44.jpeg"/><Relationship Id="rId7" Type="http://schemas.openxmlformats.org/officeDocument/2006/relationships/image" Target="../media/image34.jpeg"/><Relationship Id="rId12" Type="http://schemas.openxmlformats.org/officeDocument/2006/relationships/image" Target="../media/image36.jpeg"/><Relationship Id="rId17" Type="http://schemas.openxmlformats.org/officeDocument/2006/relationships/image" Target="../media/image40.png"/><Relationship Id="rId25" Type="http://schemas.openxmlformats.org/officeDocument/2006/relationships/image" Target="../media/image56.jpeg"/><Relationship Id="rId2" Type="http://schemas.openxmlformats.org/officeDocument/2006/relationships/notesSlide" Target="../notesSlides/notesSlide69.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54.png"/><Relationship Id="rId24" Type="http://schemas.openxmlformats.org/officeDocument/2006/relationships/image" Target="../media/image46.jpeg"/><Relationship Id="rId5" Type="http://schemas.openxmlformats.org/officeDocument/2006/relationships/image" Target="../media/image32.jpeg"/><Relationship Id="rId15" Type="http://schemas.openxmlformats.org/officeDocument/2006/relationships/image" Target="../media/image38.png"/><Relationship Id="rId23" Type="http://schemas.openxmlformats.org/officeDocument/2006/relationships/image" Target="../media/image55.jpeg"/><Relationship Id="rId10" Type="http://schemas.openxmlformats.org/officeDocument/2006/relationships/image" Target="../media/image53.png"/><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52.png"/><Relationship Id="rId14" Type="http://schemas.openxmlformats.org/officeDocument/2006/relationships/image" Target="../media/image37.png"/><Relationship Id="rId22" Type="http://schemas.openxmlformats.org/officeDocument/2006/relationships/image" Target="../media/image45.jpeg"/></Relationships>
</file>

<file path=ppt/slides/_rels/slide1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20.png"/><Relationship Id="rId7"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30.png"/><Relationship Id="rId5" Type="http://schemas.openxmlformats.org/officeDocument/2006/relationships/image" Target="../media/image122.png"/><Relationship Id="rId10" Type="http://schemas.openxmlformats.org/officeDocument/2006/relationships/image" Target="../media/image54.png"/><Relationship Id="rId4" Type="http://schemas.openxmlformats.org/officeDocument/2006/relationships/image" Target="../media/image121.png"/><Relationship Id="rId9" Type="http://schemas.openxmlformats.org/officeDocument/2006/relationships/image" Target="../media/image53.png"/></Relationships>
</file>

<file path=ppt/slides/_rels/slide1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png"/><Relationship Id="rId3" Type="http://schemas.openxmlformats.org/officeDocument/2006/relationships/image" Target="../media/image120.png"/><Relationship Id="rId7" Type="http://schemas.openxmlformats.org/officeDocument/2006/relationships/image" Target="../media/image51.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71.xml"/><Relationship Id="rId16"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30.png"/><Relationship Id="rId5" Type="http://schemas.openxmlformats.org/officeDocument/2006/relationships/image" Target="../media/image122.png"/><Relationship Id="rId15" Type="http://schemas.openxmlformats.org/officeDocument/2006/relationships/image" Target="../media/image40.png"/><Relationship Id="rId10" Type="http://schemas.openxmlformats.org/officeDocument/2006/relationships/image" Target="../media/image54.png"/><Relationship Id="rId4" Type="http://schemas.openxmlformats.org/officeDocument/2006/relationships/image" Target="../media/image121.png"/><Relationship Id="rId9" Type="http://schemas.openxmlformats.org/officeDocument/2006/relationships/image" Target="../media/image53.png"/><Relationship Id="rId14" Type="http://schemas.openxmlformats.org/officeDocument/2006/relationships/image" Target="../media/image39.png"/></Relationships>
</file>

<file path=ppt/slides/_rels/slide1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53.png"/><Relationship Id="rId5" Type="http://schemas.openxmlformats.org/officeDocument/2006/relationships/image" Target="../media/image122.png"/><Relationship Id="rId15" Type="http://schemas.openxmlformats.org/officeDocument/2006/relationships/image" Target="../media/image30.png"/><Relationship Id="rId10" Type="http://schemas.openxmlformats.org/officeDocument/2006/relationships/image" Target="../media/image52.png"/><Relationship Id="rId4" Type="http://schemas.openxmlformats.org/officeDocument/2006/relationships/image" Target="../media/image121.png"/><Relationship Id="rId9" Type="http://schemas.openxmlformats.org/officeDocument/2006/relationships/image" Target="../media/image51.png"/><Relationship Id="rId1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122.png"/></Relationships>
</file>

<file path=ppt/slides/_rels/slide11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224.png"/><Relationship Id="rId4" Type="http://schemas.openxmlformats.org/officeDocument/2006/relationships/image" Target="../media/image225.png"/></Relationships>
</file>

<file path=ppt/slides/_rels/slide11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4.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22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198.png"/><Relationship Id="rId3" Type="http://schemas.openxmlformats.org/officeDocument/2006/relationships/image" Target="../media/image229.emf"/><Relationship Id="rId7" Type="http://schemas.openxmlformats.org/officeDocument/2006/relationships/image" Target="../media/image233.png"/><Relationship Id="rId12" Type="http://schemas.openxmlformats.org/officeDocument/2006/relationships/image" Target="../media/image238.png"/><Relationship Id="rId2" Type="http://schemas.openxmlformats.org/officeDocument/2006/relationships/notesSlide" Target="../notesSlides/notesSlide79.xml"/><Relationship Id="rId1" Type="http://schemas.openxmlformats.org/officeDocument/2006/relationships/slideLayout" Target="../slideLayouts/slideLayout18.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emf"/><Relationship Id="rId10" Type="http://schemas.openxmlformats.org/officeDocument/2006/relationships/image" Target="../media/image236.png"/><Relationship Id="rId4" Type="http://schemas.openxmlformats.org/officeDocument/2006/relationships/image" Target="../media/image230.emf"/><Relationship Id="rId9" Type="http://schemas.openxmlformats.org/officeDocument/2006/relationships/image" Target="../media/image235.png"/></Relationships>
</file>

<file path=ppt/slides/_rels/slide121.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25.png"/><Relationship Id="rId3" Type="http://schemas.openxmlformats.org/officeDocument/2006/relationships/slideLayout" Target="../slideLayouts/slideLayout18.xml"/><Relationship Id="rId7" Type="http://schemas.openxmlformats.org/officeDocument/2006/relationships/image" Target="../media/image241.png"/><Relationship Id="rId12" Type="http://schemas.openxmlformats.org/officeDocument/2006/relationships/image" Target="../media/image24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notesSlide" Target="../notesSlides/notesSlide80.xml"/><Relationship Id="rId9" Type="http://schemas.openxmlformats.org/officeDocument/2006/relationships/image" Target="../media/image243.png"/></Relationships>
</file>

<file path=ppt/slides/_rels/slide122.x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3.emf"/><Relationship Id="rId2" Type="http://schemas.openxmlformats.org/officeDocument/2006/relationships/notesSlide" Target="../notesSlides/notesSlide83.xml"/><Relationship Id="rId1" Type="http://schemas.openxmlformats.org/officeDocument/2006/relationships/slideLayout" Target="../slideLayouts/slideLayout18.xml"/><Relationship Id="rId6" Type="http://schemas.openxmlformats.org/officeDocument/2006/relationships/image" Target="../media/image252.emf"/><Relationship Id="rId5" Type="http://schemas.openxmlformats.org/officeDocument/2006/relationships/image" Target="../media/image251.png"/><Relationship Id="rId4" Type="http://schemas.openxmlformats.org/officeDocument/2006/relationships/image" Target="../media/image250.png"/></Relationships>
</file>

<file path=ppt/slides/_rels/slide1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198.png"/><Relationship Id="rId5" Type="http://schemas.openxmlformats.org/officeDocument/2006/relationships/image" Target="../media/image234.png"/><Relationship Id="rId4" Type="http://schemas.openxmlformats.org/officeDocument/2006/relationships/image" Target="../media/image23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8.xml"/><Relationship Id="rId7" Type="http://schemas.openxmlformats.org/officeDocument/2006/relationships/image" Target="../media/image258.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57.png"/><Relationship Id="rId11" Type="http://schemas.openxmlformats.org/officeDocument/2006/relationships/image" Target="../media/image256.emf"/><Relationship Id="rId5" Type="http://schemas.openxmlformats.org/officeDocument/2006/relationships/image" Target="../media/image254.e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255.emf"/></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56.emf"/><Relationship Id="rId18" Type="http://schemas.openxmlformats.org/officeDocument/2006/relationships/oleObject" Target="../embeddings/oleObject11.bin"/><Relationship Id="rId3" Type="http://schemas.openxmlformats.org/officeDocument/2006/relationships/notesSlide" Target="../notesSlides/notesSlide89.xml"/><Relationship Id="rId21" Type="http://schemas.openxmlformats.org/officeDocument/2006/relationships/image" Target="../media/image254.emf"/><Relationship Id="rId7" Type="http://schemas.openxmlformats.org/officeDocument/2006/relationships/image" Target="../media/image259.emf"/><Relationship Id="rId12" Type="http://schemas.openxmlformats.org/officeDocument/2006/relationships/oleObject" Target="../embeddings/oleObject8.bin"/><Relationship Id="rId17" Type="http://schemas.openxmlformats.org/officeDocument/2006/relationships/image" Target="../media/image263.emf"/><Relationship Id="rId2" Type="http://schemas.openxmlformats.org/officeDocument/2006/relationships/slideLayout" Target="../slideLayouts/slideLayout18.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261.emf"/><Relationship Id="rId24" Type="http://schemas.openxmlformats.org/officeDocument/2006/relationships/oleObject" Target="../embeddings/oleObject15.bin"/><Relationship Id="rId5" Type="http://schemas.openxmlformats.org/officeDocument/2006/relationships/image" Target="../media/image255.emf"/><Relationship Id="rId15" Type="http://schemas.openxmlformats.org/officeDocument/2006/relationships/image" Target="../media/image262.emf"/><Relationship Id="rId23" Type="http://schemas.openxmlformats.org/officeDocument/2006/relationships/oleObject" Target="../embeddings/oleObject14.bin"/><Relationship Id="rId10" Type="http://schemas.openxmlformats.org/officeDocument/2006/relationships/oleObject" Target="../embeddings/oleObject7.bin"/><Relationship Id="rId19" Type="http://schemas.openxmlformats.org/officeDocument/2006/relationships/image" Target="../media/image264.emf"/><Relationship Id="rId4" Type="http://schemas.openxmlformats.org/officeDocument/2006/relationships/oleObject" Target="../embeddings/oleObject4.bin"/><Relationship Id="rId9" Type="http://schemas.openxmlformats.org/officeDocument/2006/relationships/image" Target="../media/image260.emf"/><Relationship Id="rId14" Type="http://schemas.openxmlformats.org/officeDocument/2006/relationships/oleObject" Target="../embeddings/oleObject9.bin"/><Relationship Id="rId22" Type="http://schemas.openxmlformats.org/officeDocument/2006/relationships/oleObject" Target="../embeddings/oleObject13.bin"/></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90.xml"/><Relationship Id="rId7" Type="http://schemas.openxmlformats.org/officeDocument/2006/relationships/image" Target="../media/image266.e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oleObject" Target="../embeddings/oleObject20.bin"/><Relationship Id="rId5" Type="http://schemas.openxmlformats.org/officeDocument/2006/relationships/image" Target="../media/image265.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54.emf"/></Relationships>
</file>

<file path=ppt/slides/_rels/slide134.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notesSlide" Target="../notesSlides/notesSlide91.xml"/><Relationship Id="rId7" Type="http://schemas.openxmlformats.org/officeDocument/2006/relationships/image" Target="../media/image266.emf"/><Relationship Id="rId12" Type="http://schemas.openxmlformats.org/officeDocument/2006/relationships/oleObject" Target="../embeddings/oleObject25.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22.bin"/><Relationship Id="rId11" Type="http://schemas.openxmlformats.org/officeDocument/2006/relationships/oleObject" Target="../embeddings/oleObject24.bin"/><Relationship Id="rId5" Type="http://schemas.openxmlformats.org/officeDocument/2006/relationships/image" Target="../media/image265.emf"/><Relationship Id="rId10" Type="http://schemas.openxmlformats.org/officeDocument/2006/relationships/image" Target="../media/image254.emf"/><Relationship Id="rId4" Type="http://schemas.openxmlformats.org/officeDocument/2006/relationships/oleObject" Target="../embeddings/oleObject21.bin"/><Relationship Id="rId9" Type="http://schemas.openxmlformats.org/officeDocument/2006/relationships/oleObject" Target="../embeddings/oleObject23.bin"/></Relationships>
</file>

<file path=ppt/slides/_rels/slide13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53.png"/><Relationship Id="rId5" Type="http://schemas.openxmlformats.org/officeDocument/2006/relationships/image" Target="../media/image122.png"/><Relationship Id="rId15" Type="http://schemas.openxmlformats.org/officeDocument/2006/relationships/image" Target="../media/image30.png"/><Relationship Id="rId10" Type="http://schemas.openxmlformats.org/officeDocument/2006/relationships/image" Target="../media/image52.png"/><Relationship Id="rId4" Type="http://schemas.openxmlformats.org/officeDocument/2006/relationships/image" Target="../media/image121.png"/><Relationship Id="rId9" Type="http://schemas.openxmlformats.org/officeDocument/2006/relationships/image" Target="../media/image51.png"/><Relationship Id="rId14" Type="http://schemas.openxmlformats.org/officeDocument/2006/relationships/image" Target="../media/image126.png"/></Relationships>
</file>

<file path=ppt/slides/_rels/slide1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6.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2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0.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39.png"/><Relationship Id="rId3" Type="http://schemas.openxmlformats.org/officeDocument/2006/relationships/notesSlide" Target="../notesSlides/notesSlide97.xml"/><Relationship Id="rId7" Type="http://schemas.openxmlformats.org/officeDocument/2006/relationships/image" Target="../media/image272.wmf"/><Relationship Id="rId12" Type="http://schemas.openxmlformats.org/officeDocument/2006/relationships/image" Target="../media/image38.png"/><Relationship Id="rId17" Type="http://schemas.openxmlformats.org/officeDocument/2006/relationships/image" Target="../media/image235.png"/><Relationship Id="rId2" Type="http://schemas.openxmlformats.org/officeDocument/2006/relationships/slideLayout" Target="../slideLayouts/slideLayout18.xml"/><Relationship Id="rId16" Type="http://schemas.openxmlformats.org/officeDocument/2006/relationships/image" Target="../media/image42.png"/><Relationship Id="rId1" Type="http://schemas.openxmlformats.org/officeDocument/2006/relationships/vmlDrawing" Target="../drawings/vmlDrawing5.vml"/><Relationship Id="rId6" Type="http://schemas.openxmlformats.org/officeDocument/2006/relationships/oleObject" Target="../embeddings/oleObject27.bin"/><Relationship Id="rId11" Type="http://schemas.openxmlformats.org/officeDocument/2006/relationships/image" Target="../media/image37.png"/><Relationship Id="rId5" Type="http://schemas.openxmlformats.org/officeDocument/2006/relationships/image" Target="../media/image271.wmf"/><Relationship Id="rId15" Type="http://schemas.openxmlformats.org/officeDocument/2006/relationships/image" Target="../media/image41.png"/><Relationship Id="rId10" Type="http://schemas.openxmlformats.org/officeDocument/2006/relationships/image" Target="../media/image275.jpeg"/><Relationship Id="rId4" Type="http://schemas.openxmlformats.org/officeDocument/2006/relationships/oleObject" Target="../embeddings/oleObject26.bin"/><Relationship Id="rId9" Type="http://schemas.openxmlformats.org/officeDocument/2006/relationships/image" Target="../media/image274.png"/><Relationship Id="rId14" Type="http://schemas.openxmlformats.org/officeDocument/2006/relationships/image" Target="../media/image40.png"/></Relationships>
</file>

<file path=ppt/slides/_rels/slide14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34.xml"/><Relationship Id="rId4" Type="http://schemas.openxmlformats.org/officeDocument/2006/relationships/image" Target="../media/image279.png"/></Relationships>
</file>

<file path=ppt/slides/_rels/slide14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99.xml"/><Relationship Id="rId1" Type="http://schemas.openxmlformats.org/officeDocument/2006/relationships/slideLayout" Target="../slideLayouts/slideLayout34.xml"/><Relationship Id="rId4" Type="http://schemas.openxmlformats.org/officeDocument/2006/relationships/image" Target="../media/image281.png"/></Relationships>
</file>

<file path=ppt/slides/_rels/slide14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05.xml"/><Relationship Id="rId1" Type="http://schemas.openxmlformats.org/officeDocument/2006/relationships/slideLayout" Target="../slideLayouts/slideLayout34.xml"/><Relationship Id="rId5" Type="http://schemas.openxmlformats.org/officeDocument/2006/relationships/image" Target="../media/image285.png"/><Relationship Id="rId4" Type="http://schemas.openxmlformats.org/officeDocument/2006/relationships/image" Target="../media/image284.png"/></Relationships>
</file>

<file path=ppt/slides/_rels/slide15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6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16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16.xml"/><Relationship Id="rId1" Type="http://schemas.openxmlformats.org/officeDocument/2006/relationships/slideLayout" Target="../slideLayouts/slideLayout34.xml"/></Relationships>
</file>

<file path=ppt/slides/_rels/slide16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17.xml"/><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18.xml"/><Relationship Id="rId1" Type="http://schemas.openxmlformats.org/officeDocument/2006/relationships/slideLayout" Target="../slideLayouts/slideLayout3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91.png"/><Relationship Id="rId1" Type="http://schemas.openxmlformats.org/officeDocument/2006/relationships/slideLayout" Target="../slideLayouts/slideLayout34.xml"/></Relationships>
</file>

<file path=ppt/slides/_rels/slide17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91.png"/><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22.xml"/><Relationship Id="rId1" Type="http://schemas.openxmlformats.org/officeDocument/2006/relationships/slideLayout" Target="../slideLayouts/slideLayout34.xml"/><Relationship Id="rId5" Type="http://schemas.openxmlformats.org/officeDocument/2006/relationships/image" Target="../media/image60.png"/><Relationship Id="rId4" Type="http://schemas.openxmlformats.org/officeDocument/2006/relationships/image" Target="../media/image292.jpeg"/></Relationships>
</file>

<file path=ppt/slides/_rels/slide1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63.png"/><Relationship Id="rId1" Type="http://schemas.openxmlformats.org/officeDocument/2006/relationships/slideLayout" Target="../slideLayouts/slideLayout34.xml"/><Relationship Id="rId5" Type="http://schemas.openxmlformats.org/officeDocument/2006/relationships/image" Target="../media/image295.png"/><Relationship Id="rId4" Type="http://schemas.openxmlformats.org/officeDocument/2006/relationships/image" Target="../media/image294.png"/></Relationships>
</file>

<file path=ppt/slides/_rels/slide17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24.xml"/><Relationship Id="rId1" Type="http://schemas.openxmlformats.org/officeDocument/2006/relationships/slideLayout" Target="../slideLayouts/slideLayout34.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jpeg"/></Relationships>
</file>

<file path=ppt/slides/_rels/slide17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6.xml"/><Relationship Id="rId1" Type="http://schemas.openxmlformats.org/officeDocument/2006/relationships/slideLayout" Target="../slideLayouts/slideLayout6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7.xml"/><Relationship Id="rId1" Type="http://schemas.openxmlformats.org/officeDocument/2006/relationships/slideLayout" Target="../slideLayouts/slideLayout6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6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129.xml"/><Relationship Id="rId1" Type="http://schemas.openxmlformats.org/officeDocument/2006/relationships/slideLayout" Target="../slideLayouts/slideLayout67.xml"/><Relationship Id="rId6" Type="http://schemas.openxmlformats.org/officeDocument/2006/relationships/image" Target="../media/image300.jpeg"/><Relationship Id="rId5" Type="http://schemas.openxmlformats.org/officeDocument/2006/relationships/image" Target="../media/image90.jpeg"/><Relationship Id="rId4" Type="http://schemas.openxmlformats.org/officeDocument/2006/relationships/image" Target="../media/image89.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7.xml"/></Relationships>
</file>

<file path=ppt/slides/_rels/slide1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2.xml"/><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3.xml"/><Relationship Id="rId1" Type="http://schemas.openxmlformats.org/officeDocument/2006/relationships/slideLayout" Target="../slideLayouts/slideLayout33.xml"/><Relationship Id="rId4" Type="http://schemas.openxmlformats.org/officeDocument/2006/relationships/image" Target="../media/image30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4.xml"/><Relationship Id="rId1" Type="http://schemas.openxmlformats.org/officeDocument/2006/relationships/slideLayout" Target="../slideLayouts/slideLayout3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xml"/></Relationships>
</file>

<file path=ppt/slides/_rels/slide19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51.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image" Target="../media/image93.jpeg"/><Relationship Id="rId21" Type="http://schemas.openxmlformats.org/officeDocument/2006/relationships/image" Target="../media/image11.pn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7.jpe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notesSlide" Target="../notesSlides/notesSlide139.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image" Target="../media/image304.jpeg"/><Relationship Id="rId11" Type="http://schemas.openxmlformats.org/officeDocument/2006/relationships/image" Target="../media/image100.jpe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image" Target="../media/image95.jpeg"/><Relationship Id="rId15" Type="http://schemas.openxmlformats.org/officeDocument/2006/relationships/image" Target="../media/image305.png"/><Relationship Id="rId23" Type="http://schemas.openxmlformats.org/officeDocument/2006/relationships/image" Target="../media/image13.jpeg"/><Relationship Id="rId28" Type="http://schemas.openxmlformats.org/officeDocument/2006/relationships/image" Target="../media/image18.png"/><Relationship Id="rId10" Type="http://schemas.openxmlformats.org/officeDocument/2006/relationships/image" Target="../media/image99.jpeg"/><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image" Target="../media/image94.jpeg"/><Relationship Id="rId9" Type="http://schemas.openxmlformats.org/officeDocument/2006/relationships/image" Target="../media/image98.png"/><Relationship Id="rId14" Type="http://schemas.openxmlformats.org/officeDocument/2006/relationships/image" Target="../media/image102.jpeg"/><Relationship Id="rId22" Type="http://schemas.openxmlformats.org/officeDocument/2006/relationships/image" Target="../media/image12.jpeg"/><Relationship Id="rId27" Type="http://schemas.openxmlformats.org/officeDocument/2006/relationships/image" Target="../media/image17.png"/><Relationship Id="rId30" Type="http://schemas.openxmlformats.org/officeDocument/2006/relationships/image" Target="../media/image20.png"/></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39.xml"/><Relationship Id="rId4" Type="http://schemas.openxmlformats.org/officeDocument/2006/relationships/image" Target="../media/image5.jpe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4.xml"/></Relationships>
</file>

<file path=ppt/slides/_rels/slide216.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57.xml"/><Relationship Id="rId1" Type="http://schemas.openxmlformats.org/officeDocument/2006/relationships/slideLayout" Target="../slideLayouts/slideLayout34.xml"/></Relationships>
</file>

<file path=ppt/slides/_rels/slide21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158.xml"/><Relationship Id="rId1" Type="http://schemas.openxmlformats.org/officeDocument/2006/relationships/slideLayout" Target="../slideLayouts/slideLayout34.xml"/></Relationships>
</file>

<file path=ppt/slides/_rels/slide218.xml.rels><?xml version="1.0" encoding="UTF-8" standalone="yes"?>
<Relationships xmlns="http://schemas.openxmlformats.org/package/2006/relationships"><Relationship Id="rId3" Type="http://schemas.openxmlformats.org/officeDocument/2006/relationships/image" Target="../media/image308.jpeg"/><Relationship Id="rId7" Type="http://schemas.openxmlformats.org/officeDocument/2006/relationships/image" Target="../media/image312.jpeg"/><Relationship Id="rId2" Type="http://schemas.openxmlformats.org/officeDocument/2006/relationships/notesSlide" Target="../notesSlides/notesSlide159.xml"/><Relationship Id="rId1" Type="http://schemas.openxmlformats.org/officeDocument/2006/relationships/slideLayout" Target="../slideLayouts/slideLayout34.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219.xml.rels><?xml version="1.0" encoding="UTF-8" standalone="yes"?>
<Relationships xmlns="http://schemas.openxmlformats.org/package/2006/relationships"><Relationship Id="rId8" Type="http://schemas.openxmlformats.org/officeDocument/2006/relationships/image" Target="../media/image318.jpeg"/><Relationship Id="rId3" Type="http://schemas.openxmlformats.org/officeDocument/2006/relationships/image" Target="../media/image313.jpeg"/><Relationship Id="rId7" Type="http://schemas.openxmlformats.org/officeDocument/2006/relationships/image" Target="../media/image317.jpeg"/><Relationship Id="rId2" Type="http://schemas.openxmlformats.org/officeDocument/2006/relationships/notesSlide" Target="../notesSlides/notesSlide160.xml"/><Relationship Id="rId1" Type="http://schemas.openxmlformats.org/officeDocument/2006/relationships/slideLayout" Target="../slideLayouts/slideLayout38.xml"/><Relationship Id="rId6" Type="http://schemas.openxmlformats.org/officeDocument/2006/relationships/image" Target="../media/image316.jpeg"/><Relationship Id="rId5" Type="http://schemas.openxmlformats.org/officeDocument/2006/relationships/image" Target="../media/image315.jpeg"/><Relationship Id="rId10" Type="http://schemas.openxmlformats.org/officeDocument/2006/relationships/image" Target="../media/image320.jpeg"/><Relationship Id="rId4" Type="http://schemas.openxmlformats.org/officeDocument/2006/relationships/image" Target="../media/image314.jpeg"/><Relationship Id="rId9" Type="http://schemas.openxmlformats.org/officeDocument/2006/relationships/image" Target="../media/image3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1.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2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2.xml"/><Relationship Id="rId1" Type="http://schemas.openxmlformats.org/officeDocument/2006/relationships/slideLayout" Target="../slideLayouts/slideLayout34.xml"/></Relationships>
</file>

<file path=ppt/slides/_rels/slide222.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image" Target="../media/image321.png"/><Relationship Id="rId1" Type="http://schemas.openxmlformats.org/officeDocument/2006/relationships/slideLayout" Target="../slideLayouts/slideLayout34.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 Id="rId9" Type="http://schemas.openxmlformats.org/officeDocument/2006/relationships/image" Target="../media/image328.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4.xml"/></Relationships>
</file>

<file path=ppt/slides/_rels/slide22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34.xml"/></Relationships>
</file>

<file path=ppt/slides/_rels/slide226.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image" Target="../media/image321.png"/><Relationship Id="rId1" Type="http://schemas.openxmlformats.org/officeDocument/2006/relationships/slideLayout" Target="../slideLayouts/slideLayout34.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 Id="rId9" Type="http://schemas.openxmlformats.org/officeDocument/2006/relationships/image" Target="../media/image328.png"/></Relationships>
</file>

<file path=ppt/slides/_rels/slide2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9.xml"/></Relationships>
</file>

<file path=ppt/slides/_rels/slide23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65.xml"/><Relationship Id="rId1" Type="http://schemas.openxmlformats.org/officeDocument/2006/relationships/slideLayout" Target="../slideLayouts/slideLayout34.xml"/><Relationship Id="rId4" Type="http://schemas.openxmlformats.org/officeDocument/2006/relationships/image" Target="../media/image285.png"/></Relationships>
</file>

<file path=ppt/slides/_rels/slide23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66.xml"/><Relationship Id="rId1" Type="http://schemas.openxmlformats.org/officeDocument/2006/relationships/slideLayout" Target="../slideLayouts/slideLayout33.xml"/><Relationship Id="rId4" Type="http://schemas.openxmlformats.org/officeDocument/2006/relationships/image" Target="../media/image7.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67.xml"/><Relationship Id="rId1" Type="http://schemas.openxmlformats.org/officeDocument/2006/relationships/slideLayout" Target="../slideLayouts/slideLayout34.xml"/></Relationships>
</file>

<file path=ppt/slides/_rels/slide23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68.xml"/><Relationship Id="rId1" Type="http://schemas.openxmlformats.org/officeDocument/2006/relationships/slideLayout" Target="../slideLayouts/slideLayout3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4.xml"/></Relationships>
</file>

<file path=ppt/slides/_rels/slide23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70.xml"/><Relationship Id="rId1" Type="http://schemas.openxmlformats.org/officeDocument/2006/relationships/slideLayout" Target="../slideLayouts/slideLayout34.xml"/></Relationships>
</file>

<file path=ppt/slides/_rels/slide23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71.xml"/><Relationship Id="rId1" Type="http://schemas.openxmlformats.org/officeDocument/2006/relationships/slideLayout" Target="../slideLayouts/slideLayout3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4.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3.xml"/></Relationships>
</file>

<file path=ppt/slides/_rels/slide2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4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77.xml"/><Relationship Id="rId1" Type="http://schemas.openxmlformats.org/officeDocument/2006/relationships/slideLayout" Target="../slideLayouts/slideLayout34.xml"/><Relationship Id="rId5" Type="http://schemas.openxmlformats.org/officeDocument/2006/relationships/image" Target="../media/image60.png"/><Relationship Id="rId4" Type="http://schemas.openxmlformats.org/officeDocument/2006/relationships/image" Target="../media/image292.jpeg"/></Relationships>
</file>

<file path=ppt/slides/_rels/slide2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8.xml"/><Relationship Id="rId1" Type="http://schemas.openxmlformats.org/officeDocument/2006/relationships/slideLayout" Target="../slideLayouts/slideLayout33.xml"/></Relationships>
</file>

<file path=ppt/slides/_rels/slide24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63.png"/><Relationship Id="rId1" Type="http://schemas.openxmlformats.org/officeDocument/2006/relationships/slideLayout" Target="../slideLayouts/slideLayout34.xml"/><Relationship Id="rId5" Type="http://schemas.openxmlformats.org/officeDocument/2006/relationships/image" Target="../media/image295.png"/><Relationship Id="rId4" Type="http://schemas.openxmlformats.org/officeDocument/2006/relationships/image" Target="../media/image294.png"/></Relationships>
</file>

<file path=ppt/slides/_rels/slide24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79.xml"/><Relationship Id="rId1" Type="http://schemas.openxmlformats.org/officeDocument/2006/relationships/slideLayout" Target="../slideLayouts/slideLayout34.xml"/><Relationship Id="rId5" Type="http://schemas.openxmlformats.org/officeDocument/2006/relationships/image" Target="../media/image297.png"/><Relationship Id="rId4" Type="http://schemas.openxmlformats.org/officeDocument/2006/relationships/image" Target="../media/image296.jpeg"/></Relationships>
</file>

<file path=ppt/slides/_rels/slide2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0.xml"/><Relationship Id="rId1" Type="http://schemas.openxmlformats.org/officeDocument/2006/relationships/slideLayout" Target="../slideLayouts/slideLayout33.xml"/></Relationships>
</file>

<file path=ppt/slides/_rels/slide24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81.xml"/><Relationship Id="rId1" Type="http://schemas.openxmlformats.org/officeDocument/2006/relationships/slideLayout" Target="../slideLayouts/slideLayout33.xml"/><Relationship Id="rId4" Type="http://schemas.openxmlformats.org/officeDocument/2006/relationships/image" Target="../media/image303.png"/></Relationships>
</file>

<file path=ppt/slides/_rels/slide2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2.xml"/><Relationship Id="rId1" Type="http://schemas.openxmlformats.org/officeDocument/2006/relationships/slideLayout" Target="../slideLayouts/slideLayout3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3.xml"/></Relationships>
</file>

<file path=ppt/slides/_rels/slide2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1.jpeg"/><Relationship Id="rId1" Type="http://schemas.openxmlformats.org/officeDocument/2006/relationships/slideLayout" Target="../slideLayouts/slideLayout34.xml"/></Relationships>
</file>

<file path=ppt/slides/_rels/slide2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2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jpe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jpeg"/><Relationship Id="rId10" Type="http://schemas.openxmlformats.org/officeDocument/2006/relationships/image" Target="../media/image37.png"/><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89.xml"/><Relationship Id="rId5" Type="http://schemas.microsoft.com/office/2007/relationships/hdphoto" Target="../media/hdphoto1.wdp"/><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89.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8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8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8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8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jpe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image" Target="../media/image93.jpeg"/><Relationship Id="rId21" Type="http://schemas.openxmlformats.org/officeDocument/2006/relationships/image" Target="../media/image13.jpeg"/><Relationship Id="rId7" Type="http://schemas.openxmlformats.org/officeDocument/2006/relationships/image" Target="../media/image97.png"/><Relationship Id="rId12" Type="http://schemas.openxmlformats.org/officeDocument/2006/relationships/image" Target="../media/image51.png"/><Relationship Id="rId17" Type="http://schemas.openxmlformats.org/officeDocument/2006/relationships/image" Target="../media/image9.png"/><Relationship Id="rId25" Type="http://schemas.openxmlformats.org/officeDocument/2006/relationships/image" Target="../media/image17.png"/><Relationship Id="rId2" Type="http://schemas.openxmlformats.org/officeDocument/2006/relationships/notesSlide" Target="../notesSlides/notesSlide33.xml"/><Relationship Id="rId16" Type="http://schemas.openxmlformats.org/officeDocument/2006/relationships/image" Target="../media/image8.png"/><Relationship Id="rId20" Type="http://schemas.openxmlformats.org/officeDocument/2006/relationships/image" Target="../media/image12.jpe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jpeg"/><Relationship Id="rId24" Type="http://schemas.openxmlformats.org/officeDocument/2006/relationships/image" Target="../media/image16.png"/><Relationship Id="rId5" Type="http://schemas.openxmlformats.org/officeDocument/2006/relationships/image" Target="../media/image95.jpeg"/><Relationship Id="rId15" Type="http://schemas.openxmlformats.org/officeDocument/2006/relationships/image" Target="../media/image7.jpeg"/><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image" Target="../media/image100.jpeg"/><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6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35.jpeg"/><Relationship Id="rId7"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54.png"/><Relationship Id="rId18" Type="http://schemas.openxmlformats.org/officeDocument/2006/relationships/image" Target="../media/image128.jpeg"/><Relationship Id="rId3" Type="http://schemas.openxmlformats.org/officeDocument/2006/relationships/image" Target="../media/image30.png"/><Relationship Id="rId21" Type="http://schemas.openxmlformats.org/officeDocument/2006/relationships/image" Target="../media/image129.jpeg"/><Relationship Id="rId7" Type="http://schemas.openxmlformats.org/officeDocument/2006/relationships/image" Target="../media/image123.png"/><Relationship Id="rId12" Type="http://schemas.openxmlformats.org/officeDocument/2006/relationships/image" Target="../media/image53.png"/><Relationship Id="rId17" Type="http://schemas.openxmlformats.org/officeDocument/2006/relationships/image" Target="../media/image32.jpeg"/><Relationship Id="rId2" Type="http://schemas.openxmlformats.org/officeDocument/2006/relationships/notesSlide" Target="../notesSlides/notesSlide41.xml"/><Relationship Id="rId16" Type="http://schemas.openxmlformats.org/officeDocument/2006/relationships/image" Target="../media/image127.jpeg"/><Relationship Id="rId20"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52.png"/><Relationship Id="rId5" Type="http://schemas.openxmlformats.org/officeDocument/2006/relationships/image" Target="../media/image121.png"/><Relationship Id="rId15" Type="http://schemas.openxmlformats.org/officeDocument/2006/relationships/image" Target="../media/image126.png"/><Relationship Id="rId10" Type="http://schemas.openxmlformats.org/officeDocument/2006/relationships/image" Target="../media/image51.png"/><Relationship Id="rId19" Type="http://schemas.openxmlformats.org/officeDocument/2006/relationships/image" Target="../media/image33.jpeg"/><Relationship Id="rId4" Type="http://schemas.openxmlformats.org/officeDocument/2006/relationships/image" Target="../media/image120.png"/><Relationship Id="rId9" Type="http://schemas.openxmlformats.org/officeDocument/2006/relationships/image" Target="../media/image31.png"/><Relationship Id="rId14" Type="http://schemas.openxmlformats.org/officeDocument/2006/relationships/image" Target="../media/image125.png"/><Relationship Id="rId22"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0.jpeg"/><Relationship Id="rId7" Type="http://schemas.openxmlformats.org/officeDocument/2006/relationships/image" Target="../media/image104.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2.jpeg"/><Relationship Id="rId11" Type="http://schemas.openxmlformats.org/officeDocument/2006/relationships/image" Target="../media/image4.png"/><Relationship Id="rId5" Type="http://schemas.openxmlformats.org/officeDocument/2006/relationships/image" Target="../media/image151.jpeg"/><Relationship Id="rId10" Type="http://schemas.openxmlformats.org/officeDocument/2006/relationships/image" Target="../media/image153.png"/><Relationship Id="rId4" Type="http://schemas.openxmlformats.org/officeDocument/2006/relationships/image" Target="../media/image103.jpeg"/><Relationship Id="rId9" Type="http://schemas.openxmlformats.org/officeDocument/2006/relationships/image" Target="../media/image107.gif"/></Relationships>
</file>

<file path=ppt/slides/_rels/slide8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0.jpeg"/><Relationship Id="rId7" Type="http://schemas.openxmlformats.org/officeDocument/2006/relationships/image" Target="../media/image153.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07.gif"/><Relationship Id="rId5" Type="http://schemas.openxmlformats.org/officeDocument/2006/relationships/image" Target="../media/image6.png"/><Relationship Id="rId4" Type="http://schemas.openxmlformats.org/officeDocument/2006/relationships/image" Target="../media/image104.png"/><Relationship Id="rId9" Type="http://schemas.openxmlformats.org/officeDocument/2006/relationships/image" Target="../media/image51.png"/></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0.jpeg"/><Relationship Id="rId7" Type="http://schemas.openxmlformats.org/officeDocument/2006/relationships/image" Target="../media/image104.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3.png"/><Relationship Id="rId4" Type="http://schemas.openxmlformats.org/officeDocument/2006/relationships/image" Target="../media/image103.jpeg"/><Relationship Id="rId9" Type="http://schemas.openxmlformats.org/officeDocument/2006/relationships/image" Target="../media/image107.gi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gif"/><Relationship Id="rId7"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72.png"/></Relationships>
</file>

<file path=ppt/slides/_rels/slide9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gif"/><Relationship Id="rId7"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7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8.xml"/><Relationship Id="rId4" Type="http://schemas.openxmlformats.org/officeDocument/2006/relationships/image" Target="../media/image175.png"/></Relationships>
</file>

<file path=ppt/slides/_rels/slide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96.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179.png"/></Relationships>
</file>

<file path=ppt/slides/_rels/slide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9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3.png"/><Relationship Id="rId7" Type="http://schemas.openxmlformats.org/officeDocument/2006/relationships/image" Target="../media/image180.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84.png"/><Relationship Id="rId9" Type="http://schemas.openxmlformats.org/officeDocument/2006/relationships/image" Target="../media/image186.png"/></Relationships>
</file>

<file path=ppt/slides/_rels/slide9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83.jpeg"/><Relationship Id="rId5" Type="http://schemas.openxmlformats.org/officeDocument/2006/relationships/image" Target="../media/image187.jpeg"/><Relationship Id="rId4" Type="http://schemas.openxmlformats.org/officeDocument/2006/relationships/image" Target="../media/image1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7" name="Text Box 6"/>
          <p:cNvSpPr txBox="1">
            <a:spLocks noChangeArrowheads="1"/>
          </p:cNvSpPr>
          <p:nvPr/>
        </p:nvSpPr>
        <p:spPr bwMode="auto">
          <a:xfrm>
            <a:off x="232235" y="395005"/>
            <a:ext cx="8699500" cy="1569660"/>
          </a:xfrm>
          <a:prstGeom prst="rect">
            <a:avLst/>
          </a:prstGeom>
          <a:noFill/>
          <a:ln w="9525">
            <a:noFill/>
            <a:miter lim="800000"/>
            <a:headEnd/>
            <a:tailEnd/>
          </a:ln>
        </p:spPr>
        <p:txBody>
          <a:bodyPr>
            <a:spAutoFit/>
          </a:bodyPr>
          <a:lstStyle/>
          <a:p>
            <a:pPr>
              <a:spcBef>
                <a:spcPct val="0"/>
              </a:spcBef>
            </a:pPr>
            <a:r>
              <a:rPr lang="en-US" sz="4800" b="1" dirty="0" smtClean="0">
                <a:solidFill>
                  <a:srgbClr val="FFFFFF"/>
                </a:solidFill>
                <a:latin typeface="Pristina" pitchFamily="66" charset="0"/>
              </a:rPr>
              <a:t>Machine Learning and AI </a:t>
            </a:r>
          </a:p>
          <a:p>
            <a:pPr>
              <a:spcBef>
                <a:spcPct val="0"/>
              </a:spcBef>
            </a:pPr>
            <a:r>
              <a:rPr lang="en-US" sz="4800" b="1" dirty="0" smtClean="0">
                <a:solidFill>
                  <a:srgbClr val="FFFFFF"/>
                </a:solidFill>
                <a:latin typeface="Pristina" pitchFamily="66" charset="0"/>
              </a:rPr>
              <a:t>via Brain simulations </a:t>
            </a:r>
            <a:endParaRPr lang="en-US" sz="4800" b="1" kern="1200" dirty="0">
              <a:solidFill>
                <a:srgbClr val="FFFFFF"/>
              </a:solidFill>
              <a:latin typeface="Pristina" pitchFamily="66" charset="0"/>
              <a:ea typeface="+mn-ea"/>
              <a:cs typeface="+mn-cs"/>
            </a:endParaRPr>
          </a:p>
        </p:txBody>
      </p:sp>
      <p:sp>
        <p:nvSpPr>
          <p:cNvPr id="6149" name="Text Box 10"/>
          <p:cNvSpPr txBox="1">
            <a:spLocks noChangeArrowheads="1"/>
          </p:cNvSpPr>
          <p:nvPr/>
        </p:nvSpPr>
        <p:spPr bwMode="auto">
          <a:xfrm>
            <a:off x="1077145" y="2084825"/>
            <a:ext cx="7021512" cy="1277273"/>
          </a:xfrm>
          <a:prstGeom prst="rect">
            <a:avLst/>
          </a:prstGeom>
          <a:noFill/>
          <a:ln w="12700">
            <a:noFill/>
            <a:miter lim="800000"/>
            <a:headEnd/>
            <a:tailEnd/>
          </a:ln>
        </p:spPr>
        <p:txBody>
          <a:bodyPr wrap="square">
            <a:spAutoFit/>
          </a:bodyPr>
          <a:lstStyle/>
          <a:p>
            <a:pPr algn="ctr" rtl="0" eaLnBrk="0" fontAlgn="base" hangingPunct="0">
              <a:spcBef>
                <a:spcPts val="600"/>
              </a:spcBef>
              <a:spcAft>
                <a:spcPct val="0"/>
              </a:spcAft>
            </a:pPr>
            <a:r>
              <a:rPr lang="en-US" sz="4400" b="1" kern="1200" dirty="0" smtClean="0">
                <a:solidFill>
                  <a:srgbClr val="FFFFFF"/>
                </a:solidFill>
                <a:latin typeface="Pristina" pitchFamily="66" charset="0"/>
                <a:ea typeface="+mn-ea"/>
                <a:cs typeface="+mn-cs"/>
              </a:rPr>
              <a:t>Andrew Ng</a:t>
            </a:r>
          </a:p>
          <a:p>
            <a:pPr algn="ctr" rtl="0" eaLnBrk="0" fontAlgn="base" hangingPunct="0">
              <a:spcBef>
                <a:spcPts val="600"/>
              </a:spcBef>
              <a:spcAft>
                <a:spcPct val="0"/>
              </a:spcAft>
            </a:pPr>
            <a:r>
              <a:rPr lang="en-US" sz="2800" b="1" dirty="0" smtClean="0">
                <a:solidFill>
                  <a:srgbClr val="FFFFFF"/>
                </a:solidFill>
                <a:latin typeface="Pristina" pitchFamily="66" charset="0"/>
              </a:rPr>
              <a:t>Stanford University &amp; Google</a:t>
            </a:r>
            <a:endParaRPr lang="en-US" sz="1600" kern="1200" dirty="0">
              <a:solidFill>
                <a:srgbClr val="FFFFFF"/>
              </a:solidFill>
              <a:latin typeface="Helvetica" pitchFamily="34" charset="0"/>
              <a:ea typeface="+mn-ea"/>
              <a:cs typeface="+mn-cs"/>
            </a:endParaRPr>
          </a:p>
        </p:txBody>
      </p:sp>
      <p:sp>
        <p:nvSpPr>
          <p:cNvPr id="6148" name="Rectangle 7"/>
          <p:cNvSpPr>
            <a:spLocks noChangeArrowheads="1"/>
          </p:cNvSpPr>
          <p:nvPr/>
        </p:nvSpPr>
        <p:spPr bwMode="auto">
          <a:xfrm>
            <a:off x="1333501" y="4152900"/>
            <a:ext cx="4424195" cy="435374"/>
          </a:xfrm>
          <a:prstGeom prst="rect">
            <a:avLst/>
          </a:prstGeom>
          <a:noFill/>
          <a:ln w="9525">
            <a:noFill/>
            <a:miter lim="800000"/>
            <a:headEnd/>
            <a:tailEnd/>
          </a:ln>
        </p:spPr>
        <p:txBody>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pic>
        <p:nvPicPr>
          <p:cNvPr id="2171905" name="Picture 1" descr="C:\Users\ang\Desktop\edges.2.png"/>
          <p:cNvPicPr>
            <a:picLocks noChangeAspect="1" noChangeArrowheads="1"/>
          </p:cNvPicPr>
          <p:nvPr/>
        </p:nvPicPr>
        <p:blipFill>
          <a:blip r:embed="rId3" cstate="print"/>
          <a:srcRect/>
          <a:stretch>
            <a:fillRect/>
          </a:stretch>
        </p:blipFill>
        <p:spPr bwMode="auto">
          <a:xfrm>
            <a:off x="-1495990" y="3505810"/>
            <a:ext cx="1085850" cy="561975"/>
          </a:xfrm>
          <a:prstGeom prst="rect">
            <a:avLst/>
          </a:prstGeom>
          <a:noFill/>
        </p:spPr>
      </p:pic>
      <p:sp>
        <p:nvSpPr>
          <p:cNvPr id="20" name="Rectangle 19"/>
          <p:cNvSpPr/>
          <p:nvPr/>
        </p:nvSpPr>
        <p:spPr bwMode="auto">
          <a:xfrm>
            <a:off x="8182070" y="6501400"/>
            <a:ext cx="961930" cy="35660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1" name="Picture 2" descr="C:\Users\ang\Desktop\iStock_000005809739XSmall-1_0.jpg"/>
          <p:cNvPicPr>
            <a:picLocks noChangeAspect="1" noChangeArrowheads="1"/>
          </p:cNvPicPr>
          <p:nvPr/>
        </p:nvPicPr>
        <p:blipFill>
          <a:blip r:embed="rId4" cstate="print"/>
          <a:srcRect/>
          <a:stretch>
            <a:fillRect/>
          </a:stretch>
        </p:blipFill>
        <p:spPr bwMode="auto">
          <a:xfrm>
            <a:off x="9372625" y="5215660"/>
            <a:ext cx="1647087" cy="1642340"/>
          </a:xfrm>
          <a:prstGeom prst="rect">
            <a:avLst/>
          </a:prstGeom>
          <a:noFill/>
        </p:spPr>
      </p:pic>
      <p:grpSp>
        <p:nvGrpSpPr>
          <p:cNvPr id="25" name="Group 24"/>
          <p:cNvGrpSpPr/>
          <p:nvPr/>
        </p:nvGrpSpPr>
        <p:grpSpPr>
          <a:xfrm>
            <a:off x="539475" y="3864806"/>
            <a:ext cx="8794745" cy="1525018"/>
            <a:chOff x="-1145642" y="5186310"/>
            <a:chExt cx="10241863" cy="1775950"/>
          </a:xfrm>
        </p:grpSpPr>
        <p:grpSp>
          <p:nvGrpSpPr>
            <p:cNvPr id="26" name="Group 9"/>
            <p:cNvGrpSpPr/>
            <p:nvPr/>
          </p:nvGrpSpPr>
          <p:grpSpPr>
            <a:xfrm>
              <a:off x="-1145643" y="5186308"/>
              <a:ext cx="10241864" cy="1775949"/>
              <a:chOff x="-1145643" y="5186308"/>
              <a:chExt cx="10241864" cy="1775949"/>
            </a:xfrm>
          </p:grpSpPr>
          <p:grpSp>
            <p:nvGrpSpPr>
              <p:cNvPr id="44" name="Group 41"/>
              <p:cNvGrpSpPr/>
              <p:nvPr/>
            </p:nvGrpSpPr>
            <p:grpSpPr>
              <a:xfrm>
                <a:off x="-1145643" y="5186308"/>
                <a:ext cx="10241864" cy="1775949"/>
                <a:chOff x="-1313441" y="4942901"/>
                <a:chExt cx="11645625" cy="2019363"/>
              </a:xfrm>
            </p:grpSpPr>
            <p:grpSp>
              <p:nvGrpSpPr>
                <p:cNvPr id="46" name="Group 47"/>
                <p:cNvGrpSpPr/>
                <p:nvPr/>
              </p:nvGrpSpPr>
              <p:grpSpPr>
                <a:xfrm>
                  <a:off x="-1313441" y="4942901"/>
                  <a:ext cx="11645625" cy="2019363"/>
                  <a:chOff x="-1310844" y="4619555"/>
                  <a:chExt cx="12909060" cy="2238445"/>
                </a:xfrm>
              </p:grpSpPr>
              <p:sp>
                <p:nvSpPr>
                  <p:cNvPr id="48"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49" name="Text Box 10"/>
                  <p:cNvSpPr txBox="1">
                    <a:spLocks noChangeArrowheads="1"/>
                  </p:cNvSpPr>
                  <p:nvPr/>
                </p:nvSpPr>
                <p:spPr bwMode="auto">
                  <a:xfrm>
                    <a:off x="-1310844" y="6079220"/>
                    <a:ext cx="12909060" cy="380663"/>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100" kern="1200" dirty="0" smtClean="0">
                        <a:solidFill>
                          <a:schemeClr val="bg1"/>
                        </a:solidFill>
                        <a:latin typeface="+mn-lt"/>
                        <a:ea typeface="+mn-ea"/>
                        <a:cs typeface="+mn-cs"/>
                      </a:rPr>
                      <a:t>    Adam Coates       Quoc Le       Honglak Lee     Andrew Saxe   Andrew Maas Chris Manning Jiquan Ngiam  Richard Socher     Will Zou </a:t>
                    </a:r>
                    <a:endParaRPr lang="en-US" sz="1100" kern="1200" dirty="0">
                      <a:solidFill>
                        <a:schemeClr val="bg1"/>
                      </a:solidFill>
                      <a:latin typeface="+mn-lt"/>
                      <a:ea typeface="+mn-ea"/>
                      <a:cs typeface="+mn-cs"/>
                    </a:endParaRPr>
                  </a:p>
                </p:txBody>
              </p:sp>
              <p:pic>
                <p:nvPicPr>
                  <p:cNvPr id="50" name="Picture 9" descr="honglak"/>
                  <p:cNvPicPr>
                    <a:picLocks noChangeAspect="1" noChangeArrowheads="1"/>
                  </p:cNvPicPr>
                  <p:nvPr/>
                </p:nvPicPr>
                <p:blipFill>
                  <a:blip r:embed="rId5"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15" descr="quoc"/>
                  <p:cNvPicPr>
                    <a:picLocks noChangeAspect="1" noChangeArrowheads="1"/>
                  </p:cNvPicPr>
                  <p:nvPr/>
                </p:nvPicPr>
                <p:blipFill>
                  <a:blip r:embed="rId6"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w="9525">
                        <a:solidFill>
                          <a:schemeClr val="tx1"/>
                        </a:solidFill>
                        <a:miter lim="800000"/>
                        <a:headEnd/>
                        <a:tailEnd/>
                      </a14:hiddenLine>
                    </a:ext>
                  </a:extLst>
                </p:spPr>
              </p:pic>
              <p:pic>
                <p:nvPicPr>
                  <p:cNvPr id="53"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
                  <p:cNvPicPr>
                    <a:picLocks noChangeAspect="1" noChangeArrowheads="1"/>
                  </p:cNvPicPr>
                  <p:nvPr/>
                </p:nvPicPr>
                <p:blipFill>
                  <a:blip r:embed="rId9" cstate="print"/>
                  <a:srcRect/>
                  <a:stretch>
                    <a:fillRect/>
                  </a:stretch>
                </p:blipFill>
                <p:spPr bwMode="auto">
                  <a:xfrm>
                    <a:off x="7384260" y="4619555"/>
                    <a:ext cx="1112108" cy="1371600"/>
                  </a:xfrm>
                  <a:prstGeom prst="rect">
                    <a:avLst/>
                  </a:prstGeom>
                  <a:noFill/>
                  <a:ln w="9525">
                    <a:noFill/>
                    <a:miter lim="800000"/>
                    <a:headEnd/>
                    <a:tailEnd/>
                  </a:ln>
                </p:spPr>
              </p:pic>
              <p:pic>
                <p:nvPicPr>
                  <p:cNvPr id="55" name="Picture 2"/>
                  <p:cNvPicPr>
                    <a:picLocks noChangeAspect="1" noChangeArrowheads="1"/>
                  </p:cNvPicPr>
                  <p:nvPr/>
                </p:nvPicPr>
                <p:blipFill>
                  <a:blip r:embed="rId10" cstate="print"/>
                  <a:srcRect/>
                  <a:stretch>
                    <a:fillRect/>
                  </a:stretch>
                </p:blipFill>
                <p:spPr bwMode="auto">
                  <a:xfrm>
                    <a:off x="8727115" y="4619555"/>
                    <a:ext cx="1168869" cy="1371600"/>
                  </a:xfrm>
                  <a:prstGeom prst="rect">
                    <a:avLst/>
                  </a:prstGeom>
                  <a:noFill/>
                  <a:ln w="9525">
                    <a:noFill/>
                    <a:miter lim="800000"/>
                    <a:headEnd/>
                    <a:tailEnd/>
                  </a:ln>
                </p:spPr>
              </p:pic>
            </p:grpSp>
            <p:pic>
              <p:nvPicPr>
                <p:cNvPr id="47" name="Picture 2" descr="http://www-nlp.stanford.edu/~manning/images/chrism2.jpg"/>
                <p:cNvPicPr>
                  <a:picLocks noChangeAspect="1" noChangeArrowheads="1"/>
                </p:cNvPicPr>
                <p:nvPr/>
              </p:nvPicPr>
              <p:blipFill>
                <a:blip r:embed="rId11" cstate="print"/>
                <a:srcRect/>
                <a:stretch>
                  <a:fillRect/>
                </a:stretch>
              </p:blipFill>
              <p:spPr bwMode="auto">
                <a:xfrm>
                  <a:off x="5374396" y="4949890"/>
                  <a:ext cx="925829" cy="1234440"/>
                </a:xfrm>
                <a:prstGeom prst="rect">
                  <a:avLst/>
                </a:prstGeom>
                <a:noFill/>
              </p:spPr>
            </p:pic>
          </p:grpSp>
          <p:pic>
            <p:nvPicPr>
              <p:cNvPr id="45" name="Picture 2" descr="will_phot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8125" y="5196990"/>
                <a:ext cx="912360" cy="108813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http://www.stanford.edu/~acoates/adam3.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279" t="11506" r="23115" b="33870"/>
            <a:stretch/>
          </p:blipFill>
          <p:spPr bwMode="auto">
            <a:xfrm>
              <a:off x="-795502" y="5221239"/>
              <a:ext cx="869892" cy="1088136"/>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TextBox 66"/>
          <p:cNvSpPr txBox="1"/>
          <p:nvPr/>
        </p:nvSpPr>
        <p:spPr>
          <a:xfrm>
            <a:off x="0" y="4197100"/>
            <a:ext cx="808235"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Stanford:</a:t>
            </a:r>
          </a:p>
        </p:txBody>
      </p:sp>
      <p:sp>
        <p:nvSpPr>
          <p:cNvPr id="68" name="TextBox 67"/>
          <p:cNvSpPr txBox="1"/>
          <p:nvPr/>
        </p:nvSpPr>
        <p:spPr>
          <a:xfrm>
            <a:off x="9828" y="5533111"/>
            <a:ext cx="721672"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Google:</a:t>
            </a:r>
          </a:p>
        </p:txBody>
      </p:sp>
      <p:sp>
        <p:nvSpPr>
          <p:cNvPr id="69" name="TextBox 68"/>
          <p:cNvSpPr txBox="1"/>
          <p:nvPr/>
        </p:nvSpPr>
        <p:spPr>
          <a:xfrm>
            <a:off x="193830" y="3429000"/>
            <a:ext cx="1019831" cy="307777"/>
          </a:xfrm>
          <a:prstGeom prst="rect">
            <a:avLst/>
          </a:prstGeom>
          <a:noFill/>
        </p:spPr>
        <p:txBody>
          <a:bodyPr wrap="none" rtlCol="0">
            <a:spAutoFit/>
          </a:bodyPr>
          <a:lstStyle/>
          <a:p>
            <a:pPr algn="l">
              <a:spcBef>
                <a:spcPts val="0"/>
              </a:spcBef>
            </a:pPr>
            <a:r>
              <a:rPr lang="en-US" sz="1400" dirty="0" smtClean="0">
                <a:solidFill>
                  <a:schemeClr val="bg1"/>
                </a:solidFill>
                <a:latin typeface="+mn-lt"/>
              </a:rPr>
              <a:t>Thanks to:</a:t>
            </a:r>
          </a:p>
        </p:txBody>
      </p:sp>
      <p:grpSp>
        <p:nvGrpSpPr>
          <p:cNvPr id="77" name="Group 76"/>
          <p:cNvGrpSpPr/>
          <p:nvPr/>
        </p:nvGrpSpPr>
        <p:grpSpPr>
          <a:xfrm>
            <a:off x="309045" y="5248351"/>
            <a:ext cx="8705441" cy="1675504"/>
            <a:chOff x="347450" y="5171541"/>
            <a:chExt cx="8705441" cy="1675504"/>
          </a:xfrm>
        </p:grpSpPr>
        <p:grpSp>
          <p:nvGrpSpPr>
            <p:cNvPr id="78" name="Group 77"/>
            <p:cNvGrpSpPr/>
            <p:nvPr/>
          </p:nvGrpSpPr>
          <p:grpSpPr>
            <a:xfrm>
              <a:off x="347450" y="5171541"/>
              <a:ext cx="8705441" cy="1675504"/>
              <a:chOff x="347450" y="5171541"/>
              <a:chExt cx="8705441" cy="1675504"/>
            </a:xfrm>
          </p:grpSpPr>
          <p:sp>
            <p:nvSpPr>
              <p:cNvPr id="80" name="Rectangle 79"/>
              <p:cNvSpPr/>
              <p:nvPr/>
            </p:nvSpPr>
            <p:spPr>
              <a:xfrm>
                <a:off x="347450" y="6246881"/>
                <a:ext cx="8705441" cy="600164"/>
              </a:xfrm>
              <a:prstGeom prst="rect">
                <a:avLst/>
              </a:prstGeom>
            </p:spPr>
            <p:txBody>
              <a:bodyPr wrap="square">
                <a:spAutoFit/>
              </a:bodyPr>
              <a:lstStyle/>
              <a:p>
                <a:pPr algn="l">
                  <a:spcBef>
                    <a:spcPts val="0"/>
                  </a:spcBef>
                </a:pPr>
                <a:r>
                  <a:rPr lang="en-US" sz="1100" dirty="0" smtClean="0">
                    <a:solidFill>
                      <a:schemeClr val="bg1"/>
                    </a:solidFill>
                  </a:rPr>
                  <a:t>            Kai Chen     Greg Corrado     Jeff Dean   Matthieu Devin  Andrea </a:t>
                </a:r>
                <a:r>
                  <a:rPr lang="en-US" sz="1100" dirty="0" err="1" smtClean="0">
                    <a:solidFill>
                      <a:schemeClr val="bg1"/>
                    </a:solidFill>
                  </a:rPr>
                  <a:t>Frome</a:t>
                </a:r>
                <a:r>
                  <a:rPr lang="en-US" sz="1100" dirty="0" smtClean="0">
                    <a:solidFill>
                      <a:schemeClr val="bg1"/>
                    </a:solidFill>
                  </a:rPr>
                  <a:t>   </a:t>
                </a:r>
                <a:r>
                  <a:rPr lang="en-US" sz="1100" dirty="0" err="1" smtClean="0">
                    <a:solidFill>
                      <a:schemeClr val="bg1"/>
                    </a:solidFill>
                  </a:rPr>
                  <a:t>Rajat</a:t>
                </a:r>
                <a:r>
                  <a:rPr lang="en-US" sz="1100" dirty="0" smtClean="0">
                    <a:solidFill>
                      <a:schemeClr val="bg1"/>
                    </a:solidFill>
                  </a:rPr>
                  <a:t> </a:t>
                </a:r>
                <a:r>
                  <a:rPr lang="en-US" sz="1100" dirty="0" err="1" smtClean="0">
                    <a:solidFill>
                      <a:schemeClr val="bg1"/>
                    </a:solidFill>
                  </a:rPr>
                  <a:t>Monga</a:t>
                </a:r>
                <a:r>
                  <a:rPr lang="en-US" sz="1100" dirty="0" smtClean="0">
                    <a:solidFill>
                      <a:schemeClr val="bg1"/>
                    </a:solidFill>
                  </a:rPr>
                  <a:t>   </a:t>
                </a:r>
                <a:r>
                  <a:rPr lang="en-US" sz="1100" dirty="0" err="1" smtClean="0">
                    <a:solidFill>
                      <a:schemeClr val="bg1"/>
                    </a:solidFill>
                  </a:rPr>
                  <a:t>Marc’Aurelio</a:t>
                </a:r>
                <a:r>
                  <a:rPr lang="en-US" sz="1100" dirty="0" smtClean="0">
                    <a:solidFill>
                      <a:schemeClr val="bg1"/>
                    </a:solidFill>
                  </a:rPr>
                  <a:t>     Paul Tucker      Kay Le             </a:t>
                </a:r>
              </a:p>
              <a:p>
                <a:pPr algn="l">
                  <a:spcBef>
                    <a:spcPts val="0"/>
                  </a:spcBef>
                </a:pPr>
                <a:r>
                  <a:rPr lang="en-US" sz="1100" dirty="0" smtClean="0">
                    <a:solidFill>
                      <a:schemeClr val="bg1"/>
                    </a:solidFill>
                  </a:rPr>
                  <a:t>                                                                                                                                                            </a:t>
                </a:r>
                <a:r>
                  <a:rPr lang="en-US" sz="1100" dirty="0" err="1" smtClean="0">
                    <a:solidFill>
                      <a:schemeClr val="bg1"/>
                    </a:solidFill>
                  </a:rPr>
                  <a:t>Ranzato</a:t>
                </a:r>
                <a:r>
                  <a:rPr lang="en-US" sz="1100" dirty="0" smtClean="0">
                    <a:solidFill>
                      <a:schemeClr val="bg1"/>
                    </a:solidFill>
                  </a:rPr>
                  <a:t/>
                </a:r>
                <a:br>
                  <a:rPr lang="en-US" sz="1100" dirty="0" smtClean="0">
                    <a:solidFill>
                      <a:schemeClr val="bg1"/>
                    </a:solidFill>
                  </a:rPr>
                </a:br>
                <a:endParaRPr lang="en-US" sz="1100" dirty="0">
                  <a:solidFill>
                    <a:schemeClr val="bg1"/>
                  </a:solidFill>
                </a:endParaRPr>
              </a:p>
            </p:txBody>
          </p:sp>
          <p:grpSp>
            <p:nvGrpSpPr>
              <p:cNvPr id="81" name="Group 80"/>
              <p:cNvGrpSpPr/>
              <p:nvPr/>
            </p:nvGrpSpPr>
            <p:grpSpPr>
              <a:xfrm>
                <a:off x="809929" y="5171541"/>
                <a:ext cx="8102249" cy="1034102"/>
                <a:chOff x="1182889" y="1182155"/>
                <a:chExt cx="10531706" cy="1344177"/>
              </a:xfrm>
            </p:grpSpPr>
            <p:pic>
              <p:nvPicPr>
                <p:cNvPr id="82"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1272" y="1182155"/>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3"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l="3868" t="3105" r="1720" b="3726"/>
                <a:stretch>
                  <a:fillRect/>
                </a:stretch>
              </p:blipFill>
              <p:spPr bwMode="auto">
                <a:xfrm>
                  <a:off x="8329801" y="1182155"/>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4"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t="1933" b="1349"/>
                <a:stretch>
                  <a:fillRect/>
                </a:stretch>
              </p:blipFill>
              <p:spPr bwMode="auto">
                <a:xfrm>
                  <a:off x="10634103" y="1182155"/>
                  <a:ext cx="108049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5"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6660" y="1184646"/>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6"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48810" y="1184646"/>
                  <a:ext cx="1090538"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7" name="Picture 11"/>
                <p:cNvPicPr>
                  <a:picLocks noChangeAspect="1" noChangeArrowheads="1"/>
                </p:cNvPicPr>
                <p:nvPr/>
              </p:nvPicPr>
              <p:blipFill>
                <a:blip r:embed="rId19" cstate="print">
                  <a:extLst>
                    <a:ext uri="{28A0092B-C50C-407E-A947-70E740481C1C}">
                      <a14:useLocalDpi xmlns:a14="http://schemas.microsoft.com/office/drawing/2010/main" val="0"/>
                    </a:ext>
                  </a:extLst>
                </a:blip>
                <a:srcRect l="2902" t="2580" r="19951" b="2567"/>
                <a:stretch>
                  <a:fillRect/>
                </a:stretch>
              </p:blipFill>
              <p:spPr bwMode="auto">
                <a:xfrm>
                  <a:off x="2344510" y="1184646"/>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8" name="Picture 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82889" y="1184646"/>
                  <a:ext cx="1080492" cy="13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9" name="Picture 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481954" y="1182155"/>
                  <a:ext cx="1081610"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pic>
          <p:nvPicPr>
            <p:cNvPr id="79" name="Picture 78"/>
            <p:cNvPicPr>
              <a:picLocks noChangeAspect="1"/>
            </p:cNvPicPr>
            <p:nvPr/>
          </p:nvPicPr>
          <p:blipFill rotWithShape="1">
            <a:blip r:embed="rId22">
              <a:extLst>
                <a:ext uri="{28A0092B-C50C-407E-A947-70E740481C1C}">
                  <a14:useLocalDpi xmlns:a14="http://schemas.microsoft.com/office/drawing/2010/main" val="0"/>
                </a:ext>
              </a:extLst>
            </a:blip>
            <a:srcRect t="7106"/>
            <a:stretch/>
          </p:blipFill>
          <p:spPr>
            <a:xfrm>
              <a:off x="4418379" y="5176533"/>
              <a:ext cx="861351" cy="1032186"/>
            </a:xfrm>
            <a:prstGeom prst="rect">
              <a:avLst/>
            </a:prstGeom>
          </p:spPr>
        </p:pic>
      </p:grpSp>
      <p:pic>
        <p:nvPicPr>
          <p:cNvPr id="40" name="Picture 15" descr="quoc"/>
          <p:cNvPicPr>
            <a:picLocks noChangeAspect="1" noChangeArrowheads="1"/>
          </p:cNvPicPr>
          <p:nvPr/>
        </p:nvPicPr>
        <p:blipFill>
          <a:blip r:embed="rId6" cstate="print"/>
          <a:srcRect l="1705" r="4264"/>
          <a:stretch>
            <a:fillRect/>
          </a:stretch>
        </p:blipFill>
        <p:spPr bwMode="auto">
          <a:xfrm>
            <a:off x="1354414" y="3364551"/>
            <a:ext cx="2600426" cy="281526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008112" y="5654998"/>
            <a:ext cx="1348447" cy="461665"/>
          </a:xfrm>
          <a:prstGeom prst="rect">
            <a:avLst/>
          </a:prstGeom>
          <a:noFill/>
        </p:spPr>
        <p:txBody>
          <a:bodyPr wrap="none" rtlCol="0">
            <a:spAutoFit/>
          </a:bodyPr>
          <a:lstStyle/>
          <a:p>
            <a:r>
              <a:rPr lang="en-US" sz="2400" dirty="0" smtClean="0">
                <a:solidFill>
                  <a:schemeClr val="bg1"/>
                </a:solidFill>
              </a:rPr>
              <a:t>Quoc Le</a:t>
            </a:r>
            <a:endParaRPr lang="en-US" sz="2400" dirty="0">
              <a:solidFill>
                <a:schemeClr val="bg1"/>
              </a:solidFill>
            </a:endParaRPr>
          </a:p>
        </p:txBody>
      </p:sp>
      <p:pic>
        <p:nvPicPr>
          <p:cNvPr id="42"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53330" y="3378707"/>
            <a:ext cx="2221500" cy="2735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 name="TextBox 42"/>
          <p:cNvSpPr txBox="1"/>
          <p:nvPr/>
        </p:nvSpPr>
        <p:spPr>
          <a:xfrm>
            <a:off x="6015704" y="5626336"/>
            <a:ext cx="1496756" cy="461665"/>
          </a:xfrm>
          <a:prstGeom prst="rect">
            <a:avLst/>
          </a:prstGeom>
          <a:noFill/>
        </p:spPr>
        <p:txBody>
          <a:bodyPr wrap="none" rtlCol="0">
            <a:spAutoFit/>
          </a:bodyPr>
          <a:lstStyle/>
          <a:p>
            <a:r>
              <a:rPr lang="en-US" sz="2400" dirty="0" smtClean="0">
                <a:solidFill>
                  <a:schemeClr val="bg1"/>
                </a:solidFill>
              </a:rPr>
              <a:t>Jeff Dean</a:t>
            </a:r>
            <a:endParaRPr lang="en-US" sz="2400" dirty="0">
              <a:solidFill>
                <a:schemeClr val="bg1"/>
              </a:solidFill>
            </a:endParaRPr>
          </a:p>
        </p:txBody>
      </p:sp>
    </p:spTree>
    <p:extLst>
      <p:ext uri="{BB962C8B-B14F-4D97-AF65-F5344CB8AC3E}">
        <p14:creationId xmlns:p14="http://schemas.microsoft.com/office/powerpoint/2010/main" val="651910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
          <p:cNvGrpSpPr>
            <a:grpSpLocks/>
          </p:cNvGrpSpPr>
          <p:nvPr/>
        </p:nvGrpSpPr>
        <p:grpSpPr bwMode="auto">
          <a:xfrm>
            <a:off x="1017984" y="1777008"/>
            <a:ext cx="2241352" cy="2402086"/>
            <a:chOff x="0" y="0"/>
            <a:chExt cx="2008" cy="2152"/>
          </a:xfrm>
        </p:grpSpPr>
        <p:grpSp>
          <p:nvGrpSpPr>
            <p:cNvPr id="19458" name="Group 2"/>
            <p:cNvGrpSpPr>
              <a:grpSpLocks/>
            </p:cNvGrpSpPr>
            <p:nvPr/>
          </p:nvGrpSpPr>
          <p:grpSpPr bwMode="auto">
            <a:xfrm>
              <a:off x="344" y="96"/>
              <a:ext cx="1320" cy="496"/>
              <a:chOff x="0" y="0"/>
              <a:chExt cx="1320" cy="496"/>
            </a:xfrm>
          </p:grpSpPr>
          <p:sp>
            <p:nvSpPr>
              <p:cNvPr id="19459" name="Line 3"/>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0" name="Line 4"/>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1" name="Line 5"/>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2" name="Line 6"/>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3" name="Line 7"/>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4" name="Line 8"/>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5" name="Line 9"/>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6" name="Line 10"/>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7" name="Line 11"/>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8" name="Line 12"/>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69" name="Line 13"/>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0" name="Line 14"/>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471" name="Group 15"/>
            <p:cNvGrpSpPr>
              <a:grpSpLocks/>
            </p:cNvGrpSpPr>
            <p:nvPr/>
          </p:nvGrpSpPr>
          <p:grpSpPr bwMode="auto">
            <a:xfrm>
              <a:off x="80" y="584"/>
              <a:ext cx="1848" cy="496"/>
              <a:chOff x="0" y="0"/>
              <a:chExt cx="1848" cy="496"/>
            </a:xfrm>
          </p:grpSpPr>
          <p:sp>
            <p:nvSpPr>
              <p:cNvPr id="19472" name="Line 16"/>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3" name="Line 17"/>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4" name="Line 18"/>
              <p:cNvSpPr>
                <a:spLocks noChangeShapeType="1"/>
              </p:cNvSpPr>
              <p:nvPr/>
            </p:nvSpPr>
            <p:spPr bwMode="auto">
              <a:xfrm rot="10800000" flipH="1">
                <a:off x="1312"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5" name="Line 19"/>
              <p:cNvSpPr>
                <a:spLocks noChangeShapeType="1"/>
              </p:cNvSpPr>
              <p:nvPr/>
            </p:nvSpPr>
            <p:spPr bwMode="auto">
              <a:xfrm>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6" name="Line 20"/>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7" name="Line 21"/>
              <p:cNvSpPr>
                <a:spLocks noChangeShapeType="1"/>
              </p:cNvSpPr>
              <p:nvPr/>
            </p:nvSpPr>
            <p:spPr bwMode="auto">
              <a:xfrm rot="10800000" flipH="1">
                <a:off x="157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8" name="Line 22"/>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79" name="Line 23"/>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0" name="Line 24"/>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1" name="Line 25"/>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2" name="Line 26"/>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3" name="Line 27"/>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4" name="Line 28"/>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5" name="Line 29"/>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6" name="Line 30"/>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7" name="Line 31"/>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8" name="Line 32"/>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89" name="Line 33"/>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490" name="Group 34"/>
            <p:cNvGrpSpPr>
              <a:grpSpLocks/>
            </p:cNvGrpSpPr>
            <p:nvPr/>
          </p:nvGrpSpPr>
          <p:grpSpPr bwMode="auto">
            <a:xfrm>
              <a:off x="80" y="1080"/>
              <a:ext cx="1848" cy="496"/>
              <a:chOff x="0" y="0"/>
              <a:chExt cx="1848" cy="496"/>
            </a:xfrm>
          </p:grpSpPr>
          <p:sp>
            <p:nvSpPr>
              <p:cNvPr id="19491" name="Line 35"/>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2" name="Line 36"/>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3" name="Line 37"/>
              <p:cNvSpPr>
                <a:spLocks noChangeShapeType="1"/>
              </p:cNvSpPr>
              <p:nvPr/>
            </p:nvSpPr>
            <p:spPr bwMode="auto">
              <a:xfrm>
                <a:off x="1312"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4" name="Line 38"/>
              <p:cNvSpPr>
                <a:spLocks noChangeShapeType="1"/>
              </p:cNvSpPr>
              <p:nvPr/>
            </p:nvSpPr>
            <p:spPr bwMode="auto">
              <a:xfrm rot="10800000" flipH="1">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5" name="Line 39"/>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6" name="Line 40"/>
              <p:cNvSpPr>
                <a:spLocks noChangeShapeType="1"/>
              </p:cNvSpPr>
              <p:nvPr/>
            </p:nvSpPr>
            <p:spPr bwMode="auto">
              <a:xfrm>
                <a:off x="1576"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7" name="Line 41"/>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8" name="Line 42"/>
              <p:cNvSpPr>
                <a:spLocks noChangeShapeType="1"/>
              </p:cNvSpPr>
              <p:nvPr/>
            </p:nvSpPr>
            <p:spPr bwMode="auto">
              <a:xfrm>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499" name="Line 43"/>
              <p:cNvSpPr>
                <a:spLocks noChangeShapeType="1"/>
              </p:cNvSpPr>
              <p:nvPr/>
            </p:nvSpPr>
            <p:spPr bwMode="auto">
              <a:xfrm>
                <a:off x="1048"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0" name="Line 44"/>
              <p:cNvSpPr>
                <a:spLocks noChangeShapeType="1"/>
              </p:cNvSpPr>
              <p:nvPr/>
            </p:nvSpPr>
            <p:spPr bwMode="auto">
              <a:xfrm rot="10800000" flipH="1">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1" name="Line 45"/>
              <p:cNvSpPr>
                <a:spLocks noChangeShapeType="1"/>
              </p:cNvSpPr>
              <p:nvPr/>
            </p:nvSpPr>
            <p:spPr bwMode="auto">
              <a:xfrm>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2" name="Line 46"/>
              <p:cNvSpPr>
                <a:spLocks noChangeShapeType="1"/>
              </p:cNvSpPr>
              <p:nvPr/>
            </p:nvSpPr>
            <p:spPr bwMode="auto">
              <a:xfrm>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3" name="Line 47"/>
              <p:cNvSpPr>
                <a:spLocks noChangeShapeType="1"/>
              </p:cNvSpPr>
              <p:nvPr/>
            </p:nvSpPr>
            <p:spPr bwMode="auto">
              <a:xfrm rot="10800000" flipH="1">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4" name="Line 48"/>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5" name="Line 49"/>
              <p:cNvSpPr>
                <a:spLocks noChangeShapeType="1"/>
              </p:cNvSpPr>
              <p:nvPr/>
            </p:nvSpPr>
            <p:spPr bwMode="auto">
              <a:xfrm>
                <a:off x="520"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6" name="Line 50"/>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7" name="Line 51"/>
              <p:cNvSpPr>
                <a:spLocks noChangeShapeType="1"/>
              </p:cNvSpPr>
              <p:nvPr/>
            </p:nvSpPr>
            <p:spPr bwMode="auto">
              <a:xfrm>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08" name="Line 52"/>
              <p:cNvSpPr>
                <a:spLocks noChangeShapeType="1"/>
              </p:cNvSpPr>
              <p:nvPr/>
            </p:nvSpPr>
            <p:spPr bwMode="auto">
              <a:xfrm>
                <a:off x="256"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09" name="Group 53"/>
            <p:cNvGrpSpPr>
              <a:grpSpLocks/>
            </p:cNvGrpSpPr>
            <p:nvPr/>
          </p:nvGrpSpPr>
          <p:grpSpPr bwMode="auto">
            <a:xfrm>
              <a:off x="80" y="1568"/>
              <a:ext cx="1848" cy="496"/>
              <a:chOff x="0" y="0"/>
              <a:chExt cx="1848" cy="496"/>
            </a:xfrm>
          </p:grpSpPr>
          <p:sp>
            <p:nvSpPr>
              <p:cNvPr id="19510" name="Line 54"/>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1" name="Line 55"/>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2" name="Line 56"/>
              <p:cNvSpPr>
                <a:spLocks noChangeShapeType="1"/>
              </p:cNvSpPr>
              <p:nvPr/>
            </p:nvSpPr>
            <p:spPr bwMode="auto">
              <a:xfrm rot="10800000" flipH="1">
                <a:off x="1312"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3" name="Line 57"/>
              <p:cNvSpPr>
                <a:spLocks noChangeShapeType="1"/>
              </p:cNvSpPr>
              <p:nvPr/>
            </p:nvSpPr>
            <p:spPr bwMode="auto">
              <a:xfrm>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4" name="Line 58"/>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5" name="Line 59"/>
              <p:cNvSpPr>
                <a:spLocks noChangeShapeType="1"/>
              </p:cNvSpPr>
              <p:nvPr/>
            </p:nvSpPr>
            <p:spPr bwMode="auto">
              <a:xfrm rot="10800000" flipH="1">
                <a:off x="157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6" name="Line 60"/>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7" name="Line 61"/>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8" name="Line 62"/>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19" name="Line 63"/>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0" name="Line 64"/>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1" name="Line 65"/>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2" name="Line 66"/>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3" name="Line 67"/>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4" name="Line 68"/>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5" name="Line 69"/>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6" name="Line 70"/>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27" name="Line 71"/>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28" name="Group 72"/>
            <p:cNvGrpSpPr>
              <a:grpSpLocks/>
            </p:cNvGrpSpPr>
            <p:nvPr/>
          </p:nvGrpSpPr>
          <p:grpSpPr bwMode="auto">
            <a:xfrm>
              <a:off x="0" y="1992"/>
              <a:ext cx="2008" cy="160"/>
              <a:chOff x="0" y="0"/>
              <a:chExt cx="2008" cy="160"/>
            </a:xfrm>
          </p:grpSpPr>
          <p:sp>
            <p:nvSpPr>
              <p:cNvPr id="19529" name="Oval 73"/>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0" name="Oval 74"/>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1" name="Oval 75"/>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2" name="Oval 76"/>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3" name="Oval 77"/>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4" name="Oval 78"/>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5" name="Oval 79"/>
              <p:cNvSpPr>
                <a:spLocks/>
              </p:cNvSpPr>
              <p:nvPr/>
            </p:nvSpPr>
            <p:spPr bwMode="auto">
              <a:xfrm>
                <a:off x="158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6" name="Oval 80"/>
              <p:cNvSpPr>
                <a:spLocks/>
              </p:cNvSpPr>
              <p:nvPr/>
            </p:nvSpPr>
            <p:spPr bwMode="auto">
              <a:xfrm>
                <a:off x="18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37" name="Group 81"/>
            <p:cNvGrpSpPr>
              <a:grpSpLocks/>
            </p:cNvGrpSpPr>
            <p:nvPr/>
          </p:nvGrpSpPr>
          <p:grpSpPr bwMode="auto">
            <a:xfrm>
              <a:off x="264" y="1496"/>
              <a:ext cx="1480" cy="160"/>
              <a:chOff x="0" y="0"/>
              <a:chExt cx="1480" cy="160"/>
            </a:xfrm>
          </p:grpSpPr>
          <p:sp>
            <p:nvSpPr>
              <p:cNvPr id="19538" name="Oval 82"/>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39" name="Oval 83"/>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0" name="Oval 84"/>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1" name="Oval 85"/>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2" name="Oval 86"/>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3" name="Oval 87"/>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44" name="Group 88"/>
            <p:cNvGrpSpPr>
              <a:grpSpLocks/>
            </p:cNvGrpSpPr>
            <p:nvPr/>
          </p:nvGrpSpPr>
          <p:grpSpPr bwMode="auto">
            <a:xfrm>
              <a:off x="0" y="1000"/>
              <a:ext cx="2008" cy="160"/>
              <a:chOff x="0" y="0"/>
              <a:chExt cx="2008" cy="160"/>
            </a:xfrm>
          </p:grpSpPr>
          <p:sp>
            <p:nvSpPr>
              <p:cNvPr id="19545" name="Oval 89"/>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6" name="Oval 90"/>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7" name="Oval 91"/>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8" name="Oval 92"/>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49" name="Oval 93"/>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0" name="Oval 94"/>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1" name="Oval 95"/>
              <p:cNvSpPr>
                <a:spLocks/>
              </p:cNvSpPr>
              <p:nvPr/>
            </p:nvSpPr>
            <p:spPr bwMode="auto">
              <a:xfrm>
                <a:off x="158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2" name="Oval 96"/>
              <p:cNvSpPr>
                <a:spLocks/>
              </p:cNvSpPr>
              <p:nvPr/>
            </p:nvSpPr>
            <p:spPr bwMode="auto">
              <a:xfrm>
                <a:off x="18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53" name="Group 97"/>
            <p:cNvGrpSpPr>
              <a:grpSpLocks/>
            </p:cNvGrpSpPr>
            <p:nvPr/>
          </p:nvGrpSpPr>
          <p:grpSpPr bwMode="auto">
            <a:xfrm>
              <a:off x="264" y="504"/>
              <a:ext cx="1480" cy="160"/>
              <a:chOff x="0" y="0"/>
              <a:chExt cx="1480" cy="160"/>
            </a:xfrm>
          </p:grpSpPr>
          <p:sp>
            <p:nvSpPr>
              <p:cNvPr id="19554" name="Oval 98"/>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5" name="Oval 99"/>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6" name="Oval 100"/>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7" name="Oval 101"/>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8" name="Oval 102"/>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59" name="Oval 103"/>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19560" name="Group 104"/>
            <p:cNvGrpSpPr>
              <a:grpSpLocks/>
            </p:cNvGrpSpPr>
            <p:nvPr/>
          </p:nvGrpSpPr>
          <p:grpSpPr bwMode="auto">
            <a:xfrm>
              <a:off x="536" y="0"/>
              <a:ext cx="936" cy="168"/>
              <a:chOff x="0" y="0"/>
              <a:chExt cx="936" cy="168"/>
            </a:xfrm>
          </p:grpSpPr>
          <p:sp>
            <p:nvSpPr>
              <p:cNvPr id="19561" name="Oval 105"/>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62" name="Oval 106"/>
              <p:cNvSpPr>
                <a:spLocks/>
              </p:cNvSpPr>
              <p:nvPr/>
            </p:nvSpPr>
            <p:spPr bwMode="auto">
              <a:xfrm>
                <a:off x="2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63" name="Oval 107"/>
              <p:cNvSpPr>
                <a:spLocks/>
              </p:cNvSpPr>
              <p:nvPr/>
            </p:nvSpPr>
            <p:spPr bwMode="auto">
              <a:xfrm>
                <a:off x="512" y="8"/>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64" name="Oval 108"/>
              <p:cNvSpPr>
                <a:spLocks/>
              </p:cNvSpPr>
              <p:nvPr/>
            </p:nvSpPr>
            <p:spPr bwMode="auto">
              <a:xfrm>
                <a:off x="77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19565" name="Rectangle 109"/>
          <p:cNvSpPr>
            <a:spLocks/>
          </p:cNvSpPr>
          <p:nvPr/>
        </p:nvSpPr>
        <p:spPr bwMode="auto">
          <a:xfrm>
            <a:off x="761256" y="1095576"/>
            <a:ext cx="88365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Model</a:t>
            </a:r>
          </a:p>
        </p:txBody>
      </p:sp>
      <p:sp>
        <p:nvSpPr>
          <p:cNvPr id="19566" name="Rectangle 110"/>
          <p:cNvSpPr>
            <a:spLocks/>
          </p:cNvSpPr>
          <p:nvPr/>
        </p:nvSpPr>
        <p:spPr bwMode="auto">
          <a:xfrm>
            <a:off x="759024" y="1526977"/>
            <a:ext cx="2768203" cy="2857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19568" name="Group 112"/>
          <p:cNvGrpSpPr>
            <a:grpSpLocks/>
          </p:cNvGrpSpPr>
          <p:nvPr/>
        </p:nvGrpSpPr>
        <p:grpSpPr bwMode="auto">
          <a:xfrm>
            <a:off x="1203276" y="4545212"/>
            <a:ext cx="1935586" cy="1628551"/>
            <a:chOff x="0" y="0"/>
            <a:chExt cx="1733" cy="1459"/>
          </a:xfrm>
        </p:grpSpPr>
        <p:grpSp>
          <p:nvGrpSpPr>
            <p:cNvPr id="19569" name="Group 113"/>
            <p:cNvGrpSpPr>
              <a:grpSpLocks/>
            </p:cNvGrpSpPr>
            <p:nvPr/>
          </p:nvGrpSpPr>
          <p:grpSpPr bwMode="auto">
            <a:xfrm>
              <a:off x="497" y="424"/>
              <a:ext cx="640" cy="648"/>
              <a:chOff x="0" y="0"/>
              <a:chExt cx="640" cy="648"/>
            </a:xfrm>
          </p:grpSpPr>
          <p:sp>
            <p:nvSpPr>
              <p:cNvPr id="19570" name="Oval 114"/>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71" name="Rectangle 115"/>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72" name="Oval 116"/>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73" name="Line 117"/>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74" name="Line 118"/>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19575" name="Line 119"/>
            <p:cNvSpPr>
              <a:spLocks noChangeShapeType="1"/>
            </p:cNvSpPr>
            <p:nvPr/>
          </p:nvSpPr>
          <p:spPr bwMode="auto">
            <a:xfrm>
              <a:off x="817" y="0"/>
              <a:ext cx="0" cy="49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19576" name="Rectangle 120"/>
            <p:cNvSpPr>
              <a:spLocks/>
            </p:cNvSpPr>
            <p:nvPr/>
          </p:nvSpPr>
          <p:spPr bwMode="auto">
            <a:xfrm>
              <a:off x="0" y="1110"/>
              <a:ext cx="173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Training Data</a:t>
              </a:r>
            </a:p>
          </p:txBody>
        </p:sp>
      </p:grpSp>
    </p:spTree>
    <p:extLst>
      <p:ext uri="{BB962C8B-B14F-4D97-AF65-F5344CB8AC3E}">
        <p14:creationId xmlns:p14="http://schemas.microsoft.com/office/powerpoint/2010/main" val="185942763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two approaches to computer perception</a:t>
            </a:r>
            <a:endParaRPr lang="en-US" dirty="0"/>
          </a:p>
        </p:txBody>
      </p:sp>
      <p:sp>
        <p:nvSpPr>
          <p:cNvPr id="3" name="Content Placeholder 2"/>
          <p:cNvSpPr>
            <a:spLocks noGrp="1"/>
          </p:cNvSpPr>
          <p:nvPr>
            <p:ph idx="1"/>
          </p:nvPr>
        </p:nvSpPr>
        <p:spPr/>
        <p:txBody>
          <a:bodyPr/>
          <a:lstStyle/>
          <a:p>
            <a:pPr>
              <a:buNone/>
            </a:pPr>
            <a:r>
              <a:rPr lang="en-US" sz="2400" b="0" dirty="0" smtClean="0"/>
              <a:t>The adult visual (or audio) system is incredibly complicated. </a:t>
            </a:r>
          </a:p>
          <a:p>
            <a:pPr>
              <a:buNone/>
            </a:pPr>
            <a:r>
              <a:rPr lang="en-US" sz="2400" b="0" dirty="0" smtClean="0"/>
              <a:t>We can try to directly implement what the adult visual (or audio) system is doing. (E.g., implement features that capture different visual properties: 2d and 3d shapes, context, relations between object parts, …).</a:t>
            </a:r>
          </a:p>
          <a:p>
            <a:pPr>
              <a:buNone/>
            </a:pPr>
            <a:r>
              <a:rPr lang="en-US" sz="2400" b="0" dirty="0" smtClean="0"/>
              <a:t>Or, if there is a more general computational principal/algorithm that underlies most of perception, can we instead try to discover and implement that? </a:t>
            </a:r>
          </a:p>
          <a:p>
            <a:pPr>
              <a:buNone/>
            </a:pPr>
            <a:endParaRPr lang="en-US" sz="2400" b="0" dirty="0" smtClean="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two approaches to computer perception</a:t>
            </a:r>
            <a:endParaRPr lang="en-US" dirty="0"/>
          </a:p>
        </p:txBody>
      </p:sp>
      <p:sp>
        <p:nvSpPr>
          <p:cNvPr id="3" name="Content Placeholder 2"/>
          <p:cNvSpPr>
            <a:spLocks noGrp="1"/>
          </p:cNvSpPr>
          <p:nvPr>
            <p:ph idx="1"/>
          </p:nvPr>
        </p:nvSpPr>
        <p:spPr>
          <a:xfrm>
            <a:off x="462665" y="855865"/>
            <a:ext cx="8229600" cy="4570412"/>
          </a:xfrm>
        </p:spPr>
        <p:txBody>
          <a:bodyPr/>
          <a:lstStyle/>
          <a:p>
            <a:pPr>
              <a:buNone/>
            </a:pPr>
            <a:r>
              <a:rPr lang="en-US" sz="2000" b="0" dirty="0" smtClean="0"/>
              <a:t>The adult visual system computes an incredibly complicated function of the input.  </a:t>
            </a:r>
          </a:p>
          <a:p>
            <a:pPr>
              <a:buNone/>
            </a:pPr>
            <a:r>
              <a:rPr lang="en-US" sz="2000" b="0" dirty="0" smtClean="0"/>
              <a:t>We can try to directly implement most of this incredibly complicated function (hand-engineer features). </a:t>
            </a:r>
          </a:p>
          <a:p>
            <a:pPr>
              <a:buNone/>
            </a:pPr>
            <a:r>
              <a:rPr lang="en-US" sz="2000" b="0" dirty="0" smtClean="0"/>
              <a:t>Can we learn this function instead? </a:t>
            </a:r>
          </a:p>
          <a:p>
            <a:pPr>
              <a:buNone/>
            </a:pPr>
            <a:r>
              <a:rPr lang="en-US" sz="2000" b="0" dirty="0" smtClean="0"/>
              <a:t>A trained learning algorithm (e.g., neural network, boosting, decision tree, SVM,…) is very complex.  But the learning algorithm itself is usually very simple.  The complexity of the trained algorithm comes from the data, not the algorithm. </a:t>
            </a:r>
          </a:p>
          <a:p>
            <a:pPr>
              <a:buNone/>
            </a:pPr>
            <a:endParaRPr lang="en-US" sz="2000" b="0" dirty="0" smtClean="0"/>
          </a:p>
        </p:txBody>
      </p:sp>
      <p:pic>
        <p:nvPicPr>
          <p:cNvPr id="2715649" name="Picture 1" descr="C:\Users\ang\Desktop\Noname.jpg"/>
          <p:cNvPicPr>
            <a:picLocks noChangeAspect="1" noChangeArrowheads="1"/>
          </p:cNvPicPr>
          <p:nvPr/>
        </p:nvPicPr>
        <p:blipFill>
          <a:blip r:embed="rId3" cstate="print"/>
          <a:srcRect/>
          <a:stretch>
            <a:fillRect/>
          </a:stretch>
        </p:blipFill>
        <p:spPr bwMode="auto">
          <a:xfrm>
            <a:off x="3151015" y="5195630"/>
            <a:ext cx="3012970" cy="1508750"/>
          </a:xfrm>
          <a:prstGeom prst="rect">
            <a:avLst/>
          </a:prstGeom>
          <a:noFill/>
        </p:spPr>
      </p:pic>
      <p:pic>
        <p:nvPicPr>
          <p:cNvPr id="2715650" name="Picture 2" descr="C:\Users\ang\Desktop\imgres.jpg"/>
          <p:cNvPicPr>
            <a:picLocks noChangeAspect="1" noChangeArrowheads="1"/>
          </p:cNvPicPr>
          <p:nvPr/>
        </p:nvPicPr>
        <p:blipFill>
          <a:blip r:embed="rId4" cstate="print"/>
          <a:srcRect/>
          <a:stretch>
            <a:fillRect/>
          </a:stretch>
        </p:blipFill>
        <p:spPr bwMode="auto">
          <a:xfrm>
            <a:off x="9564650" y="2929735"/>
            <a:ext cx="2321872" cy="1506304"/>
          </a:xfrm>
          <a:prstGeom prst="rect">
            <a:avLst/>
          </a:prstGeom>
          <a:noFill/>
        </p:spPr>
      </p:pic>
      <p:pic>
        <p:nvPicPr>
          <p:cNvPr id="2715651" name="Picture 3" descr="C:\Users\ang\Desktop\imgres.jpg"/>
          <p:cNvPicPr>
            <a:picLocks noChangeAspect="1" noChangeArrowheads="1"/>
          </p:cNvPicPr>
          <p:nvPr/>
        </p:nvPicPr>
        <p:blipFill>
          <a:blip r:embed="rId5" cstate="print"/>
          <a:srcRect l="65201" t="40875"/>
          <a:stretch>
            <a:fillRect/>
          </a:stretch>
        </p:blipFill>
        <p:spPr bwMode="auto">
          <a:xfrm>
            <a:off x="9334220" y="4581150"/>
            <a:ext cx="1619274" cy="1807685"/>
          </a:xfrm>
          <a:prstGeom prst="rect">
            <a:avLst/>
          </a:prstGeom>
          <a:noFill/>
        </p:spPr>
      </p:pic>
    </p:spTree>
    <p:extLst>
      <p:ext uri="{BB962C8B-B14F-4D97-AF65-F5344CB8AC3E}">
        <p14:creationId xmlns:p14="http://schemas.microsoft.com/office/powerpoint/2010/main" val="285861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t>Learning input representations</a:t>
            </a:r>
            <a:endParaRPr lang="en-US" dirty="0" smtClean="0">
              <a:solidFill>
                <a:schemeClr val="bg1"/>
              </a:solidFill>
            </a:endParaRPr>
          </a:p>
        </p:txBody>
      </p:sp>
      <p:sp>
        <p:nvSpPr>
          <p:cNvPr id="65540" name="Rectangle 3"/>
          <p:cNvSpPr>
            <a:spLocks noGrp="1" noChangeArrowheads="1"/>
          </p:cNvSpPr>
          <p:nvPr>
            <p:ph idx="1"/>
          </p:nvPr>
        </p:nvSpPr>
        <p:spPr>
          <a:xfrm>
            <a:off x="685800" y="5445455"/>
            <a:ext cx="8458200" cy="1050309"/>
          </a:xfrm>
        </p:spPr>
        <p:txBody>
          <a:bodyPr/>
          <a:lstStyle/>
          <a:p>
            <a:pPr eaLnBrk="1" hangingPunct="1">
              <a:buFontTx/>
              <a:buNone/>
            </a:pPr>
            <a:r>
              <a:rPr lang="en-US" sz="2800" b="0" dirty="0" smtClean="0">
                <a:solidFill>
                  <a:schemeClr val="bg1"/>
                </a:solidFill>
              </a:rPr>
              <a:t>Find a better way to represent images than pixels.</a:t>
            </a:r>
          </a:p>
          <a:p>
            <a:pPr eaLnBrk="1" hangingPunct="1">
              <a:buFontTx/>
              <a:buNone/>
            </a:pPr>
            <a:endParaRPr lang="en-US" sz="2800" b="0" dirty="0" smtClean="0"/>
          </a:p>
          <a:p>
            <a:pPr eaLnBrk="1" hangingPunct="1">
              <a:buFontTx/>
              <a:buNone/>
            </a:pPr>
            <a:endParaRPr lang="en-US" sz="2800" b="0" dirty="0" smtClean="0"/>
          </a:p>
        </p:txBody>
      </p:sp>
      <p:pic>
        <p:nvPicPr>
          <p:cNvPr id="3084292" name="Picture 4"/>
          <p:cNvPicPr>
            <a:picLocks noChangeAspect="1" noChangeArrowheads="1"/>
          </p:cNvPicPr>
          <p:nvPr/>
        </p:nvPicPr>
        <p:blipFill>
          <a:blip r:embed="rId3" cstate="print"/>
          <a:srcRect/>
          <a:stretch>
            <a:fillRect/>
          </a:stretch>
        </p:blipFill>
        <p:spPr bwMode="auto">
          <a:xfrm>
            <a:off x="6267114" y="3229351"/>
            <a:ext cx="2536645" cy="1907113"/>
          </a:xfrm>
          <a:prstGeom prst="rect">
            <a:avLst/>
          </a:prstGeom>
          <a:noFill/>
          <a:ln w="9525">
            <a:noFill/>
            <a:miter lim="800000"/>
            <a:headEnd/>
            <a:tailEnd/>
          </a:ln>
        </p:spPr>
      </p:pic>
      <p:pic>
        <p:nvPicPr>
          <p:cNvPr id="3096579" name="Picture 3"/>
          <p:cNvPicPr>
            <a:picLocks noChangeAspect="1" noChangeArrowheads="1"/>
          </p:cNvPicPr>
          <p:nvPr/>
        </p:nvPicPr>
        <p:blipFill>
          <a:blip r:embed="rId4" cstate="print"/>
          <a:srcRect l="7629" t="41620" b="14116"/>
          <a:stretch>
            <a:fillRect/>
          </a:stretch>
        </p:blipFill>
        <p:spPr bwMode="auto">
          <a:xfrm>
            <a:off x="701752" y="1201478"/>
            <a:ext cx="2491123" cy="1828800"/>
          </a:xfrm>
          <a:prstGeom prst="rect">
            <a:avLst/>
          </a:prstGeom>
          <a:noFill/>
          <a:ln w="9525">
            <a:noFill/>
            <a:miter lim="800000"/>
            <a:headEnd/>
            <a:tailEnd/>
          </a:ln>
        </p:spPr>
      </p:pic>
      <p:pic>
        <p:nvPicPr>
          <p:cNvPr id="3096581" name="Picture 5"/>
          <p:cNvPicPr>
            <a:picLocks noChangeAspect="1" noChangeArrowheads="1"/>
          </p:cNvPicPr>
          <p:nvPr/>
        </p:nvPicPr>
        <p:blipFill>
          <a:blip r:embed="rId5" cstate="print"/>
          <a:srcRect l="12954" t="1997" r="1190" b="2973"/>
          <a:stretch>
            <a:fillRect/>
          </a:stretch>
        </p:blipFill>
        <p:spPr bwMode="auto">
          <a:xfrm>
            <a:off x="3391787" y="1171113"/>
            <a:ext cx="2541181" cy="1891705"/>
          </a:xfrm>
          <a:prstGeom prst="rect">
            <a:avLst/>
          </a:prstGeom>
          <a:noFill/>
          <a:ln w="9525">
            <a:noFill/>
            <a:miter lim="800000"/>
            <a:headEnd/>
            <a:tailEnd/>
          </a:ln>
        </p:spPr>
      </p:pic>
      <p:pic>
        <p:nvPicPr>
          <p:cNvPr id="3096582" name="Picture 6" descr="C:\Users\ang\Desktop\supportingDocs\flir\imageA_11.jpg"/>
          <p:cNvPicPr>
            <a:picLocks noChangeAspect="1" noChangeArrowheads="1"/>
          </p:cNvPicPr>
          <p:nvPr/>
        </p:nvPicPr>
        <p:blipFill>
          <a:blip r:embed="rId6" cstate="print"/>
          <a:srcRect b="19014"/>
          <a:stretch>
            <a:fillRect/>
          </a:stretch>
        </p:blipFill>
        <p:spPr bwMode="auto">
          <a:xfrm>
            <a:off x="6233448" y="1202069"/>
            <a:ext cx="2719165" cy="1801758"/>
          </a:xfrm>
          <a:prstGeom prst="rect">
            <a:avLst/>
          </a:prstGeom>
          <a:noFill/>
        </p:spPr>
      </p:pic>
      <p:pic>
        <p:nvPicPr>
          <p:cNvPr id="3096583" name="Picture 7"/>
          <p:cNvPicPr>
            <a:picLocks noChangeAspect="1" noChangeArrowheads="1"/>
          </p:cNvPicPr>
          <p:nvPr/>
        </p:nvPicPr>
        <p:blipFill>
          <a:blip r:embed="rId7" cstate="print"/>
          <a:srcRect b="5041"/>
          <a:stretch>
            <a:fillRect/>
          </a:stretch>
        </p:blipFill>
        <p:spPr bwMode="auto">
          <a:xfrm>
            <a:off x="3417704" y="3269179"/>
            <a:ext cx="2527246" cy="1802551"/>
          </a:xfrm>
          <a:prstGeom prst="rect">
            <a:avLst/>
          </a:prstGeom>
          <a:noFill/>
          <a:ln w="9525">
            <a:noFill/>
            <a:miter lim="800000"/>
            <a:headEnd/>
            <a:tailEnd/>
          </a:ln>
        </p:spPr>
      </p:pic>
      <p:pic>
        <p:nvPicPr>
          <p:cNvPr id="3096584" name="Picture 8"/>
          <p:cNvPicPr>
            <a:picLocks noChangeAspect="1" noChangeArrowheads="1"/>
          </p:cNvPicPr>
          <p:nvPr/>
        </p:nvPicPr>
        <p:blipFill>
          <a:blip r:embed="rId8" cstate="print"/>
          <a:srcRect r="4722"/>
          <a:stretch>
            <a:fillRect/>
          </a:stretch>
        </p:blipFill>
        <p:spPr bwMode="auto">
          <a:xfrm>
            <a:off x="737191" y="3253563"/>
            <a:ext cx="2431311" cy="19138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input representations</a:t>
            </a:r>
            <a:endParaRPr lang="en-US" dirty="0"/>
          </a:p>
        </p:txBody>
      </p:sp>
      <p:grpSp>
        <p:nvGrpSpPr>
          <p:cNvPr id="20" name="Group 19"/>
          <p:cNvGrpSpPr/>
          <p:nvPr/>
        </p:nvGrpSpPr>
        <p:grpSpPr>
          <a:xfrm>
            <a:off x="448227" y="1090668"/>
            <a:ext cx="8250694" cy="4412202"/>
            <a:chOff x="448227" y="2584090"/>
            <a:chExt cx="5952573" cy="3183242"/>
          </a:xfrm>
        </p:grpSpPr>
        <p:pic>
          <p:nvPicPr>
            <p:cNvPr id="14" name="Picture 2" descr="C:\Users\ang\Desktop\waveform_eggs.gif"/>
            <p:cNvPicPr preferRelativeResize="0">
              <a:picLocks noChangeArrowheads="1"/>
            </p:cNvPicPr>
            <p:nvPr/>
          </p:nvPicPr>
          <p:blipFill>
            <a:blip r:embed="rId3" cstate="print"/>
            <a:srcRect l="30504" r="37260" b="48258"/>
            <a:stretch>
              <a:fillRect/>
            </a:stretch>
          </p:blipFill>
          <p:spPr bwMode="auto">
            <a:xfrm>
              <a:off x="4572000" y="4284543"/>
              <a:ext cx="1828800" cy="1463040"/>
            </a:xfrm>
            <a:prstGeom prst="rect">
              <a:avLst/>
            </a:prstGeom>
            <a:noFill/>
          </p:spPr>
        </p:pic>
        <p:pic>
          <p:nvPicPr>
            <p:cNvPr id="15" name="Picture 2" descr="C:\Users\ang\Desktop\waveform_eggs.gif"/>
            <p:cNvPicPr preferRelativeResize="0">
              <a:picLocks noChangeArrowheads="1"/>
            </p:cNvPicPr>
            <p:nvPr/>
          </p:nvPicPr>
          <p:blipFill>
            <a:blip r:embed="rId3" cstate="print"/>
            <a:srcRect l="67787" t="49685"/>
            <a:stretch>
              <a:fillRect/>
            </a:stretch>
          </p:blipFill>
          <p:spPr bwMode="auto">
            <a:xfrm>
              <a:off x="448227" y="2599443"/>
              <a:ext cx="1828800" cy="1463040"/>
            </a:xfrm>
            <a:prstGeom prst="rect">
              <a:avLst/>
            </a:prstGeom>
            <a:noFill/>
          </p:spPr>
        </p:pic>
        <p:pic>
          <p:nvPicPr>
            <p:cNvPr id="16" name="Picture 2" descr="C:\Users\ang\Desktop\waveform_eggs.gif"/>
            <p:cNvPicPr preferRelativeResize="0">
              <a:picLocks noChangeArrowheads="1"/>
            </p:cNvPicPr>
            <p:nvPr/>
          </p:nvPicPr>
          <p:blipFill>
            <a:blip r:embed="rId3" cstate="print"/>
            <a:srcRect l="66671" r="1231" b="48258"/>
            <a:stretch>
              <a:fillRect/>
            </a:stretch>
          </p:blipFill>
          <p:spPr bwMode="auto">
            <a:xfrm>
              <a:off x="4572000" y="2584090"/>
              <a:ext cx="1828800" cy="1463040"/>
            </a:xfrm>
            <a:prstGeom prst="rect">
              <a:avLst/>
            </a:prstGeom>
            <a:noFill/>
          </p:spPr>
        </p:pic>
        <p:pic>
          <p:nvPicPr>
            <p:cNvPr id="17" name="Picture 2" descr="C:\Users\ang\Desktop\waveform_eggs.gif"/>
            <p:cNvPicPr preferRelativeResize="0">
              <a:picLocks noChangeArrowheads="1"/>
            </p:cNvPicPr>
            <p:nvPr/>
          </p:nvPicPr>
          <p:blipFill>
            <a:blip r:embed="rId3" cstate="print"/>
            <a:srcRect r="67624" b="48258"/>
            <a:stretch>
              <a:fillRect/>
            </a:stretch>
          </p:blipFill>
          <p:spPr bwMode="auto">
            <a:xfrm>
              <a:off x="461068" y="4304292"/>
              <a:ext cx="1828800" cy="1463040"/>
            </a:xfrm>
            <a:prstGeom prst="rect">
              <a:avLst/>
            </a:prstGeom>
            <a:noFill/>
          </p:spPr>
        </p:pic>
        <p:pic>
          <p:nvPicPr>
            <p:cNvPr id="18" name="Picture 2" descr="C:\Users\ang\Desktop\waveform_eggs.gif"/>
            <p:cNvPicPr preferRelativeResize="0">
              <a:picLocks noChangeArrowheads="1"/>
            </p:cNvPicPr>
            <p:nvPr/>
          </p:nvPicPr>
          <p:blipFill>
            <a:blip r:embed="rId3" cstate="print"/>
            <a:srcRect l="34039" t="49685" r="33725"/>
            <a:stretch>
              <a:fillRect/>
            </a:stretch>
          </p:blipFill>
          <p:spPr bwMode="auto">
            <a:xfrm>
              <a:off x="2546291" y="4297433"/>
              <a:ext cx="1828800" cy="1463040"/>
            </a:xfrm>
            <a:prstGeom prst="rect">
              <a:avLst/>
            </a:prstGeom>
            <a:noFill/>
          </p:spPr>
        </p:pic>
        <p:pic>
          <p:nvPicPr>
            <p:cNvPr id="19" name="Picture 2" descr="C:\Users\ang\Desktop\waveform_eggs.gif"/>
            <p:cNvPicPr preferRelativeResize="0">
              <a:picLocks noChangeArrowheads="1"/>
            </p:cNvPicPr>
            <p:nvPr/>
          </p:nvPicPr>
          <p:blipFill>
            <a:blip r:embed="rId3" cstate="print"/>
            <a:srcRect t="49685" r="67891"/>
            <a:stretch>
              <a:fillRect/>
            </a:stretch>
          </p:blipFill>
          <p:spPr bwMode="auto">
            <a:xfrm>
              <a:off x="2542912" y="2592999"/>
              <a:ext cx="1828800" cy="1463040"/>
            </a:xfrm>
            <a:prstGeom prst="rect">
              <a:avLst/>
            </a:prstGeom>
            <a:noFill/>
          </p:spPr>
        </p:pic>
      </p:grpSp>
      <p:sp>
        <p:nvSpPr>
          <p:cNvPr id="21" name="Rectangle 3"/>
          <p:cNvSpPr>
            <a:spLocks noGrp="1" noChangeArrowheads="1"/>
          </p:cNvSpPr>
          <p:nvPr>
            <p:ph idx="1"/>
          </p:nvPr>
        </p:nvSpPr>
        <p:spPr>
          <a:xfrm>
            <a:off x="1845245" y="5807691"/>
            <a:ext cx="6676662" cy="1050309"/>
          </a:xfrm>
        </p:spPr>
        <p:txBody>
          <a:bodyPr/>
          <a:lstStyle/>
          <a:p>
            <a:pPr eaLnBrk="1" hangingPunct="1">
              <a:buFontTx/>
              <a:buNone/>
            </a:pPr>
            <a:r>
              <a:rPr lang="en-US" sz="2800" b="0" dirty="0" smtClean="0">
                <a:solidFill>
                  <a:schemeClr val="bg1"/>
                </a:solidFill>
              </a:rPr>
              <a:t>Find a better way to represent audio. </a:t>
            </a:r>
            <a:endParaRPr lang="en-US" sz="2800" b="0" dirty="0" smtClean="0"/>
          </a:p>
          <a:p>
            <a:pPr eaLnBrk="1" hangingPunct="1">
              <a:buFontTx/>
              <a:buNone/>
            </a:pPr>
            <a:endParaRPr lang="en-US" sz="2800" b="0" dirty="0" smtClean="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learning problem</a:t>
            </a:r>
            <a:endParaRPr lang="en-US" dirty="0"/>
          </a:p>
        </p:txBody>
      </p:sp>
      <p:sp>
        <p:nvSpPr>
          <p:cNvPr id="3" name="Content Placeholder 2"/>
          <p:cNvSpPr>
            <a:spLocks noGrp="1"/>
          </p:cNvSpPr>
          <p:nvPr>
            <p:ph idx="1"/>
          </p:nvPr>
        </p:nvSpPr>
        <p:spPr>
          <a:xfrm>
            <a:off x="347450" y="932675"/>
            <a:ext cx="8454565" cy="4570412"/>
          </a:xfrm>
        </p:spPr>
        <p:txBody>
          <a:bodyPr/>
          <a:lstStyle/>
          <a:p>
            <a:r>
              <a:rPr lang="en-US" b="0" dirty="0" smtClean="0"/>
              <a:t>Given a 14x14 image patch x, can represent it using 196 real numbers. </a:t>
            </a:r>
          </a:p>
          <a:p>
            <a:endParaRPr lang="en-US" b="0" dirty="0" smtClean="0"/>
          </a:p>
          <a:p>
            <a:endParaRPr lang="en-US" b="0" dirty="0" smtClean="0"/>
          </a:p>
          <a:p>
            <a:r>
              <a:rPr lang="en-US" b="0" dirty="0" smtClean="0"/>
              <a:t>Problem: Can we find a learn a better  feature vector to represent this? </a:t>
            </a:r>
            <a:endParaRPr lang="en-US" b="0" dirty="0"/>
          </a:p>
        </p:txBody>
      </p:sp>
      <p:pic>
        <p:nvPicPr>
          <p:cNvPr id="4" name="Picture 490"/>
          <p:cNvPicPr>
            <a:picLocks noChangeArrowheads="1"/>
          </p:cNvPicPr>
          <p:nvPr/>
        </p:nvPicPr>
        <p:blipFill>
          <a:blip r:embed="rId3" cstate="print"/>
          <a:srcRect r="1832" b="1832"/>
          <a:stretch>
            <a:fillRect/>
          </a:stretch>
        </p:blipFill>
        <p:spPr bwMode="auto">
          <a:xfrm>
            <a:off x="2805370" y="2315255"/>
            <a:ext cx="1228960" cy="1228962"/>
          </a:xfrm>
          <a:prstGeom prst="rect">
            <a:avLst/>
          </a:prstGeom>
          <a:noFill/>
          <a:ln w="9525">
            <a:noFill/>
            <a:miter lim="800000"/>
            <a:headEnd/>
            <a:tailEnd/>
          </a:ln>
          <a:effectLst/>
        </p:spPr>
      </p:pic>
      <p:grpSp>
        <p:nvGrpSpPr>
          <p:cNvPr id="5" name="Group 4"/>
          <p:cNvGrpSpPr/>
          <p:nvPr/>
        </p:nvGrpSpPr>
        <p:grpSpPr>
          <a:xfrm>
            <a:off x="5992985" y="1700775"/>
            <a:ext cx="614480" cy="2649945"/>
            <a:chOff x="5148075" y="3160165"/>
            <a:chExt cx="614480" cy="2649945"/>
          </a:xfrm>
        </p:grpSpPr>
        <p:sp>
          <p:nvSpPr>
            <p:cNvPr id="6" name="Double Bracket 5"/>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148075" y="3236975"/>
              <a:ext cx="612668" cy="2554545"/>
            </a:xfrm>
            <a:prstGeom prst="rect">
              <a:avLst/>
            </a:prstGeom>
            <a:noFill/>
          </p:spPr>
          <p:txBody>
            <a:bodyPr wrap="none" rtlCol="0">
              <a:spAutoFit/>
            </a:bodyPr>
            <a:lstStyle/>
            <a:p>
              <a:pPr>
                <a:spcBef>
                  <a:spcPts val="0"/>
                </a:spcBef>
              </a:pPr>
              <a:r>
                <a:rPr lang="en-US" sz="2000" dirty="0" smtClean="0">
                  <a:solidFill>
                    <a:schemeClr val="bg1"/>
                  </a:solidFill>
                </a:rPr>
                <a:t>255</a:t>
              </a:r>
            </a:p>
            <a:p>
              <a:pPr>
                <a:spcBef>
                  <a:spcPts val="0"/>
                </a:spcBef>
              </a:pPr>
              <a:r>
                <a:rPr lang="en-US" sz="2000" dirty="0" smtClean="0">
                  <a:solidFill>
                    <a:schemeClr val="bg1"/>
                  </a:solidFill>
                </a:rPr>
                <a:t>98</a:t>
              </a:r>
            </a:p>
            <a:p>
              <a:pPr>
                <a:spcBef>
                  <a:spcPts val="0"/>
                </a:spcBef>
              </a:pPr>
              <a:r>
                <a:rPr lang="en-US" sz="2000" dirty="0" smtClean="0">
                  <a:solidFill>
                    <a:schemeClr val="bg1"/>
                  </a:solidFill>
                </a:rPr>
                <a:t>93</a:t>
              </a:r>
            </a:p>
            <a:p>
              <a:pPr>
                <a:spcBef>
                  <a:spcPts val="0"/>
                </a:spcBef>
              </a:pPr>
              <a:r>
                <a:rPr lang="en-US" sz="2000" dirty="0" smtClean="0">
                  <a:solidFill>
                    <a:schemeClr val="bg1"/>
                  </a:solidFill>
                </a:rPr>
                <a:t>87</a:t>
              </a:r>
            </a:p>
            <a:p>
              <a:pPr>
                <a:spcBef>
                  <a:spcPts val="0"/>
                </a:spcBef>
              </a:pPr>
              <a:r>
                <a:rPr lang="en-US" sz="2000" dirty="0" smtClean="0">
                  <a:solidFill>
                    <a:schemeClr val="bg1"/>
                  </a:solidFill>
                </a:rPr>
                <a:t>89</a:t>
              </a:r>
            </a:p>
            <a:p>
              <a:pPr>
                <a:spcBef>
                  <a:spcPts val="0"/>
                </a:spcBef>
              </a:pPr>
              <a:r>
                <a:rPr lang="en-US" sz="2000" dirty="0" smtClean="0">
                  <a:solidFill>
                    <a:schemeClr val="bg1"/>
                  </a:solidFill>
                </a:rPr>
                <a:t>91</a:t>
              </a:r>
            </a:p>
            <a:p>
              <a:pPr>
                <a:spcBef>
                  <a:spcPts val="0"/>
                </a:spcBef>
              </a:pPr>
              <a:r>
                <a:rPr lang="en-US" sz="2000" dirty="0" smtClean="0">
                  <a:solidFill>
                    <a:schemeClr val="bg1"/>
                  </a:solidFill>
                </a:rPr>
                <a:t>48</a:t>
              </a:r>
            </a:p>
            <a:p>
              <a:pPr>
                <a:spcBef>
                  <a:spcPts val="0"/>
                </a:spcBef>
              </a:pPr>
              <a:r>
                <a:rPr lang="en-US" sz="2000" dirty="0" smtClean="0">
                  <a:solidFill>
                    <a:schemeClr val="bg1"/>
                  </a:solidFill>
                </a:rPr>
                <a:t>…</a:t>
              </a:r>
              <a:endParaRPr lang="en-US" sz="2000" dirty="0">
                <a:solidFill>
                  <a:schemeClr val="bg1"/>
                </a:solidFill>
              </a:endParaRPr>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(Unsupervised Feature Learning)</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7017179"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grpSp>
        <p:nvGrpSpPr>
          <p:cNvPr id="45" name="Group 44"/>
          <p:cNvGrpSpPr/>
          <p:nvPr/>
        </p:nvGrpSpPr>
        <p:grpSpPr>
          <a:xfrm>
            <a:off x="3535065" y="3928265"/>
            <a:ext cx="3108960" cy="2560320"/>
            <a:chOff x="5067942" y="753350"/>
            <a:chExt cx="3108960" cy="2560320"/>
          </a:xfrm>
        </p:grpSpPr>
        <p:sp>
          <p:nvSpPr>
            <p:cNvPr id="57346" name="Rectangle 2"/>
            <p:cNvSpPr>
              <a:spLocks noChangeArrowheads="1"/>
            </p:cNvSpPr>
            <p:nvPr/>
          </p:nvSpPr>
          <p:spPr bwMode="auto">
            <a:xfrm>
              <a:off x="5067942" y="753350"/>
              <a:ext cx="3108960"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C:\Users\ang\Desktop\1961 Norton #271 Ridden by Jesse Seary in turn 9 at Road America, Elkhart Lake, WI.jpg"/>
          <p:cNvPicPr>
            <a:picLocks noChangeAspect="1" noChangeArrowheads="1"/>
          </p:cNvPicPr>
          <p:nvPr/>
        </p:nvPicPr>
        <p:blipFill>
          <a:blip r:embed="rId8" cstate="print"/>
          <a:srcRect/>
          <a:stretch>
            <a:fillRect/>
          </a:stretch>
        </p:blipFill>
        <p:spPr bwMode="auto">
          <a:xfrm>
            <a:off x="7031362" y="5001809"/>
            <a:ext cx="1649973" cy="1105137"/>
          </a:xfrm>
          <a:prstGeom prst="rect">
            <a:avLst/>
          </a:prstGeom>
          <a:noFill/>
        </p:spPr>
      </p:pic>
      <p:grpSp>
        <p:nvGrpSpPr>
          <p:cNvPr id="43" name="Group 42"/>
          <p:cNvGrpSpPr/>
          <p:nvPr/>
        </p:nvGrpSpPr>
        <p:grpSpPr>
          <a:xfrm>
            <a:off x="1031460" y="740650"/>
            <a:ext cx="6766560" cy="3017520"/>
            <a:chOff x="495015" y="3544215"/>
            <a:chExt cx="6766560" cy="3017520"/>
          </a:xfrm>
        </p:grpSpPr>
        <p:pic>
          <p:nvPicPr>
            <p:cNvPr id="2327555" name="Picture 3" descr="C:\Users\ang\Desktop\img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4580" y="4504340"/>
              <a:ext cx="867745" cy="80443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0"/>
            <p:cNvGrpSpPr/>
            <p:nvPr/>
          </p:nvGrpSpPr>
          <p:grpSpPr>
            <a:xfrm>
              <a:off x="495015" y="3544215"/>
              <a:ext cx="6766560" cy="3017520"/>
              <a:chOff x="616285" y="3544215"/>
              <a:chExt cx="6766560" cy="3017520"/>
            </a:xfrm>
          </p:grpSpPr>
          <p:grpSp>
            <p:nvGrpSpPr>
              <p:cNvPr id="5" name="Group 38"/>
              <p:cNvGrpSpPr/>
              <p:nvPr/>
            </p:nvGrpSpPr>
            <p:grpSpPr>
              <a:xfrm>
                <a:off x="616285" y="3544215"/>
                <a:ext cx="6766560" cy="3017520"/>
                <a:chOff x="660205" y="3505810"/>
                <a:chExt cx="6766560" cy="3017520"/>
              </a:xfrm>
            </p:grpSpPr>
            <p:sp>
              <p:nvSpPr>
                <p:cNvPr id="22" name="Rectangle 4"/>
                <p:cNvSpPr>
                  <a:spLocks noChangeArrowheads="1"/>
                </p:cNvSpPr>
                <p:nvPr/>
              </p:nvSpPr>
              <p:spPr bwMode="auto">
                <a:xfrm>
                  <a:off x="660205" y="3505810"/>
                  <a:ext cx="676656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0"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1"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2"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3"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974498" y="6132068"/>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4"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5"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a:solidFill>
                        <a:srgbClr val="FFFFFF"/>
                      </a:solidFill>
                    </a14:hiddenFill>
                  </a:ext>
                </a:extLst>
              </p:spPr>
            </p:pic>
            <p:pic>
              <p:nvPicPr>
                <p:cNvPr id="2327556" name="Picture 4" descr="C:\Users\ang\Desktop\Giant-Anteat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a:solidFill>
                        <a:srgbClr val="FFFFFF"/>
                      </a:solidFill>
                    </a14:hiddenFill>
                  </a:ext>
                </a:extLst>
              </p:spPr>
            </p:pic>
            <p:pic>
              <p:nvPicPr>
                <p:cNvPr id="2327557" name="Picture 5" descr="C:\Users\ang\Desktop\imgre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a:solidFill>
                        <a:srgbClr val="FFFFFF"/>
                      </a:solidFill>
                    </a14:hiddenFill>
                  </a:ext>
                </a:extLst>
              </p:spPr>
            </p:pic>
            <p:pic>
              <p:nvPicPr>
                <p:cNvPr id="2327559" name="Picture 7" descr="C:\Users\ang\Desktop\imgr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9770"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4" name="Picture 2" descr="C:\Users\ang\Desktop\imgres.jpg"/>
              <p:cNvPicPr>
                <a:picLocks noChangeAspect="1" noChangeArrowheads="1"/>
              </p:cNvPicPr>
              <p:nvPr/>
            </p:nvPicPr>
            <p:blipFill>
              <a:blip r:embed="rId20" cstate="print"/>
              <a:srcRect/>
              <a:stretch>
                <a:fillRect/>
              </a:stretch>
            </p:blipFill>
            <p:spPr bwMode="auto">
              <a:xfrm>
                <a:off x="3496660" y="4504340"/>
                <a:ext cx="949637" cy="711311"/>
              </a:xfrm>
              <a:prstGeom prst="rect">
                <a:avLst/>
              </a:prstGeom>
              <a:noFill/>
            </p:spPr>
          </p:pic>
        </p:grpSp>
        <p:pic>
          <p:nvPicPr>
            <p:cNvPr id="2674690" name="Picture 2" descr="http://t1.gstatic.com/images?q=tbn:ANd9GcQ7otMu8VpAnguPthPsmwi4RMGL__U3n8_aWVpUNdL9z3QxZjIB_g"/>
            <p:cNvPicPr>
              <a:picLocks noChangeAspect="1" noChangeArrowheads="1"/>
            </p:cNvPicPr>
            <p:nvPr/>
          </p:nvPicPr>
          <p:blipFill>
            <a:blip r:embed="rId21" cstate="print"/>
            <a:srcRect/>
            <a:stretch>
              <a:fillRect/>
            </a:stretch>
          </p:blipFill>
          <p:spPr bwMode="auto">
            <a:xfrm>
              <a:off x="5916175" y="4542745"/>
              <a:ext cx="1026330" cy="735860"/>
            </a:xfrm>
            <a:prstGeom prst="rect">
              <a:avLst/>
            </a:prstGeom>
            <a:noFill/>
          </p:spPr>
        </p:pic>
        <p:pic>
          <p:nvPicPr>
            <p:cNvPr id="2674692" name="Picture 4" descr="http://t1.gstatic.com/images?q=tbn:ANd9GcTEZJH6vL_lp-I6NymPPbXZD0N3z-RMgr4wQBOQa2F9yULMnhlj"/>
            <p:cNvPicPr>
              <a:picLocks noChangeAspect="1" noChangeArrowheads="1"/>
            </p:cNvPicPr>
            <p:nvPr/>
          </p:nvPicPr>
          <p:blipFill>
            <a:blip r:embed="rId22" cstate="print"/>
            <a:srcRect/>
            <a:stretch>
              <a:fillRect/>
            </a:stretch>
          </p:blipFill>
          <p:spPr bwMode="auto">
            <a:xfrm>
              <a:off x="5877770" y="3736240"/>
              <a:ext cx="1083175" cy="720804"/>
            </a:xfrm>
            <a:prstGeom prst="rect">
              <a:avLst/>
            </a:prstGeom>
            <a:noFill/>
          </p:spPr>
        </p:pic>
        <p:pic>
          <p:nvPicPr>
            <p:cNvPr id="2674694" name="Picture 6" descr="http://t2.gstatic.com/images?q=tbn:ANd9GcTG-60Kcj1CGnsc5GmSRCaboVDPschI33upGNubJkXKwBLNZ4qk"/>
            <p:cNvPicPr>
              <a:picLocks noChangeAspect="1" noChangeArrowheads="1"/>
            </p:cNvPicPr>
            <p:nvPr/>
          </p:nvPicPr>
          <p:blipFill>
            <a:blip r:embed="rId23" cstate="print">
              <a:lum contrast="-30000"/>
            </a:blip>
            <a:srcRect/>
            <a:stretch>
              <a:fillRect/>
            </a:stretch>
          </p:blipFill>
          <p:spPr bwMode="auto">
            <a:xfrm>
              <a:off x="4639755" y="5405449"/>
              <a:ext cx="1007585" cy="754717"/>
            </a:xfrm>
            <a:prstGeom prst="rect">
              <a:avLst/>
            </a:prstGeom>
            <a:noFill/>
          </p:spPr>
        </p:pic>
      </p:grpSp>
      <p:grpSp>
        <p:nvGrpSpPr>
          <p:cNvPr id="47" name="Group 46"/>
          <p:cNvGrpSpPr/>
          <p:nvPr/>
        </p:nvGrpSpPr>
        <p:grpSpPr>
          <a:xfrm>
            <a:off x="-1594730" y="3889860"/>
            <a:ext cx="4784150" cy="2598725"/>
            <a:chOff x="-2148875" y="3889860"/>
            <a:chExt cx="4784150" cy="2598725"/>
          </a:xfrm>
        </p:grpSpPr>
        <p:grpSp>
          <p:nvGrpSpPr>
            <p:cNvPr id="44" name="Group 43"/>
            <p:cNvGrpSpPr/>
            <p:nvPr/>
          </p:nvGrpSpPr>
          <p:grpSpPr>
            <a:xfrm>
              <a:off x="-2148875" y="3889860"/>
              <a:ext cx="4784150" cy="2598725"/>
              <a:chOff x="-708962" y="702245"/>
              <a:chExt cx="4883393" cy="2598725"/>
            </a:xfrm>
          </p:grpSpPr>
          <p:sp>
            <p:nvSpPr>
              <p:cNvPr id="57347" name="Rectangle 3"/>
              <p:cNvSpPr>
                <a:spLocks noChangeArrowheads="1"/>
              </p:cNvSpPr>
              <p:nvPr/>
            </p:nvSpPr>
            <p:spPr bwMode="auto">
              <a:xfrm>
                <a:off x="1094315" y="740650"/>
                <a:ext cx="3080116"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pic>
            <p:nvPicPr>
              <p:cNvPr id="35" name="Picture 11"/>
              <p:cNvPicPr>
                <a:picLocks noChangeAspect="1" noChangeArrowheads="1"/>
              </p:cNvPicPr>
              <p:nvPr/>
            </p:nvPicPr>
            <p:blipFill>
              <a:blip r:embed="rId24"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25" cstate="print"/>
              <a:srcRect/>
              <a:stretch>
                <a:fillRect/>
              </a:stretch>
            </p:blipFill>
            <p:spPr bwMode="auto">
              <a:xfrm>
                <a:off x="2740786" y="1047890"/>
                <a:ext cx="1145469" cy="721221"/>
              </a:xfrm>
              <a:prstGeom prst="rect">
                <a:avLst/>
              </a:prstGeom>
              <a:noFill/>
              <a:ln w="12700" algn="ctr">
                <a:noFill/>
                <a:miter lim="800000"/>
                <a:headEnd/>
                <a:tailEnd/>
              </a:ln>
            </p:spPr>
          </p:pic>
          <p:pic>
            <p:nvPicPr>
              <p:cNvPr id="37" name="Picture 13"/>
              <p:cNvPicPr>
                <a:picLocks noChangeAspect="1" noChangeArrowheads="1"/>
              </p:cNvPicPr>
              <p:nvPr/>
            </p:nvPicPr>
            <p:blipFill>
              <a:blip r:embed="rId26"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27" cstate="print"/>
              <a:srcRect/>
              <a:stretch>
                <a:fillRect/>
              </a:stretch>
            </p:blipFill>
            <p:spPr bwMode="auto">
              <a:xfrm>
                <a:off x="-708962" y="702245"/>
                <a:ext cx="1163444" cy="921805"/>
              </a:xfrm>
              <a:prstGeom prst="rect">
                <a:avLst/>
              </a:prstGeom>
              <a:noFill/>
              <a:ln w="12700" algn="ctr">
                <a:noFill/>
                <a:miter lim="800000"/>
                <a:headEnd/>
                <a:tailEnd/>
              </a:ln>
            </p:spPr>
          </p:pic>
        </p:grpSp>
        <p:pic>
          <p:nvPicPr>
            <p:cNvPr id="46" name="Picture 6" descr="C:\Users\ang\Desktop\imgres.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0" y="4197100"/>
              <a:ext cx="864522" cy="77007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 descr="C:\Users\ang\Desktop\imgres.jpg"/>
          <p:cNvPicPr>
            <a:picLocks noChangeAspect="1" noChangeArrowheads="1"/>
          </p:cNvPicPr>
          <p:nvPr/>
        </p:nvPicPr>
        <p:blipFill>
          <a:blip r:embed="rId29" cstate="print"/>
          <a:srcRect/>
          <a:stretch>
            <a:fillRect/>
          </a:stretch>
        </p:blipFill>
        <p:spPr bwMode="auto">
          <a:xfrm>
            <a:off x="-1803230" y="510220"/>
            <a:ext cx="1067480" cy="648642"/>
          </a:xfrm>
          <a:prstGeom prst="rect">
            <a:avLst/>
          </a:prstGeom>
          <a:noFill/>
        </p:spPr>
      </p:pic>
      <p:pic>
        <p:nvPicPr>
          <p:cNvPr id="2674696" name="Picture 8" descr="http://t3.gstatic.com/images?q=tbn:ANd9GcRuyf-nRXBS6xN73ZFlhvivWbLT9IvIKvg-KPQIXmBbJe6DBurF"/>
          <p:cNvPicPr>
            <a:picLocks noChangeAspect="1" noChangeArrowheads="1"/>
          </p:cNvPicPr>
          <p:nvPr/>
        </p:nvPicPr>
        <p:blipFill>
          <a:blip r:embed="rId30" cstate="print"/>
          <a:srcRect/>
          <a:stretch>
            <a:fillRect/>
          </a:stretch>
        </p:blipFill>
        <p:spPr bwMode="auto">
          <a:xfrm>
            <a:off x="9564650" y="1777585"/>
            <a:ext cx="1064997" cy="7061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(Unsupervised Feature Learning)</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7017179"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grpSp>
        <p:nvGrpSpPr>
          <p:cNvPr id="2" name="Group 44"/>
          <p:cNvGrpSpPr/>
          <p:nvPr/>
        </p:nvGrpSpPr>
        <p:grpSpPr>
          <a:xfrm>
            <a:off x="3535065" y="3928265"/>
            <a:ext cx="3108960" cy="2560320"/>
            <a:chOff x="5067942" y="753350"/>
            <a:chExt cx="3108960" cy="2560320"/>
          </a:xfrm>
        </p:grpSpPr>
        <p:sp>
          <p:nvSpPr>
            <p:cNvPr id="57346" name="Rectangle 2"/>
            <p:cNvSpPr>
              <a:spLocks noChangeArrowheads="1"/>
            </p:cNvSpPr>
            <p:nvPr/>
          </p:nvSpPr>
          <p:spPr bwMode="auto">
            <a:xfrm>
              <a:off x="5067942" y="753350"/>
              <a:ext cx="3108960"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C:\Users\ang\Desktop\1961 Norton #271 Ridden by Jesse Seary in turn 9 at Road America, Elkhart Lake, WI.jpg"/>
          <p:cNvPicPr>
            <a:picLocks noChangeAspect="1" noChangeArrowheads="1"/>
          </p:cNvPicPr>
          <p:nvPr/>
        </p:nvPicPr>
        <p:blipFill>
          <a:blip r:embed="rId8" cstate="print"/>
          <a:srcRect/>
          <a:stretch>
            <a:fillRect/>
          </a:stretch>
        </p:blipFill>
        <p:spPr bwMode="auto">
          <a:xfrm>
            <a:off x="7031362" y="5001809"/>
            <a:ext cx="1649973" cy="1105137"/>
          </a:xfrm>
          <a:prstGeom prst="rect">
            <a:avLst/>
          </a:prstGeom>
          <a:noFill/>
        </p:spPr>
      </p:pic>
      <p:grpSp>
        <p:nvGrpSpPr>
          <p:cNvPr id="4" name="Group 42"/>
          <p:cNvGrpSpPr/>
          <p:nvPr/>
        </p:nvGrpSpPr>
        <p:grpSpPr>
          <a:xfrm>
            <a:off x="1031460" y="740650"/>
            <a:ext cx="6766560" cy="3017520"/>
            <a:chOff x="495015" y="3544215"/>
            <a:chExt cx="6766560" cy="3017520"/>
          </a:xfrm>
        </p:grpSpPr>
        <p:pic>
          <p:nvPicPr>
            <p:cNvPr id="2327555" name="Picture 3" descr="C:\Users\ang\Desktop\img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4580" y="4504340"/>
              <a:ext cx="867745" cy="8044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0"/>
            <p:cNvGrpSpPr/>
            <p:nvPr/>
          </p:nvGrpSpPr>
          <p:grpSpPr>
            <a:xfrm>
              <a:off x="495015" y="3544215"/>
              <a:ext cx="6766560" cy="3017520"/>
              <a:chOff x="616285" y="3544215"/>
              <a:chExt cx="6766560" cy="3017520"/>
            </a:xfrm>
          </p:grpSpPr>
          <p:grpSp>
            <p:nvGrpSpPr>
              <p:cNvPr id="6" name="Group 38"/>
              <p:cNvGrpSpPr/>
              <p:nvPr/>
            </p:nvGrpSpPr>
            <p:grpSpPr>
              <a:xfrm>
                <a:off x="616285" y="3544215"/>
                <a:ext cx="6766560" cy="3017520"/>
                <a:chOff x="660205" y="3505810"/>
                <a:chExt cx="6766560" cy="3017520"/>
              </a:xfrm>
            </p:grpSpPr>
            <p:sp>
              <p:nvSpPr>
                <p:cNvPr id="22" name="Rectangle 4"/>
                <p:cNvSpPr>
                  <a:spLocks noChangeArrowheads="1"/>
                </p:cNvSpPr>
                <p:nvPr/>
              </p:nvSpPr>
              <p:spPr bwMode="auto">
                <a:xfrm>
                  <a:off x="660205" y="3505810"/>
                  <a:ext cx="676656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0"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1"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2"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3"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974498" y="6132068"/>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4"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5"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a:solidFill>
                        <a:srgbClr val="FFFFFF"/>
                      </a:solidFill>
                    </a14:hiddenFill>
                  </a:ext>
                </a:extLst>
              </p:spPr>
            </p:pic>
            <p:pic>
              <p:nvPicPr>
                <p:cNvPr id="2327556" name="Picture 4" descr="C:\Users\ang\Desktop\Giant-Anteat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a:solidFill>
                        <a:srgbClr val="FFFFFF"/>
                      </a:solidFill>
                    </a14:hiddenFill>
                  </a:ext>
                </a:extLst>
              </p:spPr>
            </p:pic>
            <p:pic>
              <p:nvPicPr>
                <p:cNvPr id="2327557" name="Picture 5" descr="C:\Users\ang\Desktop\imgre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a:solidFill>
                        <a:srgbClr val="FFFFFF"/>
                      </a:solidFill>
                    </a14:hiddenFill>
                  </a:ext>
                </a:extLst>
              </p:spPr>
            </p:pic>
            <p:pic>
              <p:nvPicPr>
                <p:cNvPr id="2327559" name="Picture 7" descr="C:\Users\ang\Desktop\imgr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9770"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4" name="Picture 2" descr="C:\Users\ang\Desktop\imgres.jpg"/>
              <p:cNvPicPr>
                <a:picLocks noChangeAspect="1" noChangeArrowheads="1"/>
              </p:cNvPicPr>
              <p:nvPr/>
            </p:nvPicPr>
            <p:blipFill>
              <a:blip r:embed="rId20" cstate="print"/>
              <a:srcRect/>
              <a:stretch>
                <a:fillRect/>
              </a:stretch>
            </p:blipFill>
            <p:spPr bwMode="auto">
              <a:xfrm>
                <a:off x="3496660" y="4504340"/>
                <a:ext cx="949637" cy="711311"/>
              </a:xfrm>
              <a:prstGeom prst="rect">
                <a:avLst/>
              </a:prstGeom>
              <a:noFill/>
            </p:spPr>
          </p:pic>
        </p:grpSp>
        <p:pic>
          <p:nvPicPr>
            <p:cNvPr id="2674690" name="Picture 2" descr="http://t1.gstatic.com/images?q=tbn:ANd9GcQ7otMu8VpAnguPthPsmwi4RMGL__U3n8_aWVpUNdL9z3QxZjIB_g"/>
            <p:cNvPicPr>
              <a:picLocks noChangeAspect="1" noChangeArrowheads="1"/>
            </p:cNvPicPr>
            <p:nvPr/>
          </p:nvPicPr>
          <p:blipFill>
            <a:blip r:embed="rId21" cstate="print"/>
            <a:srcRect/>
            <a:stretch>
              <a:fillRect/>
            </a:stretch>
          </p:blipFill>
          <p:spPr bwMode="auto">
            <a:xfrm>
              <a:off x="5916175" y="4542745"/>
              <a:ext cx="1026330" cy="735860"/>
            </a:xfrm>
            <a:prstGeom prst="rect">
              <a:avLst/>
            </a:prstGeom>
            <a:noFill/>
          </p:spPr>
        </p:pic>
        <p:pic>
          <p:nvPicPr>
            <p:cNvPr id="2674692" name="Picture 4" descr="http://t1.gstatic.com/images?q=tbn:ANd9GcTEZJH6vL_lp-I6NymPPbXZD0N3z-RMgr4wQBOQa2F9yULMnhlj"/>
            <p:cNvPicPr>
              <a:picLocks noChangeAspect="1" noChangeArrowheads="1"/>
            </p:cNvPicPr>
            <p:nvPr/>
          </p:nvPicPr>
          <p:blipFill>
            <a:blip r:embed="rId22" cstate="print"/>
            <a:srcRect/>
            <a:stretch>
              <a:fillRect/>
            </a:stretch>
          </p:blipFill>
          <p:spPr bwMode="auto">
            <a:xfrm>
              <a:off x="5877770" y="3736240"/>
              <a:ext cx="1083175" cy="720804"/>
            </a:xfrm>
            <a:prstGeom prst="rect">
              <a:avLst/>
            </a:prstGeom>
            <a:noFill/>
          </p:spPr>
        </p:pic>
        <p:pic>
          <p:nvPicPr>
            <p:cNvPr id="2674694" name="Picture 6" descr="http://t2.gstatic.com/images?q=tbn:ANd9GcTG-60Kcj1CGnsc5GmSRCaboVDPschI33upGNubJkXKwBLNZ4qk"/>
            <p:cNvPicPr>
              <a:picLocks noChangeAspect="1" noChangeArrowheads="1"/>
            </p:cNvPicPr>
            <p:nvPr/>
          </p:nvPicPr>
          <p:blipFill>
            <a:blip r:embed="rId23" cstate="print">
              <a:lum contrast="-30000"/>
            </a:blip>
            <a:srcRect/>
            <a:stretch>
              <a:fillRect/>
            </a:stretch>
          </p:blipFill>
          <p:spPr bwMode="auto">
            <a:xfrm>
              <a:off x="4639755" y="5405449"/>
              <a:ext cx="1007585" cy="754717"/>
            </a:xfrm>
            <a:prstGeom prst="rect">
              <a:avLst/>
            </a:prstGeom>
            <a:noFill/>
          </p:spPr>
        </p:pic>
      </p:grpSp>
      <p:grpSp>
        <p:nvGrpSpPr>
          <p:cNvPr id="7" name="Group 46"/>
          <p:cNvGrpSpPr/>
          <p:nvPr/>
        </p:nvGrpSpPr>
        <p:grpSpPr>
          <a:xfrm>
            <a:off x="-1594730" y="3889860"/>
            <a:ext cx="4784150" cy="2598725"/>
            <a:chOff x="-2148875" y="3889860"/>
            <a:chExt cx="4784150" cy="2598725"/>
          </a:xfrm>
        </p:grpSpPr>
        <p:grpSp>
          <p:nvGrpSpPr>
            <p:cNvPr id="8" name="Group 43"/>
            <p:cNvGrpSpPr/>
            <p:nvPr/>
          </p:nvGrpSpPr>
          <p:grpSpPr>
            <a:xfrm>
              <a:off x="-2148875" y="3889860"/>
              <a:ext cx="4784150" cy="2598725"/>
              <a:chOff x="-708962" y="702245"/>
              <a:chExt cx="4883393" cy="2598725"/>
            </a:xfrm>
          </p:grpSpPr>
          <p:sp>
            <p:nvSpPr>
              <p:cNvPr id="57347" name="Rectangle 3"/>
              <p:cNvSpPr>
                <a:spLocks noChangeArrowheads="1"/>
              </p:cNvSpPr>
              <p:nvPr/>
            </p:nvSpPr>
            <p:spPr bwMode="auto">
              <a:xfrm>
                <a:off x="1094315" y="740650"/>
                <a:ext cx="3080116"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pic>
            <p:nvPicPr>
              <p:cNvPr id="35" name="Picture 11"/>
              <p:cNvPicPr>
                <a:picLocks noChangeAspect="1" noChangeArrowheads="1"/>
              </p:cNvPicPr>
              <p:nvPr/>
            </p:nvPicPr>
            <p:blipFill>
              <a:blip r:embed="rId24"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25" cstate="print"/>
              <a:srcRect/>
              <a:stretch>
                <a:fillRect/>
              </a:stretch>
            </p:blipFill>
            <p:spPr bwMode="auto">
              <a:xfrm>
                <a:off x="2740786" y="1047890"/>
                <a:ext cx="1145469" cy="721221"/>
              </a:xfrm>
              <a:prstGeom prst="rect">
                <a:avLst/>
              </a:prstGeom>
              <a:noFill/>
              <a:ln w="12700" algn="ctr">
                <a:noFill/>
                <a:miter lim="800000"/>
                <a:headEnd/>
                <a:tailEnd/>
              </a:ln>
            </p:spPr>
          </p:pic>
          <p:pic>
            <p:nvPicPr>
              <p:cNvPr id="37" name="Picture 13"/>
              <p:cNvPicPr>
                <a:picLocks noChangeAspect="1" noChangeArrowheads="1"/>
              </p:cNvPicPr>
              <p:nvPr/>
            </p:nvPicPr>
            <p:blipFill>
              <a:blip r:embed="rId26"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27" cstate="print"/>
              <a:srcRect/>
              <a:stretch>
                <a:fillRect/>
              </a:stretch>
            </p:blipFill>
            <p:spPr bwMode="auto">
              <a:xfrm>
                <a:off x="-708962" y="702245"/>
                <a:ext cx="1163444" cy="921805"/>
              </a:xfrm>
              <a:prstGeom prst="rect">
                <a:avLst/>
              </a:prstGeom>
              <a:noFill/>
              <a:ln w="12700" algn="ctr">
                <a:noFill/>
                <a:miter lim="800000"/>
                <a:headEnd/>
                <a:tailEnd/>
              </a:ln>
            </p:spPr>
          </p:pic>
        </p:grpSp>
        <p:pic>
          <p:nvPicPr>
            <p:cNvPr id="46" name="Picture 6" descr="C:\Users\ang\Desktop\imgres.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0" y="4197100"/>
              <a:ext cx="864522" cy="77007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 descr="C:\Users\ang\Desktop\imgres.jpg"/>
          <p:cNvPicPr>
            <a:picLocks noChangeAspect="1" noChangeArrowheads="1"/>
          </p:cNvPicPr>
          <p:nvPr/>
        </p:nvPicPr>
        <p:blipFill>
          <a:blip r:embed="rId29" cstate="print"/>
          <a:srcRect/>
          <a:stretch>
            <a:fillRect/>
          </a:stretch>
        </p:blipFill>
        <p:spPr bwMode="auto">
          <a:xfrm>
            <a:off x="-1803230" y="510220"/>
            <a:ext cx="1067480" cy="648642"/>
          </a:xfrm>
          <a:prstGeom prst="rect">
            <a:avLst/>
          </a:prstGeom>
          <a:noFill/>
        </p:spPr>
      </p:pic>
      <p:pic>
        <p:nvPicPr>
          <p:cNvPr id="2674696" name="Picture 8" descr="http://t3.gstatic.com/images?q=tbn:ANd9GcRuyf-nRXBS6xN73ZFlhvivWbLT9IvIKvg-KPQIXmBbJe6DBurF"/>
          <p:cNvPicPr>
            <a:picLocks noChangeAspect="1" noChangeArrowheads="1"/>
          </p:cNvPicPr>
          <p:nvPr/>
        </p:nvPicPr>
        <p:blipFill>
          <a:blip r:embed="rId30" cstate="print"/>
          <a:srcRect/>
          <a:stretch>
            <a:fillRect/>
          </a:stretch>
        </p:blipFill>
        <p:spPr bwMode="auto">
          <a:xfrm>
            <a:off x="9564650" y="1777585"/>
            <a:ext cx="1064997" cy="7061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0740" y="215900"/>
            <a:ext cx="7348140" cy="304800"/>
          </a:xfrm>
        </p:spPr>
        <p:txBody>
          <a:bodyPr/>
          <a:lstStyle/>
          <a:p>
            <a:pPr eaLnBrk="1" hangingPunct="1"/>
            <a:r>
              <a:rPr lang="en-US" dirty="0" smtClean="0">
                <a:solidFill>
                  <a:schemeClr val="bg1"/>
                </a:solidFill>
              </a:rPr>
              <a:t>Summary of ML formalisms: Cars vs. motorcycles</a:t>
            </a:r>
          </a:p>
        </p:txBody>
      </p:sp>
      <p:sp>
        <p:nvSpPr>
          <p:cNvPr id="555011" name="Rectangle 3"/>
          <p:cNvSpPr>
            <a:spLocks noGrp="1" noChangeArrowheads="1"/>
          </p:cNvSpPr>
          <p:nvPr>
            <p:ph idx="1"/>
          </p:nvPr>
        </p:nvSpPr>
        <p:spPr/>
        <p:txBody>
          <a:bodyPr/>
          <a:lstStyle/>
          <a:p>
            <a:pPr eaLnBrk="1" hangingPunct="1"/>
            <a:r>
              <a:rPr lang="en-US" sz="1800" dirty="0" smtClean="0">
                <a:solidFill>
                  <a:schemeClr val="bg1"/>
                </a:solidFill>
              </a:rPr>
              <a:t>Supervised learning</a:t>
            </a:r>
          </a:p>
          <a:p>
            <a:pPr eaLnBrk="1" hangingPunct="1"/>
            <a:endParaRPr lang="en-US" sz="1800" dirty="0" smtClean="0">
              <a:solidFill>
                <a:schemeClr val="bg1"/>
              </a:solidFill>
            </a:endParaRPr>
          </a:p>
          <a:p>
            <a:pPr eaLnBrk="1" hangingPunct="1"/>
            <a:endParaRPr lang="en-US" sz="1800" dirty="0" smtClean="0">
              <a:solidFill>
                <a:schemeClr val="bg1"/>
              </a:solidFill>
            </a:endParaRPr>
          </a:p>
          <a:p>
            <a:pPr eaLnBrk="1" hangingPunct="1"/>
            <a:r>
              <a:rPr lang="en-US" sz="1800" dirty="0" smtClean="0">
                <a:solidFill>
                  <a:schemeClr val="bg1"/>
                </a:solidFill>
              </a:rPr>
              <a:t>Semi-supervised learning.</a:t>
            </a:r>
          </a:p>
          <a:p>
            <a:pPr eaLnBrk="1" hangingPunct="1">
              <a:buNone/>
            </a:pPr>
            <a:endParaRPr lang="en-US" sz="1800" dirty="0" smtClean="0">
              <a:solidFill>
                <a:schemeClr val="bg1"/>
              </a:solidFill>
            </a:endParaRPr>
          </a:p>
          <a:p>
            <a:pPr eaLnBrk="1" hangingPunct="1"/>
            <a:endParaRPr lang="en-US" sz="600" dirty="0" smtClean="0">
              <a:solidFill>
                <a:schemeClr val="bg1"/>
              </a:solidFill>
            </a:endParaRPr>
          </a:p>
          <a:p>
            <a:pPr eaLnBrk="1" hangingPunct="1"/>
            <a:endParaRPr lang="en-US" sz="600" dirty="0" smtClean="0">
              <a:solidFill>
                <a:schemeClr val="bg1"/>
              </a:solidFill>
            </a:endParaRPr>
          </a:p>
          <a:p>
            <a:pPr eaLnBrk="1" hangingPunct="1"/>
            <a:r>
              <a:rPr lang="en-US" sz="1800" dirty="0" smtClean="0">
                <a:solidFill>
                  <a:schemeClr val="bg1"/>
                </a:solidFill>
              </a:rPr>
              <a:t>Self-taught learning (</a:t>
            </a:r>
            <a:r>
              <a:rPr lang="en-US" sz="1800" dirty="0" smtClean="0"/>
              <a:t>unsupervised feature learning) </a:t>
            </a:r>
            <a:endParaRPr lang="en-US" sz="1800" dirty="0" smtClean="0">
              <a:solidFill>
                <a:schemeClr val="bg1"/>
              </a:solidFill>
            </a:endParaRPr>
          </a:p>
        </p:txBody>
      </p:sp>
      <p:grpSp>
        <p:nvGrpSpPr>
          <p:cNvPr id="2" name="Group 4"/>
          <p:cNvGrpSpPr>
            <a:grpSpLocks/>
          </p:cNvGrpSpPr>
          <p:nvPr/>
        </p:nvGrpSpPr>
        <p:grpSpPr bwMode="auto">
          <a:xfrm>
            <a:off x="3343039" y="1163106"/>
            <a:ext cx="2762723" cy="1536200"/>
            <a:chOff x="3557" y="660"/>
            <a:chExt cx="1588" cy="883"/>
          </a:xfrm>
        </p:grpSpPr>
        <p:sp>
          <p:nvSpPr>
            <p:cNvPr id="61513" name="Rectangle 5"/>
            <p:cNvSpPr>
              <a:spLocks noChangeArrowheads="1"/>
            </p:cNvSpPr>
            <p:nvPr/>
          </p:nvSpPr>
          <p:spPr bwMode="auto">
            <a:xfrm>
              <a:off x="4392" y="663"/>
              <a:ext cx="753" cy="880"/>
            </a:xfrm>
            <a:prstGeom prst="rect">
              <a:avLst/>
            </a:prstGeom>
            <a:solidFill>
              <a:srgbClr val="FFCC00"/>
            </a:solidFill>
            <a:ln w="19050" algn="ctr">
              <a:solidFill>
                <a:schemeClr val="tx1"/>
              </a:solidFill>
              <a:miter lim="800000"/>
              <a:headEnd/>
              <a:tailEnd/>
            </a:ln>
          </p:spPr>
          <p:txBody>
            <a:bodyPr wrap="none" anchor="ctr">
              <a:spAutoFit/>
            </a:bodyPr>
            <a:lstStyle/>
            <a:p>
              <a:endParaRPr lang="en-US"/>
            </a:p>
          </p:txBody>
        </p:sp>
        <p:sp>
          <p:nvSpPr>
            <p:cNvPr id="61514" name="Rectangle 6"/>
            <p:cNvSpPr>
              <a:spLocks noChangeArrowheads="1"/>
            </p:cNvSpPr>
            <p:nvPr/>
          </p:nvSpPr>
          <p:spPr bwMode="auto">
            <a:xfrm>
              <a:off x="3557" y="660"/>
              <a:ext cx="753" cy="880"/>
            </a:xfrm>
            <a:prstGeom prst="rect">
              <a:avLst/>
            </a:prstGeom>
            <a:solidFill>
              <a:srgbClr val="FFCC00"/>
            </a:solidFill>
            <a:ln w="19050" algn="ctr">
              <a:solidFill>
                <a:schemeClr val="tx1"/>
              </a:solidFill>
              <a:miter lim="800000"/>
              <a:headEnd/>
              <a:tailEnd/>
            </a:ln>
          </p:spPr>
          <p:txBody>
            <a:bodyPr wrap="none" anchor="ctr">
              <a:spAutoFit/>
            </a:bodyPr>
            <a:lstStyle/>
            <a:p>
              <a:endParaRPr lang="en-US"/>
            </a:p>
          </p:txBody>
        </p:sp>
        <p:pic>
          <p:nvPicPr>
            <p:cNvPr id="61515" name="Picture 7"/>
            <p:cNvPicPr>
              <a:picLocks noChangeAspect="1" noChangeArrowheads="1"/>
            </p:cNvPicPr>
            <p:nvPr/>
          </p:nvPicPr>
          <p:blipFill>
            <a:blip r:embed="rId3" cstate="print"/>
            <a:srcRect t="25484"/>
            <a:stretch>
              <a:fillRect/>
            </a:stretch>
          </p:blipFill>
          <p:spPr bwMode="auto">
            <a:xfrm>
              <a:off x="3637" y="710"/>
              <a:ext cx="295" cy="179"/>
            </a:xfrm>
            <a:prstGeom prst="rect">
              <a:avLst/>
            </a:prstGeom>
            <a:noFill/>
            <a:ln w="12700" algn="ctr">
              <a:noFill/>
              <a:miter lim="800000"/>
              <a:headEnd/>
              <a:tailEnd/>
            </a:ln>
          </p:spPr>
        </p:pic>
        <p:pic>
          <p:nvPicPr>
            <p:cNvPr id="61516" name="Picture 8"/>
            <p:cNvPicPr>
              <a:picLocks noChangeAspect="1" noChangeArrowheads="1"/>
            </p:cNvPicPr>
            <p:nvPr/>
          </p:nvPicPr>
          <p:blipFill>
            <a:blip r:embed="rId4" cstate="print"/>
            <a:srcRect/>
            <a:stretch>
              <a:fillRect/>
            </a:stretch>
          </p:blipFill>
          <p:spPr bwMode="auto">
            <a:xfrm>
              <a:off x="3963" y="924"/>
              <a:ext cx="280" cy="200"/>
            </a:xfrm>
            <a:prstGeom prst="rect">
              <a:avLst/>
            </a:prstGeom>
            <a:noFill/>
            <a:ln w="12700" algn="ctr">
              <a:noFill/>
              <a:miter lim="800000"/>
              <a:headEnd/>
              <a:tailEnd/>
            </a:ln>
          </p:spPr>
        </p:pic>
        <p:pic>
          <p:nvPicPr>
            <p:cNvPr id="61517" name="Picture 9"/>
            <p:cNvPicPr>
              <a:picLocks noChangeAspect="1" noChangeArrowheads="1"/>
            </p:cNvPicPr>
            <p:nvPr/>
          </p:nvPicPr>
          <p:blipFill>
            <a:blip r:embed="rId5" cstate="print"/>
            <a:srcRect/>
            <a:stretch>
              <a:fillRect/>
            </a:stretch>
          </p:blipFill>
          <p:spPr bwMode="auto">
            <a:xfrm>
              <a:off x="3636" y="934"/>
              <a:ext cx="282" cy="195"/>
            </a:xfrm>
            <a:prstGeom prst="rect">
              <a:avLst/>
            </a:prstGeom>
            <a:noFill/>
            <a:ln w="12700" algn="ctr">
              <a:noFill/>
              <a:miter lim="800000"/>
              <a:headEnd/>
              <a:tailEnd/>
            </a:ln>
          </p:spPr>
        </p:pic>
        <p:pic>
          <p:nvPicPr>
            <p:cNvPr id="61518" name="Picture 10"/>
            <p:cNvPicPr>
              <a:picLocks noChangeAspect="1" noChangeArrowheads="1"/>
            </p:cNvPicPr>
            <p:nvPr/>
          </p:nvPicPr>
          <p:blipFill>
            <a:blip r:embed="rId6" cstate="print"/>
            <a:srcRect t="18643"/>
            <a:stretch>
              <a:fillRect/>
            </a:stretch>
          </p:blipFill>
          <p:spPr bwMode="auto">
            <a:xfrm>
              <a:off x="3952" y="696"/>
              <a:ext cx="270" cy="178"/>
            </a:xfrm>
            <a:prstGeom prst="rect">
              <a:avLst/>
            </a:prstGeom>
            <a:noFill/>
            <a:ln w="12700" algn="ctr">
              <a:noFill/>
              <a:miter lim="800000"/>
              <a:headEnd/>
              <a:tailEnd/>
            </a:ln>
          </p:spPr>
        </p:pic>
        <p:pic>
          <p:nvPicPr>
            <p:cNvPr id="61519" name="Picture 11"/>
            <p:cNvPicPr>
              <a:picLocks noChangeAspect="1" noChangeArrowheads="1"/>
            </p:cNvPicPr>
            <p:nvPr/>
          </p:nvPicPr>
          <p:blipFill>
            <a:blip r:embed="rId7" cstate="print"/>
            <a:srcRect/>
            <a:stretch>
              <a:fillRect/>
            </a:stretch>
          </p:blipFill>
          <p:spPr bwMode="auto">
            <a:xfrm>
              <a:off x="3633" y="1191"/>
              <a:ext cx="292" cy="176"/>
            </a:xfrm>
            <a:prstGeom prst="rect">
              <a:avLst/>
            </a:prstGeom>
            <a:noFill/>
            <a:ln w="12700" algn="ctr">
              <a:noFill/>
              <a:miter lim="800000"/>
              <a:headEnd/>
              <a:tailEnd/>
            </a:ln>
          </p:spPr>
        </p:pic>
        <p:pic>
          <p:nvPicPr>
            <p:cNvPr id="61520" name="Picture 12"/>
            <p:cNvPicPr>
              <a:picLocks noChangeAspect="1" noChangeArrowheads="1"/>
            </p:cNvPicPr>
            <p:nvPr/>
          </p:nvPicPr>
          <p:blipFill>
            <a:blip r:embed="rId8" cstate="print"/>
            <a:srcRect/>
            <a:stretch>
              <a:fillRect/>
            </a:stretch>
          </p:blipFill>
          <p:spPr bwMode="auto">
            <a:xfrm>
              <a:off x="3971" y="1194"/>
              <a:ext cx="242" cy="158"/>
            </a:xfrm>
            <a:prstGeom prst="rect">
              <a:avLst/>
            </a:prstGeom>
            <a:noFill/>
            <a:ln w="12700" algn="ctr">
              <a:noFill/>
              <a:miter lim="800000"/>
              <a:headEnd/>
              <a:tailEnd/>
            </a:ln>
          </p:spPr>
        </p:pic>
        <p:pic>
          <p:nvPicPr>
            <p:cNvPr id="61521" name="Picture 13"/>
            <p:cNvPicPr>
              <a:picLocks noChangeAspect="1" noChangeArrowheads="1"/>
            </p:cNvPicPr>
            <p:nvPr/>
          </p:nvPicPr>
          <p:blipFill>
            <a:blip r:embed="rId9" cstate="print"/>
            <a:srcRect/>
            <a:stretch>
              <a:fillRect/>
            </a:stretch>
          </p:blipFill>
          <p:spPr bwMode="auto">
            <a:xfrm>
              <a:off x="4766" y="961"/>
              <a:ext cx="235" cy="137"/>
            </a:xfrm>
            <a:prstGeom prst="rect">
              <a:avLst/>
            </a:prstGeom>
            <a:noFill/>
            <a:ln w="12700" algn="ctr">
              <a:noFill/>
              <a:miter lim="800000"/>
              <a:headEnd/>
              <a:tailEnd/>
            </a:ln>
          </p:spPr>
        </p:pic>
        <p:pic>
          <p:nvPicPr>
            <p:cNvPr id="61522" name="Picture 14"/>
            <p:cNvPicPr>
              <a:picLocks noChangeAspect="1" noChangeArrowheads="1"/>
            </p:cNvPicPr>
            <p:nvPr/>
          </p:nvPicPr>
          <p:blipFill>
            <a:blip r:embed="rId10" cstate="print"/>
            <a:srcRect/>
            <a:stretch>
              <a:fillRect/>
            </a:stretch>
          </p:blipFill>
          <p:spPr bwMode="auto">
            <a:xfrm>
              <a:off x="4775" y="715"/>
              <a:ext cx="266" cy="181"/>
            </a:xfrm>
            <a:prstGeom prst="rect">
              <a:avLst/>
            </a:prstGeom>
            <a:noFill/>
            <a:ln w="12700" algn="ctr">
              <a:noFill/>
              <a:miter lim="800000"/>
              <a:headEnd/>
              <a:tailEnd/>
            </a:ln>
          </p:spPr>
        </p:pic>
        <p:pic>
          <p:nvPicPr>
            <p:cNvPr id="61523" name="Picture 15"/>
            <p:cNvPicPr>
              <a:picLocks noChangeAspect="1" noChangeArrowheads="1"/>
            </p:cNvPicPr>
            <p:nvPr/>
          </p:nvPicPr>
          <p:blipFill>
            <a:blip r:embed="rId11" cstate="print"/>
            <a:srcRect/>
            <a:stretch>
              <a:fillRect/>
            </a:stretch>
          </p:blipFill>
          <p:spPr bwMode="auto">
            <a:xfrm>
              <a:off x="4460" y="964"/>
              <a:ext cx="263" cy="143"/>
            </a:xfrm>
            <a:prstGeom prst="rect">
              <a:avLst/>
            </a:prstGeom>
            <a:noFill/>
            <a:ln w="12700" algn="ctr">
              <a:noFill/>
              <a:miter lim="800000"/>
              <a:headEnd/>
              <a:tailEnd/>
            </a:ln>
          </p:spPr>
        </p:pic>
        <p:pic>
          <p:nvPicPr>
            <p:cNvPr id="61524" name="Picture 16"/>
            <p:cNvPicPr>
              <a:picLocks noChangeAspect="1" noChangeArrowheads="1"/>
            </p:cNvPicPr>
            <p:nvPr/>
          </p:nvPicPr>
          <p:blipFill>
            <a:blip r:embed="rId12" cstate="print"/>
            <a:srcRect/>
            <a:stretch>
              <a:fillRect/>
            </a:stretch>
          </p:blipFill>
          <p:spPr bwMode="auto">
            <a:xfrm>
              <a:off x="4471" y="692"/>
              <a:ext cx="256" cy="219"/>
            </a:xfrm>
            <a:prstGeom prst="rect">
              <a:avLst/>
            </a:prstGeom>
            <a:noFill/>
            <a:ln w="12700" algn="ctr">
              <a:noFill/>
              <a:miter lim="800000"/>
              <a:headEnd/>
              <a:tailEnd/>
            </a:ln>
          </p:spPr>
        </p:pic>
        <p:pic>
          <p:nvPicPr>
            <p:cNvPr id="61525" name="Picture 17"/>
            <p:cNvPicPr>
              <a:picLocks noChangeAspect="1" noChangeArrowheads="1"/>
            </p:cNvPicPr>
            <p:nvPr/>
          </p:nvPicPr>
          <p:blipFill>
            <a:blip r:embed="rId13" cstate="print"/>
            <a:srcRect/>
            <a:stretch>
              <a:fillRect/>
            </a:stretch>
          </p:blipFill>
          <p:spPr bwMode="auto">
            <a:xfrm>
              <a:off x="4454" y="1152"/>
              <a:ext cx="282" cy="227"/>
            </a:xfrm>
            <a:prstGeom prst="rect">
              <a:avLst/>
            </a:prstGeom>
            <a:noFill/>
            <a:ln w="12700" algn="ctr">
              <a:noFill/>
              <a:miter lim="800000"/>
              <a:headEnd/>
              <a:tailEnd/>
            </a:ln>
          </p:spPr>
        </p:pic>
        <p:pic>
          <p:nvPicPr>
            <p:cNvPr id="61526" name="Picture 18"/>
            <p:cNvPicPr>
              <a:picLocks noChangeAspect="1" noChangeArrowheads="1"/>
            </p:cNvPicPr>
            <p:nvPr/>
          </p:nvPicPr>
          <p:blipFill>
            <a:blip r:embed="rId14" cstate="print"/>
            <a:srcRect/>
            <a:stretch>
              <a:fillRect/>
            </a:stretch>
          </p:blipFill>
          <p:spPr bwMode="auto">
            <a:xfrm>
              <a:off x="4766" y="1146"/>
              <a:ext cx="296" cy="240"/>
            </a:xfrm>
            <a:prstGeom prst="rect">
              <a:avLst/>
            </a:prstGeom>
            <a:noFill/>
            <a:ln w="12700" algn="ctr">
              <a:noFill/>
              <a:miter lim="800000"/>
              <a:headEnd/>
              <a:tailEnd/>
            </a:ln>
          </p:spPr>
        </p:pic>
        <p:sp>
          <p:nvSpPr>
            <p:cNvPr id="61527" name="Text Box 19"/>
            <p:cNvSpPr txBox="1">
              <a:spLocks noChangeArrowheads="1"/>
            </p:cNvSpPr>
            <p:nvPr/>
          </p:nvSpPr>
          <p:spPr bwMode="auto">
            <a:xfrm>
              <a:off x="3775" y="1362"/>
              <a:ext cx="318"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Cars</a:t>
              </a:r>
            </a:p>
          </p:txBody>
        </p:sp>
        <p:sp>
          <p:nvSpPr>
            <p:cNvPr id="61528" name="Text Box 20"/>
            <p:cNvSpPr txBox="1">
              <a:spLocks noChangeArrowheads="1"/>
            </p:cNvSpPr>
            <p:nvPr/>
          </p:nvSpPr>
          <p:spPr bwMode="auto">
            <a:xfrm>
              <a:off x="4477" y="1362"/>
              <a:ext cx="627"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Motorcycles</a:t>
              </a:r>
            </a:p>
          </p:txBody>
        </p:sp>
      </p:grpSp>
      <p:grpSp>
        <p:nvGrpSpPr>
          <p:cNvPr id="3" name="Group 21"/>
          <p:cNvGrpSpPr>
            <a:grpSpLocks/>
          </p:cNvGrpSpPr>
          <p:nvPr/>
        </p:nvGrpSpPr>
        <p:grpSpPr bwMode="auto">
          <a:xfrm>
            <a:off x="1998865" y="3466545"/>
            <a:ext cx="1195387" cy="658812"/>
            <a:chOff x="3267" y="1652"/>
            <a:chExt cx="753" cy="415"/>
          </a:xfrm>
        </p:grpSpPr>
        <p:sp>
          <p:nvSpPr>
            <p:cNvPr id="61509" name="Rectangle 22"/>
            <p:cNvSpPr>
              <a:spLocks noChangeArrowheads="1"/>
            </p:cNvSpPr>
            <p:nvPr/>
          </p:nvSpPr>
          <p:spPr bwMode="auto">
            <a:xfrm>
              <a:off x="3267" y="1652"/>
              <a:ext cx="753"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510" name="Picture 23"/>
            <p:cNvPicPr>
              <a:picLocks noChangeAspect="1" noChangeArrowheads="1"/>
            </p:cNvPicPr>
            <p:nvPr/>
          </p:nvPicPr>
          <p:blipFill>
            <a:blip r:embed="rId3" cstate="print"/>
            <a:srcRect t="25484"/>
            <a:stretch>
              <a:fillRect/>
            </a:stretch>
          </p:blipFill>
          <p:spPr bwMode="auto">
            <a:xfrm>
              <a:off x="3347" y="1702"/>
              <a:ext cx="295" cy="179"/>
            </a:xfrm>
            <a:prstGeom prst="rect">
              <a:avLst/>
            </a:prstGeom>
            <a:noFill/>
            <a:ln w="12700" algn="ctr">
              <a:noFill/>
              <a:miter lim="800000"/>
              <a:headEnd/>
              <a:tailEnd/>
            </a:ln>
          </p:spPr>
        </p:pic>
        <p:pic>
          <p:nvPicPr>
            <p:cNvPr id="61511" name="Picture 24"/>
            <p:cNvPicPr>
              <a:picLocks noChangeAspect="1" noChangeArrowheads="1"/>
            </p:cNvPicPr>
            <p:nvPr/>
          </p:nvPicPr>
          <p:blipFill>
            <a:blip r:embed="rId6" cstate="print"/>
            <a:srcRect t="18643"/>
            <a:stretch>
              <a:fillRect/>
            </a:stretch>
          </p:blipFill>
          <p:spPr bwMode="auto">
            <a:xfrm>
              <a:off x="3662" y="1688"/>
              <a:ext cx="270" cy="178"/>
            </a:xfrm>
            <a:prstGeom prst="rect">
              <a:avLst/>
            </a:prstGeom>
            <a:noFill/>
            <a:ln w="12700" algn="ctr">
              <a:noFill/>
              <a:miter lim="800000"/>
              <a:headEnd/>
              <a:tailEnd/>
            </a:ln>
          </p:spPr>
        </p:pic>
        <p:sp>
          <p:nvSpPr>
            <p:cNvPr id="61512" name="Text Box 25"/>
            <p:cNvSpPr txBox="1">
              <a:spLocks noChangeArrowheads="1"/>
            </p:cNvSpPr>
            <p:nvPr/>
          </p:nvSpPr>
          <p:spPr bwMode="auto">
            <a:xfrm>
              <a:off x="3485" y="1894"/>
              <a:ext cx="318" cy="173"/>
            </a:xfrm>
            <a:prstGeom prst="rect">
              <a:avLst/>
            </a:prstGeom>
            <a:noFill/>
            <a:ln w="12700" algn="ctr">
              <a:noFill/>
              <a:miter lim="800000"/>
              <a:headEnd/>
              <a:tailEnd/>
            </a:ln>
          </p:spPr>
          <p:txBody>
            <a:bodyPr wrap="none">
              <a:spAutoFit/>
            </a:bodyPr>
            <a:lstStyle/>
            <a:p>
              <a:pPr algn="l">
                <a:spcBef>
                  <a:spcPct val="0"/>
                </a:spcBef>
              </a:pPr>
              <a:r>
                <a:rPr lang="en-US" sz="1200" dirty="0">
                  <a:latin typeface="Arial" charset="0"/>
                </a:rPr>
                <a:t>Cars</a:t>
              </a:r>
            </a:p>
          </p:txBody>
        </p:sp>
      </p:grpSp>
      <p:grpSp>
        <p:nvGrpSpPr>
          <p:cNvPr id="4" name="Group 26"/>
          <p:cNvGrpSpPr>
            <a:grpSpLocks/>
          </p:cNvGrpSpPr>
          <p:nvPr/>
        </p:nvGrpSpPr>
        <p:grpSpPr bwMode="auto">
          <a:xfrm>
            <a:off x="3305377" y="3466545"/>
            <a:ext cx="1195388" cy="654050"/>
            <a:chOff x="4102" y="1655"/>
            <a:chExt cx="753" cy="412"/>
          </a:xfrm>
        </p:grpSpPr>
        <p:sp>
          <p:nvSpPr>
            <p:cNvPr id="61505" name="Rectangle 27"/>
            <p:cNvSpPr>
              <a:spLocks noChangeArrowheads="1"/>
            </p:cNvSpPr>
            <p:nvPr/>
          </p:nvSpPr>
          <p:spPr bwMode="auto">
            <a:xfrm>
              <a:off x="4102" y="1655"/>
              <a:ext cx="753" cy="408"/>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506" name="Picture 28"/>
            <p:cNvPicPr>
              <a:picLocks noChangeAspect="1" noChangeArrowheads="1"/>
            </p:cNvPicPr>
            <p:nvPr/>
          </p:nvPicPr>
          <p:blipFill>
            <a:blip r:embed="rId10" cstate="print"/>
            <a:srcRect/>
            <a:stretch>
              <a:fillRect/>
            </a:stretch>
          </p:blipFill>
          <p:spPr bwMode="auto">
            <a:xfrm>
              <a:off x="4485" y="1707"/>
              <a:ext cx="266" cy="181"/>
            </a:xfrm>
            <a:prstGeom prst="rect">
              <a:avLst/>
            </a:prstGeom>
            <a:noFill/>
            <a:ln w="12700" algn="ctr">
              <a:noFill/>
              <a:miter lim="800000"/>
              <a:headEnd/>
              <a:tailEnd/>
            </a:ln>
          </p:spPr>
        </p:pic>
        <p:pic>
          <p:nvPicPr>
            <p:cNvPr id="61507" name="Picture 29"/>
            <p:cNvPicPr>
              <a:picLocks noChangeAspect="1" noChangeArrowheads="1"/>
            </p:cNvPicPr>
            <p:nvPr/>
          </p:nvPicPr>
          <p:blipFill>
            <a:blip r:embed="rId15" cstate="print"/>
            <a:srcRect/>
            <a:stretch>
              <a:fillRect/>
            </a:stretch>
          </p:blipFill>
          <p:spPr bwMode="auto">
            <a:xfrm>
              <a:off x="4186" y="1700"/>
              <a:ext cx="223" cy="191"/>
            </a:xfrm>
            <a:prstGeom prst="rect">
              <a:avLst/>
            </a:prstGeom>
            <a:noFill/>
            <a:ln w="12700" algn="ctr">
              <a:noFill/>
              <a:miter lim="800000"/>
              <a:headEnd/>
              <a:tailEnd/>
            </a:ln>
          </p:spPr>
        </p:pic>
        <p:sp>
          <p:nvSpPr>
            <p:cNvPr id="61508" name="Text Box 30"/>
            <p:cNvSpPr txBox="1">
              <a:spLocks noChangeArrowheads="1"/>
            </p:cNvSpPr>
            <p:nvPr/>
          </p:nvSpPr>
          <p:spPr bwMode="auto">
            <a:xfrm>
              <a:off x="4162" y="1894"/>
              <a:ext cx="627"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Motorcycles</a:t>
              </a:r>
            </a:p>
          </p:txBody>
        </p:sp>
      </p:grpSp>
      <p:grpSp>
        <p:nvGrpSpPr>
          <p:cNvPr id="5" name="Group 31"/>
          <p:cNvGrpSpPr>
            <a:grpSpLocks/>
          </p:cNvGrpSpPr>
          <p:nvPr/>
        </p:nvGrpSpPr>
        <p:grpSpPr bwMode="auto">
          <a:xfrm>
            <a:off x="4648402" y="3428450"/>
            <a:ext cx="2306638" cy="1006154"/>
            <a:chOff x="3703" y="2499"/>
            <a:chExt cx="1491" cy="733"/>
          </a:xfrm>
        </p:grpSpPr>
        <p:sp>
          <p:nvSpPr>
            <p:cNvPr id="61496" name="Rectangle 32"/>
            <p:cNvSpPr>
              <a:spLocks noChangeArrowheads="1"/>
            </p:cNvSpPr>
            <p:nvPr/>
          </p:nvSpPr>
          <p:spPr bwMode="auto">
            <a:xfrm>
              <a:off x="3703" y="2499"/>
              <a:ext cx="1491" cy="733"/>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97" name="Picture 33"/>
            <p:cNvPicPr>
              <a:picLocks noChangeAspect="1" noChangeArrowheads="1"/>
            </p:cNvPicPr>
            <p:nvPr/>
          </p:nvPicPr>
          <p:blipFill>
            <a:blip r:embed="rId16" cstate="print"/>
            <a:srcRect/>
            <a:stretch>
              <a:fillRect/>
            </a:stretch>
          </p:blipFill>
          <p:spPr bwMode="auto">
            <a:xfrm>
              <a:off x="4130" y="2557"/>
              <a:ext cx="280" cy="200"/>
            </a:xfrm>
            <a:prstGeom prst="rect">
              <a:avLst/>
            </a:prstGeom>
            <a:noFill/>
            <a:ln w="12700" algn="ctr">
              <a:noFill/>
              <a:miter lim="800000"/>
              <a:headEnd/>
              <a:tailEnd/>
            </a:ln>
          </p:spPr>
        </p:pic>
        <p:pic>
          <p:nvPicPr>
            <p:cNvPr id="61498" name="Picture 34"/>
            <p:cNvPicPr>
              <a:picLocks noChangeAspect="1" noChangeArrowheads="1"/>
            </p:cNvPicPr>
            <p:nvPr/>
          </p:nvPicPr>
          <p:blipFill>
            <a:blip r:embed="rId17" cstate="print"/>
            <a:srcRect/>
            <a:stretch>
              <a:fillRect/>
            </a:stretch>
          </p:blipFill>
          <p:spPr bwMode="auto">
            <a:xfrm>
              <a:off x="3803" y="2567"/>
              <a:ext cx="282" cy="195"/>
            </a:xfrm>
            <a:prstGeom prst="rect">
              <a:avLst/>
            </a:prstGeom>
            <a:noFill/>
            <a:ln w="12700" algn="ctr">
              <a:noFill/>
              <a:miter lim="800000"/>
              <a:headEnd/>
              <a:tailEnd/>
            </a:ln>
          </p:spPr>
        </p:pic>
        <p:pic>
          <p:nvPicPr>
            <p:cNvPr id="61499" name="Picture 35"/>
            <p:cNvPicPr>
              <a:picLocks noChangeAspect="1" noChangeArrowheads="1"/>
            </p:cNvPicPr>
            <p:nvPr/>
          </p:nvPicPr>
          <p:blipFill>
            <a:blip r:embed="rId18" cstate="print"/>
            <a:srcRect/>
            <a:stretch>
              <a:fillRect/>
            </a:stretch>
          </p:blipFill>
          <p:spPr bwMode="auto">
            <a:xfrm>
              <a:off x="3800" y="2789"/>
              <a:ext cx="292" cy="176"/>
            </a:xfrm>
            <a:prstGeom prst="rect">
              <a:avLst/>
            </a:prstGeom>
            <a:noFill/>
            <a:ln w="12700" algn="ctr">
              <a:noFill/>
              <a:miter lim="800000"/>
              <a:headEnd/>
              <a:tailEnd/>
            </a:ln>
          </p:spPr>
        </p:pic>
        <p:pic>
          <p:nvPicPr>
            <p:cNvPr id="61500" name="Picture 36"/>
            <p:cNvPicPr>
              <a:picLocks noChangeAspect="1" noChangeArrowheads="1"/>
            </p:cNvPicPr>
            <p:nvPr/>
          </p:nvPicPr>
          <p:blipFill>
            <a:blip r:embed="rId19" cstate="print"/>
            <a:srcRect/>
            <a:stretch>
              <a:fillRect/>
            </a:stretch>
          </p:blipFill>
          <p:spPr bwMode="auto">
            <a:xfrm>
              <a:off x="4162" y="2789"/>
              <a:ext cx="242" cy="158"/>
            </a:xfrm>
            <a:prstGeom prst="rect">
              <a:avLst/>
            </a:prstGeom>
            <a:noFill/>
            <a:ln w="12700" algn="ctr">
              <a:noFill/>
              <a:miter lim="800000"/>
              <a:headEnd/>
              <a:tailEnd/>
            </a:ln>
          </p:spPr>
        </p:pic>
        <p:pic>
          <p:nvPicPr>
            <p:cNvPr id="61501" name="Picture 37"/>
            <p:cNvPicPr>
              <a:picLocks noChangeAspect="1" noChangeArrowheads="1"/>
            </p:cNvPicPr>
            <p:nvPr/>
          </p:nvPicPr>
          <p:blipFill>
            <a:blip r:embed="rId20" cstate="print"/>
            <a:srcRect/>
            <a:stretch>
              <a:fillRect/>
            </a:stretch>
          </p:blipFill>
          <p:spPr bwMode="auto">
            <a:xfrm>
              <a:off x="4815" y="2547"/>
              <a:ext cx="235" cy="137"/>
            </a:xfrm>
            <a:prstGeom prst="rect">
              <a:avLst/>
            </a:prstGeom>
            <a:noFill/>
            <a:ln w="12700" algn="ctr">
              <a:noFill/>
              <a:miter lim="800000"/>
              <a:headEnd/>
              <a:tailEnd/>
            </a:ln>
          </p:spPr>
        </p:pic>
        <p:pic>
          <p:nvPicPr>
            <p:cNvPr id="61502" name="Picture 38"/>
            <p:cNvPicPr>
              <a:picLocks noChangeAspect="1" noChangeArrowheads="1"/>
            </p:cNvPicPr>
            <p:nvPr/>
          </p:nvPicPr>
          <p:blipFill>
            <a:blip r:embed="rId21" cstate="print"/>
            <a:srcRect/>
            <a:stretch>
              <a:fillRect/>
            </a:stretch>
          </p:blipFill>
          <p:spPr bwMode="auto">
            <a:xfrm>
              <a:off x="4509" y="2550"/>
              <a:ext cx="263" cy="143"/>
            </a:xfrm>
            <a:prstGeom prst="rect">
              <a:avLst/>
            </a:prstGeom>
            <a:noFill/>
            <a:ln w="12700" algn="ctr">
              <a:noFill/>
              <a:miter lim="800000"/>
              <a:headEnd/>
              <a:tailEnd/>
            </a:ln>
          </p:spPr>
        </p:pic>
        <p:pic>
          <p:nvPicPr>
            <p:cNvPr id="61503" name="Picture 39"/>
            <p:cNvPicPr>
              <a:picLocks noChangeAspect="1" noChangeArrowheads="1"/>
            </p:cNvPicPr>
            <p:nvPr/>
          </p:nvPicPr>
          <p:blipFill>
            <a:blip r:embed="rId22" cstate="print"/>
            <a:srcRect/>
            <a:stretch>
              <a:fillRect/>
            </a:stretch>
          </p:blipFill>
          <p:spPr bwMode="auto">
            <a:xfrm>
              <a:off x="4503" y="2738"/>
              <a:ext cx="282" cy="227"/>
            </a:xfrm>
            <a:prstGeom prst="rect">
              <a:avLst/>
            </a:prstGeom>
            <a:noFill/>
            <a:ln w="12700" algn="ctr">
              <a:noFill/>
              <a:miter lim="800000"/>
              <a:headEnd/>
              <a:tailEnd/>
            </a:ln>
          </p:spPr>
        </p:pic>
        <p:pic>
          <p:nvPicPr>
            <p:cNvPr id="61504" name="Picture 40"/>
            <p:cNvPicPr>
              <a:picLocks noChangeAspect="1" noChangeArrowheads="1"/>
            </p:cNvPicPr>
            <p:nvPr/>
          </p:nvPicPr>
          <p:blipFill>
            <a:blip r:embed="rId23" cstate="print"/>
            <a:srcRect/>
            <a:stretch>
              <a:fillRect/>
            </a:stretch>
          </p:blipFill>
          <p:spPr bwMode="auto">
            <a:xfrm>
              <a:off x="4815" y="2732"/>
              <a:ext cx="296" cy="240"/>
            </a:xfrm>
            <a:prstGeom prst="rect">
              <a:avLst/>
            </a:prstGeom>
            <a:noFill/>
            <a:ln w="12700" algn="ctr">
              <a:noFill/>
              <a:miter lim="800000"/>
              <a:headEnd/>
              <a:tailEnd/>
            </a:ln>
          </p:spPr>
        </p:pic>
      </p:grpSp>
      <p:grpSp>
        <p:nvGrpSpPr>
          <p:cNvPr id="12" name="Group 72"/>
          <p:cNvGrpSpPr>
            <a:grpSpLocks/>
          </p:cNvGrpSpPr>
          <p:nvPr/>
        </p:nvGrpSpPr>
        <p:grpSpPr bwMode="auto">
          <a:xfrm>
            <a:off x="1692274" y="5064467"/>
            <a:ext cx="5300773" cy="1311280"/>
            <a:chOff x="1066" y="3370"/>
            <a:chExt cx="3048" cy="754"/>
          </a:xfrm>
        </p:grpSpPr>
        <p:sp>
          <p:nvSpPr>
            <p:cNvPr id="61456" name="Rectangle 73"/>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57" name="Picture 74"/>
            <p:cNvPicPr>
              <a:picLocks noChangeAspect="1" noChangeArrowheads="1"/>
            </p:cNvPicPr>
            <p:nvPr/>
          </p:nvPicPr>
          <p:blipFill>
            <a:blip r:embed="rId24" cstate="print"/>
            <a:srcRect/>
            <a:stretch>
              <a:fillRect/>
            </a:stretch>
          </p:blipFill>
          <p:spPr bwMode="auto">
            <a:xfrm>
              <a:off x="1155" y="3454"/>
              <a:ext cx="335" cy="167"/>
            </a:xfrm>
            <a:prstGeom prst="rect">
              <a:avLst/>
            </a:prstGeom>
            <a:noFill/>
            <a:ln w="12700" algn="ctr">
              <a:noFill/>
              <a:miter lim="800000"/>
              <a:headEnd/>
              <a:tailEnd/>
            </a:ln>
          </p:spPr>
        </p:pic>
        <p:pic>
          <p:nvPicPr>
            <p:cNvPr id="61458" name="Picture 75"/>
            <p:cNvPicPr>
              <a:picLocks noChangeAspect="1" noChangeArrowheads="1"/>
            </p:cNvPicPr>
            <p:nvPr/>
          </p:nvPicPr>
          <p:blipFill>
            <a:blip r:embed="rId25" cstate="print"/>
            <a:srcRect/>
            <a:stretch>
              <a:fillRect/>
            </a:stretch>
          </p:blipFill>
          <p:spPr bwMode="auto">
            <a:xfrm>
              <a:off x="1981" y="3460"/>
              <a:ext cx="319" cy="212"/>
            </a:xfrm>
            <a:prstGeom prst="rect">
              <a:avLst/>
            </a:prstGeom>
            <a:noFill/>
            <a:ln w="12700" algn="ctr">
              <a:noFill/>
              <a:miter lim="800000"/>
              <a:headEnd/>
              <a:tailEnd/>
            </a:ln>
          </p:spPr>
        </p:pic>
        <p:pic>
          <p:nvPicPr>
            <p:cNvPr id="61459" name="Picture 76"/>
            <p:cNvPicPr>
              <a:picLocks noChangeAspect="1" noChangeArrowheads="1"/>
            </p:cNvPicPr>
            <p:nvPr/>
          </p:nvPicPr>
          <p:blipFill>
            <a:blip r:embed="rId26" cstate="print"/>
            <a:srcRect/>
            <a:stretch>
              <a:fillRect/>
            </a:stretch>
          </p:blipFill>
          <p:spPr bwMode="auto">
            <a:xfrm>
              <a:off x="1983" y="3717"/>
              <a:ext cx="319" cy="213"/>
            </a:xfrm>
            <a:prstGeom prst="rect">
              <a:avLst/>
            </a:prstGeom>
            <a:noFill/>
            <a:ln w="12700" algn="ctr">
              <a:noFill/>
              <a:miter lim="800000"/>
              <a:headEnd/>
              <a:tailEnd/>
            </a:ln>
          </p:spPr>
        </p:pic>
        <p:pic>
          <p:nvPicPr>
            <p:cNvPr id="61460" name="Picture 77"/>
            <p:cNvPicPr>
              <a:picLocks noChangeAspect="1" noChangeArrowheads="1"/>
            </p:cNvPicPr>
            <p:nvPr/>
          </p:nvPicPr>
          <p:blipFill>
            <a:blip r:embed="rId27" cstate="print"/>
            <a:srcRect/>
            <a:stretch>
              <a:fillRect/>
            </a:stretch>
          </p:blipFill>
          <p:spPr bwMode="auto">
            <a:xfrm>
              <a:off x="1567" y="3706"/>
              <a:ext cx="335" cy="224"/>
            </a:xfrm>
            <a:prstGeom prst="rect">
              <a:avLst/>
            </a:prstGeom>
            <a:noFill/>
            <a:ln w="12700" algn="ctr">
              <a:noFill/>
              <a:miter lim="800000"/>
              <a:headEnd/>
              <a:tailEnd/>
            </a:ln>
          </p:spPr>
        </p:pic>
        <p:sp>
          <p:nvSpPr>
            <p:cNvPr id="61461" name="Text Box 78"/>
            <p:cNvSpPr txBox="1">
              <a:spLocks noChangeArrowheads="1"/>
            </p:cNvSpPr>
            <p:nvPr/>
          </p:nvSpPr>
          <p:spPr bwMode="auto">
            <a:xfrm>
              <a:off x="1399" y="3953"/>
              <a:ext cx="697" cy="150"/>
            </a:xfrm>
            <a:prstGeom prst="rect">
              <a:avLst/>
            </a:prstGeom>
            <a:noFill/>
            <a:ln w="12700" algn="ctr">
              <a:noFill/>
              <a:miter lim="800000"/>
              <a:headEnd/>
              <a:tailEnd/>
            </a:ln>
          </p:spPr>
          <p:txBody>
            <a:bodyPr wrap="none">
              <a:spAutoFit/>
            </a:bodyPr>
            <a:lstStyle/>
            <a:p>
              <a:pPr algn="l">
                <a:spcBef>
                  <a:spcPct val="0"/>
                </a:spcBef>
              </a:pPr>
              <a:r>
                <a:rPr lang="en-US" sz="1100" dirty="0" smtClean="0">
                  <a:latin typeface="Arial" charset="0"/>
                </a:rPr>
                <a:t>Random images</a:t>
              </a:r>
              <a:endParaRPr lang="en-US" sz="1100" dirty="0">
                <a:latin typeface="Arial" charset="0"/>
              </a:endParaRPr>
            </a:p>
          </p:txBody>
        </p:sp>
        <p:pic>
          <p:nvPicPr>
            <p:cNvPr id="61462" name="Picture 79"/>
            <p:cNvPicPr>
              <a:picLocks noChangeAspect="1" noChangeArrowheads="1"/>
            </p:cNvPicPr>
            <p:nvPr/>
          </p:nvPicPr>
          <p:blipFill>
            <a:blip r:embed="rId28" cstate="print"/>
            <a:srcRect/>
            <a:stretch>
              <a:fillRect/>
            </a:stretch>
          </p:blipFill>
          <p:spPr bwMode="auto">
            <a:xfrm>
              <a:off x="1145" y="3713"/>
              <a:ext cx="331" cy="221"/>
            </a:xfrm>
            <a:prstGeom prst="rect">
              <a:avLst/>
            </a:prstGeom>
            <a:noFill/>
            <a:ln w="12700" algn="ctr">
              <a:noFill/>
              <a:miter lim="800000"/>
              <a:headEnd/>
              <a:tailEnd/>
            </a:ln>
          </p:spPr>
        </p:pic>
        <p:grpSp>
          <p:nvGrpSpPr>
            <p:cNvPr id="13" name="Group 80"/>
            <p:cNvGrpSpPr>
              <a:grpSpLocks/>
            </p:cNvGrpSpPr>
            <p:nvPr/>
          </p:nvGrpSpPr>
          <p:grpSpPr bwMode="auto">
            <a:xfrm>
              <a:off x="2662" y="3418"/>
              <a:ext cx="653" cy="587"/>
              <a:chOff x="2856" y="3515"/>
              <a:chExt cx="653" cy="587"/>
            </a:xfrm>
          </p:grpSpPr>
          <p:sp>
            <p:nvSpPr>
              <p:cNvPr id="61469" name="Rectangle 81"/>
              <p:cNvSpPr>
                <a:spLocks noChangeArrowheads="1"/>
              </p:cNvSpPr>
              <p:nvPr/>
            </p:nvSpPr>
            <p:spPr bwMode="auto">
              <a:xfrm>
                <a:off x="2856"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70" name="Picture 82"/>
              <p:cNvPicPr>
                <a:picLocks noChangeAspect="1" noChangeArrowheads="1"/>
              </p:cNvPicPr>
              <p:nvPr/>
            </p:nvPicPr>
            <p:blipFill>
              <a:blip r:embed="rId29" cstate="print"/>
              <a:srcRect/>
              <a:stretch>
                <a:fillRect/>
              </a:stretch>
            </p:blipFill>
            <p:spPr bwMode="auto">
              <a:xfrm>
                <a:off x="2953" y="3587"/>
                <a:ext cx="459" cy="308"/>
              </a:xfrm>
              <a:prstGeom prst="rect">
                <a:avLst/>
              </a:prstGeom>
              <a:noFill/>
              <a:ln w="12700" algn="ctr">
                <a:noFill/>
                <a:miter lim="800000"/>
                <a:headEnd/>
                <a:tailEnd/>
              </a:ln>
            </p:spPr>
          </p:pic>
          <p:sp>
            <p:nvSpPr>
              <p:cNvPr id="61471" name="Text Box 83"/>
              <p:cNvSpPr txBox="1">
                <a:spLocks noChangeArrowheads="1"/>
              </p:cNvSpPr>
              <p:nvPr/>
            </p:nvSpPr>
            <p:spPr bwMode="auto">
              <a:xfrm>
                <a:off x="2977" y="3926"/>
                <a:ext cx="387" cy="159"/>
              </a:xfrm>
              <a:prstGeom prst="rect">
                <a:avLst/>
              </a:prstGeom>
              <a:noFill/>
              <a:ln w="12700" algn="ctr">
                <a:noFill/>
                <a:miter lim="800000"/>
                <a:headEnd/>
                <a:tailEnd/>
              </a:ln>
            </p:spPr>
            <p:txBody>
              <a:bodyPr>
                <a:spAutoFit/>
              </a:bodyPr>
              <a:lstStyle/>
              <a:p>
                <a:pPr>
                  <a:spcBef>
                    <a:spcPct val="0"/>
                  </a:spcBef>
                </a:pPr>
                <a:r>
                  <a:rPr lang="en-US" sz="1200" dirty="0">
                    <a:latin typeface="Arial" charset="0"/>
                  </a:rPr>
                  <a:t>Car</a:t>
                </a:r>
              </a:p>
            </p:txBody>
          </p:sp>
        </p:grpSp>
        <p:grpSp>
          <p:nvGrpSpPr>
            <p:cNvPr id="14" name="Group 84"/>
            <p:cNvGrpSpPr>
              <a:grpSpLocks/>
            </p:cNvGrpSpPr>
            <p:nvPr/>
          </p:nvGrpSpPr>
          <p:grpSpPr bwMode="auto">
            <a:xfrm>
              <a:off x="3436" y="3418"/>
              <a:ext cx="678" cy="569"/>
              <a:chOff x="3436" y="3418"/>
              <a:chExt cx="678" cy="569"/>
            </a:xfrm>
          </p:grpSpPr>
          <p:sp>
            <p:nvSpPr>
              <p:cNvPr id="61466" name="Rectangle 85"/>
              <p:cNvSpPr>
                <a:spLocks noChangeArrowheads="1"/>
              </p:cNvSpPr>
              <p:nvPr/>
            </p:nvSpPr>
            <p:spPr bwMode="auto">
              <a:xfrm>
                <a:off x="3436"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67" name="Picture 86"/>
              <p:cNvPicPr>
                <a:picLocks noChangeAspect="1" noChangeArrowheads="1"/>
              </p:cNvPicPr>
              <p:nvPr/>
            </p:nvPicPr>
            <p:blipFill>
              <a:blip r:embed="rId30" cstate="print"/>
              <a:srcRect/>
              <a:stretch>
                <a:fillRect/>
              </a:stretch>
            </p:blipFill>
            <p:spPr bwMode="auto">
              <a:xfrm>
                <a:off x="3509" y="3491"/>
                <a:ext cx="508" cy="296"/>
              </a:xfrm>
              <a:prstGeom prst="rect">
                <a:avLst/>
              </a:prstGeom>
              <a:noFill/>
              <a:ln w="12700" algn="ctr">
                <a:noFill/>
                <a:miter lim="800000"/>
                <a:headEnd/>
                <a:tailEnd/>
              </a:ln>
            </p:spPr>
          </p:pic>
          <p:sp>
            <p:nvSpPr>
              <p:cNvPr id="61468" name="Text Box 87"/>
              <p:cNvSpPr txBox="1">
                <a:spLocks noChangeArrowheads="1"/>
              </p:cNvSpPr>
              <p:nvPr/>
            </p:nvSpPr>
            <p:spPr bwMode="auto">
              <a:xfrm>
                <a:off x="3485" y="3805"/>
                <a:ext cx="579"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a:t>
                </a:r>
              </a:p>
            </p:txBody>
          </p:sp>
        </p:grpSp>
        <p:pic>
          <p:nvPicPr>
            <p:cNvPr id="61465" name="Picture 88"/>
            <p:cNvPicPr>
              <a:picLocks noChangeAspect="1" noChangeArrowheads="1"/>
            </p:cNvPicPr>
            <p:nvPr/>
          </p:nvPicPr>
          <p:blipFill>
            <a:blip r:embed="rId31" cstate="print"/>
            <a:srcRect/>
            <a:stretch>
              <a:fillRect/>
            </a:stretch>
          </p:blipFill>
          <p:spPr bwMode="auto">
            <a:xfrm>
              <a:off x="1574" y="3442"/>
              <a:ext cx="338" cy="218"/>
            </a:xfrm>
            <a:prstGeom prst="rect">
              <a:avLst/>
            </a:prstGeom>
            <a:noFill/>
            <a:ln w="25400" algn="ctr">
              <a:noFill/>
              <a:miter lim="800000"/>
              <a:headEnd/>
              <a:tailEnd/>
            </a:ln>
          </p:spPr>
        </p:pic>
      </p:grpSp>
      <p:sp>
        <p:nvSpPr>
          <p:cNvPr id="89" name="Text Box 78"/>
          <p:cNvSpPr txBox="1">
            <a:spLocks noChangeArrowheads="1"/>
          </p:cNvSpPr>
          <p:nvPr/>
        </p:nvSpPr>
        <p:spPr bwMode="auto">
          <a:xfrm>
            <a:off x="4802430" y="4127515"/>
            <a:ext cx="2050561" cy="261610"/>
          </a:xfrm>
          <a:prstGeom prst="rect">
            <a:avLst/>
          </a:prstGeom>
          <a:noFill/>
          <a:ln w="12700" algn="ctr">
            <a:noFill/>
            <a:miter lim="800000"/>
            <a:headEnd/>
            <a:tailEnd/>
          </a:ln>
        </p:spPr>
        <p:txBody>
          <a:bodyPr wrap="none">
            <a:spAutoFit/>
          </a:bodyPr>
          <a:lstStyle/>
          <a:p>
            <a:pPr algn="l">
              <a:spcBef>
                <a:spcPct val="0"/>
              </a:spcBef>
            </a:pPr>
            <a:r>
              <a:rPr lang="en-US" sz="1100" dirty="0" smtClean="0">
                <a:latin typeface="Arial" charset="0"/>
              </a:rPr>
              <a:t>Unlabeled cars &amp; motorcycles</a:t>
            </a:r>
            <a:endParaRPr lang="en-US" sz="1100"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0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0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(Unsupervised Feature Learning)</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7017179"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grpSp>
        <p:nvGrpSpPr>
          <p:cNvPr id="2" name="Group 44"/>
          <p:cNvGrpSpPr/>
          <p:nvPr/>
        </p:nvGrpSpPr>
        <p:grpSpPr>
          <a:xfrm>
            <a:off x="3535065" y="3928265"/>
            <a:ext cx="3108960" cy="2560320"/>
            <a:chOff x="5067942" y="753350"/>
            <a:chExt cx="3108960" cy="2560320"/>
          </a:xfrm>
        </p:grpSpPr>
        <p:sp>
          <p:nvSpPr>
            <p:cNvPr id="57346" name="Rectangle 2"/>
            <p:cNvSpPr>
              <a:spLocks noChangeArrowheads="1"/>
            </p:cNvSpPr>
            <p:nvPr/>
          </p:nvSpPr>
          <p:spPr bwMode="auto">
            <a:xfrm>
              <a:off x="5067942" y="753350"/>
              <a:ext cx="3108960"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C:\Users\ang\Desktop\1961 Norton #271 Ridden by Jesse Seary in turn 9 at Road America, Elkhart Lake, WI.jpg"/>
          <p:cNvPicPr>
            <a:picLocks noChangeAspect="1" noChangeArrowheads="1"/>
          </p:cNvPicPr>
          <p:nvPr/>
        </p:nvPicPr>
        <p:blipFill>
          <a:blip r:embed="rId8" cstate="print"/>
          <a:srcRect/>
          <a:stretch>
            <a:fillRect/>
          </a:stretch>
        </p:blipFill>
        <p:spPr bwMode="auto">
          <a:xfrm>
            <a:off x="7031362" y="5001809"/>
            <a:ext cx="1649973" cy="1105137"/>
          </a:xfrm>
          <a:prstGeom prst="rect">
            <a:avLst/>
          </a:prstGeom>
          <a:noFill/>
        </p:spPr>
      </p:pic>
      <p:grpSp>
        <p:nvGrpSpPr>
          <p:cNvPr id="7" name="Group 46"/>
          <p:cNvGrpSpPr/>
          <p:nvPr/>
        </p:nvGrpSpPr>
        <p:grpSpPr>
          <a:xfrm>
            <a:off x="-1594730" y="3889860"/>
            <a:ext cx="4784150" cy="2598725"/>
            <a:chOff x="-2148875" y="3889860"/>
            <a:chExt cx="4784150" cy="2598725"/>
          </a:xfrm>
        </p:grpSpPr>
        <p:grpSp>
          <p:nvGrpSpPr>
            <p:cNvPr id="8" name="Group 43"/>
            <p:cNvGrpSpPr/>
            <p:nvPr/>
          </p:nvGrpSpPr>
          <p:grpSpPr>
            <a:xfrm>
              <a:off x="-2148875" y="3889860"/>
              <a:ext cx="4784150" cy="2598725"/>
              <a:chOff x="-708962" y="702245"/>
              <a:chExt cx="4883393" cy="2598725"/>
            </a:xfrm>
          </p:grpSpPr>
          <p:sp>
            <p:nvSpPr>
              <p:cNvPr id="57347" name="Rectangle 3"/>
              <p:cNvSpPr>
                <a:spLocks noChangeArrowheads="1"/>
              </p:cNvSpPr>
              <p:nvPr/>
            </p:nvSpPr>
            <p:spPr bwMode="auto">
              <a:xfrm>
                <a:off x="1094315" y="740650"/>
                <a:ext cx="3080116"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pic>
            <p:nvPicPr>
              <p:cNvPr id="35" name="Picture 11"/>
              <p:cNvPicPr>
                <a:picLocks noChangeAspect="1" noChangeArrowheads="1"/>
              </p:cNvPicPr>
              <p:nvPr/>
            </p:nvPicPr>
            <p:blipFill>
              <a:blip r:embed="rId9"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10" cstate="print"/>
              <a:srcRect/>
              <a:stretch>
                <a:fillRect/>
              </a:stretch>
            </p:blipFill>
            <p:spPr bwMode="auto">
              <a:xfrm>
                <a:off x="2740786" y="1047890"/>
                <a:ext cx="1145469" cy="721221"/>
              </a:xfrm>
              <a:prstGeom prst="rect">
                <a:avLst/>
              </a:prstGeom>
              <a:noFill/>
              <a:ln w="12700" algn="ctr">
                <a:noFill/>
                <a:miter lim="800000"/>
                <a:headEnd/>
                <a:tailEnd/>
              </a:ln>
            </p:spPr>
          </p:pic>
          <p:pic>
            <p:nvPicPr>
              <p:cNvPr id="37" name="Picture 13"/>
              <p:cNvPicPr>
                <a:picLocks noChangeAspect="1" noChangeArrowheads="1"/>
              </p:cNvPicPr>
              <p:nvPr/>
            </p:nvPicPr>
            <p:blipFill>
              <a:blip r:embed="rId11"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12" cstate="print"/>
              <a:srcRect/>
              <a:stretch>
                <a:fillRect/>
              </a:stretch>
            </p:blipFill>
            <p:spPr bwMode="auto">
              <a:xfrm>
                <a:off x="-708962" y="702245"/>
                <a:ext cx="1163444" cy="921805"/>
              </a:xfrm>
              <a:prstGeom prst="rect">
                <a:avLst/>
              </a:prstGeom>
              <a:noFill/>
              <a:ln w="12700" algn="ctr">
                <a:noFill/>
                <a:miter lim="800000"/>
                <a:headEnd/>
                <a:tailEnd/>
              </a:ln>
            </p:spPr>
          </p:pic>
        </p:grpSp>
        <p:pic>
          <p:nvPicPr>
            <p:cNvPr id="46" name="Picture 6" descr="C:\Users\ang\Desktop\imgre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197100"/>
              <a:ext cx="864522" cy="77007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 descr="C:\Users\ang\Desktop\imgres.jpg"/>
          <p:cNvPicPr>
            <a:picLocks noChangeAspect="1" noChangeArrowheads="1"/>
          </p:cNvPicPr>
          <p:nvPr/>
        </p:nvPicPr>
        <p:blipFill>
          <a:blip r:embed="rId14" cstate="print"/>
          <a:srcRect/>
          <a:stretch>
            <a:fillRect/>
          </a:stretch>
        </p:blipFill>
        <p:spPr bwMode="auto">
          <a:xfrm>
            <a:off x="-1803230" y="510220"/>
            <a:ext cx="1067480" cy="648642"/>
          </a:xfrm>
          <a:prstGeom prst="rect">
            <a:avLst/>
          </a:prstGeom>
          <a:noFill/>
        </p:spPr>
      </p:pic>
      <p:pic>
        <p:nvPicPr>
          <p:cNvPr id="2674696" name="Picture 8" descr="http://t3.gstatic.com/images?q=tbn:ANd9GcRuyf-nRXBS6xN73ZFlhvivWbLT9IvIKvg-KPQIXmBbJe6DBurF"/>
          <p:cNvPicPr>
            <a:picLocks noChangeAspect="1" noChangeArrowheads="1"/>
          </p:cNvPicPr>
          <p:nvPr/>
        </p:nvPicPr>
        <p:blipFill>
          <a:blip r:embed="rId15" cstate="print"/>
          <a:srcRect/>
          <a:stretch>
            <a:fillRect/>
          </a:stretch>
        </p:blipFill>
        <p:spPr bwMode="auto">
          <a:xfrm>
            <a:off x="9564650" y="1777585"/>
            <a:ext cx="1064997" cy="706140"/>
          </a:xfrm>
          <a:prstGeom prst="rect">
            <a:avLst/>
          </a:prstGeom>
          <a:noFill/>
        </p:spPr>
      </p:pic>
      <p:grpSp>
        <p:nvGrpSpPr>
          <p:cNvPr id="47" name="Group 31"/>
          <p:cNvGrpSpPr>
            <a:grpSpLocks/>
          </p:cNvGrpSpPr>
          <p:nvPr/>
        </p:nvGrpSpPr>
        <p:grpSpPr bwMode="auto">
          <a:xfrm>
            <a:off x="1691630" y="932669"/>
            <a:ext cx="6675157" cy="2742491"/>
            <a:chOff x="3703" y="2499"/>
            <a:chExt cx="1775" cy="655"/>
          </a:xfrm>
        </p:grpSpPr>
        <p:sp>
          <p:nvSpPr>
            <p:cNvPr id="49" name="Rectangle 32"/>
            <p:cNvSpPr>
              <a:spLocks noChangeArrowheads="1"/>
            </p:cNvSpPr>
            <p:nvPr/>
          </p:nvSpPr>
          <p:spPr bwMode="auto">
            <a:xfrm>
              <a:off x="3703" y="2499"/>
              <a:ext cx="1775" cy="655"/>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50" name="Picture 33"/>
            <p:cNvPicPr>
              <a:picLocks noChangeAspect="1" noChangeArrowheads="1"/>
            </p:cNvPicPr>
            <p:nvPr/>
          </p:nvPicPr>
          <p:blipFill>
            <a:blip r:embed="rId16" cstate="print"/>
            <a:srcRect/>
            <a:stretch>
              <a:fillRect/>
            </a:stretch>
          </p:blipFill>
          <p:spPr bwMode="auto">
            <a:xfrm>
              <a:off x="4130" y="2557"/>
              <a:ext cx="280" cy="200"/>
            </a:xfrm>
            <a:prstGeom prst="rect">
              <a:avLst/>
            </a:prstGeom>
            <a:noFill/>
            <a:ln w="12700" algn="ctr">
              <a:noFill/>
              <a:miter lim="800000"/>
              <a:headEnd/>
              <a:tailEnd/>
            </a:ln>
          </p:spPr>
        </p:pic>
        <p:pic>
          <p:nvPicPr>
            <p:cNvPr id="51" name="Picture 34"/>
            <p:cNvPicPr>
              <a:picLocks noChangeAspect="1" noChangeArrowheads="1"/>
            </p:cNvPicPr>
            <p:nvPr/>
          </p:nvPicPr>
          <p:blipFill>
            <a:blip r:embed="rId17" cstate="print"/>
            <a:srcRect/>
            <a:stretch>
              <a:fillRect/>
            </a:stretch>
          </p:blipFill>
          <p:spPr bwMode="auto">
            <a:xfrm>
              <a:off x="3803" y="2567"/>
              <a:ext cx="282" cy="195"/>
            </a:xfrm>
            <a:prstGeom prst="rect">
              <a:avLst/>
            </a:prstGeom>
            <a:noFill/>
            <a:ln w="12700" algn="ctr">
              <a:noFill/>
              <a:miter lim="800000"/>
              <a:headEnd/>
              <a:tailEnd/>
            </a:ln>
          </p:spPr>
        </p:pic>
        <p:pic>
          <p:nvPicPr>
            <p:cNvPr id="52" name="Picture 35"/>
            <p:cNvPicPr>
              <a:picLocks noChangeAspect="1" noChangeArrowheads="1"/>
            </p:cNvPicPr>
            <p:nvPr/>
          </p:nvPicPr>
          <p:blipFill>
            <a:blip r:embed="rId18" cstate="print"/>
            <a:srcRect/>
            <a:stretch>
              <a:fillRect/>
            </a:stretch>
          </p:blipFill>
          <p:spPr bwMode="auto">
            <a:xfrm>
              <a:off x="3800" y="2789"/>
              <a:ext cx="292" cy="176"/>
            </a:xfrm>
            <a:prstGeom prst="rect">
              <a:avLst/>
            </a:prstGeom>
            <a:noFill/>
            <a:ln w="12700" algn="ctr">
              <a:noFill/>
              <a:miter lim="800000"/>
              <a:headEnd/>
              <a:tailEnd/>
            </a:ln>
          </p:spPr>
        </p:pic>
        <p:pic>
          <p:nvPicPr>
            <p:cNvPr id="53" name="Picture 36"/>
            <p:cNvPicPr>
              <a:picLocks noChangeAspect="1" noChangeArrowheads="1"/>
            </p:cNvPicPr>
            <p:nvPr/>
          </p:nvPicPr>
          <p:blipFill>
            <a:blip r:embed="rId19" cstate="print"/>
            <a:srcRect/>
            <a:stretch>
              <a:fillRect/>
            </a:stretch>
          </p:blipFill>
          <p:spPr bwMode="auto">
            <a:xfrm>
              <a:off x="4162" y="2789"/>
              <a:ext cx="242" cy="158"/>
            </a:xfrm>
            <a:prstGeom prst="rect">
              <a:avLst/>
            </a:prstGeom>
            <a:noFill/>
            <a:ln w="12700" algn="ctr">
              <a:noFill/>
              <a:miter lim="800000"/>
              <a:headEnd/>
              <a:tailEnd/>
            </a:ln>
          </p:spPr>
        </p:pic>
        <p:pic>
          <p:nvPicPr>
            <p:cNvPr id="54" name="Picture 37"/>
            <p:cNvPicPr>
              <a:picLocks noChangeAspect="1" noChangeArrowheads="1"/>
            </p:cNvPicPr>
            <p:nvPr/>
          </p:nvPicPr>
          <p:blipFill>
            <a:blip r:embed="rId20" cstate="print"/>
            <a:srcRect/>
            <a:stretch>
              <a:fillRect/>
            </a:stretch>
          </p:blipFill>
          <p:spPr bwMode="auto">
            <a:xfrm>
              <a:off x="4815" y="2547"/>
              <a:ext cx="235" cy="137"/>
            </a:xfrm>
            <a:prstGeom prst="rect">
              <a:avLst/>
            </a:prstGeom>
            <a:noFill/>
            <a:ln w="12700" algn="ctr">
              <a:noFill/>
              <a:miter lim="800000"/>
              <a:headEnd/>
              <a:tailEnd/>
            </a:ln>
          </p:spPr>
        </p:pic>
        <p:pic>
          <p:nvPicPr>
            <p:cNvPr id="55" name="Picture 38"/>
            <p:cNvPicPr>
              <a:picLocks noChangeAspect="1" noChangeArrowheads="1"/>
            </p:cNvPicPr>
            <p:nvPr/>
          </p:nvPicPr>
          <p:blipFill>
            <a:blip r:embed="rId21" cstate="print"/>
            <a:srcRect/>
            <a:stretch>
              <a:fillRect/>
            </a:stretch>
          </p:blipFill>
          <p:spPr bwMode="auto">
            <a:xfrm>
              <a:off x="4509" y="2550"/>
              <a:ext cx="263" cy="143"/>
            </a:xfrm>
            <a:prstGeom prst="rect">
              <a:avLst/>
            </a:prstGeom>
            <a:noFill/>
            <a:ln w="12700" algn="ctr">
              <a:noFill/>
              <a:miter lim="800000"/>
              <a:headEnd/>
              <a:tailEnd/>
            </a:ln>
          </p:spPr>
        </p:pic>
        <p:pic>
          <p:nvPicPr>
            <p:cNvPr id="56" name="Picture 39"/>
            <p:cNvPicPr>
              <a:picLocks noChangeAspect="1" noChangeArrowheads="1"/>
            </p:cNvPicPr>
            <p:nvPr/>
          </p:nvPicPr>
          <p:blipFill>
            <a:blip r:embed="rId22" cstate="print"/>
            <a:srcRect/>
            <a:stretch>
              <a:fillRect/>
            </a:stretch>
          </p:blipFill>
          <p:spPr bwMode="auto">
            <a:xfrm>
              <a:off x="4503" y="2738"/>
              <a:ext cx="282" cy="227"/>
            </a:xfrm>
            <a:prstGeom prst="rect">
              <a:avLst/>
            </a:prstGeom>
            <a:noFill/>
            <a:ln w="12700" algn="ctr">
              <a:noFill/>
              <a:miter lim="800000"/>
              <a:headEnd/>
              <a:tailEnd/>
            </a:ln>
          </p:spPr>
        </p:pic>
        <p:pic>
          <p:nvPicPr>
            <p:cNvPr id="57" name="Picture 40"/>
            <p:cNvPicPr>
              <a:picLocks noChangeAspect="1" noChangeArrowheads="1"/>
            </p:cNvPicPr>
            <p:nvPr/>
          </p:nvPicPr>
          <p:blipFill>
            <a:blip r:embed="rId23" cstate="print"/>
            <a:srcRect/>
            <a:stretch>
              <a:fillRect/>
            </a:stretch>
          </p:blipFill>
          <p:spPr bwMode="auto">
            <a:xfrm>
              <a:off x="4815" y="2732"/>
              <a:ext cx="296" cy="240"/>
            </a:xfrm>
            <a:prstGeom prst="rect">
              <a:avLst/>
            </a:prstGeom>
            <a:noFill/>
            <a:ln w="12700" algn="ctr">
              <a:noFill/>
              <a:miter lim="800000"/>
              <a:headEnd/>
              <a:tailEnd/>
            </a:ln>
          </p:spPr>
        </p:pic>
      </p:grpSp>
      <p:sp>
        <p:nvSpPr>
          <p:cNvPr id="58" name="Text Box 21"/>
          <p:cNvSpPr txBox="1">
            <a:spLocks noChangeArrowheads="1"/>
          </p:cNvSpPr>
          <p:nvPr/>
        </p:nvSpPr>
        <p:spPr bwMode="auto">
          <a:xfrm>
            <a:off x="1806840" y="3083355"/>
            <a:ext cx="6314549"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data (all images can be associated with </a:t>
            </a:r>
            <a:r>
              <a:rPr lang="en-US" b="1" dirty="0" err="1" smtClean="0">
                <a:solidFill>
                  <a:srgbClr val="000000"/>
                </a:solidFill>
                <a:latin typeface="Arial" charset="0"/>
              </a:rPr>
              <a:t>lales</a:t>
            </a:r>
            <a:r>
              <a:rPr lang="en-US" b="1" dirty="0" smtClean="0">
                <a:solidFill>
                  <a:srgbClr val="000000"/>
                </a:solidFill>
                <a:latin typeface="Arial" charset="0"/>
              </a:rPr>
              <a:t>)</a:t>
            </a:r>
            <a:endParaRPr lang="en-US" b="1" dirty="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577880" y="215900"/>
            <a:ext cx="7757810" cy="304800"/>
          </a:xfrm>
        </p:spPr>
        <p:txBody>
          <a:bodyPr/>
          <a:lstStyle/>
          <a:p>
            <a:pPr eaLnBrk="1" hangingPunct="1"/>
            <a:r>
              <a:rPr lang="en-US" dirty="0" smtClean="0"/>
              <a:t>Self-taught learning (Feature learning problem)</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
        <p:nvSpPr>
          <p:cNvPr id="19"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0"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1"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22"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23" name="Picture 10"/>
          <p:cNvPicPr>
            <a:picLocks noChangeAspect="1" noChangeArrowheads="1"/>
          </p:cNvPicPr>
          <p:nvPr/>
        </p:nvPicPr>
        <p:blipFill>
          <a:blip r:embed="rId12" cstate="print"/>
          <a:srcRect/>
          <a:stretch>
            <a:fillRect/>
          </a:stretch>
        </p:blipFill>
        <p:spPr bwMode="auto">
          <a:xfrm>
            <a:off x="5340100" y="900987"/>
            <a:ext cx="1257374" cy="756469"/>
          </a:xfrm>
          <a:prstGeom prst="rect">
            <a:avLst/>
          </a:prstGeom>
          <a:noFill/>
          <a:ln w="12700" algn="ctr">
            <a:noFill/>
            <a:miter lim="800000"/>
            <a:headEnd/>
            <a:tailEnd/>
          </a:ln>
        </p:spPr>
      </p:pic>
      <p:pic>
        <p:nvPicPr>
          <p:cNvPr id="24" name="Picture 6" descr="http://t2.gstatic.com/images?q=tbn:ANd9GcTL9hSacq02lg06-d1mjwiBX5E3yNKEBXdBdyL2OuTvLG_4Wq1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 descr="C:\Users\ang\Desktop\treesAndGrer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C:\Users\ang\Desktop\imgre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p:cNvPicPr>
            <a:picLocks noChangeAspect="1" noChangeArrowheads="1"/>
          </p:cNvPicPr>
          <p:nvPr/>
        </p:nvPicPr>
        <p:blipFill>
          <a:blip r:embed="rId7"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28" name="Picture 12"/>
          <p:cNvPicPr>
            <a:picLocks noChangeAspect="1" noChangeArrowheads="1"/>
          </p:cNvPicPr>
          <p:nvPr/>
        </p:nvPicPr>
        <p:blipFill>
          <a:blip r:embed="rId8"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29" name="Picture 13"/>
          <p:cNvPicPr>
            <a:picLocks noChangeAspect="1" noChangeArrowheads="1"/>
          </p:cNvPicPr>
          <p:nvPr/>
        </p:nvPicPr>
        <p:blipFill>
          <a:blip r:embed="rId9"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1" name="Picture 14"/>
          <p:cNvPicPr>
            <a:picLocks noChangeAspect="1" noChangeArrowheads="1"/>
          </p:cNvPicPr>
          <p:nvPr/>
        </p:nvPicPr>
        <p:blipFill>
          <a:blip r:embed="rId10" cstate="print"/>
          <a:srcRect/>
          <a:stretch>
            <a:fillRect/>
          </a:stretch>
        </p:blipFill>
        <p:spPr bwMode="auto">
          <a:xfrm>
            <a:off x="1302930" y="925050"/>
            <a:ext cx="1238250" cy="981075"/>
          </a:xfrm>
          <a:prstGeom prst="rect">
            <a:avLst/>
          </a:prstGeom>
          <a:noFill/>
          <a:ln w="12700" algn="ctr">
            <a:noFill/>
            <a:miter lim="800000"/>
            <a:headEnd/>
            <a:tailEnd/>
          </a:ln>
        </p:spPr>
      </p:pic>
      <p:pic>
        <p:nvPicPr>
          <p:cNvPr id="32" name="Picture 2" descr="C:\Users\ang\Desktop\1961 Norton #271 Ridden by Jesse Seary in turn 9 at Road America, Elkhart Lake, WI.jpg"/>
          <p:cNvPicPr>
            <a:picLocks noChangeAspect="1" noChangeArrowheads="1"/>
          </p:cNvPicPr>
          <p:nvPr/>
        </p:nvPicPr>
        <p:blipFill>
          <a:blip r:embed="rId16" cstate="print"/>
          <a:srcRect/>
          <a:stretch>
            <a:fillRect/>
          </a:stretch>
        </p:blipFill>
        <p:spPr bwMode="auto">
          <a:xfrm>
            <a:off x="6890483" y="5001809"/>
            <a:ext cx="1649973" cy="1105137"/>
          </a:xfrm>
          <a:prstGeom prst="rect">
            <a:avLst/>
          </a:prstGeom>
          <a:noFill/>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
          <p:cNvGrpSpPr>
            <a:grpSpLocks/>
          </p:cNvGrpSpPr>
          <p:nvPr/>
        </p:nvGrpSpPr>
        <p:grpSpPr bwMode="auto">
          <a:xfrm>
            <a:off x="1017984" y="1777008"/>
            <a:ext cx="2241352" cy="2402086"/>
            <a:chOff x="0" y="0"/>
            <a:chExt cx="2008" cy="2152"/>
          </a:xfrm>
        </p:grpSpPr>
        <p:grpSp>
          <p:nvGrpSpPr>
            <p:cNvPr id="20482" name="Group 2"/>
            <p:cNvGrpSpPr>
              <a:grpSpLocks/>
            </p:cNvGrpSpPr>
            <p:nvPr/>
          </p:nvGrpSpPr>
          <p:grpSpPr bwMode="auto">
            <a:xfrm>
              <a:off x="344" y="96"/>
              <a:ext cx="1320" cy="496"/>
              <a:chOff x="0" y="0"/>
              <a:chExt cx="1320" cy="496"/>
            </a:xfrm>
          </p:grpSpPr>
          <p:sp>
            <p:nvSpPr>
              <p:cNvPr id="20483" name="Line 3"/>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4" name="Line 4"/>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5" name="Line 5"/>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6" name="Line 6"/>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7" name="Line 7"/>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8" name="Line 8"/>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89" name="Line 9"/>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0" name="Line 10"/>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1" name="Line 11"/>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2" name="Line 12"/>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3" name="Line 13"/>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4" name="Line 14"/>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495" name="Group 15"/>
            <p:cNvGrpSpPr>
              <a:grpSpLocks/>
            </p:cNvGrpSpPr>
            <p:nvPr/>
          </p:nvGrpSpPr>
          <p:grpSpPr bwMode="auto">
            <a:xfrm>
              <a:off x="80" y="584"/>
              <a:ext cx="1848" cy="496"/>
              <a:chOff x="0" y="0"/>
              <a:chExt cx="1848" cy="496"/>
            </a:xfrm>
          </p:grpSpPr>
          <p:sp>
            <p:nvSpPr>
              <p:cNvPr id="20496" name="Line 16"/>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7" name="Line 17"/>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8" name="Line 18"/>
              <p:cNvSpPr>
                <a:spLocks noChangeShapeType="1"/>
              </p:cNvSpPr>
              <p:nvPr/>
            </p:nvSpPr>
            <p:spPr bwMode="auto">
              <a:xfrm rot="10800000" flipH="1">
                <a:off x="1312"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499" name="Line 19"/>
              <p:cNvSpPr>
                <a:spLocks noChangeShapeType="1"/>
              </p:cNvSpPr>
              <p:nvPr/>
            </p:nvSpPr>
            <p:spPr bwMode="auto">
              <a:xfrm>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0" name="Line 20"/>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1" name="Line 21"/>
              <p:cNvSpPr>
                <a:spLocks noChangeShapeType="1"/>
              </p:cNvSpPr>
              <p:nvPr/>
            </p:nvSpPr>
            <p:spPr bwMode="auto">
              <a:xfrm rot="10800000" flipH="1">
                <a:off x="157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2" name="Line 22"/>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3" name="Line 23"/>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4" name="Line 24"/>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5" name="Line 25"/>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6" name="Line 26"/>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7" name="Line 27"/>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8" name="Line 28"/>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09" name="Line 29"/>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0" name="Line 30"/>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1" name="Line 31"/>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2" name="Line 32"/>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3" name="Line 33"/>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14" name="Group 34"/>
            <p:cNvGrpSpPr>
              <a:grpSpLocks/>
            </p:cNvGrpSpPr>
            <p:nvPr/>
          </p:nvGrpSpPr>
          <p:grpSpPr bwMode="auto">
            <a:xfrm>
              <a:off x="80" y="1080"/>
              <a:ext cx="1848" cy="496"/>
              <a:chOff x="0" y="0"/>
              <a:chExt cx="1848" cy="496"/>
            </a:xfrm>
          </p:grpSpPr>
          <p:sp>
            <p:nvSpPr>
              <p:cNvPr id="20515" name="Line 35"/>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6" name="Line 36"/>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7" name="Line 37"/>
              <p:cNvSpPr>
                <a:spLocks noChangeShapeType="1"/>
              </p:cNvSpPr>
              <p:nvPr/>
            </p:nvSpPr>
            <p:spPr bwMode="auto">
              <a:xfrm>
                <a:off x="1312"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8" name="Line 38"/>
              <p:cNvSpPr>
                <a:spLocks noChangeShapeType="1"/>
              </p:cNvSpPr>
              <p:nvPr/>
            </p:nvSpPr>
            <p:spPr bwMode="auto">
              <a:xfrm rot="10800000" flipH="1">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19" name="Line 39"/>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0" name="Line 40"/>
              <p:cNvSpPr>
                <a:spLocks noChangeShapeType="1"/>
              </p:cNvSpPr>
              <p:nvPr/>
            </p:nvSpPr>
            <p:spPr bwMode="auto">
              <a:xfrm>
                <a:off x="1576"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1" name="Line 41"/>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2" name="Line 42"/>
              <p:cNvSpPr>
                <a:spLocks noChangeShapeType="1"/>
              </p:cNvSpPr>
              <p:nvPr/>
            </p:nvSpPr>
            <p:spPr bwMode="auto">
              <a:xfrm>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3" name="Line 43"/>
              <p:cNvSpPr>
                <a:spLocks noChangeShapeType="1"/>
              </p:cNvSpPr>
              <p:nvPr/>
            </p:nvSpPr>
            <p:spPr bwMode="auto">
              <a:xfrm>
                <a:off x="1048"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4" name="Line 44"/>
              <p:cNvSpPr>
                <a:spLocks noChangeShapeType="1"/>
              </p:cNvSpPr>
              <p:nvPr/>
            </p:nvSpPr>
            <p:spPr bwMode="auto">
              <a:xfrm rot="10800000" flipH="1">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5" name="Line 45"/>
              <p:cNvSpPr>
                <a:spLocks noChangeShapeType="1"/>
              </p:cNvSpPr>
              <p:nvPr/>
            </p:nvSpPr>
            <p:spPr bwMode="auto">
              <a:xfrm>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6" name="Line 46"/>
              <p:cNvSpPr>
                <a:spLocks noChangeShapeType="1"/>
              </p:cNvSpPr>
              <p:nvPr/>
            </p:nvSpPr>
            <p:spPr bwMode="auto">
              <a:xfrm>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7" name="Line 47"/>
              <p:cNvSpPr>
                <a:spLocks noChangeShapeType="1"/>
              </p:cNvSpPr>
              <p:nvPr/>
            </p:nvSpPr>
            <p:spPr bwMode="auto">
              <a:xfrm rot="10800000" flipH="1">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8" name="Line 48"/>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29" name="Line 49"/>
              <p:cNvSpPr>
                <a:spLocks noChangeShapeType="1"/>
              </p:cNvSpPr>
              <p:nvPr/>
            </p:nvSpPr>
            <p:spPr bwMode="auto">
              <a:xfrm>
                <a:off x="520"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0" name="Line 50"/>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1" name="Line 51"/>
              <p:cNvSpPr>
                <a:spLocks noChangeShapeType="1"/>
              </p:cNvSpPr>
              <p:nvPr/>
            </p:nvSpPr>
            <p:spPr bwMode="auto">
              <a:xfrm>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2" name="Line 52"/>
              <p:cNvSpPr>
                <a:spLocks noChangeShapeType="1"/>
              </p:cNvSpPr>
              <p:nvPr/>
            </p:nvSpPr>
            <p:spPr bwMode="auto">
              <a:xfrm>
                <a:off x="256" y="48"/>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33" name="Group 53"/>
            <p:cNvGrpSpPr>
              <a:grpSpLocks/>
            </p:cNvGrpSpPr>
            <p:nvPr/>
          </p:nvGrpSpPr>
          <p:grpSpPr bwMode="auto">
            <a:xfrm>
              <a:off x="80" y="1568"/>
              <a:ext cx="1848" cy="496"/>
              <a:chOff x="0" y="0"/>
              <a:chExt cx="1848" cy="496"/>
            </a:xfrm>
          </p:grpSpPr>
          <p:sp>
            <p:nvSpPr>
              <p:cNvPr id="20534" name="Line 54"/>
              <p:cNvSpPr>
                <a:spLocks noChangeShapeType="1"/>
              </p:cNvSpPr>
              <p:nvPr/>
            </p:nvSpPr>
            <p:spPr bwMode="auto">
              <a:xfrm>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5" name="Line 55"/>
              <p:cNvSpPr>
                <a:spLocks noChangeShapeType="1"/>
              </p:cNvSpPr>
              <p:nvPr/>
            </p:nvSpPr>
            <p:spPr bwMode="auto">
              <a:xfrm rot="10800000" flipH="1">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6" name="Line 56"/>
              <p:cNvSpPr>
                <a:spLocks noChangeShapeType="1"/>
              </p:cNvSpPr>
              <p:nvPr/>
            </p:nvSpPr>
            <p:spPr bwMode="auto">
              <a:xfrm rot="10800000" flipH="1">
                <a:off x="1312"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7" name="Line 57"/>
              <p:cNvSpPr>
                <a:spLocks noChangeShapeType="1"/>
              </p:cNvSpPr>
              <p:nvPr/>
            </p:nvSpPr>
            <p:spPr bwMode="auto">
              <a:xfrm>
                <a:off x="158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8" name="Line 58"/>
              <p:cNvSpPr>
                <a:spLocks noChangeShapeType="1"/>
              </p:cNvSpPr>
              <p:nvPr/>
            </p:nvSpPr>
            <p:spPr bwMode="auto">
              <a:xfrm rot="10800000" flipH="1">
                <a:off x="132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39" name="Line 59"/>
              <p:cNvSpPr>
                <a:spLocks noChangeShapeType="1"/>
              </p:cNvSpPr>
              <p:nvPr/>
            </p:nvSpPr>
            <p:spPr bwMode="auto">
              <a:xfrm rot="10800000" flipH="1">
                <a:off x="157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0" name="Line 60"/>
              <p:cNvSpPr>
                <a:spLocks noChangeShapeType="1"/>
              </p:cNvSpPr>
              <p:nvPr/>
            </p:nvSpPr>
            <p:spPr bwMode="auto">
              <a:xfrm>
                <a:off x="1056"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1" name="Line 61"/>
              <p:cNvSpPr>
                <a:spLocks noChangeShapeType="1"/>
              </p:cNvSpPr>
              <p:nvPr/>
            </p:nvSpPr>
            <p:spPr bwMode="auto">
              <a:xfrm rot="10800000" flipH="1">
                <a:off x="792"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2" name="Line 62"/>
              <p:cNvSpPr>
                <a:spLocks noChangeShapeType="1"/>
              </p:cNvSpPr>
              <p:nvPr/>
            </p:nvSpPr>
            <p:spPr bwMode="auto">
              <a:xfrm rot="10800000" flipH="1">
                <a:off x="1048"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3" name="Line 63"/>
              <p:cNvSpPr>
                <a:spLocks noChangeShapeType="1"/>
              </p:cNvSpPr>
              <p:nvPr/>
            </p:nvSpPr>
            <p:spPr bwMode="auto">
              <a:xfrm>
                <a:off x="792" y="2"/>
                <a:ext cx="261"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4" name="Line 64"/>
              <p:cNvSpPr>
                <a:spLocks noChangeShapeType="1"/>
              </p:cNvSpPr>
              <p:nvPr/>
            </p:nvSpPr>
            <p:spPr bwMode="auto">
              <a:xfrm rot="10800000" flipH="1">
                <a:off x="530" y="2"/>
                <a:ext cx="262" cy="491"/>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5" name="Line 65"/>
              <p:cNvSpPr>
                <a:spLocks noChangeShapeType="1"/>
              </p:cNvSpPr>
              <p:nvPr/>
            </p:nvSpPr>
            <p:spPr bwMode="auto">
              <a:xfrm rot="10800000" flipH="1">
                <a:off x="784" y="49"/>
                <a:ext cx="0" cy="397"/>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6" name="Line 66"/>
              <p:cNvSpPr>
                <a:spLocks noChangeShapeType="1"/>
              </p:cNvSpPr>
              <p:nvPr/>
            </p:nvSpPr>
            <p:spPr bwMode="auto">
              <a:xfrm>
                <a:off x="528"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7" name="Line 67"/>
              <p:cNvSpPr>
                <a:spLocks noChangeShapeType="1"/>
              </p:cNvSpPr>
              <p:nvPr/>
            </p:nvSpPr>
            <p:spPr bwMode="auto">
              <a:xfrm rot="10800000" flipH="1">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8" name="Line 68"/>
              <p:cNvSpPr>
                <a:spLocks noChangeShapeType="1"/>
              </p:cNvSpPr>
              <p:nvPr/>
            </p:nvSpPr>
            <p:spPr bwMode="auto">
              <a:xfrm rot="10800000" flipH="1">
                <a:off x="520"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49" name="Line 69"/>
              <p:cNvSpPr>
                <a:spLocks noChangeShapeType="1"/>
              </p:cNvSpPr>
              <p:nvPr/>
            </p:nvSpPr>
            <p:spPr bwMode="auto">
              <a:xfrm>
                <a:off x="264"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0" name="Line 70"/>
              <p:cNvSpPr>
                <a:spLocks noChangeShapeType="1"/>
              </p:cNvSpPr>
              <p:nvPr/>
            </p:nvSpPr>
            <p:spPr bwMode="auto">
              <a:xfrm rot="10800000" flipH="1">
                <a:off x="0" y="0"/>
                <a:ext cx="264" cy="496"/>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1" name="Line 71"/>
              <p:cNvSpPr>
                <a:spLocks noChangeShapeType="1"/>
              </p:cNvSpPr>
              <p:nvPr/>
            </p:nvSpPr>
            <p:spPr bwMode="auto">
              <a:xfrm rot="10800000" flipH="1">
                <a:off x="256" y="47"/>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52" name="Group 72"/>
            <p:cNvGrpSpPr>
              <a:grpSpLocks/>
            </p:cNvGrpSpPr>
            <p:nvPr/>
          </p:nvGrpSpPr>
          <p:grpSpPr bwMode="auto">
            <a:xfrm>
              <a:off x="0" y="1992"/>
              <a:ext cx="2008" cy="160"/>
              <a:chOff x="0" y="0"/>
              <a:chExt cx="2008" cy="160"/>
            </a:xfrm>
          </p:grpSpPr>
          <p:sp>
            <p:nvSpPr>
              <p:cNvPr id="20553" name="Oval 73"/>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4" name="Oval 74"/>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5" name="Oval 75"/>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6" name="Oval 76"/>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7" name="Oval 77"/>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8" name="Oval 78"/>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59" name="Oval 79"/>
              <p:cNvSpPr>
                <a:spLocks/>
              </p:cNvSpPr>
              <p:nvPr/>
            </p:nvSpPr>
            <p:spPr bwMode="auto">
              <a:xfrm>
                <a:off x="158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0" name="Oval 80"/>
              <p:cNvSpPr>
                <a:spLocks/>
              </p:cNvSpPr>
              <p:nvPr/>
            </p:nvSpPr>
            <p:spPr bwMode="auto">
              <a:xfrm>
                <a:off x="18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61" name="Group 81"/>
            <p:cNvGrpSpPr>
              <a:grpSpLocks/>
            </p:cNvGrpSpPr>
            <p:nvPr/>
          </p:nvGrpSpPr>
          <p:grpSpPr bwMode="auto">
            <a:xfrm>
              <a:off x="264" y="1496"/>
              <a:ext cx="1480" cy="160"/>
              <a:chOff x="0" y="0"/>
              <a:chExt cx="1480" cy="160"/>
            </a:xfrm>
          </p:grpSpPr>
          <p:sp>
            <p:nvSpPr>
              <p:cNvPr id="20562" name="Oval 82"/>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3" name="Oval 83"/>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4" name="Oval 84"/>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5" name="Oval 85"/>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6" name="Oval 86"/>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67" name="Oval 87"/>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68" name="Group 88"/>
            <p:cNvGrpSpPr>
              <a:grpSpLocks/>
            </p:cNvGrpSpPr>
            <p:nvPr/>
          </p:nvGrpSpPr>
          <p:grpSpPr bwMode="auto">
            <a:xfrm>
              <a:off x="0" y="1000"/>
              <a:ext cx="2008" cy="160"/>
              <a:chOff x="0" y="0"/>
              <a:chExt cx="2008" cy="160"/>
            </a:xfrm>
          </p:grpSpPr>
          <p:sp>
            <p:nvSpPr>
              <p:cNvPr id="20569" name="Oval 89"/>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0" name="Oval 90"/>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1" name="Oval 91"/>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2" name="Oval 92"/>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3" name="Oval 93"/>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4" name="Oval 94"/>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5" name="Oval 95"/>
              <p:cNvSpPr>
                <a:spLocks/>
              </p:cNvSpPr>
              <p:nvPr/>
            </p:nvSpPr>
            <p:spPr bwMode="auto">
              <a:xfrm>
                <a:off x="158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6" name="Oval 96"/>
              <p:cNvSpPr>
                <a:spLocks/>
              </p:cNvSpPr>
              <p:nvPr/>
            </p:nvSpPr>
            <p:spPr bwMode="auto">
              <a:xfrm>
                <a:off x="18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77" name="Group 97"/>
            <p:cNvGrpSpPr>
              <a:grpSpLocks/>
            </p:cNvGrpSpPr>
            <p:nvPr/>
          </p:nvGrpSpPr>
          <p:grpSpPr bwMode="auto">
            <a:xfrm>
              <a:off x="264" y="504"/>
              <a:ext cx="1480" cy="160"/>
              <a:chOff x="0" y="0"/>
              <a:chExt cx="1480" cy="160"/>
            </a:xfrm>
          </p:grpSpPr>
          <p:sp>
            <p:nvSpPr>
              <p:cNvPr id="20578" name="Oval 98"/>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79" name="Oval 99"/>
              <p:cNvSpPr>
                <a:spLocks/>
              </p:cNvSpPr>
              <p:nvPr/>
            </p:nvSpPr>
            <p:spPr bwMode="auto">
              <a:xfrm>
                <a:off x="264"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0" name="Oval 100"/>
              <p:cNvSpPr>
                <a:spLocks/>
              </p:cNvSpPr>
              <p:nvPr/>
            </p:nvSpPr>
            <p:spPr bwMode="auto">
              <a:xfrm>
                <a:off x="52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1" name="Oval 101"/>
              <p:cNvSpPr>
                <a:spLocks/>
              </p:cNvSpPr>
              <p:nvPr/>
            </p:nvSpPr>
            <p:spPr bwMode="auto">
              <a:xfrm>
                <a:off x="792"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2" name="Oval 102"/>
              <p:cNvSpPr>
                <a:spLocks/>
              </p:cNvSpPr>
              <p:nvPr/>
            </p:nvSpPr>
            <p:spPr bwMode="auto">
              <a:xfrm>
                <a:off x="105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3" name="Oval 103"/>
              <p:cNvSpPr>
                <a:spLocks/>
              </p:cNvSpPr>
              <p:nvPr/>
            </p:nvSpPr>
            <p:spPr bwMode="auto">
              <a:xfrm>
                <a:off x="132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0584" name="Group 104"/>
            <p:cNvGrpSpPr>
              <a:grpSpLocks/>
            </p:cNvGrpSpPr>
            <p:nvPr/>
          </p:nvGrpSpPr>
          <p:grpSpPr bwMode="auto">
            <a:xfrm>
              <a:off x="536" y="0"/>
              <a:ext cx="936" cy="168"/>
              <a:chOff x="0" y="0"/>
              <a:chExt cx="936" cy="168"/>
            </a:xfrm>
          </p:grpSpPr>
          <p:sp>
            <p:nvSpPr>
              <p:cNvPr id="20585" name="Oval 105"/>
              <p:cNvSpPr>
                <a:spLocks/>
              </p:cNvSpPr>
              <p:nvPr/>
            </p:nvSpPr>
            <p:spPr bwMode="auto">
              <a:xfrm>
                <a:off x="0"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6" name="Oval 106"/>
              <p:cNvSpPr>
                <a:spLocks/>
              </p:cNvSpPr>
              <p:nvPr/>
            </p:nvSpPr>
            <p:spPr bwMode="auto">
              <a:xfrm>
                <a:off x="248"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7" name="Oval 107"/>
              <p:cNvSpPr>
                <a:spLocks/>
              </p:cNvSpPr>
              <p:nvPr/>
            </p:nvSpPr>
            <p:spPr bwMode="auto">
              <a:xfrm>
                <a:off x="512" y="8"/>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88" name="Oval 108"/>
              <p:cNvSpPr>
                <a:spLocks/>
              </p:cNvSpPr>
              <p:nvPr/>
            </p:nvSpPr>
            <p:spPr bwMode="auto">
              <a:xfrm>
                <a:off x="776" y="0"/>
                <a:ext cx="160" cy="16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0589" name="Rectangle 109"/>
          <p:cNvSpPr>
            <a:spLocks/>
          </p:cNvSpPr>
          <p:nvPr/>
        </p:nvSpPr>
        <p:spPr bwMode="auto">
          <a:xfrm>
            <a:off x="761256" y="1095576"/>
            <a:ext cx="88365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Model</a:t>
            </a:r>
          </a:p>
        </p:txBody>
      </p:sp>
      <p:sp>
        <p:nvSpPr>
          <p:cNvPr id="20590" name="AutoShape 110"/>
          <p:cNvSpPr>
            <a:spLocks/>
          </p:cNvSpPr>
          <p:nvPr/>
        </p:nvSpPr>
        <p:spPr bwMode="auto">
          <a:xfrm>
            <a:off x="857250" y="1625203"/>
            <a:ext cx="1250156" cy="1035844"/>
          </a:xfrm>
          <a:prstGeom prst="roundRect">
            <a:avLst>
              <a:gd name="adj" fmla="val 12931"/>
            </a:avLst>
          </a:prstGeom>
          <a:solidFill>
            <a:srgbClr val="84DDFD">
              <a:alpha val="50000"/>
            </a:srgbClr>
          </a:solidFill>
          <a:ln w="25400" cap="flat">
            <a:solidFill>
              <a:schemeClr val="tx1">
                <a:alpha val="50000"/>
              </a:schemeClr>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91" name="AutoShape 111"/>
          <p:cNvSpPr>
            <a:spLocks/>
          </p:cNvSpPr>
          <p:nvPr/>
        </p:nvSpPr>
        <p:spPr bwMode="auto">
          <a:xfrm>
            <a:off x="2171031" y="1640830"/>
            <a:ext cx="1211089" cy="1003474"/>
          </a:xfrm>
          <a:prstGeom prst="roundRect">
            <a:avLst>
              <a:gd name="adj" fmla="val 13347"/>
            </a:avLst>
          </a:prstGeom>
          <a:solidFill>
            <a:srgbClr val="84DDFD">
              <a:alpha val="50000"/>
            </a:srgbClr>
          </a:solidFill>
          <a:ln w="25400" cap="flat">
            <a:solidFill>
              <a:schemeClr val="tx1">
                <a:alpha val="50000"/>
              </a:schemeClr>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92" name="AutoShape 112"/>
          <p:cNvSpPr>
            <a:spLocks/>
          </p:cNvSpPr>
          <p:nvPr/>
        </p:nvSpPr>
        <p:spPr bwMode="auto">
          <a:xfrm>
            <a:off x="857250" y="2759273"/>
            <a:ext cx="1250156" cy="1491258"/>
          </a:xfrm>
          <a:prstGeom prst="roundRect">
            <a:avLst>
              <a:gd name="adj" fmla="val 10713"/>
            </a:avLst>
          </a:prstGeom>
          <a:solidFill>
            <a:srgbClr val="84DDFD">
              <a:alpha val="50000"/>
            </a:srgbClr>
          </a:solidFill>
          <a:ln w="25400" cap="flat">
            <a:solidFill>
              <a:schemeClr val="tx1">
                <a:alpha val="50000"/>
              </a:schemeClr>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93" name="AutoShape 113"/>
          <p:cNvSpPr>
            <a:spLocks/>
          </p:cNvSpPr>
          <p:nvPr/>
        </p:nvSpPr>
        <p:spPr bwMode="auto">
          <a:xfrm>
            <a:off x="2169914" y="2759273"/>
            <a:ext cx="1250156" cy="1491258"/>
          </a:xfrm>
          <a:prstGeom prst="roundRect">
            <a:avLst>
              <a:gd name="adj" fmla="val 10713"/>
            </a:avLst>
          </a:prstGeom>
          <a:solidFill>
            <a:srgbClr val="84DDFD">
              <a:alpha val="50000"/>
            </a:srgbClr>
          </a:solidFill>
          <a:ln w="25400" cap="flat">
            <a:solidFill>
              <a:schemeClr val="tx1">
                <a:alpha val="50000"/>
              </a:schemeClr>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594" name="Rectangle 114"/>
          <p:cNvSpPr>
            <a:spLocks/>
          </p:cNvSpPr>
          <p:nvPr/>
        </p:nvSpPr>
        <p:spPr bwMode="auto">
          <a:xfrm>
            <a:off x="759024" y="1526977"/>
            <a:ext cx="2768203" cy="2857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0597" name="Group 117"/>
          <p:cNvGrpSpPr>
            <a:grpSpLocks/>
          </p:cNvGrpSpPr>
          <p:nvPr/>
        </p:nvGrpSpPr>
        <p:grpSpPr bwMode="auto">
          <a:xfrm>
            <a:off x="1203276" y="4545212"/>
            <a:ext cx="1935586" cy="1628551"/>
            <a:chOff x="0" y="0"/>
            <a:chExt cx="1733" cy="1459"/>
          </a:xfrm>
        </p:grpSpPr>
        <p:grpSp>
          <p:nvGrpSpPr>
            <p:cNvPr id="20598" name="Group 118"/>
            <p:cNvGrpSpPr>
              <a:grpSpLocks/>
            </p:cNvGrpSpPr>
            <p:nvPr/>
          </p:nvGrpSpPr>
          <p:grpSpPr bwMode="auto">
            <a:xfrm>
              <a:off x="497" y="424"/>
              <a:ext cx="640" cy="648"/>
              <a:chOff x="0" y="0"/>
              <a:chExt cx="640" cy="648"/>
            </a:xfrm>
          </p:grpSpPr>
          <p:sp>
            <p:nvSpPr>
              <p:cNvPr id="20599" name="Oval 119"/>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0" name="Rectangle 120"/>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1" name="Oval 121"/>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2" name="Line 122"/>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3" name="Line 123"/>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0604" name="Line 124"/>
            <p:cNvSpPr>
              <a:spLocks noChangeShapeType="1"/>
            </p:cNvSpPr>
            <p:nvPr/>
          </p:nvSpPr>
          <p:spPr bwMode="auto">
            <a:xfrm>
              <a:off x="817" y="0"/>
              <a:ext cx="0" cy="49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5" name="Rectangle 125"/>
            <p:cNvSpPr>
              <a:spLocks/>
            </p:cNvSpPr>
            <p:nvPr/>
          </p:nvSpPr>
          <p:spPr bwMode="auto">
            <a:xfrm>
              <a:off x="0" y="1110"/>
              <a:ext cx="173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Training Data</a:t>
              </a:r>
            </a:p>
          </p:txBody>
        </p:sp>
      </p:grpSp>
      <p:grpSp>
        <p:nvGrpSpPr>
          <p:cNvPr id="20606" name="Group 126"/>
          <p:cNvGrpSpPr>
            <a:grpSpLocks/>
          </p:cNvGrpSpPr>
          <p:nvPr/>
        </p:nvGrpSpPr>
        <p:grpSpPr bwMode="auto">
          <a:xfrm>
            <a:off x="4309691" y="5089922"/>
            <a:ext cx="4330899" cy="446484"/>
            <a:chOff x="0" y="0"/>
            <a:chExt cx="3880" cy="400"/>
          </a:xfrm>
        </p:grpSpPr>
        <p:sp>
          <p:nvSpPr>
            <p:cNvPr id="20607" name="AutoShape 127"/>
            <p:cNvSpPr>
              <a:spLocks/>
            </p:cNvSpPr>
            <p:nvPr/>
          </p:nvSpPr>
          <p:spPr bwMode="auto">
            <a:xfrm>
              <a:off x="0" y="0"/>
              <a:ext cx="400" cy="400"/>
            </a:xfrm>
            <a:prstGeom prst="roundRect">
              <a:avLst>
                <a:gd name="adj" fmla="val 3000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0608" name="Rectangle 128"/>
            <p:cNvSpPr>
              <a:spLocks/>
            </p:cNvSpPr>
            <p:nvPr/>
          </p:nvSpPr>
          <p:spPr bwMode="auto">
            <a:xfrm>
              <a:off x="568" y="22"/>
              <a:ext cx="331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Machine (Model Partition)</a:t>
              </a:r>
            </a:p>
          </p:txBody>
        </p:sp>
      </p:grpSp>
    </p:spTree>
    <p:extLst>
      <p:ext uri="{BB962C8B-B14F-4D97-AF65-F5344CB8AC3E}">
        <p14:creationId xmlns:p14="http://schemas.microsoft.com/office/powerpoint/2010/main" val="2867462946"/>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(Feature learning problem)</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6876300"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p:cNvPicPr>
            <a:picLocks noChangeAspect="1" noChangeArrowheads="1"/>
          </p:cNvPicPr>
          <p:nvPr/>
        </p:nvPicPr>
        <p:blipFill>
          <a:blip r:embed="rId8"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9"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37" name="Picture 13"/>
          <p:cNvPicPr>
            <a:picLocks noChangeAspect="1" noChangeArrowheads="1"/>
          </p:cNvPicPr>
          <p:nvPr/>
        </p:nvPicPr>
        <p:blipFill>
          <a:blip r:embed="rId10"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11" cstate="print"/>
          <a:srcRect/>
          <a:stretch>
            <a:fillRect/>
          </a:stretch>
        </p:blipFill>
        <p:spPr bwMode="auto">
          <a:xfrm>
            <a:off x="1302930" y="925050"/>
            <a:ext cx="1238250" cy="981075"/>
          </a:xfrm>
          <a:prstGeom prst="rect">
            <a:avLst/>
          </a:prstGeom>
          <a:noFill/>
          <a:ln w="12700" algn="ctr">
            <a:noFill/>
            <a:miter lim="800000"/>
            <a:headEnd/>
            <a:tailEnd/>
          </a:ln>
        </p:spPr>
      </p:pic>
      <p:pic>
        <p:nvPicPr>
          <p:cNvPr id="2327555" name="Picture 3" descr="C:\Users\ang\Desktop\imgr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0345" y="4981632"/>
            <a:ext cx="867745" cy="80443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ng\Desktop\1961 Norton #271 Ridden by Jesse Seary in turn 9 at Road America, Elkhart Lake, WI.jpg"/>
          <p:cNvPicPr>
            <a:picLocks noChangeAspect="1" noChangeArrowheads="1"/>
          </p:cNvPicPr>
          <p:nvPr/>
        </p:nvPicPr>
        <p:blipFill>
          <a:blip r:embed="rId13" cstate="print"/>
          <a:srcRect/>
          <a:stretch>
            <a:fillRect/>
          </a:stretch>
        </p:blipFill>
        <p:spPr bwMode="auto">
          <a:xfrm>
            <a:off x="6890483" y="5001809"/>
            <a:ext cx="1649973" cy="1105137"/>
          </a:xfrm>
          <a:prstGeom prst="rect">
            <a:avLst/>
          </a:prstGeom>
          <a:noFill/>
        </p:spPr>
      </p:pic>
      <p:grpSp>
        <p:nvGrpSpPr>
          <p:cNvPr id="2" name="Group 40"/>
          <p:cNvGrpSpPr/>
          <p:nvPr/>
        </p:nvGrpSpPr>
        <p:grpSpPr>
          <a:xfrm>
            <a:off x="-1067480" y="3198570"/>
            <a:ext cx="7170165" cy="3363165"/>
            <a:chOff x="-1067480" y="3198570"/>
            <a:chExt cx="7170165" cy="3363165"/>
          </a:xfrm>
        </p:grpSpPr>
        <p:grpSp>
          <p:nvGrpSpPr>
            <p:cNvPr id="4" name="Group 39"/>
            <p:cNvGrpSpPr/>
            <p:nvPr/>
          </p:nvGrpSpPr>
          <p:grpSpPr>
            <a:xfrm>
              <a:off x="-1067480" y="3198570"/>
              <a:ext cx="7170165" cy="3363165"/>
              <a:chOff x="-1067480" y="3198570"/>
              <a:chExt cx="7170165" cy="3363165"/>
            </a:xfrm>
          </p:grpSpPr>
          <p:grpSp>
            <p:nvGrpSpPr>
              <p:cNvPr id="5" name="Group 38"/>
              <p:cNvGrpSpPr/>
              <p:nvPr/>
            </p:nvGrpSpPr>
            <p:grpSpPr>
              <a:xfrm>
                <a:off x="-996725" y="3544215"/>
                <a:ext cx="7099410" cy="3017520"/>
                <a:chOff x="-952805" y="3505810"/>
                <a:chExt cx="7099410" cy="3017520"/>
              </a:xfrm>
            </p:grpSpPr>
            <p:sp>
              <p:nvSpPr>
                <p:cNvPr id="22" name="Rectangle 4"/>
                <p:cNvSpPr>
                  <a:spLocks noChangeArrowheads="1"/>
                </p:cNvSpPr>
                <p:nvPr/>
              </p:nvSpPr>
              <p:spPr bwMode="auto">
                <a:xfrm>
                  <a:off x="660205" y="3505810"/>
                  <a:ext cx="548640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4"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5"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6"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7"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344510" y="6117350"/>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8"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9"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a:solidFill>
                        <a:srgbClr val="FFFFFF"/>
                      </a:solidFill>
                    </a14:hiddenFill>
                  </a:ext>
                </a:extLst>
              </p:spPr>
            </p:pic>
            <p:pic>
              <p:nvPicPr>
                <p:cNvPr id="2327556" name="Picture 4" descr="C:\Users\ang\Desktop\Giant-Anteater.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a:solidFill>
                        <a:srgbClr val="FFFFFF"/>
                      </a:solidFill>
                    </a14:hiddenFill>
                  </a:ext>
                </a:extLst>
              </p:spPr>
            </p:pic>
            <p:pic>
              <p:nvPicPr>
                <p:cNvPr id="2327557" name="Picture 5" descr="C:\Users\ang\Desktop\imgres.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a:solidFill>
                        <a:srgbClr val="FFFFFF"/>
                      </a:solidFill>
                    </a14:hiddenFill>
                  </a:ext>
                </a:extLst>
              </p:spPr>
            </p:pic>
            <p:pic>
              <p:nvPicPr>
                <p:cNvPr id="2327558" name="Picture 6" descr="C:\Users\ang\Desktop\imgres.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52805" y="4197100"/>
                  <a:ext cx="864522" cy="770078"/>
                </a:xfrm>
                <a:prstGeom prst="rect">
                  <a:avLst/>
                </a:prstGeom>
                <a:noFill/>
                <a:extLst>
                  <a:ext uri="{909E8E84-426E-40DD-AFC4-6F175D3DCCD1}">
                    <a14:hiddenFill xmlns:a14="http://schemas.microsoft.com/office/drawing/2010/main">
                      <a:solidFill>
                        <a:srgbClr val="FFFFFF"/>
                      </a:solidFill>
                    </a14:hiddenFill>
                  </a:ext>
                </a:extLst>
              </p:spPr>
            </p:pic>
            <p:pic>
              <p:nvPicPr>
                <p:cNvPr id="2327559" name="Picture 7" descr="C:\Users\ang\Desktop\imgre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37538"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3" name="Picture 1" descr="C:\Users\ang\Desktop\imgres.jpg"/>
              <p:cNvPicPr>
                <a:picLocks noChangeAspect="1" noChangeArrowheads="1"/>
              </p:cNvPicPr>
              <p:nvPr/>
            </p:nvPicPr>
            <p:blipFill>
              <a:blip r:embed="rId25" cstate="print"/>
              <a:srcRect/>
              <a:stretch>
                <a:fillRect/>
              </a:stretch>
            </p:blipFill>
            <p:spPr bwMode="auto">
              <a:xfrm>
                <a:off x="-1067480" y="3198570"/>
                <a:ext cx="1067480" cy="648642"/>
              </a:xfrm>
              <a:prstGeom prst="rect">
                <a:avLst/>
              </a:prstGeom>
              <a:noFill/>
            </p:spPr>
          </p:pic>
        </p:grpSp>
        <p:pic>
          <p:nvPicPr>
            <p:cNvPr id="2102274" name="Picture 2" descr="C:\Users\ang\Desktop\imgres.jpg"/>
            <p:cNvPicPr>
              <a:picLocks noChangeAspect="1" noChangeArrowheads="1"/>
            </p:cNvPicPr>
            <p:nvPr/>
          </p:nvPicPr>
          <p:blipFill>
            <a:blip r:embed="rId26" cstate="print"/>
            <a:srcRect/>
            <a:stretch>
              <a:fillRect/>
            </a:stretch>
          </p:blipFill>
          <p:spPr bwMode="auto">
            <a:xfrm>
              <a:off x="3496660" y="4504340"/>
              <a:ext cx="949637" cy="711311"/>
            </a:xfrm>
            <a:prstGeom prst="rect">
              <a:avLst/>
            </a:prstGeom>
            <a:noFill/>
          </p:spPr>
        </p:pic>
      </p:grpSp>
      <p:sp>
        <p:nvSpPr>
          <p:cNvPr id="39" name="TextBox 38"/>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577880" y="215900"/>
            <a:ext cx="7757810" cy="304800"/>
          </a:xfrm>
        </p:spPr>
        <p:txBody>
          <a:bodyPr/>
          <a:lstStyle/>
          <a:p>
            <a:pPr eaLnBrk="1" hangingPunct="1"/>
            <a:r>
              <a:rPr lang="en-US" dirty="0" smtClean="0"/>
              <a:t>Supervised Learning</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Unsupervised Feature Learning (Self-taught learning)</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22" name="Rectangle 4"/>
          <p:cNvSpPr>
            <a:spLocks noChangeArrowheads="1"/>
          </p:cNvSpPr>
          <p:nvPr/>
        </p:nvSpPr>
        <p:spPr bwMode="auto">
          <a:xfrm>
            <a:off x="660205" y="3505810"/>
            <a:ext cx="5486400" cy="30175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23" name="Picture 5"/>
          <p:cNvPicPr>
            <a:picLocks noChangeAspect="1" noChangeArrowheads="1"/>
          </p:cNvPicPr>
          <p:nvPr/>
        </p:nvPicPr>
        <p:blipFill>
          <a:blip r:embed="rId12" cstate="print"/>
          <a:srcRect/>
          <a:stretch>
            <a:fillRect/>
          </a:stretch>
        </p:blipFill>
        <p:spPr bwMode="auto">
          <a:xfrm>
            <a:off x="986450" y="3709937"/>
            <a:ext cx="1428750" cy="800100"/>
          </a:xfrm>
          <a:prstGeom prst="rect">
            <a:avLst/>
          </a:prstGeom>
          <a:noFill/>
          <a:ln w="12700" algn="ctr">
            <a:noFill/>
            <a:miter lim="800000"/>
            <a:headEnd/>
            <a:tailEnd/>
          </a:ln>
        </p:spPr>
      </p:pic>
      <p:pic>
        <p:nvPicPr>
          <p:cNvPr id="24" name="Picture 6"/>
          <p:cNvPicPr>
            <a:picLocks noChangeAspect="1" noChangeArrowheads="1"/>
          </p:cNvPicPr>
          <p:nvPr/>
        </p:nvPicPr>
        <p:blipFill>
          <a:blip r:embed="rId13" cstate="print"/>
          <a:srcRect/>
          <a:stretch>
            <a:fillRect/>
          </a:stretch>
        </p:blipFill>
        <p:spPr bwMode="auto">
          <a:xfrm>
            <a:off x="4513875" y="3738512"/>
            <a:ext cx="1362075" cy="1019175"/>
          </a:xfrm>
          <a:prstGeom prst="rect">
            <a:avLst/>
          </a:prstGeom>
          <a:noFill/>
          <a:ln w="12700" algn="ctr">
            <a:noFill/>
            <a:miter lim="800000"/>
            <a:headEnd/>
            <a:tailEnd/>
          </a:ln>
        </p:spPr>
      </p:pic>
      <p:pic>
        <p:nvPicPr>
          <p:cNvPr id="25" name="Picture 8"/>
          <p:cNvPicPr>
            <a:picLocks noChangeAspect="1" noChangeArrowheads="1"/>
          </p:cNvPicPr>
          <p:nvPr/>
        </p:nvPicPr>
        <p:blipFill>
          <a:blip r:embed="rId14" cstate="print"/>
          <a:srcRect/>
          <a:stretch>
            <a:fillRect/>
          </a:stretch>
        </p:blipFill>
        <p:spPr bwMode="auto">
          <a:xfrm>
            <a:off x="4521813" y="4972000"/>
            <a:ext cx="1362075" cy="1019175"/>
          </a:xfrm>
          <a:prstGeom prst="rect">
            <a:avLst/>
          </a:prstGeom>
          <a:noFill/>
          <a:ln w="12700" algn="ctr">
            <a:noFill/>
            <a:miter lim="800000"/>
            <a:headEnd/>
            <a:tailEnd/>
          </a:ln>
        </p:spPr>
      </p:pic>
      <p:pic>
        <p:nvPicPr>
          <p:cNvPr id="26" name="Picture 9"/>
          <p:cNvPicPr>
            <a:picLocks noChangeAspect="1" noChangeArrowheads="1"/>
          </p:cNvPicPr>
          <p:nvPr/>
        </p:nvPicPr>
        <p:blipFill>
          <a:blip r:embed="rId15" cstate="print"/>
          <a:srcRect/>
          <a:stretch>
            <a:fillRect/>
          </a:stretch>
        </p:blipFill>
        <p:spPr bwMode="auto">
          <a:xfrm>
            <a:off x="2748575" y="4914850"/>
            <a:ext cx="1428750" cy="1076325"/>
          </a:xfrm>
          <a:prstGeom prst="rect">
            <a:avLst/>
          </a:prstGeom>
          <a:noFill/>
          <a:ln w="12700" algn="ctr">
            <a:noFill/>
            <a:miter lim="800000"/>
            <a:headEnd/>
            <a:tailEnd/>
          </a:ln>
        </p:spPr>
      </p:pic>
      <p:sp>
        <p:nvSpPr>
          <p:cNvPr id="27" name="Text Box 10"/>
          <p:cNvSpPr txBox="1">
            <a:spLocks noChangeArrowheads="1"/>
          </p:cNvSpPr>
          <p:nvPr/>
        </p:nvSpPr>
        <p:spPr bwMode="auto">
          <a:xfrm>
            <a:off x="2518215" y="6130135"/>
            <a:ext cx="2031325"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images</a:t>
            </a:r>
            <a:endParaRPr lang="en-US" dirty="0">
              <a:solidFill>
                <a:srgbClr val="000000"/>
              </a:solidFill>
              <a:latin typeface="Arial" charset="0"/>
            </a:endParaRPr>
          </a:p>
        </p:txBody>
      </p:sp>
      <p:pic>
        <p:nvPicPr>
          <p:cNvPr id="28" name="Picture 11"/>
          <p:cNvPicPr>
            <a:picLocks noChangeAspect="1" noChangeArrowheads="1"/>
          </p:cNvPicPr>
          <p:nvPr/>
        </p:nvPicPr>
        <p:blipFill>
          <a:blip r:embed="rId16" cstate="print"/>
          <a:srcRect/>
          <a:stretch>
            <a:fillRect/>
          </a:stretch>
        </p:blipFill>
        <p:spPr bwMode="auto">
          <a:xfrm>
            <a:off x="942000" y="4952950"/>
            <a:ext cx="1414463" cy="1057275"/>
          </a:xfrm>
          <a:prstGeom prst="rect">
            <a:avLst/>
          </a:prstGeom>
          <a:noFill/>
          <a:ln w="12700" algn="ctr">
            <a:noFill/>
            <a:miter lim="800000"/>
            <a:headEnd/>
            <a:tailEnd/>
          </a:ln>
        </p:spPr>
      </p:pic>
      <p:pic>
        <p:nvPicPr>
          <p:cNvPr id="29" name="Picture 23"/>
          <p:cNvPicPr>
            <a:picLocks noChangeAspect="1" noChangeArrowheads="1"/>
          </p:cNvPicPr>
          <p:nvPr/>
        </p:nvPicPr>
        <p:blipFill>
          <a:blip r:embed="rId17" cstate="print"/>
          <a:srcRect/>
          <a:stretch>
            <a:fillRect/>
          </a:stretch>
        </p:blipFill>
        <p:spPr bwMode="auto">
          <a:xfrm>
            <a:off x="2710475" y="3717875"/>
            <a:ext cx="1497013" cy="1036637"/>
          </a:xfrm>
          <a:prstGeom prst="rect">
            <a:avLst/>
          </a:prstGeom>
          <a:noFill/>
          <a:ln w="25400" algn="ctr">
            <a:noFill/>
            <a:miter lim="800000"/>
            <a:headEnd/>
            <a:tailEnd/>
          </a:ln>
        </p:spPr>
      </p:pic>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11382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p:txBody>
          <a:bodyPr/>
          <a:lstStyle/>
          <a:p>
            <a:pPr eaLnBrk="1" hangingPunct="1"/>
            <a:r>
              <a:rPr lang="en-US" dirty="0" smtClean="0">
                <a:solidFill>
                  <a:schemeClr val="bg1"/>
                </a:solidFill>
              </a:rPr>
              <a:t>Traditional machine learning</a:t>
            </a:r>
          </a:p>
        </p:txBody>
      </p:sp>
      <p:pic>
        <p:nvPicPr>
          <p:cNvPr id="57349" name="Picture 5"/>
          <p:cNvPicPr>
            <a:picLocks noChangeAspect="1" noChangeArrowheads="1"/>
          </p:cNvPicPr>
          <p:nvPr/>
        </p:nvPicPr>
        <p:blipFill>
          <a:blip r:embed="rId3" cstate="print"/>
          <a:srcRect t="25484"/>
          <a:stretch>
            <a:fillRect/>
          </a:stretch>
        </p:blipFill>
        <p:spPr bwMode="auto">
          <a:xfrm>
            <a:off x="1177925" y="1360488"/>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2317750"/>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2362200"/>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1298575"/>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7" cstate="print"/>
          <a:srcRect/>
          <a:stretch>
            <a:fillRect/>
          </a:stretch>
        </p:blipFill>
        <p:spPr bwMode="auto">
          <a:xfrm>
            <a:off x="1162050" y="3511550"/>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8" cstate="print"/>
          <a:srcRect/>
          <a:stretch>
            <a:fillRect/>
          </a:stretch>
        </p:blipFill>
        <p:spPr bwMode="auto">
          <a:xfrm>
            <a:off x="2794000" y="3529013"/>
            <a:ext cx="1171575" cy="704850"/>
          </a:xfrm>
          <a:prstGeom prst="rect">
            <a:avLst/>
          </a:prstGeom>
          <a:noFill/>
          <a:ln w="12700" algn="ctr">
            <a:noFill/>
            <a:miter lim="800000"/>
            <a:headEnd/>
            <a:tailEnd/>
          </a:ln>
        </p:spPr>
      </p:pic>
      <p:pic>
        <p:nvPicPr>
          <p:cNvPr id="57355" name="Picture 11"/>
          <p:cNvPicPr>
            <a:picLocks noChangeAspect="1" noChangeArrowheads="1"/>
          </p:cNvPicPr>
          <p:nvPr/>
        </p:nvPicPr>
        <p:blipFill>
          <a:blip r:embed="rId9" cstate="print"/>
          <a:srcRect/>
          <a:stretch>
            <a:fillRect/>
          </a:stretch>
        </p:blipFill>
        <p:spPr bwMode="auto">
          <a:xfrm>
            <a:off x="6635750" y="2486025"/>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10"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2" cstate="print"/>
          <a:srcRect/>
          <a:stretch>
            <a:fillRect/>
          </a:stretch>
        </p:blipFill>
        <p:spPr bwMode="auto">
          <a:xfrm>
            <a:off x="5208588" y="1281113"/>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3"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4" cstate="print"/>
          <a:srcRect/>
          <a:stretch>
            <a:fillRect/>
          </a:stretch>
        </p:blipFill>
        <p:spPr bwMode="auto">
          <a:xfrm>
            <a:off x="6637338" y="3311525"/>
            <a:ext cx="1428750" cy="1076325"/>
          </a:xfrm>
          <a:prstGeom prst="rect">
            <a:avLst/>
          </a:prstGeom>
          <a:noFill/>
          <a:ln w="12700" algn="ctr">
            <a:noFill/>
            <a:miter lim="800000"/>
            <a:headEnd/>
            <a:tailEnd/>
          </a:ln>
        </p:spPr>
      </p:pic>
      <p:grpSp>
        <p:nvGrpSpPr>
          <p:cNvPr id="2" name="Group 17"/>
          <p:cNvGrpSpPr>
            <a:grpSpLocks/>
          </p:cNvGrpSpPr>
          <p:nvPr/>
        </p:nvGrpSpPr>
        <p:grpSpPr bwMode="auto">
          <a:xfrm>
            <a:off x="2468563" y="5675313"/>
            <a:ext cx="2947987" cy="885825"/>
            <a:chOff x="1555" y="3575"/>
            <a:chExt cx="1857" cy="558"/>
          </a:xfrm>
        </p:grpSpPr>
        <p:pic>
          <p:nvPicPr>
            <p:cNvPr id="57364" name="Picture 18"/>
            <p:cNvPicPr>
              <a:picLocks noChangeAspect="1" noChangeArrowheads="1"/>
            </p:cNvPicPr>
            <p:nvPr/>
          </p:nvPicPr>
          <p:blipFill>
            <a:blip r:embed="rId15" cstate="print"/>
            <a:srcRect/>
            <a:stretch>
              <a:fillRect/>
            </a:stretch>
          </p:blipFill>
          <p:spPr bwMode="auto">
            <a:xfrm>
              <a:off x="2668" y="3575"/>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4465935"/>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4542745"/>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396" name="Picture 5"/>
          <p:cNvPicPr>
            <a:picLocks noChangeAspect="1" noChangeArrowheads="1"/>
          </p:cNvPicPr>
          <p:nvPr/>
        </p:nvPicPr>
        <p:blipFill>
          <a:blip r:embed="rId3"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59397" name="Picture 6"/>
          <p:cNvPicPr>
            <a:picLocks noChangeAspect="1" noChangeArrowheads="1"/>
          </p:cNvPicPr>
          <p:nvPr/>
        </p:nvPicPr>
        <p:blipFill>
          <a:blip r:embed="rId4"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59398" name="Picture 8"/>
          <p:cNvPicPr>
            <a:picLocks noChangeAspect="1" noChangeArrowheads="1"/>
          </p:cNvPicPr>
          <p:nvPr/>
        </p:nvPicPr>
        <p:blipFill>
          <a:blip r:embed="rId5"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59399" name="Picture 9"/>
          <p:cNvPicPr>
            <a:picLocks noChangeAspect="1" noChangeArrowheads="1"/>
          </p:cNvPicPr>
          <p:nvPr/>
        </p:nvPicPr>
        <p:blipFill>
          <a:blip r:embed="rId6" cstate="print"/>
          <a:srcRect/>
          <a:stretch>
            <a:fillRect/>
          </a:stretch>
        </p:blipFill>
        <p:spPr bwMode="auto">
          <a:xfrm>
            <a:off x="3381375" y="2549808"/>
            <a:ext cx="1428750" cy="1076325"/>
          </a:xfrm>
          <a:prstGeom prst="rect">
            <a:avLst/>
          </a:prstGeom>
          <a:noFill/>
          <a:ln w="12700" algn="ctr">
            <a:noFill/>
            <a:miter lim="800000"/>
            <a:headEnd/>
            <a:tailEnd/>
          </a:ln>
        </p:spPr>
      </p:pic>
      <p:sp>
        <p:nvSpPr>
          <p:cNvPr id="59400" name="Text Box 10"/>
          <p:cNvSpPr txBox="1">
            <a:spLocks noChangeArrowheads="1"/>
          </p:cNvSpPr>
          <p:nvPr/>
        </p:nvSpPr>
        <p:spPr bwMode="auto">
          <a:xfrm>
            <a:off x="3151015" y="3889860"/>
            <a:ext cx="2031325"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images</a:t>
            </a:r>
            <a:endParaRPr lang="en-US" dirty="0">
              <a:solidFill>
                <a:srgbClr val="000000"/>
              </a:solidFill>
              <a:latin typeface="Arial" charset="0"/>
            </a:endParaRPr>
          </a:p>
        </p:txBody>
      </p:sp>
      <p:pic>
        <p:nvPicPr>
          <p:cNvPr id="59401" name="Picture 11"/>
          <p:cNvPicPr>
            <a:picLocks noChangeAspect="1" noChangeArrowheads="1"/>
          </p:cNvPicPr>
          <p:nvPr/>
        </p:nvPicPr>
        <p:blipFill>
          <a:blip r:embed="rId7" cstate="print"/>
          <a:srcRect/>
          <a:stretch>
            <a:fillRect/>
          </a:stretch>
        </p:blipFill>
        <p:spPr bwMode="auto">
          <a:xfrm>
            <a:off x="1574800" y="2587908"/>
            <a:ext cx="1414463" cy="1057275"/>
          </a:xfrm>
          <a:prstGeom prst="rect">
            <a:avLst/>
          </a:prstGeom>
          <a:noFill/>
          <a:ln w="12700" algn="ctr">
            <a:noFill/>
            <a:miter lim="800000"/>
            <a:headEnd/>
            <a:tailEnd/>
          </a:ln>
        </p:spPr>
      </p:pic>
      <p:grpSp>
        <p:nvGrpSpPr>
          <p:cNvPr id="2" name="Group 12"/>
          <p:cNvGrpSpPr>
            <a:grpSpLocks/>
          </p:cNvGrpSpPr>
          <p:nvPr/>
        </p:nvGrpSpPr>
        <p:grpSpPr bwMode="auto">
          <a:xfrm>
            <a:off x="5532438" y="5231095"/>
            <a:ext cx="2947987" cy="885825"/>
            <a:chOff x="1555" y="3575"/>
            <a:chExt cx="1857" cy="558"/>
          </a:xfrm>
        </p:grpSpPr>
        <p:pic>
          <p:nvPicPr>
            <p:cNvPr id="59412" name="Picture 13"/>
            <p:cNvPicPr>
              <a:picLocks noChangeAspect="1" noChangeArrowheads="1"/>
            </p:cNvPicPr>
            <p:nvPr/>
          </p:nvPicPr>
          <p:blipFill>
            <a:blip r:embed="rId8" cstate="print"/>
            <a:srcRect/>
            <a:stretch>
              <a:fillRect/>
            </a:stretch>
          </p:blipFill>
          <p:spPr bwMode="auto">
            <a:xfrm>
              <a:off x="2668" y="3575"/>
              <a:ext cx="744" cy="558"/>
            </a:xfrm>
            <a:prstGeom prst="rect">
              <a:avLst/>
            </a:prstGeom>
            <a:noFill/>
            <a:ln w="12700" algn="ctr">
              <a:noFill/>
              <a:miter lim="800000"/>
              <a:headEnd/>
              <a:tailEnd/>
            </a:ln>
          </p:spPr>
        </p:pic>
        <p:sp>
          <p:nvSpPr>
            <p:cNvPr id="59413" name="Text Box 14"/>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grpSp>
        <p:nvGrpSpPr>
          <p:cNvPr id="3" name="Group 15"/>
          <p:cNvGrpSpPr>
            <a:grpSpLocks/>
          </p:cNvGrpSpPr>
          <p:nvPr/>
        </p:nvGrpSpPr>
        <p:grpSpPr bwMode="auto">
          <a:xfrm>
            <a:off x="1230313" y="4654834"/>
            <a:ext cx="1843087" cy="1736725"/>
            <a:chOff x="964" y="3055"/>
            <a:chExt cx="1209" cy="1094"/>
          </a:xfrm>
        </p:grpSpPr>
        <p:sp>
          <p:nvSpPr>
            <p:cNvPr id="59409" name="Rectangle 16"/>
            <p:cNvSpPr>
              <a:spLocks noChangeArrowheads="1"/>
            </p:cNvSpPr>
            <p:nvPr/>
          </p:nvSpPr>
          <p:spPr bwMode="auto">
            <a:xfrm>
              <a:off x="964" y="3055"/>
              <a:ext cx="1209" cy="1094"/>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10" name="Picture 17"/>
            <p:cNvPicPr>
              <a:picLocks noChangeAspect="1" noChangeArrowheads="1"/>
            </p:cNvPicPr>
            <p:nvPr/>
          </p:nvPicPr>
          <p:blipFill>
            <a:blip r:embed="rId9" cstate="print"/>
            <a:srcRect/>
            <a:stretch>
              <a:fillRect/>
            </a:stretch>
          </p:blipFill>
          <p:spPr bwMode="auto">
            <a:xfrm>
              <a:off x="1138" y="3209"/>
              <a:ext cx="858" cy="552"/>
            </a:xfrm>
            <a:prstGeom prst="rect">
              <a:avLst/>
            </a:prstGeom>
            <a:noFill/>
            <a:ln w="12700" algn="ctr">
              <a:noFill/>
              <a:miter lim="800000"/>
              <a:headEnd/>
              <a:tailEnd/>
            </a:ln>
          </p:spPr>
        </p:pic>
        <p:sp>
          <p:nvSpPr>
            <p:cNvPr id="59411" name="Text Box 18"/>
            <p:cNvSpPr txBox="1">
              <a:spLocks noChangeArrowheads="1"/>
            </p:cNvSpPr>
            <p:nvPr/>
          </p:nvSpPr>
          <p:spPr bwMode="auto">
            <a:xfrm>
              <a:off x="1008" y="3855"/>
              <a:ext cx="1134" cy="213"/>
            </a:xfrm>
            <a:prstGeom prst="rect">
              <a:avLst/>
            </a:prstGeom>
            <a:noFill/>
            <a:ln w="12700" algn="ctr">
              <a:noFill/>
              <a:miter lim="800000"/>
              <a:headEnd/>
              <a:tailEnd/>
            </a:ln>
          </p:spPr>
          <p:txBody>
            <a:bodyPr wrap="square">
              <a:spAutoFit/>
            </a:bodyPr>
            <a:lstStyle/>
            <a:p>
              <a:pPr>
                <a:spcBef>
                  <a:spcPct val="0"/>
                </a:spcBef>
              </a:pPr>
              <a:r>
                <a:rPr lang="en-US" sz="1600" dirty="0" smtClean="0">
                  <a:solidFill>
                    <a:srgbClr val="000000"/>
                  </a:solidFill>
                  <a:latin typeface="Arial" charset="0"/>
                </a:rPr>
                <a:t>Labeled Car(s)</a:t>
              </a:r>
              <a:endParaRPr lang="en-US" sz="1600" dirty="0">
                <a:solidFill>
                  <a:srgbClr val="000000"/>
                </a:solidFill>
                <a:latin typeface="Arial" charset="0"/>
              </a:endParaRPr>
            </a:p>
          </p:txBody>
        </p:sp>
      </p:grpSp>
      <p:grpSp>
        <p:nvGrpSpPr>
          <p:cNvPr id="4" name="Group 22"/>
          <p:cNvGrpSpPr>
            <a:grpSpLocks/>
          </p:cNvGrpSpPr>
          <p:nvPr/>
        </p:nvGrpSpPr>
        <p:grpSpPr bwMode="auto">
          <a:xfrm>
            <a:off x="3304637" y="4657960"/>
            <a:ext cx="1843087" cy="1751012"/>
            <a:chOff x="2057" y="3055"/>
            <a:chExt cx="1161" cy="1103"/>
          </a:xfrm>
        </p:grpSpPr>
        <p:sp>
          <p:nvSpPr>
            <p:cNvPr id="59406" name="Rectangle 19"/>
            <p:cNvSpPr>
              <a:spLocks noChangeArrowheads="1"/>
            </p:cNvSpPr>
            <p:nvPr/>
          </p:nvSpPr>
          <p:spPr bwMode="auto">
            <a:xfrm>
              <a:off x="2057" y="3055"/>
              <a:ext cx="1152" cy="1103"/>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07" name="Picture 20"/>
            <p:cNvPicPr>
              <a:picLocks noChangeAspect="1" noChangeArrowheads="1"/>
            </p:cNvPicPr>
            <p:nvPr/>
          </p:nvPicPr>
          <p:blipFill>
            <a:blip r:embed="rId10" cstate="print"/>
            <a:srcRect/>
            <a:stretch>
              <a:fillRect/>
            </a:stretch>
          </p:blipFill>
          <p:spPr bwMode="auto">
            <a:xfrm>
              <a:off x="2226" y="3176"/>
              <a:ext cx="852" cy="573"/>
            </a:xfrm>
            <a:prstGeom prst="rect">
              <a:avLst/>
            </a:prstGeom>
            <a:noFill/>
            <a:ln w="12700" algn="ctr">
              <a:noFill/>
              <a:miter lim="800000"/>
              <a:headEnd/>
              <a:tailEnd/>
            </a:ln>
          </p:spPr>
        </p:pic>
        <p:sp>
          <p:nvSpPr>
            <p:cNvPr id="59408" name="Text Box 21"/>
            <p:cNvSpPr txBox="1">
              <a:spLocks noChangeArrowheads="1"/>
            </p:cNvSpPr>
            <p:nvPr/>
          </p:nvSpPr>
          <p:spPr bwMode="auto">
            <a:xfrm>
              <a:off x="2066" y="3880"/>
              <a:ext cx="1152" cy="184"/>
            </a:xfrm>
            <a:prstGeom prst="rect">
              <a:avLst/>
            </a:prstGeom>
            <a:noFill/>
            <a:ln w="12700" algn="ctr">
              <a:noFill/>
              <a:miter lim="800000"/>
              <a:headEnd/>
              <a:tailEnd/>
            </a:ln>
          </p:spPr>
          <p:txBody>
            <a:bodyPr wrap="none">
              <a:spAutoFit/>
            </a:bodyPr>
            <a:lstStyle/>
            <a:p>
              <a:pPr algn="l">
                <a:spcBef>
                  <a:spcPct val="0"/>
                </a:spcBef>
              </a:pPr>
              <a:r>
                <a:rPr lang="en-US" sz="1300" dirty="0" smtClean="0">
                  <a:solidFill>
                    <a:srgbClr val="000000"/>
                  </a:solidFill>
                  <a:latin typeface="Arial" charset="0"/>
                </a:rPr>
                <a:t>Labeled Motorcycle(s)</a:t>
              </a:r>
              <a:endParaRPr lang="en-US" sz="1300" dirty="0">
                <a:solidFill>
                  <a:srgbClr val="000000"/>
                </a:solidFill>
                <a:latin typeface="Arial" charset="0"/>
              </a:endParaRPr>
            </a:p>
          </p:txBody>
        </p:sp>
      </p:grpSp>
      <p:pic>
        <p:nvPicPr>
          <p:cNvPr id="59405" name="Picture 23"/>
          <p:cNvPicPr>
            <a:picLocks noChangeAspect="1" noChangeArrowheads="1"/>
          </p:cNvPicPr>
          <p:nvPr/>
        </p:nvPicPr>
        <p:blipFill>
          <a:blip r:embed="rId11" cstate="print"/>
          <a:srcRect/>
          <a:stretch>
            <a:fillRect/>
          </a:stretch>
        </p:blipFill>
        <p:spPr bwMode="auto">
          <a:xfrm>
            <a:off x="3343275" y="1352833"/>
            <a:ext cx="1497013" cy="1036637"/>
          </a:xfrm>
          <a:prstGeom prst="rect">
            <a:avLst/>
          </a:prstGeom>
          <a:noFill/>
          <a:ln w="25400" algn="ctr">
            <a:noFill/>
            <a:miter lim="800000"/>
            <a:headEnd/>
            <a:tailEnd/>
          </a:ln>
        </p:spPr>
      </p:pic>
      <p:sp>
        <p:nvSpPr>
          <p:cNvPr id="22" name="TextBox 21"/>
          <p:cNvSpPr txBox="1"/>
          <p:nvPr/>
        </p:nvSpPr>
        <p:spPr>
          <a:xfrm>
            <a:off x="4561961" y="6539805"/>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
        <p:nvSpPr>
          <p:cNvPr id="25"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(Self-taught learning)</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sp>
        <p:nvSpPr>
          <p:cNvPr id="63500" name="Text Box 18"/>
          <p:cNvSpPr txBox="1">
            <a:spLocks noChangeArrowheads="1"/>
          </p:cNvSpPr>
          <p:nvPr/>
        </p:nvSpPr>
        <p:spPr bwMode="auto">
          <a:xfrm>
            <a:off x="731500" y="932675"/>
            <a:ext cx="7104925" cy="726866"/>
          </a:xfrm>
          <a:prstGeom prst="rect">
            <a:avLst/>
          </a:prstGeom>
          <a:noFill/>
          <a:ln w="25400" algn="ctr">
            <a:noFill/>
            <a:miter lim="800000"/>
            <a:headEnd/>
            <a:tailEnd/>
          </a:ln>
        </p:spPr>
        <p:txBody>
          <a:bodyPr wrap="square" lIns="90487" tIns="44450" rIns="90487" bIns="44450">
            <a:spAutoFit/>
          </a:bodyPr>
          <a:lstStyle/>
          <a:p>
            <a:pPr marL="176213" indent="-176213" algn="l">
              <a:spcBef>
                <a:spcPct val="30000"/>
              </a:spcBef>
            </a:pPr>
            <a:r>
              <a:rPr lang="en-US" dirty="0">
                <a:solidFill>
                  <a:srgbClr val="FFFFFF"/>
                </a:solidFill>
                <a:latin typeface="Arial" charset="0"/>
              </a:rPr>
              <a:t>V1 is the first stage of visual processing in the </a:t>
            </a:r>
            <a:r>
              <a:rPr lang="en-US" dirty="0" smtClean="0">
                <a:solidFill>
                  <a:srgbClr val="FFFFFF"/>
                </a:solidFill>
                <a:latin typeface="Arial" charset="0"/>
              </a:rPr>
              <a:t>brain.</a:t>
            </a:r>
          </a:p>
          <a:p>
            <a:pPr marL="176213" indent="-176213" algn="l">
              <a:spcBef>
                <a:spcPct val="30000"/>
              </a:spcBef>
            </a:pPr>
            <a:r>
              <a:rPr lang="en-US" dirty="0" smtClean="0">
                <a:solidFill>
                  <a:srgbClr val="FFFFFF"/>
                </a:solidFill>
                <a:latin typeface="Arial" charset="0"/>
              </a:rPr>
              <a:t>Neurons in V1 typically modeled as edge detectors: </a:t>
            </a:r>
            <a:endParaRPr lang="en-US" dirty="0">
              <a:solidFill>
                <a:srgbClr val="FFFFFF"/>
              </a:solidFill>
              <a:latin typeface="Arial" charset="0"/>
            </a:endParaRPr>
          </a:p>
        </p:txBody>
      </p:sp>
      <p:pic>
        <p:nvPicPr>
          <p:cNvPr id="63493" name="Picture 5" descr="gabor-slide"/>
          <p:cNvPicPr>
            <a:picLocks noChangeAspect="1" noChangeArrowheads="1"/>
          </p:cNvPicPr>
          <p:nvPr/>
        </p:nvPicPr>
        <p:blipFill>
          <a:blip r:embed="rId3" cstate="print"/>
          <a:srcRect l="76357" t="59109" r="6061" b="25496"/>
          <a:stretch>
            <a:fillRect/>
          </a:stretch>
        </p:blipFill>
        <p:spPr bwMode="auto">
          <a:xfrm>
            <a:off x="4956050" y="2200040"/>
            <a:ext cx="2754917" cy="2852675"/>
          </a:xfrm>
          <a:prstGeom prst="rect">
            <a:avLst/>
          </a:prstGeom>
          <a:noFill/>
          <a:ln w="9525">
            <a:noFill/>
            <a:miter lim="800000"/>
            <a:headEnd/>
            <a:tailEnd/>
          </a:ln>
        </p:spPr>
      </p:pic>
      <p:pic>
        <p:nvPicPr>
          <p:cNvPr id="63502" name="Picture 20" descr="gabor-slide"/>
          <p:cNvPicPr>
            <a:picLocks noChangeAspect="1" noChangeArrowheads="1"/>
          </p:cNvPicPr>
          <p:nvPr/>
        </p:nvPicPr>
        <p:blipFill>
          <a:blip r:embed="rId3" cstate="print"/>
          <a:srcRect l="65688" t="72035" r="22855" b="17506"/>
          <a:stretch>
            <a:fillRect/>
          </a:stretch>
        </p:blipFill>
        <p:spPr bwMode="auto">
          <a:xfrm>
            <a:off x="1538005" y="2200040"/>
            <a:ext cx="2623314" cy="2833156"/>
          </a:xfrm>
          <a:prstGeom prst="rect">
            <a:avLst/>
          </a:prstGeom>
          <a:noFill/>
          <a:ln w="9525">
            <a:noFill/>
            <a:miter lim="800000"/>
            <a:headEnd/>
            <a:tailEnd/>
          </a:ln>
        </p:spPr>
      </p:pic>
      <p:sp>
        <p:nvSpPr>
          <p:cNvPr id="17" name="TextBox 16"/>
          <p:cNvSpPr txBox="1"/>
          <p:nvPr/>
        </p:nvSpPr>
        <p:spPr>
          <a:xfrm>
            <a:off x="143827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#1 of visual cortex</a:t>
            </a:r>
          </a:p>
          <a:p>
            <a:pPr>
              <a:spcBef>
                <a:spcPts val="0"/>
              </a:spcBef>
            </a:pPr>
            <a:r>
              <a:rPr lang="en-US" dirty="0" smtClean="0">
                <a:solidFill>
                  <a:schemeClr val="bg1"/>
                </a:solidFill>
              </a:rPr>
              <a:t>(model)</a:t>
            </a:r>
          </a:p>
        </p:txBody>
      </p:sp>
      <p:sp>
        <p:nvSpPr>
          <p:cNvPr id="18" name="TextBox 17"/>
          <p:cNvSpPr txBox="1"/>
          <p:nvPr/>
        </p:nvSpPr>
        <p:spPr>
          <a:xfrm>
            <a:off x="489472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#2 of visual cortex</a:t>
            </a:r>
          </a:p>
          <a:p>
            <a:pPr>
              <a:spcBef>
                <a:spcPts val="0"/>
              </a:spcBef>
            </a:pPr>
            <a:r>
              <a:rPr lang="en-US" dirty="0" smtClean="0">
                <a:solidFill>
                  <a:schemeClr val="bg1"/>
                </a:solidFill>
              </a:rPr>
              <a:t>(model)</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Learning sensor representations</a:t>
            </a:r>
          </a:p>
        </p:txBody>
      </p:sp>
      <p:sp>
        <p:nvSpPr>
          <p:cNvPr id="65540" name="Rectangle 3"/>
          <p:cNvSpPr>
            <a:spLocks noGrp="1" noChangeArrowheads="1"/>
          </p:cNvSpPr>
          <p:nvPr>
            <p:ph idx="1"/>
          </p:nvPr>
        </p:nvSpPr>
        <p:spPr>
          <a:xfrm>
            <a:off x="309045" y="740650"/>
            <a:ext cx="8458200" cy="5148049"/>
          </a:xfrm>
        </p:spPr>
        <p:txBody>
          <a:bodyPr/>
          <a:lstStyle/>
          <a:p>
            <a:pPr eaLnBrk="1" hangingPunct="1">
              <a:buFontTx/>
              <a:buNone/>
            </a:pPr>
            <a:r>
              <a:rPr lang="en-US" sz="2400" b="0" dirty="0" smtClean="0">
                <a:solidFill>
                  <a:schemeClr val="bg1"/>
                </a:solidFill>
              </a:rPr>
              <a:t>Sparse coding (Olshausen &amp; Field,1996)</a:t>
            </a:r>
          </a:p>
          <a:p>
            <a:pPr eaLnBrk="1" hangingPunct="1">
              <a:buFontTx/>
              <a:buNone/>
            </a:pPr>
            <a:r>
              <a:rPr lang="en-US" sz="2400" b="0" dirty="0" smtClean="0"/>
              <a:t>Model developed to explain visual perception in the brain.</a:t>
            </a:r>
          </a:p>
          <a:p>
            <a:pPr eaLnBrk="1" hangingPunct="1">
              <a:buFontTx/>
              <a:buNone/>
            </a:pPr>
            <a:endParaRPr lang="en-US" sz="2400" b="0" dirty="0" smtClean="0">
              <a:solidFill>
                <a:schemeClr val="bg1"/>
              </a:solidFill>
            </a:endParaRPr>
          </a:p>
          <a:p>
            <a:pPr eaLnBrk="1" hangingPunct="1">
              <a:buFontTx/>
              <a:buNone/>
            </a:pPr>
            <a:r>
              <a:rPr lang="en-US" sz="2400" b="0" dirty="0" smtClean="0">
                <a:solidFill>
                  <a:schemeClr val="bg1"/>
                </a:solidFill>
              </a:rPr>
              <a:t>Input: Images </a:t>
            </a:r>
            <a:r>
              <a:rPr lang="en-US" sz="2400" b="0" dirty="0" smtClean="0">
                <a:solidFill>
                  <a:schemeClr val="bg1"/>
                </a:solidFill>
                <a:latin typeface="Times"/>
              </a:rPr>
              <a:t>x</a:t>
            </a:r>
            <a:r>
              <a:rPr lang="en-US" sz="2400" b="0" baseline="30000" dirty="0" smtClean="0">
                <a:solidFill>
                  <a:schemeClr val="bg1"/>
                </a:solidFill>
                <a:latin typeface="Helvetica"/>
              </a:rPr>
              <a:t>(1)</a:t>
            </a:r>
            <a:r>
              <a:rPr lang="en-US" sz="2400" b="0" dirty="0" smtClean="0">
                <a:solidFill>
                  <a:schemeClr val="bg1"/>
                </a:solidFill>
              </a:rPr>
              <a:t>, </a:t>
            </a:r>
            <a:r>
              <a:rPr lang="en-US" sz="2400" b="0" dirty="0" smtClean="0">
                <a:solidFill>
                  <a:schemeClr val="bg1"/>
                </a:solidFill>
                <a:latin typeface="Times"/>
              </a:rPr>
              <a:t>x</a:t>
            </a:r>
            <a:r>
              <a:rPr lang="en-US" sz="2400" b="0" baseline="30000" dirty="0" smtClean="0">
                <a:solidFill>
                  <a:schemeClr val="bg1"/>
                </a:solidFill>
                <a:latin typeface="Helvetica"/>
              </a:rPr>
              <a:t>(2)</a:t>
            </a:r>
            <a:r>
              <a:rPr lang="en-US" sz="2400" b="0" dirty="0" smtClean="0">
                <a:solidFill>
                  <a:schemeClr val="bg1"/>
                </a:solidFill>
              </a:rPr>
              <a:t>, …, </a:t>
            </a:r>
            <a:r>
              <a:rPr lang="en-US" sz="2400" b="0" dirty="0" smtClean="0">
                <a:solidFill>
                  <a:schemeClr val="bg1"/>
                </a:solidFill>
                <a:latin typeface="Times"/>
              </a:rPr>
              <a:t>x</a:t>
            </a:r>
            <a:r>
              <a:rPr lang="en-US" sz="2400" b="0" baseline="30000" dirty="0" smtClean="0">
                <a:solidFill>
                  <a:schemeClr val="bg1"/>
                </a:solidFill>
                <a:latin typeface="Helvetica"/>
              </a:rPr>
              <a:t>(m)</a:t>
            </a:r>
            <a:r>
              <a:rPr lang="en-US" sz="2400" b="0" dirty="0" smtClean="0">
                <a:solidFill>
                  <a:schemeClr val="bg1"/>
                </a:solidFill>
              </a:rPr>
              <a:t> </a:t>
            </a:r>
            <a:r>
              <a:rPr lang="en-US" sz="2400" b="0" dirty="0" smtClean="0">
                <a:latin typeface="cmsy10"/>
              </a:rPr>
              <a:t>(each in </a:t>
            </a:r>
            <a:r>
              <a:rPr lang="en-US" sz="2400" b="0" dirty="0" err="1" smtClean="0">
                <a:latin typeface="cmsy10"/>
              </a:rPr>
              <a:t>R</a:t>
            </a:r>
            <a:r>
              <a:rPr lang="en-US" sz="2400" b="0" baseline="30000" dirty="0" err="1" smtClean="0">
                <a:solidFill>
                  <a:schemeClr val="bg1"/>
                </a:solidFill>
                <a:latin typeface="Helvetica"/>
              </a:rPr>
              <a:t>n</a:t>
            </a:r>
            <a:r>
              <a:rPr lang="en-US" sz="2400" b="0" baseline="30000" dirty="0" smtClean="0">
                <a:solidFill>
                  <a:schemeClr val="bg1"/>
                </a:solidFill>
                <a:latin typeface="Helvetica"/>
              </a:rPr>
              <a:t> x n</a:t>
            </a:r>
            <a:r>
              <a:rPr lang="en-US" sz="2400" b="0" dirty="0" smtClean="0">
                <a:latin typeface="Helvetica"/>
              </a:rPr>
              <a:t>)</a:t>
            </a:r>
            <a:endParaRPr lang="en-US" sz="2400" b="0" baseline="30000" dirty="0" smtClean="0">
              <a:solidFill>
                <a:schemeClr val="bg1"/>
              </a:solidFill>
              <a:latin typeface="Helvetica"/>
            </a:endParaRPr>
          </a:p>
          <a:p>
            <a:pPr eaLnBrk="1" hangingPunct="1">
              <a:buFontTx/>
              <a:buNone/>
            </a:pPr>
            <a:r>
              <a:rPr lang="en-US" sz="2400" b="0" dirty="0" smtClean="0">
                <a:solidFill>
                  <a:schemeClr val="bg1"/>
                </a:solidFill>
              </a:rPr>
              <a:t>Learn: Dictionary of bases </a:t>
            </a:r>
            <a:r>
              <a:rPr lang="en-US" sz="2400" b="0" dirty="0" smtClean="0">
                <a:latin typeface="Symbol" pitchFamily="18" charset="2"/>
              </a:rPr>
              <a:t>f</a:t>
            </a:r>
            <a:r>
              <a:rPr lang="en-US" sz="2400" b="0" baseline="-25000" dirty="0" smtClean="0">
                <a:solidFill>
                  <a:schemeClr val="bg1"/>
                </a:solidFill>
                <a:latin typeface="Symbol" pitchFamily="18" charset="2"/>
              </a:rPr>
              <a:t>1</a:t>
            </a:r>
            <a:r>
              <a:rPr lang="en-US" sz="2400" b="0" dirty="0" smtClean="0">
                <a:solidFill>
                  <a:schemeClr val="bg1"/>
                </a:solidFill>
                <a:latin typeface="Symbol" pitchFamily="18" charset="2"/>
              </a:rPr>
              <a:t>, f</a:t>
            </a:r>
            <a:r>
              <a:rPr lang="en-US" sz="2400" b="0" baseline="-25000" dirty="0" smtClean="0">
                <a:solidFill>
                  <a:schemeClr val="bg1"/>
                </a:solidFill>
                <a:latin typeface="Symbol" pitchFamily="18" charset="2"/>
              </a:rPr>
              <a:t>2</a:t>
            </a:r>
            <a:r>
              <a:rPr lang="en-US" sz="2400" b="0" dirty="0" smtClean="0">
                <a:solidFill>
                  <a:schemeClr val="bg1"/>
                </a:solidFill>
              </a:rPr>
              <a:t>, …, </a:t>
            </a:r>
            <a:r>
              <a:rPr lang="en-US" sz="2400" b="0" dirty="0" err="1" smtClean="0">
                <a:solidFill>
                  <a:schemeClr val="bg1"/>
                </a:solidFill>
                <a:latin typeface="Symbol" pitchFamily="18" charset="2"/>
              </a:rPr>
              <a:t>f</a:t>
            </a:r>
            <a:r>
              <a:rPr lang="en-US" sz="2400" b="0" baseline="-25000" dirty="0" err="1" smtClean="0">
                <a:solidFill>
                  <a:schemeClr val="bg1"/>
                </a:solidFill>
                <a:latin typeface="Helvetica"/>
              </a:rPr>
              <a:t>k</a:t>
            </a:r>
            <a:r>
              <a:rPr lang="en-US" sz="2400" b="0" baseline="-25000" dirty="0" smtClean="0">
                <a:solidFill>
                  <a:schemeClr val="bg1"/>
                </a:solidFill>
                <a:latin typeface="Helvetica"/>
              </a:rPr>
              <a:t> </a:t>
            </a:r>
            <a:r>
              <a:rPr lang="en-US" sz="2400" b="0" dirty="0" smtClean="0">
                <a:latin typeface="cmsy10"/>
              </a:rPr>
              <a:t>(also </a:t>
            </a:r>
            <a:r>
              <a:rPr lang="en-US" sz="2400" b="0" dirty="0" err="1" smtClean="0">
                <a:latin typeface="cmsy10"/>
              </a:rPr>
              <a:t>R</a:t>
            </a:r>
            <a:r>
              <a:rPr lang="en-US" sz="2400" b="0" baseline="30000" dirty="0" err="1" smtClean="0"/>
              <a:t>n</a:t>
            </a:r>
            <a:r>
              <a:rPr lang="en-US" sz="2400" b="0" baseline="30000" dirty="0" smtClean="0"/>
              <a:t> x n</a:t>
            </a:r>
            <a:r>
              <a:rPr lang="en-US" sz="2400" b="0" dirty="0" smtClean="0"/>
              <a:t>), so that each input x can be approximately decomposed as:  </a:t>
            </a:r>
          </a:p>
          <a:p>
            <a:pPr eaLnBrk="1" hangingPunct="1">
              <a:buFontTx/>
              <a:buNone/>
            </a:pPr>
            <a:r>
              <a:rPr lang="en-US" sz="2800" b="0" dirty="0" smtClean="0"/>
              <a:t>			</a:t>
            </a:r>
            <a:r>
              <a:rPr lang="en-US" sz="2800" b="0" dirty="0" smtClean="0">
                <a:latin typeface="Times"/>
              </a:rPr>
              <a:t>x</a:t>
            </a:r>
            <a:r>
              <a:rPr lang="en-US" sz="2800" b="0" dirty="0" smtClean="0"/>
              <a:t> </a:t>
            </a:r>
            <a:r>
              <a:rPr lang="en-US" sz="2800" b="0" dirty="0" smtClean="0">
                <a:latin typeface="cmsy10"/>
              </a:rPr>
              <a:t>  </a:t>
            </a:r>
            <a:r>
              <a:rPr lang="en-US" sz="2800" b="0" dirty="0" smtClean="0"/>
              <a:t> </a:t>
            </a:r>
            <a:r>
              <a:rPr lang="en-US" sz="2800" b="0" dirty="0" smtClean="0">
                <a:latin typeface="Symbol"/>
                <a:sym typeface="Symbol"/>
              </a:rPr>
              <a:t></a:t>
            </a:r>
            <a:r>
              <a:rPr lang="en-US" sz="2800" b="0" dirty="0" smtClean="0"/>
              <a:t> </a:t>
            </a:r>
            <a:r>
              <a:rPr lang="en-US" sz="2800" b="0" dirty="0" err="1" smtClean="0">
                <a:latin typeface="Times"/>
              </a:rPr>
              <a:t>a</a:t>
            </a:r>
            <a:r>
              <a:rPr lang="en-US" sz="2800" b="0" baseline="-25000" dirty="0" err="1" smtClean="0">
                <a:latin typeface="Times"/>
              </a:rPr>
              <a:t>j</a:t>
            </a:r>
            <a:r>
              <a:rPr lang="en-US" sz="2800" b="0" baseline="30000" dirty="0" smtClean="0">
                <a:latin typeface="Helvetica"/>
              </a:rPr>
              <a:t> </a:t>
            </a:r>
            <a:r>
              <a:rPr lang="en-US" sz="2800" b="0" dirty="0" err="1" smtClean="0">
                <a:latin typeface="Symbol" pitchFamily="18" charset="2"/>
              </a:rPr>
              <a:t>f</a:t>
            </a:r>
            <a:r>
              <a:rPr lang="en-US" sz="2800" b="0" baseline="-25000" dirty="0" err="1" smtClean="0"/>
              <a:t>j</a:t>
            </a:r>
            <a:endParaRPr lang="en-US" sz="1600" b="0" dirty="0" smtClean="0">
              <a:solidFill>
                <a:schemeClr val="bg1"/>
              </a:solidFill>
            </a:endParaRPr>
          </a:p>
          <a:p>
            <a:pPr eaLnBrk="1" hangingPunct="1">
              <a:buFontTx/>
              <a:buNone/>
            </a:pPr>
            <a:r>
              <a:rPr lang="en-US" sz="2400" b="0" dirty="0" smtClean="0"/>
              <a:t>			</a:t>
            </a:r>
            <a:r>
              <a:rPr lang="en-US" sz="2400" b="0" dirty="0" err="1" smtClean="0"/>
              <a:t>s.t</a:t>
            </a:r>
            <a:r>
              <a:rPr lang="en-US" sz="2400" b="0" dirty="0" smtClean="0"/>
              <a:t>. </a:t>
            </a:r>
            <a:r>
              <a:rPr lang="en-US" sz="2400" b="0" dirty="0" err="1" smtClean="0">
                <a:latin typeface="Times"/>
              </a:rPr>
              <a:t>a</a:t>
            </a:r>
            <a:r>
              <a:rPr lang="en-US" sz="2400" b="0" baseline="-25000" dirty="0" err="1" smtClean="0">
                <a:latin typeface="Helvetica"/>
              </a:rPr>
              <a:t>j</a:t>
            </a:r>
            <a:r>
              <a:rPr lang="en-US" sz="2400" b="0" dirty="0" err="1" smtClean="0">
                <a:latin typeface="Times"/>
              </a:rPr>
              <a:t>’s</a:t>
            </a:r>
            <a:r>
              <a:rPr lang="en-US" sz="2400" b="0" dirty="0" smtClean="0"/>
              <a:t> are mostly zero (“sparse”) </a:t>
            </a:r>
          </a:p>
          <a:p>
            <a:pPr eaLnBrk="1" hangingPunct="1">
              <a:buFontTx/>
              <a:buNone/>
            </a:pPr>
            <a:endParaRPr lang="en-US" sz="2400" b="0" dirty="0" smtClean="0">
              <a:solidFill>
                <a:schemeClr val="bg1"/>
              </a:solidFill>
            </a:endParaRP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721251" y="5227805"/>
            <a:ext cx="772250" cy="400110"/>
          </a:xfrm>
          <a:prstGeom prst="rect">
            <a:avLst/>
          </a:prstGeom>
        </p:spPr>
        <p:txBody>
          <a:bodyPr wrap="square">
            <a:spAutoFit/>
          </a:bodyPr>
          <a:lstStyle/>
          <a:p>
            <a:pPr algn="l" eaLnBrk="0" hangingPunct="0">
              <a:spcBef>
                <a:spcPct val="0"/>
              </a:spcBef>
            </a:pPr>
            <a:r>
              <a:rPr lang="en-US" sz="2000" baseline="30000" dirty="0" smtClean="0">
                <a:solidFill>
                  <a:srgbClr val="FFFFFF"/>
                </a:solidFill>
                <a:latin typeface="Helvetica"/>
                <a:sym typeface="Symbol"/>
              </a:rPr>
              <a:t>j=1</a:t>
            </a:r>
            <a:endParaRPr lang="en-US" sz="2000" dirty="0">
              <a:solidFill>
                <a:srgbClr val="FFFFFF"/>
              </a:solidFill>
            </a:endParaRPr>
          </a:p>
        </p:txBody>
      </p:sp>
      <p:sp>
        <p:nvSpPr>
          <p:cNvPr id="22" name="Rectangle 21"/>
          <p:cNvSpPr/>
          <p:nvPr/>
        </p:nvSpPr>
        <p:spPr>
          <a:xfrm>
            <a:off x="2800012" y="4658154"/>
            <a:ext cx="772250" cy="400110"/>
          </a:xfrm>
          <a:prstGeom prst="rect">
            <a:avLst/>
          </a:prstGeom>
        </p:spPr>
        <p:txBody>
          <a:bodyPr wrap="square">
            <a:spAutoFit/>
          </a:bodyPr>
          <a:lstStyle/>
          <a:p>
            <a:pPr algn="l" eaLnBrk="0" hangingPunct="0">
              <a:spcBef>
                <a:spcPct val="0"/>
              </a:spcBef>
            </a:pPr>
            <a:r>
              <a:rPr lang="en-US" sz="2000" baseline="30000" dirty="0" smtClean="0">
                <a:solidFill>
                  <a:srgbClr val="FFFFFF"/>
                </a:solidFill>
                <a:latin typeface="Helvetica"/>
                <a:sym typeface="Symbol"/>
              </a:rPr>
              <a:t>k</a:t>
            </a:r>
            <a:endParaRPr lang="en-US" sz="20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499040" y="5061060"/>
            <a:ext cx="210470" cy="137160"/>
          </a:xfrm>
          <a:prstGeom prst="rect">
            <a:avLst/>
          </a:prstGeom>
        </p:spPr>
      </p:pic>
      <p:pic>
        <p:nvPicPr>
          <p:cNvPr id="8" name="Picture 5" descr="gabor-slide"/>
          <p:cNvPicPr>
            <a:picLocks noChangeAspect="1" noChangeArrowheads="1"/>
          </p:cNvPicPr>
          <p:nvPr/>
        </p:nvPicPr>
        <p:blipFill>
          <a:blip r:embed="rId5" cstate="print"/>
          <a:srcRect l="76357" t="59109" r="6061" b="25496"/>
          <a:stretch>
            <a:fillRect/>
          </a:stretch>
        </p:blipFill>
        <p:spPr bwMode="auto">
          <a:xfrm>
            <a:off x="4687215" y="1969610"/>
            <a:ext cx="652885" cy="676053"/>
          </a:xfrm>
          <a:prstGeom prst="rect">
            <a:avLst/>
          </a:prstGeom>
          <a:noFill/>
          <a:ln w="9525">
            <a:noFill/>
            <a:miter lim="800000"/>
            <a:headEnd/>
            <a:tailEnd/>
          </a:ln>
        </p:spPr>
      </p:pic>
      <p:pic>
        <p:nvPicPr>
          <p:cNvPr id="9" name="Picture 20" descr="gabor-slide"/>
          <p:cNvPicPr>
            <a:picLocks noChangeAspect="1" noChangeArrowheads="1"/>
          </p:cNvPicPr>
          <p:nvPr/>
        </p:nvPicPr>
        <p:blipFill>
          <a:blip r:embed="rId5" cstate="print"/>
          <a:srcRect l="65688" t="72035" r="22855" b="17506"/>
          <a:stretch>
            <a:fillRect/>
          </a:stretch>
        </p:blipFill>
        <p:spPr bwMode="auto">
          <a:xfrm>
            <a:off x="3458255" y="1969610"/>
            <a:ext cx="703048" cy="6824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pic>
        <p:nvPicPr>
          <p:cNvPr id="63492" name="Picture 4" descr="2d-wav"/>
          <p:cNvPicPr>
            <a:picLocks noChangeAspect="1" noChangeArrowheads="1"/>
          </p:cNvPicPr>
          <p:nvPr/>
        </p:nvPicPr>
        <p:blipFill>
          <a:blip r:embed="rId3" cstate="print"/>
          <a:srcRect l="7185" t="23825" r="6815" b="25653"/>
          <a:stretch>
            <a:fillRect/>
          </a:stretch>
        </p:blipFill>
        <p:spPr bwMode="auto">
          <a:xfrm>
            <a:off x="9296400" y="3044825"/>
            <a:ext cx="3686175" cy="1535113"/>
          </a:xfrm>
          <a:prstGeom prst="rect">
            <a:avLst/>
          </a:prstGeom>
          <a:noFill/>
          <a:ln w="9525">
            <a:noFill/>
            <a:miter lim="800000"/>
            <a:headEnd/>
            <a:tailEnd/>
          </a:ln>
        </p:spPr>
      </p:pic>
      <p:pic>
        <p:nvPicPr>
          <p:cNvPr id="63493" name="Picture 5" descr="gabor-slide"/>
          <p:cNvPicPr>
            <a:picLocks noChangeAspect="1" noChangeArrowheads="1"/>
          </p:cNvPicPr>
          <p:nvPr/>
        </p:nvPicPr>
        <p:blipFill>
          <a:blip r:embed="rId4" cstate="print"/>
          <a:srcRect l="76357" t="59109" r="6061" b="25496"/>
          <a:stretch>
            <a:fillRect/>
          </a:stretch>
        </p:blipFill>
        <p:spPr bwMode="auto">
          <a:xfrm>
            <a:off x="7413625" y="4465638"/>
            <a:ext cx="1495425" cy="1624012"/>
          </a:xfrm>
          <a:prstGeom prst="rect">
            <a:avLst/>
          </a:prstGeom>
          <a:noFill/>
          <a:ln w="9525">
            <a:noFill/>
            <a:miter lim="800000"/>
            <a:headEnd/>
            <a:tailEnd/>
          </a:ln>
        </p:spPr>
      </p:pic>
      <p:pic>
        <p:nvPicPr>
          <p:cNvPr id="63494" name="Picture 6" descr="simple1"/>
          <p:cNvPicPr>
            <a:picLocks noChangeAspect="1" noChangeArrowheads="1"/>
          </p:cNvPicPr>
          <p:nvPr/>
        </p:nvPicPr>
        <p:blipFill>
          <a:blip r:embed="rId5" cstate="print"/>
          <a:srcRect/>
          <a:stretch>
            <a:fillRect/>
          </a:stretch>
        </p:blipFill>
        <p:spPr bwMode="auto">
          <a:xfrm>
            <a:off x="347663" y="1816100"/>
            <a:ext cx="2371725" cy="2381250"/>
          </a:xfrm>
          <a:prstGeom prst="rect">
            <a:avLst/>
          </a:prstGeom>
          <a:noFill/>
          <a:ln w="9525">
            <a:noFill/>
            <a:miter lim="800000"/>
            <a:headEnd/>
            <a:tailEnd/>
          </a:ln>
        </p:spPr>
      </p:pic>
      <p:pic>
        <p:nvPicPr>
          <p:cNvPr id="63495" name="Picture 7" descr="simple2"/>
          <p:cNvPicPr>
            <a:picLocks noChangeAspect="1" noChangeArrowheads="1"/>
          </p:cNvPicPr>
          <p:nvPr/>
        </p:nvPicPr>
        <p:blipFill>
          <a:blip r:embed="rId6" cstate="print"/>
          <a:srcRect/>
          <a:stretch>
            <a:fillRect/>
          </a:stretch>
        </p:blipFill>
        <p:spPr bwMode="auto">
          <a:xfrm>
            <a:off x="3381375" y="1816100"/>
            <a:ext cx="2343150" cy="2362200"/>
          </a:xfrm>
          <a:prstGeom prst="rect">
            <a:avLst/>
          </a:prstGeom>
          <a:noFill/>
          <a:ln w="9525">
            <a:noFill/>
            <a:miter lim="800000"/>
            <a:headEnd/>
            <a:tailEnd/>
          </a:ln>
        </p:spPr>
      </p:pic>
      <p:sp>
        <p:nvSpPr>
          <p:cNvPr id="63496" name="Text Box 8"/>
          <p:cNvSpPr txBox="1">
            <a:spLocks noChangeArrowheads="1"/>
          </p:cNvSpPr>
          <p:nvPr/>
        </p:nvSpPr>
        <p:spPr bwMode="auto">
          <a:xfrm>
            <a:off x="295275" y="4276725"/>
            <a:ext cx="26320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Schematic of simple cell</a:t>
            </a:r>
          </a:p>
        </p:txBody>
      </p:sp>
      <p:sp>
        <p:nvSpPr>
          <p:cNvPr id="63497" name="Text Box 9"/>
          <p:cNvSpPr txBox="1">
            <a:spLocks noChangeArrowheads="1"/>
          </p:cNvSpPr>
          <p:nvPr/>
        </p:nvSpPr>
        <p:spPr bwMode="auto">
          <a:xfrm>
            <a:off x="3535363" y="4235450"/>
            <a:ext cx="19462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Actual simple cell</a:t>
            </a:r>
          </a:p>
        </p:txBody>
      </p:sp>
      <p:sp>
        <p:nvSpPr>
          <p:cNvPr id="63498" name="Text Box 10"/>
          <p:cNvSpPr txBox="1">
            <a:spLocks noChangeArrowheads="1"/>
          </p:cNvSpPr>
          <p:nvPr/>
        </p:nvSpPr>
        <p:spPr bwMode="auto">
          <a:xfrm>
            <a:off x="5840413" y="2162175"/>
            <a:ext cx="3303587" cy="720725"/>
          </a:xfrm>
          <a:prstGeom prst="rect">
            <a:avLst/>
          </a:prstGeom>
          <a:noFill/>
          <a:ln w="25400" algn="ctr">
            <a:noFill/>
            <a:miter lim="800000"/>
            <a:headEnd/>
            <a:tailEnd/>
          </a:ln>
        </p:spPr>
        <p:txBody>
          <a:bodyPr lIns="90487" tIns="44450" rIns="90487" bIns="44450">
            <a:spAutoFit/>
          </a:bodyPr>
          <a:lstStyle/>
          <a:p>
            <a:pPr marL="176213" indent="-176213" algn="l">
              <a:spcBef>
                <a:spcPct val="30000"/>
              </a:spcBef>
            </a:pPr>
            <a:r>
              <a:rPr lang="en-US" dirty="0">
                <a:solidFill>
                  <a:srgbClr val="FFFFFF"/>
                </a:solidFill>
                <a:latin typeface="Arial" charset="0"/>
              </a:rPr>
              <a:t>Green: Responds to white dot.</a:t>
            </a:r>
          </a:p>
          <a:p>
            <a:pPr marL="176213" indent="-176213" algn="l">
              <a:spcBef>
                <a:spcPct val="30000"/>
              </a:spcBef>
            </a:pPr>
            <a:r>
              <a:rPr lang="en-US" dirty="0">
                <a:solidFill>
                  <a:srgbClr val="FFFFFF"/>
                </a:solidFill>
                <a:latin typeface="Arial" charset="0"/>
              </a:rPr>
              <a:t>Red: Responds to </a:t>
            </a:r>
            <a:r>
              <a:rPr lang="en-US" dirty="0" smtClean="0">
                <a:solidFill>
                  <a:srgbClr val="FFFFFF"/>
                </a:solidFill>
                <a:latin typeface="Arial" charset="0"/>
              </a:rPr>
              <a:t>black dot</a:t>
            </a:r>
            <a:r>
              <a:rPr lang="en-US" dirty="0">
                <a:solidFill>
                  <a:srgbClr val="FFFFFF"/>
                </a:solidFill>
                <a:latin typeface="Arial" charset="0"/>
              </a:rPr>
              <a:t>. </a:t>
            </a:r>
          </a:p>
        </p:txBody>
      </p:sp>
      <p:sp>
        <p:nvSpPr>
          <p:cNvPr id="63499" name="Text Box 17"/>
          <p:cNvSpPr txBox="1">
            <a:spLocks noChangeArrowheads="1"/>
          </p:cNvSpPr>
          <p:nvPr/>
        </p:nvSpPr>
        <p:spPr bwMode="auto">
          <a:xfrm>
            <a:off x="0" y="6583566"/>
            <a:ext cx="3743011" cy="274434"/>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sz="1200" dirty="0" smtClean="0">
                <a:solidFill>
                  <a:srgbClr val="FFFFFF"/>
                </a:solidFill>
                <a:latin typeface="Arial" charset="0"/>
              </a:rPr>
              <a:t>[Images from </a:t>
            </a:r>
            <a:r>
              <a:rPr lang="en-US" sz="1200" dirty="0" err="1" smtClean="0">
                <a:solidFill>
                  <a:srgbClr val="FFFFFF"/>
                </a:solidFill>
                <a:latin typeface="Arial" charset="0"/>
              </a:rPr>
              <a:t>DeAngelis</a:t>
            </a:r>
            <a:r>
              <a:rPr lang="en-US" sz="1200" dirty="0">
                <a:solidFill>
                  <a:srgbClr val="FFFFFF"/>
                </a:solidFill>
                <a:latin typeface="Arial" charset="0"/>
              </a:rPr>
              <a:t>, </a:t>
            </a:r>
            <a:r>
              <a:rPr lang="en-US" sz="1200" dirty="0" err="1">
                <a:solidFill>
                  <a:srgbClr val="FFFFFF"/>
                </a:solidFill>
                <a:latin typeface="Arial" charset="0"/>
              </a:rPr>
              <a:t>Ohzawa</a:t>
            </a:r>
            <a:r>
              <a:rPr lang="en-US" sz="1200" dirty="0">
                <a:solidFill>
                  <a:srgbClr val="FFFFFF"/>
                </a:solidFill>
                <a:latin typeface="Arial" charset="0"/>
              </a:rPr>
              <a:t> &amp; Freeman, 1995]</a:t>
            </a:r>
          </a:p>
        </p:txBody>
      </p:sp>
      <p:sp>
        <p:nvSpPr>
          <p:cNvPr id="63500" name="Text Box 18"/>
          <p:cNvSpPr txBox="1">
            <a:spLocks noChangeArrowheads="1"/>
          </p:cNvSpPr>
          <p:nvPr/>
        </p:nvSpPr>
        <p:spPr bwMode="auto">
          <a:xfrm>
            <a:off x="411163" y="1011238"/>
            <a:ext cx="5451475" cy="720725"/>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V1 is the first stage of visual processing in the brain.</a:t>
            </a:r>
          </a:p>
          <a:p>
            <a:pPr marL="176213" indent="-176213" algn="l">
              <a:spcBef>
                <a:spcPct val="30000"/>
              </a:spcBef>
            </a:pPr>
            <a:r>
              <a:rPr lang="en-US">
                <a:solidFill>
                  <a:srgbClr val="FFFFFF"/>
                </a:solidFill>
                <a:latin typeface="Arial" charset="0"/>
              </a:rPr>
              <a:t>Hubel &amp; Wiesel (1962)’s simple cell model: </a:t>
            </a:r>
          </a:p>
        </p:txBody>
      </p:sp>
      <p:sp>
        <p:nvSpPr>
          <p:cNvPr id="63501" name="Text Box 19"/>
          <p:cNvSpPr txBox="1">
            <a:spLocks noChangeArrowheads="1"/>
          </p:cNvSpPr>
          <p:nvPr/>
        </p:nvSpPr>
        <p:spPr bwMode="auto">
          <a:xfrm>
            <a:off x="257175" y="5005388"/>
            <a:ext cx="5286703" cy="366767"/>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dirty="0">
                <a:solidFill>
                  <a:srgbClr val="FFFFFF"/>
                </a:solidFill>
                <a:latin typeface="Arial" charset="0"/>
              </a:rPr>
              <a:t>Alternative treatment: Model as </a:t>
            </a:r>
            <a:r>
              <a:rPr lang="en-US" dirty="0" smtClean="0">
                <a:solidFill>
                  <a:srgbClr val="FFFFFF"/>
                </a:solidFill>
                <a:latin typeface="Arial" charset="0"/>
              </a:rPr>
              <a:t>“Gabor </a:t>
            </a:r>
            <a:r>
              <a:rPr lang="en-US" dirty="0">
                <a:solidFill>
                  <a:srgbClr val="FFFFFF"/>
                </a:solidFill>
                <a:latin typeface="Arial" charset="0"/>
              </a:rPr>
              <a:t>functions</a:t>
            </a:r>
            <a:r>
              <a:rPr lang="en-US" dirty="0" smtClean="0">
                <a:solidFill>
                  <a:srgbClr val="FFFFFF"/>
                </a:solidFill>
                <a:latin typeface="Arial" charset="0"/>
              </a:rPr>
              <a:t>.”</a:t>
            </a:r>
            <a:endParaRPr lang="en-US" dirty="0">
              <a:solidFill>
                <a:srgbClr val="FFFFFF"/>
              </a:solidFill>
              <a:latin typeface="Arial" charset="0"/>
            </a:endParaRPr>
          </a:p>
        </p:txBody>
      </p:sp>
      <p:pic>
        <p:nvPicPr>
          <p:cNvPr id="63502" name="Picture 20" descr="gabor-slide"/>
          <p:cNvPicPr>
            <a:picLocks noChangeAspect="1" noChangeArrowheads="1"/>
          </p:cNvPicPr>
          <p:nvPr/>
        </p:nvPicPr>
        <p:blipFill>
          <a:blip r:embed="rId4" cstate="print"/>
          <a:srcRect l="65688" t="72035" r="22855" b="17506"/>
          <a:stretch>
            <a:fillRect/>
          </a:stretch>
        </p:blipFill>
        <p:spPr bwMode="auto">
          <a:xfrm>
            <a:off x="5762625" y="4465638"/>
            <a:ext cx="1423988" cy="1612900"/>
          </a:xfrm>
          <a:prstGeom prst="rect">
            <a:avLst/>
          </a:prstGeom>
          <a:noFill/>
          <a:ln w="9525">
            <a:noFill/>
            <a:miter lim="800000"/>
            <a:headEnd/>
            <a:tailEnd/>
          </a:ln>
        </p:spPr>
      </p:pic>
      <p:sp>
        <p:nvSpPr>
          <p:cNvPr id="15" name="Rectangle 14"/>
          <p:cNvSpPr/>
          <p:nvPr/>
        </p:nvSpPr>
        <p:spPr>
          <a:xfrm>
            <a:off x="9448800" y="5524500"/>
            <a:ext cx="4572000" cy="646331"/>
          </a:xfrm>
          <a:prstGeom prst="rect">
            <a:avLst/>
          </a:prstGeom>
        </p:spPr>
        <p:txBody>
          <a:bodyPr>
            <a:spAutoFit/>
          </a:bodyPr>
          <a:lstStyle/>
          <a:p>
            <a:pPr marL="176213" indent="-176213" algn="l">
              <a:spcBef>
                <a:spcPct val="30000"/>
              </a:spcBef>
            </a:pPr>
            <a:r>
              <a:rPr lang="en-US" dirty="0" smtClean="0">
                <a:solidFill>
                  <a:srgbClr val="FFFFFF"/>
                </a:solidFill>
                <a:latin typeface="Arial" charset="0"/>
              </a:rPr>
              <a:t>Also used in image compression and </a:t>
            </a:r>
            <a:r>
              <a:rPr lang="en-US" dirty="0" err="1" smtClean="0">
                <a:solidFill>
                  <a:srgbClr val="FFFFFF"/>
                </a:solidFill>
                <a:latin typeface="Arial" charset="0"/>
              </a:rPr>
              <a:t>denoising</a:t>
            </a:r>
            <a:r>
              <a:rPr lang="en-US" dirty="0" smtClean="0">
                <a:solidFill>
                  <a:srgbClr val="FFFFFF"/>
                </a:solidFill>
                <a:latin typeface="Arial" charset="0"/>
              </a:rPr>
              <a:t>.</a:t>
            </a:r>
            <a:endParaRPr lang="en-US"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Learning sensor representations</a:t>
            </a:r>
          </a:p>
        </p:txBody>
      </p:sp>
      <p:sp>
        <p:nvSpPr>
          <p:cNvPr id="65540" name="Rectangle 3"/>
          <p:cNvSpPr>
            <a:spLocks noGrp="1" noChangeArrowheads="1"/>
          </p:cNvSpPr>
          <p:nvPr>
            <p:ph idx="1"/>
          </p:nvPr>
        </p:nvSpPr>
        <p:spPr>
          <a:xfrm>
            <a:off x="342900" y="952500"/>
            <a:ext cx="8458200" cy="5148049"/>
          </a:xfrm>
        </p:spPr>
        <p:txBody>
          <a:bodyPr/>
          <a:lstStyle/>
          <a:p>
            <a:pPr eaLnBrk="1" hangingPunct="1">
              <a:buFontTx/>
              <a:buNone/>
            </a:pPr>
            <a:r>
              <a:rPr lang="en-US" sz="2800" b="0" dirty="0" smtClean="0">
                <a:solidFill>
                  <a:schemeClr val="bg1"/>
                </a:solidFill>
              </a:rPr>
              <a:t>Sparse coding (Olshausen &amp; Field,1996)</a:t>
            </a:r>
          </a:p>
          <a:p>
            <a:pPr eaLnBrk="1" hangingPunct="1">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1100" b="0" dirty="0" smtClean="0">
              <a:solidFill>
                <a:schemeClr val="bg1"/>
              </a:solidFill>
            </a:endParaRPr>
          </a:p>
          <a:p>
            <a:pPr eaLnBrk="1" hangingPunct="1">
              <a:buFontTx/>
              <a:buNone/>
            </a:pPr>
            <a:r>
              <a:rPr lang="en-US" sz="2800" b="0" dirty="0" smtClean="0">
                <a:solidFill>
                  <a:schemeClr val="bg1"/>
                </a:solidFill>
              </a:rPr>
              <a:t>Use to represent 14x14 image patch succinctly, as [a</a:t>
            </a:r>
            <a:r>
              <a:rPr lang="en-US" sz="2800" b="0" baseline="-25000" dirty="0" smtClean="0">
                <a:solidFill>
                  <a:schemeClr val="bg1"/>
                </a:solidFill>
              </a:rPr>
              <a:t>7</a:t>
            </a:r>
            <a:r>
              <a:rPr lang="en-US" sz="2800" b="0" dirty="0" smtClean="0">
                <a:solidFill>
                  <a:schemeClr val="bg1"/>
                </a:solidFill>
              </a:rPr>
              <a:t>=0.8, a</a:t>
            </a:r>
            <a:r>
              <a:rPr lang="en-US" sz="2800" b="0" baseline="-25000" dirty="0" smtClean="0">
                <a:solidFill>
                  <a:schemeClr val="bg1"/>
                </a:solidFill>
              </a:rPr>
              <a:t>36</a:t>
            </a:r>
            <a:r>
              <a:rPr lang="en-US" sz="2800" b="0" dirty="0" smtClean="0">
                <a:solidFill>
                  <a:schemeClr val="bg1"/>
                </a:solidFill>
              </a:rPr>
              <a:t>=0.3, a</a:t>
            </a:r>
            <a:r>
              <a:rPr lang="en-US" sz="2800" b="0" baseline="-25000" dirty="0" smtClean="0">
                <a:solidFill>
                  <a:schemeClr val="bg1"/>
                </a:solidFill>
              </a:rPr>
              <a:t>41</a:t>
            </a:r>
            <a:r>
              <a:rPr lang="en-US" sz="2800" b="0" dirty="0" smtClean="0">
                <a:solidFill>
                  <a:schemeClr val="bg1"/>
                </a:solidFill>
              </a:rPr>
              <a:t> = 0.5].  I.e., this indicates which “basic edges” make up the image. </a:t>
            </a: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4849180"/>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54840" y="425095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4696366"/>
            <a:ext cx="235728" cy="153620"/>
          </a:xfrm>
          <a:prstGeom prst="rect">
            <a:avLst/>
          </a:prstGeom>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Feature Learning via Sparse Coding</a:t>
            </a:r>
          </a:p>
        </p:txBody>
      </p:sp>
      <p:sp>
        <p:nvSpPr>
          <p:cNvPr id="65540" name="Rectangle 3"/>
          <p:cNvSpPr>
            <a:spLocks noGrp="1" noChangeArrowheads="1"/>
          </p:cNvSpPr>
          <p:nvPr>
            <p:ph idx="1"/>
          </p:nvPr>
        </p:nvSpPr>
        <p:spPr>
          <a:xfrm>
            <a:off x="342900" y="952500"/>
            <a:ext cx="8458200" cy="5148049"/>
          </a:xfrm>
        </p:spPr>
        <p:txBody>
          <a:bodyPr/>
          <a:lstStyle/>
          <a:p>
            <a:pPr eaLnBrk="1" hangingPunct="1">
              <a:spcBef>
                <a:spcPts val="2400"/>
              </a:spcBef>
              <a:buFontTx/>
              <a:buNone/>
            </a:pPr>
            <a:r>
              <a:rPr lang="en-US" sz="2800" b="0" dirty="0" smtClean="0">
                <a:solidFill>
                  <a:schemeClr val="bg1"/>
                </a:solidFill>
              </a:rPr>
              <a:t>Sparse coding (Olshausen &amp; Field,1996). Originally </a:t>
            </a:r>
            <a:r>
              <a:rPr lang="en-US" sz="2800" b="0" dirty="0" smtClean="0"/>
              <a:t>developed </a:t>
            </a:r>
            <a:r>
              <a:rPr lang="en-US" sz="2800" b="0" dirty="0" smtClean="0">
                <a:solidFill>
                  <a:schemeClr val="bg1"/>
                </a:solidFill>
              </a:rPr>
              <a:t>to explain early visual processing in  the brain (edge detection).</a:t>
            </a:r>
          </a:p>
          <a:p>
            <a:pPr eaLnBrk="1" hangingPunct="1">
              <a:spcBef>
                <a:spcPts val="2400"/>
              </a:spcBef>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spcBef>
                <a:spcPts val="2400"/>
              </a:spcBef>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spcBef>
                <a:spcPts val="2400"/>
              </a:spcBef>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spcBef>
                <a:spcPts val="2400"/>
              </a:spcBef>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5281465"/>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16740" y="469276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5128651"/>
            <a:ext cx="235728" cy="15362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761256" y="1095576"/>
            <a:ext cx="88365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Model</a:t>
            </a:r>
          </a:p>
        </p:txBody>
      </p:sp>
      <p:grpSp>
        <p:nvGrpSpPr>
          <p:cNvPr id="21506" name="Group 2"/>
          <p:cNvGrpSpPr>
            <a:grpSpLocks/>
          </p:cNvGrpSpPr>
          <p:nvPr/>
        </p:nvGrpSpPr>
        <p:grpSpPr bwMode="auto">
          <a:xfrm>
            <a:off x="1303734" y="1910954"/>
            <a:ext cx="1651992" cy="1803797"/>
            <a:chOff x="0" y="0"/>
            <a:chExt cx="1480" cy="1616"/>
          </a:xfrm>
        </p:grpSpPr>
        <p:sp>
          <p:nvSpPr>
            <p:cNvPr id="21507" name="AutoShape 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08" name="AutoShape 4"/>
            <p:cNvSpPr>
              <a:spLocks/>
            </p:cNvSpPr>
            <p:nvPr/>
          </p:nvSpPr>
          <p:spPr bwMode="auto">
            <a:xfrm>
              <a:off x="96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09" name="AutoShape 5"/>
            <p:cNvSpPr>
              <a:spLocks/>
            </p:cNvSpPr>
            <p:nvPr/>
          </p:nvSpPr>
          <p:spPr bwMode="auto">
            <a:xfrm>
              <a:off x="0" y="1096"/>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0" name="AutoShape 6"/>
            <p:cNvSpPr>
              <a:spLocks/>
            </p:cNvSpPr>
            <p:nvPr/>
          </p:nvSpPr>
          <p:spPr bwMode="auto">
            <a:xfrm>
              <a:off x="960" y="1096"/>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1511" name="Group 7"/>
          <p:cNvGrpSpPr>
            <a:grpSpLocks/>
          </p:cNvGrpSpPr>
          <p:nvPr/>
        </p:nvGrpSpPr>
        <p:grpSpPr bwMode="auto">
          <a:xfrm>
            <a:off x="1598415" y="2205634"/>
            <a:ext cx="1071563" cy="1223367"/>
            <a:chOff x="0" y="0"/>
            <a:chExt cx="960" cy="1096"/>
          </a:xfrm>
        </p:grpSpPr>
        <p:sp>
          <p:nvSpPr>
            <p:cNvPr id="21512" name="Line 8"/>
            <p:cNvSpPr>
              <a:spLocks noChangeShapeType="1"/>
            </p:cNvSpPr>
            <p:nvPr/>
          </p:nvSpPr>
          <p:spPr bwMode="auto">
            <a:xfrm flipH="1">
              <a:off x="0" y="277"/>
              <a:ext cx="0" cy="523"/>
            </a:xfrm>
            <a:prstGeom prst="line">
              <a:avLst/>
            </a:prstGeom>
            <a:noFill/>
            <a:ln w="635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3" name="Line 9"/>
            <p:cNvSpPr>
              <a:spLocks noChangeShapeType="1"/>
            </p:cNvSpPr>
            <p:nvPr/>
          </p:nvSpPr>
          <p:spPr bwMode="auto">
            <a:xfrm>
              <a:off x="960" y="280"/>
              <a:ext cx="0" cy="522"/>
            </a:xfrm>
            <a:prstGeom prst="line">
              <a:avLst/>
            </a:prstGeom>
            <a:noFill/>
            <a:ln w="635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4" name="Line 10"/>
            <p:cNvSpPr>
              <a:spLocks noChangeShapeType="1"/>
            </p:cNvSpPr>
            <p:nvPr/>
          </p:nvSpPr>
          <p:spPr bwMode="auto">
            <a:xfrm rot="10800000" flipH="1">
              <a:off x="271" y="0"/>
              <a:ext cx="409" cy="0"/>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5" name="Line 11"/>
            <p:cNvSpPr>
              <a:spLocks noChangeShapeType="1"/>
            </p:cNvSpPr>
            <p:nvPr/>
          </p:nvSpPr>
          <p:spPr bwMode="auto">
            <a:xfrm>
              <a:off x="272" y="1096"/>
              <a:ext cx="408" cy="0"/>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6" name="Line 12"/>
            <p:cNvSpPr>
              <a:spLocks noChangeShapeType="1"/>
            </p:cNvSpPr>
            <p:nvPr/>
          </p:nvSpPr>
          <p:spPr bwMode="auto">
            <a:xfrm>
              <a:off x="264" y="264"/>
              <a:ext cx="440" cy="544"/>
            </a:xfrm>
            <a:prstGeom prst="line">
              <a:avLst/>
            </a:prstGeom>
            <a:noFill/>
            <a:ln w="254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17" name="Line 13"/>
            <p:cNvSpPr>
              <a:spLocks noChangeShapeType="1"/>
            </p:cNvSpPr>
            <p:nvPr/>
          </p:nvSpPr>
          <p:spPr bwMode="auto">
            <a:xfrm flipH="1">
              <a:off x="264" y="264"/>
              <a:ext cx="440" cy="544"/>
            </a:xfrm>
            <a:prstGeom prst="line">
              <a:avLst/>
            </a:prstGeom>
            <a:noFill/>
            <a:ln w="254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1518" name="Group 14"/>
          <p:cNvGrpSpPr>
            <a:grpSpLocks/>
          </p:cNvGrpSpPr>
          <p:nvPr/>
        </p:nvGrpSpPr>
        <p:grpSpPr bwMode="auto">
          <a:xfrm>
            <a:off x="4179094" y="5232797"/>
            <a:ext cx="4330899" cy="446484"/>
            <a:chOff x="0" y="0"/>
            <a:chExt cx="3880" cy="400"/>
          </a:xfrm>
        </p:grpSpPr>
        <p:sp>
          <p:nvSpPr>
            <p:cNvPr id="21519" name="AutoShape 15"/>
            <p:cNvSpPr>
              <a:spLocks/>
            </p:cNvSpPr>
            <p:nvPr/>
          </p:nvSpPr>
          <p:spPr bwMode="auto">
            <a:xfrm>
              <a:off x="0" y="0"/>
              <a:ext cx="400" cy="400"/>
            </a:xfrm>
            <a:prstGeom prst="roundRect">
              <a:avLst>
                <a:gd name="adj" fmla="val 3000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20" name="Rectangle 16"/>
            <p:cNvSpPr>
              <a:spLocks/>
            </p:cNvSpPr>
            <p:nvPr/>
          </p:nvSpPr>
          <p:spPr bwMode="auto">
            <a:xfrm>
              <a:off x="568" y="22"/>
              <a:ext cx="331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Machine (Model Partition)</a:t>
              </a:r>
            </a:p>
          </p:txBody>
        </p:sp>
      </p:grpSp>
      <p:grpSp>
        <p:nvGrpSpPr>
          <p:cNvPr id="21521" name="Group 17"/>
          <p:cNvGrpSpPr>
            <a:grpSpLocks/>
          </p:cNvGrpSpPr>
          <p:nvPr/>
        </p:nvGrpSpPr>
        <p:grpSpPr bwMode="auto">
          <a:xfrm>
            <a:off x="1393032" y="2000250"/>
            <a:ext cx="4167932" cy="4111005"/>
            <a:chOff x="0" y="0"/>
            <a:chExt cx="3734" cy="3683"/>
          </a:xfrm>
        </p:grpSpPr>
        <p:grpSp>
          <p:nvGrpSpPr>
            <p:cNvPr id="21522" name="Group 18"/>
            <p:cNvGrpSpPr>
              <a:grpSpLocks/>
            </p:cNvGrpSpPr>
            <p:nvPr/>
          </p:nvGrpSpPr>
          <p:grpSpPr bwMode="auto">
            <a:xfrm>
              <a:off x="0" y="0"/>
              <a:ext cx="1320" cy="1456"/>
              <a:chOff x="0" y="0"/>
              <a:chExt cx="1320" cy="1456"/>
            </a:xfrm>
          </p:grpSpPr>
          <p:grpSp>
            <p:nvGrpSpPr>
              <p:cNvPr id="21523" name="Group 19"/>
              <p:cNvGrpSpPr>
                <a:grpSpLocks/>
              </p:cNvGrpSpPr>
              <p:nvPr/>
            </p:nvGrpSpPr>
            <p:grpSpPr bwMode="auto">
              <a:xfrm>
                <a:off x="0" y="0"/>
                <a:ext cx="360" cy="360"/>
                <a:chOff x="0" y="0"/>
                <a:chExt cx="360" cy="360"/>
              </a:xfrm>
            </p:grpSpPr>
            <p:sp>
              <p:nvSpPr>
                <p:cNvPr id="21524" name="Rectangle 20"/>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25" name="Rectangle 21"/>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26" name="Rectangle 22"/>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27" name="Rectangle 23"/>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1528" name="Group 24"/>
              <p:cNvGrpSpPr>
                <a:grpSpLocks/>
              </p:cNvGrpSpPr>
              <p:nvPr/>
            </p:nvGrpSpPr>
            <p:grpSpPr bwMode="auto">
              <a:xfrm>
                <a:off x="960" y="0"/>
                <a:ext cx="360" cy="360"/>
                <a:chOff x="0" y="0"/>
                <a:chExt cx="360" cy="360"/>
              </a:xfrm>
            </p:grpSpPr>
            <p:sp>
              <p:nvSpPr>
                <p:cNvPr id="21529" name="Rectangle 2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0" name="Rectangle 2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1" name="Rectangle 2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2" name="Rectangle 2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1533" name="Group 29"/>
              <p:cNvGrpSpPr>
                <a:grpSpLocks/>
              </p:cNvGrpSpPr>
              <p:nvPr/>
            </p:nvGrpSpPr>
            <p:grpSpPr bwMode="auto">
              <a:xfrm>
                <a:off x="0" y="1096"/>
                <a:ext cx="360" cy="360"/>
                <a:chOff x="0" y="0"/>
                <a:chExt cx="360" cy="360"/>
              </a:xfrm>
            </p:grpSpPr>
            <p:sp>
              <p:nvSpPr>
                <p:cNvPr id="21534" name="Rectangle 30"/>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5" name="Rectangle 31"/>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6" name="Rectangle 32"/>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37" name="Rectangle 33"/>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1538" name="Group 34"/>
              <p:cNvGrpSpPr>
                <a:grpSpLocks/>
              </p:cNvGrpSpPr>
              <p:nvPr/>
            </p:nvGrpSpPr>
            <p:grpSpPr bwMode="auto">
              <a:xfrm>
                <a:off x="960" y="1096"/>
                <a:ext cx="360" cy="360"/>
                <a:chOff x="0" y="0"/>
                <a:chExt cx="360" cy="360"/>
              </a:xfrm>
            </p:grpSpPr>
            <p:sp>
              <p:nvSpPr>
                <p:cNvPr id="21539" name="Rectangle 3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40" name="Rectangle 3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41" name="Rectangle 3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42" name="Rectangle 3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1543" name="Group 39"/>
            <p:cNvGrpSpPr>
              <a:grpSpLocks/>
            </p:cNvGrpSpPr>
            <p:nvPr/>
          </p:nvGrpSpPr>
          <p:grpSpPr bwMode="auto">
            <a:xfrm>
              <a:off x="2616" y="3334"/>
              <a:ext cx="1118" cy="349"/>
              <a:chOff x="0" y="22"/>
              <a:chExt cx="1118" cy="349"/>
            </a:xfrm>
          </p:grpSpPr>
          <p:sp>
            <p:nvSpPr>
              <p:cNvPr id="21544" name="Rectangle 40"/>
              <p:cNvSpPr>
                <a:spLocks/>
              </p:cNvSpPr>
              <p:nvPr/>
            </p:nvSpPr>
            <p:spPr bwMode="auto">
              <a:xfrm>
                <a:off x="0" y="12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45" name="Rectangle 41"/>
              <p:cNvSpPr>
                <a:spLocks/>
              </p:cNvSpPr>
              <p:nvPr/>
            </p:nvSpPr>
            <p:spPr bwMode="auto">
              <a:xfrm>
                <a:off x="488" y="22"/>
                <a:ext cx="63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Core</a:t>
                </a:r>
              </a:p>
            </p:txBody>
          </p:sp>
        </p:grpSp>
      </p:grpSp>
      <p:sp>
        <p:nvSpPr>
          <p:cNvPr id="21546" name="Rectangle 42"/>
          <p:cNvSpPr>
            <a:spLocks/>
          </p:cNvSpPr>
          <p:nvPr/>
        </p:nvSpPr>
        <p:spPr bwMode="auto">
          <a:xfrm>
            <a:off x="759024" y="1526977"/>
            <a:ext cx="2768203" cy="2857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1549" name="Group 45"/>
          <p:cNvGrpSpPr>
            <a:grpSpLocks/>
          </p:cNvGrpSpPr>
          <p:nvPr/>
        </p:nvGrpSpPr>
        <p:grpSpPr bwMode="auto">
          <a:xfrm>
            <a:off x="1203276" y="4545212"/>
            <a:ext cx="1935586" cy="1628551"/>
            <a:chOff x="0" y="0"/>
            <a:chExt cx="1733" cy="1459"/>
          </a:xfrm>
        </p:grpSpPr>
        <p:grpSp>
          <p:nvGrpSpPr>
            <p:cNvPr id="21550" name="Group 46"/>
            <p:cNvGrpSpPr>
              <a:grpSpLocks/>
            </p:cNvGrpSpPr>
            <p:nvPr/>
          </p:nvGrpSpPr>
          <p:grpSpPr bwMode="auto">
            <a:xfrm>
              <a:off x="497" y="424"/>
              <a:ext cx="640" cy="648"/>
              <a:chOff x="0" y="0"/>
              <a:chExt cx="640" cy="648"/>
            </a:xfrm>
          </p:grpSpPr>
          <p:sp>
            <p:nvSpPr>
              <p:cNvPr id="21551" name="Oval 47"/>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52" name="Rectangle 48"/>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53" name="Oval 49"/>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54" name="Line 50"/>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55" name="Line 51"/>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1556" name="Line 52"/>
            <p:cNvSpPr>
              <a:spLocks noChangeShapeType="1"/>
            </p:cNvSpPr>
            <p:nvPr/>
          </p:nvSpPr>
          <p:spPr bwMode="auto">
            <a:xfrm>
              <a:off x="817" y="0"/>
              <a:ext cx="0" cy="49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1557" name="Rectangle 53"/>
            <p:cNvSpPr>
              <a:spLocks/>
            </p:cNvSpPr>
            <p:nvPr/>
          </p:nvSpPr>
          <p:spPr bwMode="auto">
            <a:xfrm>
              <a:off x="0" y="1110"/>
              <a:ext cx="173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Training Data</a:t>
              </a:r>
            </a:p>
          </p:txBody>
        </p:sp>
      </p:grpSp>
    </p:spTree>
    <p:extLst>
      <p:ext uri="{BB962C8B-B14F-4D97-AF65-F5344CB8AC3E}">
        <p14:creationId xmlns:p14="http://schemas.microsoft.com/office/powerpoint/2010/main" val="1833894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8028450" y="6501400"/>
            <a:ext cx="1997060" cy="126736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Sparse coding illustration</a:t>
            </a:r>
            <a:endParaRPr lang="en-US" dirty="0"/>
          </a:p>
        </p:txBody>
      </p:sp>
      <p:sp>
        <p:nvSpPr>
          <p:cNvPr id="4" name="TextBox 7"/>
          <p:cNvSpPr txBox="1">
            <a:spLocks noChangeArrowheads="1"/>
          </p:cNvSpPr>
          <p:nvPr/>
        </p:nvSpPr>
        <p:spPr bwMode="auto">
          <a:xfrm>
            <a:off x="838200" y="838200"/>
            <a:ext cx="28194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    Natural Images</a:t>
            </a:r>
            <a:endParaRPr lang="en-US" sz="2400" dirty="0">
              <a:solidFill>
                <a:schemeClr val="bg1"/>
              </a:solidFill>
              <a:latin typeface="Calibri"/>
            </a:endParaRPr>
          </a:p>
        </p:txBody>
      </p:sp>
      <p:sp>
        <p:nvSpPr>
          <p:cNvPr id="5" name="TextBox 8"/>
          <p:cNvSpPr txBox="1">
            <a:spLocks noChangeArrowheads="1"/>
          </p:cNvSpPr>
          <p:nvPr/>
        </p:nvSpPr>
        <p:spPr bwMode="auto">
          <a:xfrm>
            <a:off x="4725620" y="893485"/>
            <a:ext cx="5376701"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Learned bases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1 , …,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64</a:t>
            </a:r>
            <a:r>
              <a:rPr lang="en-US" sz="2400" dirty="0" smtClean="0">
                <a:solidFill>
                  <a:schemeClr val="bg1"/>
                </a:solidFill>
                <a:latin typeface="Calibri"/>
              </a:rPr>
              <a:t>):  </a:t>
            </a:r>
            <a:r>
              <a:rPr lang="en-US" sz="2400" dirty="0">
                <a:solidFill>
                  <a:schemeClr val="bg1"/>
                </a:solidFill>
                <a:latin typeface="Calibri"/>
              </a:rPr>
              <a:t>“Edges”</a:t>
            </a:r>
          </a:p>
        </p:txBody>
      </p:sp>
      <p:grpSp>
        <p:nvGrpSpPr>
          <p:cNvPr id="3" name="Group 5"/>
          <p:cNvGrpSpPr>
            <a:grpSpLocks/>
          </p:cNvGrpSpPr>
          <p:nvPr/>
        </p:nvGrpSpPr>
        <p:grpSpPr bwMode="auto">
          <a:xfrm>
            <a:off x="990783" y="1371996"/>
            <a:ext cx="2514236" cy="2361899"/>
            <a:chOff x="1254" y="1900"/>
            <a:chExt cx="3576" cy="3361"/>
          </a:xfrm>
        </p:grpSpPr>
        <p:grpSp>
          <p:nvGrpSpPr>
            <p:cNvPr id="6" name="Group 6"/>
            <p:cNvGrpSpPr>
              <a:grpSpLocks/>
            </p:cNvGrpSpPr>
            <p:nvPr/>
          </p:nvGrpSpPr>
          <p:grpSpPr bwMode="auto">
            <a:xfrm>
              <a:off x="1254" y="1901"/>
              <a:ext cx="3576" cy="3362"/>
              <a:chOff x="929" y="5643"/>
              <a:chExt cx="7625" cy="5658"/>
            </a:xfrm>
          </p:grpSpPr>
          <p:pic>
            <p:nvPicPr>
              <p:cNvPr id="12" name="Picture 7" descr="img4_picture1"/>
              <p:cNvPicPr>
                <a:picLocks noChangeAspect="1" noChangeArrowheads="1"/>
              </p:cNvPicPr>
              <p:nvPr/>
            </p:nvPicPr>
            <p:blipFill>
              <a:blip r:embed="rId3" cstate="print"/>
              <a:srcRect l="15208" t="6490" r="9792" b="11691"/>
              <a:stretch>
                <a:fillRect/>
              </a:stretch>
            </p:blipFill>
            <p:spPr bwMode="auto">
              <a:xfrm>
                <a:off x="929" y="5643"/>
                <a:ext cx="3960"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3" name="Picture 8" descr="img4_picture2"/>
              <p:cNvPicPr>
                <a:picLocks noChangeAspect="1" noChangeArrowheads="1"/>
              </p:cNvPicPr>
              <p:nvPr/>
            </p:nvPicPr>
            <p:blipFill>
              <a:blip r:embed="rId4" cstate="print"/>
              <a:srcRect l="15495" t="12363" r="16322" b="13461"/>
              <a:stretch>
                <a:fillRect/>
              </a:stretch>
            </p:blipFill>
            <p:spPr bwMode="auto">
              <a:xfrm>
                <a:off x="2782" y="6843"/>
                <a:ext cx="3957"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4" name="Picture 9" descr="img4_picture3"/>
              <p:cNvPicPr>
                <a:picLocks noChangeAspect="1" noChangeArrowheads="1"/>
              </p:cNvPicPr>
              <p:nvPr/>
            </p:nvPicPr>
            <p:blipFill>
              <a:blip r:embed="rId5" cstate="print"/>
              <a:srcRect l="14536" t="7771" r="9883" b="10622"/>
              <a:stretch>
                <a:fillRect/>
              </a:stretch>
            </p:blipFill>
            <p:spPr bwMode="auto">
              <a:xfrm>
                <a:off x="4594" y="8103"/>
                <a:ext cx="3960" cy="3198"/>
              </a:xfrm>
              <a:prstGeom prst="rect">
                <a:avLst/>
              </a:prstGeom>
              <a:noFill/>
              <a:ln w="9525">
                <a:noFill/>
                <a:miter lim="800000"/>
                <a:headEnd/>
                <a:tailEnd/>
              </a:ln>
              <a:effectLst>
                <a:outerShdw dist="107763" dir="2700000" algn="ctr" rotWithShape="0">
                  <a:srgbClr val="808080">
                    <a:alpha val="50000"/>
                  </a:srgbClr>
                </a:outerShdw>
              </a:effectLst>
            </p:spPr>
          </p:pic>
        </p:grpSp>
        <p:sp>
          <p:nvSpPr>
            <p:cNvPr id="8" name="Rectangle 10"/>
            <p:cNvSpPr>
              <a:spLocks noChangeArrowheads="1"/>
            </p:cNvSpPr>
            <p:nvPr/>
          </p:nvSpPr>
          <p:spPr bwMode="auto">
            <a:xfrm>
              <a:off x="1579" y="2225"/>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9" name="Rectangle 11"/>
            <p:cNvSpPr>
              <a:spLocks noChangeArrowheads="1"/>
            </p:cNvSpPr>
            <p:nvPr/>
          </p:nvSpPr>
          <p:spPr bwMode="auto">
            <a:xfrm>
              <a:off x="3321" y="2876"/>
              <a:ext cx="326"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0" name="Rectangle 12"/>
            <p:cNvSpPr>
              <a:spLocks noChangeArrowheads="1"/>
            </p:cNvSpPr>
            <p:nvPr/>
          </p:nvSpPr>
          <p:spPr bwMode="auto">
            <a:xfrm>
              <a:off x="3759" y="3507"/>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1" name="Rectangle 13"/>
            <p:cNvSpPr>
              <a:spLocks noChangeArrowheads="1"/>
            </p:cNvSpPr>
            <p:nvPr/>
          </p:nvSpPr>
          <p:spPr bwMode="auto">
            <a:xfrm>
              <a:off x="4110" y="4485"/>
              <a:ext cx="325"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grpSp>
      <p:sp>
        <p:nvSpPr>
          <p:cNvPr id="15" name="Right Arrow 14"/>
          <p:cNvSpPr/>
          <p:nvPr/>
        </p:nvSpPr>
        <p:spPr>
          <a:xfrm>
            <a:off x="4114800" y="2133598"/>
            <a:ext cx="60960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grpSp>
        <p:nvGrpSpPr>
          <p:cNvPr id="7" name="Group 21"/>
          <p:cNvGrpSpPr>
            <a:grpSpLocks/>
          </p:cNvGrpSpPr>
          <p:nvPr/>
        </p:nvGrpSpPr>
        <p:grpSpPr bwMode="auto">
          <a:xfrm>
            <a:off x="2100580" y="4426801"/>
            <a:ext cx="6370320" cy="907199"/>
            <a:chOff x="1905000" y="3352800"/>
            <a:chExt cx="6794500" cy="1081088"/>
          </a:xfrm>
        </p:grpSpPr>
        <p:pic>
          <p:nvPicPr>
            <p:cNvPr id="17" name="Picture 491"/>
            <p:cNvPicPr>
              <a:picLocks noChangeAspect="1" noChangeArrowheads="1"/>
            </p:cNvPicPr>
            <p:nvPr/>
          </p:nvPicPr>
          <p:blipFill>
            <a:blip r:embed="rId6" cstate="print"/>
            <a:srcRect/>
            <a:stretch>
              <a:fillRect/>
            </a:stretch>
          </p:blipFill>
          <p:spPr bwMode="auto">
            <a:xfrm>
              <a:off x="3048000" y="3352800"/>
              <a:ext cx="1082675" cy="1077913"/>
            </a:xfrm>
            <a:prstGeom prst="rect">
              <a:avLst/>
            </a:prstGeom>
            <a:noFill/>
            <a:ln w="9525">
              <a:noFill/>
              <a:miter lim="800000"/>
              <a:headEnd/>
              <a:tailEnd/>
            </a:ln>
            <a:effectLst/>
          </p:spPr>
        </p:pic>
        <p:sp>
          <p:nvSpPr>
            <p:cNvPr id="18" name="Rectangle 492"/>
            <p:cNvSpPr>
              <a:spLocks noChangeArrowheads="1"/>
            </p:cNvSpPr>
            <p:nvPr/>
          </p:nvSpPr>
          <p:spPr bwMode="auto">
            <a:xfrm>
              <a:off x="1905000" y="3657601"/>
              <a:ext cx="5876725" cy="55015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9" name="Picture 493"/>
            <p:cNvPicPr>
              <a:picLocks noChangeAspect="1" noChangeArrowheads="1"/>
            </p:cNvPicPr>
            <p:nvPr/>
          </p:nvPicPr>
          <p:blipFill>
            <a:blip r:embed="rId7" cstate="print"/>
            <a:srcRect/>
            <a:stretch>
              <a:fillRect/>
            </a:stretch>
          </p:blipFill>
          <p:spPr bwMode="auto">
            <a:xfrm>
              <a:off x="5400675" y="3352800"/>
              <a:ext cx="1076325" cy="1081088"/>
            </a:xfrm>
            <a:prstGeom prst="rect">
              <a:avLst/>
            </a:prstGeom>
            <a:noFill/>
            <a:ln w="9525">
              <a:noFill/>
              <a:miter lim="800000"/>
              <a:headEnd/>
              <a:tailEnd/>
            </a:ln>
            <a:effectLst/>
          </p:spPr>
        </p:pic>
        <p:pic>
          <p:nvPicPr>
            <p:cNvPr id="20" name="Picture 494"/>
            <p:cNvPicPr>
              <a:picLocks noChangeAspect="1" noChangeArrowheads="1"/>
            </p:cNvPicPr>
            <p:nvPr/>
          </p:nvPicPr>
          <p:blipFill>
            <a:blip r:embed="rId8" cstate="print"/>
            <a:srcRect/>
            <a:stretch>
              <a:fillRect/>
            </a:stretch>
          </p:blipFill>
          <p:spPr bwMode="auto">
            <a:xfrm>
              <a:off x="7620000" y="3352800"/>
              <a:ext cx="1079500" cy="1079500"/>
            </a:xfrm>
            <a:prstGeom prst="rect">
              <a:avLst/>
            </a:prstGeom>
            <a:noFill/>
            <a:ln w="9525">
              <a:noFill/>
              <a:miter lim="800000"/>
              <a:headEnd/>
              <a:tailEnd/>
            </a:ln>
            <a:effectLst/>
          </p:spPr>
        </p:pic>
      </p:grpSp>
      <p:sp>
        <p:nvSpPr>
          <p:cNvPr id="21" name="Rectangle 495"/>
          <p:cNvSpPr>
            <a:spLocks noChangeArrowheads="1"/>
          </p:cNvSpPr>
          <p:nvPr/>
        </p:nvSpPr>
        <p:spPr bwMode="auto">
          <a:xfrm>
            <a:off x="914400" y="5334000"/>
            <a:ext cx="8001000" cy="523200"/>
          </a:xfrm>
          <a:prstGeom prst="rect">
            <a:avLst/>
          </a:prstGeom>
          <a:noFill/>
          <a:ln w="9525">
            <a:noFill/>
            <a:miter lim="800000"/>
            <a:headEnd/>
            <a:tailEnd/>
          </a:ln>
        </p:spPr>
        <p:txBody>
          <a:bodyPr lIns="91419" tIns="45710" rIns="91419" bIns="45710">
            <a:spAutoFit/>
          </a:bodyPr>
          <a:lstStyle/>
          <a:p>
            <a:pPr algn="l" defTabSz="914186" fontAlgn="auto">
              <a:spcBef>
                <a:spcPts val="0"/>
              </a:spcBef>
              <a:spcAft>
                <a:spcPts val="0"/>
              </a:spcAft>
            </a:pPr>
            <a:r>
              <a:rPr lang="en-US" sz="2800" dirty="0">
                <a:solidFill>
                  <a:schemeClr val="bg1"/>
                </a:solidFill>
                <a:latin typeface="Perpetua" pitchFamily="18" charset="0"/>
              </a:rPr>
              <a:t>     </a:t>
            </a:r>
            <a:r>
              <a:rPr lang="en-US" sz="2400" i="1" dirty="0">
                <a:solidFill>
                  <a:schemeClr val="bg1"/>
                </a:solidFill>
                <a:latin typeface="Cambria" pitchFamily="18" charset="0"/>
              </a:rPr>
              <a:t>x</a:t>
            </a:r>
            <a:r>
              <a:rPr lang="en-US" sz="2400" i="1" dirty="0">
                <a:solidFill>
                  <a:schemeClr val="bg1"/>
                </a:solidFill>
                <a:latin typeface="Perpetua" pitchFamily="18" charset="0"/>
              </a:rPr>
              <a:t> 	 </a:t>
            </a:r>
            <a:r>
              <a:rPr lang="en-US" sz="2400" i="1" dirty="0" smtClean="0">
                <a:solidFill>
                  <a:schemeClr val="bg1"/>
                </a:solidFill>
                <a:latin typeface="Perpetua" pitchFamily="18" charset="0"/>
              </a:rPr>
              <a:t>   </a:t>
            </a:r>
            <a:r>
              <a:rPr lang="en-US" sz="2400" dirty="0" smtClean="0">
                <a:solidFill>
                  <a:schemeClr val="bg1"/>
                </a:solidFill>
                <a:latin typeface="Symbol"/>
              </a:rPr>
              <a:t>»</a:t>
            </a:r>
            <a:r>
              <a:rPr lang="en-US" sz="2400" i="1" dirty="0" smtClean="0">
                <a:solidFill>
                  <a:schemeClr val="bg1"/>
                </a:solidFill>
                <a:latin typeface="Perpetua" pitchFamily="18" charset="0"/>
              </a:rPr>
              <a:t> </a:t>
            </a:r>
            <a:r>
              <a:rPr lang="en-US" sz="2400" dirty="0" smtClean="0">
                <a:solidFill>
                  <a:schemeClr val="bg1"/>
                </a:solidFill>
                <a:latin typeface="Perpetua" pitchFamily="18" charset="0"/>
              </a:rPr>
              <a:t>0.8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50000" dirty="0" smtClean="0">
                <a:solidFill>
                  <a:schemeClr val="bg1"/>
                </a:solidFill>
                <a:latin typeface="Cambria" pitchFamily="18" charset="0"/>
                <a:sym typeface="Symbol" pitchFamily="18" charset="2"/>
              </a:rPr>
              <a:t>36</a:t>
            </a:r>
            <a:r>
              <a:rPr lang="en-US" sz="2400" baseline="-25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0.3 *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42</a:t>
            </a:r>
            <a:r>
              <a:rPr lang="en-US" sz="2400" baseline="-50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+ 0.5 </a:t>
            </a:r>
            <a:r>
              <a:rPr lang="en-US" sz="2400" dirty="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rPr>
              <a:t>63</a:t>
            </a:r>
            <a:endParaRPr lang="en-US" sz="2400" baseline="-25000" dirty="0">
              <a:solidFill>
                <a:schemeClr val="bg1"/>
              </a:solidFill>
              <a:latin typeface="Cambria" pitchFamily="18" charset="0"/>
            </a:endParaRPr>
          </a:p>
        </p:txBody>
      </p:sp>
      <p:sp>
        <p:nvSpPr>
          <p:cNvPr id="22" name="Rectangle 495"/>
          <p:cNvSpPr>
            <a:spLocks noChangeArrowheads="1"/>
          </p:cNvSpPr>
          <p:nvPr/>
        </p:nvSpPr>
        <p:spPr bwMode="auto">
          <a:xfrm>
            <a:off x="693095" y="5810110"/>
            <a:ext cx="6720875" cy="892532"/>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altLang="ko-KR" sz="2400" dirty="0" smtClean="0">
                <a:solidFill>
                  <a:schemeClr val="bg1"/>
                </a:solidFill>
                <a:latin typeface="Calibri"/>
              </a:rPr>
              <a:t>[a</a:t>
            </a:r>
            <a:r>
              <a:rPr lang="en-US" altLang="ko-KR" sz="2400" baseline="-25000" dirty="0" smtClean="0">
                <a:solidFill>
                  <a:schemeClr val="bg1"/>
                </a:solidFill>
                <a:latin typeface="Calibri"/>
              </a:rPr>
              <a:t>1</a:t>
            </a:r>
            <a:r>
              <a:rPr lang="en-US" altLang="ko-KR" sz="2400" dirty="0" smtClean="0">
                <a:solidFill>
                  <a:schemeClr val="bg1"/>
                </a:solidFill>
                <a:latin typeface="Calibri"/>
              </a:rPr>
              <a:t>, …, a</a:t>
            </a:r>
            <a:r>
              <a:rPr lang="en-US" altLang="ko-KR" sz="2400" baseline="-25000" dirty="0" smtClean="0">
                <a:solidFill>
                  <a:schemeClr val="bg1"/>
                </a:solidFill>
                <a:latin typeface="Calibri"/>
              </a:rPr>
              <a:t>64</a:t>
            </a:r>
            <a:r>
              <a:rPr lang="en-US" altLang="ko-KR" sz="2400" dirty="0" smtClean="0">
                <a:solidFill>
                  <a:schemeClr val="bg1"/>
                </a:solidFill>
                <a:latin typeface="Calibri"/>
              </a:rPr>
              <a:t>] = </a:t>
            </a:r>
            <a:r>
              <a:rPr lang="en-US" sz="2400" dirty="0" smtClean="0">
                <a:solidFill>
                  <a:schemeClr val="bg1"/>
                </a:solidFill>
                <a:latin typeface="Calibri"/>
              </a:rPr>
              <a:t>[</a:t>
            </a:r>
            <a:r>
              <a:rPr lang="en-US" sz="2000" dirty="0" smtClean="0">
                <a:solidFill>
                  <a:schemeClr val="bg1"/>
                </a:solidFill>
                <a:latin typeface="Calibri"/>
              </a:rPr>
              <a:t>0, 0, …, 0,</a:t>
            </a:r>
            <a:r>
              <a:rPr lang="en-US" sz="2400" dirty="0" smtClean="0">
                <a:solidFill>
                  <a:schemeClr val="bg1"/>
                </a:solidFill>
                <a:latin typeface="Calibri"/>
              </a:rPr>
              <a:t> </a:t>
            </a:r>
            <a:r>
              <a:rPr lang="en-US" sz="2800" b="1" dirty="0" smtClean="0">
                <a:solidFill>
                  <a:schemeClr val="bg1"/>
                </a:solidFill>
                <a:latin typeface="Calibri"/>
              </a:rPr>
              <a:t>0.8</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0.3</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0.5</a:t>
            </a:r>
            <a:r>
              <a:rPr lang="en-US" sz="2000" dirty="0" smtClean="0">
                <a:solidFill>
                  <a:schemeClr val="bg1"/>
                </a:solidFill>
                <a:latin typeface="Calibri"/>
              </a:rPr>
              <a:t>, 0</a:t>
            </a:r>
            <a:r>
              <a:rPr lang="en-US" sz="2400" dirty="0" smtClean="0">
                <a:solidFill>
                  <a:schemeClr val="bg1"/>
                </a:solidFill>
                <a:latin typeface="Calibri"/>
              </a:rPr>
              <a:t>] </a:t>
            </a:r>
          </a:p>
          <a:p>
            <a:pPr defTabSz="914186" fontAlgn="auto">
              <a:spcBef>
                <a:spcPts val="0"/>
              </a:spcBef>
              <a:spcAft>
                <a:spcPts val="0"/>
              </a:spcAft>
            </a:pPr>
            <a:r>
              <a:rPr lang="en-US" altLang="ko-KR" sz="2400" dirty="0" smtClean="0">
                <a:solidFill>
                  <a:schemeClr val="bg1"/>
                </a:solidFill>
                <a:latin typeface="Calibri"/>
              </a:rPr>
              <a:t>(feature representation) </a:t>
            </a:r>
            <a:endParaRPr lang="en-US" sz="2400" baseline="-25000" dirty="0">
              <a:solidFill>
                <a:schemeClr val="bg1"/>
              </a:solidFill>
              <a:latin typeface="Calibri"/>
            </a:endParaRPr>
          </a:p>
        </p:txBody>
      </p:sp>
      <p:grpSp>
        <p:nvGrpSpPr>
          <p:cNvPr id="16" name="Group 33"/>
          <p:cNvGrpSpPr/>
          <p:nvPr/>
        </p:nvGrpSpPr>
        <p:grpSpPr>
          <a:xfrm>
            <a:off x="5486400" y="1371598"/>
            <a:ext cx="2590800" cy="2590800"/>
            <a:chOff x="5257800" y="1524000"/>
            <a:chExt cx="2590800" cy="2590800"/>
          </a:xfrm>
        </p:grpSpPr>
        <p:pic>
          <p:nvPicPr>
            <p:cNvPr id="24" name="Picture 2"/>
            <p:cNvPicPr>
              <a:picLocks noChangeAspect="1" noChangeArrowheads="1"/>
            </p:cNvPicPr>
            <p:nvPr/>
          </p:nvPicPr>
          <p:blipFill>
            <a:blip r:embed="rId9" cstate="print"/>
            <a:srcRect/>
            <a:stretch>
              <a:fillRect/>
            </a:stretch>
          </p:blipFill>
          <p:spPr bwMode="auto">
            <a:xfrm>
              <a:off x="5257800" y="1524000"/>
              <a:ext cx="2590800" cy="2590800"/>
            </a:xfrm>
            <a:prstGeom prst="rect">
              <a:avLst/>
            </a:prstGeom>
            <a:noFill/>
            <a:ln w="9525">
              <a:noFill/>
              <a:miter lim="800000"/>
              <a:headEnd/>
              <a:tailEnd/>
            </a:ln>
          </p:spPr>
        </p:pic>
        <p:pic>
          <p:nvPicPr>
            <p:cNvPr id="25" name="Picture 3"/>
            <p:cNvPicPr>
              <a:picLocks noChangeArrowheads="1"/>
            </p:cNvPicPr>
            <p:nvPr/>
          </p:nvPicPr>
          <p:blipFill>
            <a:blip r:embed="rId10" cstate="print"/>
            <a:srcRect/>
            <a:stretch>
              <a:fillRect/>
            </a:stretch>
          </p:blipFill>
          <p:spPr bwMode="auto">
            <a:xfrm>
              <a:off x="5600704" y="3150407"/>
              <a:ext cx="302400" cy="302400"/>
            </a:xfrm>
            <a:prstGeom prst="rect">
              <a:avLst/>
            </a:prstGeom>
            <a:noFill/>
            <a:ln w="9525">
              <a:noFill/>
              <a:miter lim="800000"/>
              <a:headEnd/>
              <a:tailEnd/>
            </a:ln>
          </p:spPr>
        </p:pic>
        <p:pic>
          <p:nvPicPr>
            <p:cNvPr id="26" name="Picture 4"/>
            <p:cNvPicPr>
              <a:picLocks noChangeArrowheads="1"/>
            </p:cNvPicPr>
            <p:nvPr/>
          </p:nvPicPr>
          <p:blipFill>
            <a:blip r:embed="rId11" cstate="print"/>
            <a:srcRect/>
            <a:stretch>
              <a:fillRect/>
            </a:stretch>
          </p:blipFill>
          <p:spPr bwMode="auto">
            <a:xfrm>
              <a:off x="6243637" y="2828926"/>
              <a:ext cx="302400" cy="302400"/>
            </a:xfrm>
            <a:prstGeom prst="rect">
              <a:avLst/>
            </a:prstGeom>
            <a:noFill/>
            <a:ln w="9525">
              <a:noFill/>
              <a:miter lim="800000"/>
              <a:headEnd/>
              <a:tailEnd/>
            </a:ln>
          </p:spPr>
        </p:pic>
        <p:pic>
          <p:nvPicPr>
            <p:cNvPr id="27" name="Picture 5"/>
            <p:cNvPicPr>
              <a:picLocks noChangeArrowheads="1"/>
            </p:cNvPicPr>
            <p:nvPr/>
          </p:nvPicPr>
          <p:blipFill>
            <a:blip r:embed="rId12" cstate="print"/>
            <a:srcRect/>
            <a:stretch>
              <a:fillRect/>
            </a:stretch>
          </p:blipFill>
          <p:spPr bwMode="auto">
            <a:xfrm>
              <a:off x="7210422" y="3795711"/>
              <a:ext cx="302400" cy="302400"/>
            </a:xfrm>
            <a:prstGeom prst="rect">
              <a:avLst/>
            </a:prstGeom>
            <a:noFill/>
            <a:ln w="9525">
              <a:noFill/>
              <a:miter lim="800000"/>
              <a:headEnd/>
              <a:tailEnd/>
            </a:ln>
          </p:spPr>
        </p:pic>
      </p:grpSp>
      <p:sp>
        <p:nvSpPr>
          <p:cNvPr id="28" name="Rectangle 27"/>
          <p:cNvSpPr>
            <a:spLocks noChangeAspect="1"/>
          </p:cNvSpPr>
          <p:nvPr/>
        </p:nvSpPr>
        <p:spPr>
          <a:xfrm>
            <a:off x="5791200" y="2960509"/>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29" name="Rectangle 28"/>
          <p:cNvSpPr>
            <a:spLocks noChangeAspect="1"/>
          </p:cNvSpPr>
          <p:nvPr/>
        </p:nvSpPr>
        <p:spPr>
          <a:xfrm>
            <a:off x="6433089" y="264442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30" name="Rectangle 29"/>
          <p:cNvSpPr>
            <a:spLocks noChangeAspect="1"/>
          </p:cNvSpPr>
          <p:nvPr/>
        </p:nvSpPr>
        <p:spPr>
          <a:xfrm>
            <a:off x="7412400" y="3612442"/>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pic>
        <p:nvPicPr>
          <p:cNvPr id="31" name="Picture 490"/>
          <p:cNvPicPr>
            <a:picLocks noChangeAspect="1" noChangeArrowheads="1"/>
          </p:cNvPicPr>
          <p:nvPr/>
        </p:nvPicPr>
        <p:blipFill>
          <a:blip r:embed="rId13" cstate="print"/>
          <a:srcRect/>
          <a:stretch>
            <a:fillRect/>
          </a:stretch>
        </p:blipFill>
        <p:spPr bwMode="auto">
          <a:xfrm>
            <a:off x="1003300" y="4426803"/>
            <a:ext cx="1036320" cy="913058"/>
          </a:xfrm>
          <a:prstGeom prst="rect">
            <a:avLst/>
          </a:prstGeom>
          <a:noFill/>
          <a:ln w="9525">
            <a:noFill/>
            <a:miter lim="800000"/>
            <a:headEnd/>
            <a:tailEnd/>
          </a:ln>
          <a:effectLst/>
        </p:spPr>
      </p:pic>
      <p:cxnSp>
        <p:nvCxnSpPr>
          <p:cNvPr id="32" name="Straight Arrow Connector 31"/>
          <p:cNvCxnSpPr/>
          <p:nvPr/>
        </p:nvCxnSpPr>
        <p:spPr>
          <a:xfrm rot="10800000" flipV="1">
            <a:off x="3628646" y="3276598"/>
            <a:ext cx="2162556" cy="115020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29865" y="3333227"/>
            <a:ext cx="1447877" cy="73927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2"/>
          </p:cNvCxnSpPr>
          <p:nvPr/>
        </p:nvCxnSpPr>
        <p:spPr>
          <a:xfrm rot="16200000" flipH="1">
            <a:off x="7577143" y="3987702"/>
            <a:ext cx="454359" cy="423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3400" y="3957934"/>
            <a:ext cx="1805837" cy="461645"/>
          </a:xfrm>
          <a:prstGeom prst="rect">
            <a:avLst/>
          </a:prstGeom>
          <a:noFill/>
        </p:spPr>
        <p:txBody>
          <a:bodyPr wrap="none" lIns="91419" tIns="45710" rIns="91419" bIns="45710" rtlCol="0">
            <a:spAutoFit/>
          </a:bodyPr>
          <a:lstStyle/>
          <a:p>
            <a:pPr algn="l" defTabSz="914186" fontAlgn="auto">
              <a:spcBef>
                <a:spcPts val="0"/>
              </a:spcBef>
              <a:spcAft>
                <a:spcPts val="0"/>
              </a:spcAft>
            </a:pPr>
            <a:r>
              <a:rPr lang="en-US" altLang="ko-KR" sz="2400" smtClean="0">
                <a:solidFill>
                  <a:schemeClr val="bg1"/>
                </a:solidFill>
                <a:latin typeface="Calibri"/>
              </a:rPr>
              <a:t>Test example</a:t>
            </a:r>
            <a:endParaRPr lang="ko-KR" altLang="en-US" sz="2400" dirty="0">
              <a:solidFill>
                <a:schemeClr val="bg1"/>
              </a:solidFill>
              <a:latin typeface="Calibri"/>
            </a:endParaRPr>
          </a:p>
        </p:txBody>
      </p:sp>
      <p:sp>
        <p:nvSpPr>
          <p:cNvPr id="36" name="Rectangle 11"/>
          <p:cNvSpPr>
            <a:spLocks noChangeArrowheads="1"/>
          </p:cNvSpPr>
          <p:nvPr/>
        </p:nvSpPr>
        <p:spPr bwMode="auto">
          <a:xfrm>
            <a:off x="1295402" y="2362200"/>
            <a:ext cx="229206" cy="228389"/>
          </a:xfrm>
          <a:prstGeom prst="rect">
            <a:avLst/>
          </a:prstGeom>
          <a:noFill/>
          <a:ln w="25400">
            <a:solidFill>
              <a:srgbClr val="FF0000"/>
            </a:solidFill>
            <a:miter lim="800000"/>
            <a:headEnd/>
            <a:tailEnd/>
          </a:ln>
        </p:spPr>
        <p:txBody>
          <a:bodyPr lIns="91419" tIns="45710" rIns="91419" bIns="45710"/>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37" name="Rectangle 495"/>
          <p:cNvSpPr>
            <a:spLocks noChangeArrowheads="1"/>
          </p:cNvSpPr>
          <p:nvPr/>
        </p:nvSpPr>
        <p:spPr bwMode="auto">
          <a:xfrm>
            <a:off x="6363640" y="6262290"/>
            <a:ext cx="3124200" cy="584755"/>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sz="1600" dirty="0" smtClean="0">
                <a:solidFill>
                  <a:schemeClr val="bg1"/>
                </a:solidFill>
                <a:latin typeface="Calibri"/>
              </a:rPr>
              <a:t>More succinct, higher-level, representation.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animBg="1"/>
      <p:bldP spid="29" grpId="0" animBg="1"/>
      <p:bldP spid="30" grpId="0" animBg="1"/>
      <p:bldP spid="35" grpId="0"/>
      <p:bldP spid="3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solidFill>
                  <a:schemeClr val="bg1"/>
                </a:solidFill>
              </a:rPr>
              <a:t>More examples</a:t>
            </a:r>
          </a:p>
        </p:txBody>
      </p:sp>
      <p:sp>
        <p:nvSpPr>
          <p:cNvPr id="66563" name="Rectangle 3"/>
          <p:cNvSpPr>
            <a:spLocks noGrp="1" noChangeArrowheads="1"/>
          </p:cNvSpPr>
          <p:nvPr>
            <p:ph idx="1"/>
          </p:nvPr>
        </p:nvSpPr>
        <p:spPr>
          <a:xfrm>
            <a:off x="457200" y="779055"/>
            <a:ext cx="8229600" cy="5638800"/>
          </a:xfrm>
        </p:spPr>
        <p:txBody>
          <a:bodyPr/>
          <a:lstStyle/>
          <a:p>
            <a:pP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14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solidFill>
                  <a:schemeClr val="bg1"/>
                </a:solidFill>
              </a:rPr>
              <a:t>15</a:t>
            </a:r>
            <a:r>
              <a:rPr lang="en-US" sz="1800" dirty="0" smtClean="0">
                <a:solidFill>
                  <a:schemeClr val="bg1"/>
                </a:solidFill>
              </a:rPr>
              <a:t>=0.6, a</a:t>
            </a:r>
            <a:r>
              <a:rPr lang="en-US" sz="1800" baseline="-25000" dirty="0" smtClean="0">
                <a:solidFill>
                  <a:schemeClr val="bg1"/>
                </a:solidFill>
              </a:rPr>
              <a:t>28</a:t>
            </a:r>
            <a:r>
              <a:rPr lang="en-US" sz="1800" dirty="0" smtClean="0">
                <a:solidFill>
                  <a:schemeClr val="bg1"/>
                </a:solidFill>
              </a:rPr>
              <a:t>=0.8, a</a:t>
            </a:r>
            <a:r>
              <a:rPr lang="en-US" sz="1800" baseline="-25000" dirty="0" smtClean="0">
                <a:solidFill>
                  <a:schemeClr val="bg1"/>
                </a:solidFill>
              </a:rPr>
              <a:t>37</a:t>
            </a:r>
            <a:r>
              <a:rPr lang="en-US" sz="1800" dirty="0" smtClean="0">
                <a:solidFill>
                  <a:schemeClr val="bg1"/>
                </a:solidFill>
              </a:rPr>
              <a:t> = 0.4].</a:t>
            </a:r>
          </a:p>
          <a:p>
            <a:pPr algn="ctr" eaLnBrk="1" hangingPunct="1">
              <a:buFontTx/>
              <a:buNone/>
            </a:pPr>
            <a:endParaRPr lang="en-US" sz="2000" dirty="0" smtClean="0">
              <a:solidFill>
                <a:schemeClr val="bg1"/>
              </a:solidFill>
            </a:endParaRPr>
          </a:p>
          <a:p>
            <a:pPr algn="ctr" eaLnBrk="1" hangingPunct="1">
              <a:buFontTx/>
              <a:buNone/>
            </a:pPr>
            <a:endParaRPr lang="en-US" sz="1800" dirty="0" smtClean="0">
              <a:solidFill>
                <a:schemeClr val="bg1"/>
              </a:solidFill>
            </a:endParaRPr>
          </a:p>
          <a:p>
            <a:pPr algn="ctr" eaLnBrk="1" hangingPunct="1">
              <a:buFontTx/>
              <a:buNone/>
            </a:pPr>
            <a:endParaRPr lang="en-US" sz="12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t>5</a:t>
            </a:r>
            <a:r>
              <a:rPr lang="en-US" sz="1800" dirty="0" smtClean="0">
                <a:solidFill>
                  <a:schemeClr val="bg1"/>
                </a:solidFill>
              </a:rPr>
              <a:t>=1.3, a</a:t>
            </a:r>
            <a:r>
              <a:rPr lang="en-US" sz="1800" baseline="-25000" dirty="0" smtClean="0"/>
              <a:t>1</a:t>
            </a:r>
            <a:r>
              <a:rPr lang="en-US" sz="1800" baseline="-25000" dirty="0" smtClean="0">
                <a:solidFill>
                  <a:schemeClr val="bg1"/>
                </a:solidFill>
              </a:rPr>
              <a:t>8</a:t>
            </a:r>
            <a:r>
              <a:rPr lang="en-US" sz="1800" dirty="0" smtClean="0">
                <a:solidFill>
                  <a:schemeClr val="bg1"/>
                </a:solidFill>
              </a:rPr>
              <a:t>=0.9, a</a:t>
            </a:r>
            <a:r>
              <a:rPr lang="en-US" sz="1800" baseline="-25000" dirty="0" smtClean="0"/>
              <a:t>2</a:t>
            </a:r>
            <a:r>
              <a:rPr lang="en-US" sz="1800" baseline="-25000" dirty="0" smtClean="0">
                <a:solidFill>
                  <a:schemeClr val="bg1"/>
                </a:solidFill>
              </a:rPr>
              <a:t>9</a:t>
            </a:r>
            <a:r>
              <a:rPr lang="en-US" sz="1800" dirty="0" smtClean="0">
                <a:solidFill>
                  <a:schemeClr val="bg1"/>
                </a:solidFill>
              </a:rPr>
              <a:t> = 0.3].</a:t>
            </a:r>
          </a:p>
          <a:p>
            <a:pPr algn="ct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500" dirty="0" smtClean="0">
              <a:solidFill>
                <a:schemeClr val="bg1"/>
              </a:solidFill>
            </a:endParaRPr>
          </a:p>
        </p:txBody>
      </p:sp>
      <p:grpSp>
        <p:nvGrpSpPr>
          <p:cNvPr id="2" name="Group 4"/>
          <p:cNvGrpSpPr>
            <a:grpSpLocks/>
          </p:cNvGrpSpPr>
          <p:nvPr/>
        </p:nvGrpSpPr>
        <p:grpSpPr bwMode="auto">
          <a:xfrm>
            <a:off x="500063" y="883830"/>
            <a:ext cx="8643937" cy="1404938"/>
            <a:chOff x="315" y="828"/>
            <a:chExt cx="5445" cy="885"/>
          </a:xfrm>
        </p:grpSpPr>
        <p:pic>
          <p:nvPicPr>
            <p:cNvPr id="66573" name="Picture 5"/>
            <p:cNvPicPr>
              <a:picLocks noChangeAspect="1" noChangeArrowheads="1"/>
            </p:cNvPicPr>
            <p:nvPr/>
          </p:nvPicPr>
          <p:blipFill>
            <a:blip r:embed="rId5" cstate="print"/>
            <a:srcRect/>
            <a:stretch>
              <a:fillRect/>
            </a:stretch>
          </p:blipFill>
          <p:spPr bwMode="auto">
            <a:xfrm>
              <a:off x="3116" y="834"/>
              <a:ext cx="687" cy="682"/>
            </a:xfrm>
            <a:prstGeom prst="rect">
              <a:avLst/>
            </a:prstGeom>
            <a:noFill/>
            <a:ln w="9525">
              <a:noFill/>
              <a:miter lim="800000"/>
              <a:headEnd/>
              <a:tailEnd/>
            </a:ln>
          </p:spPr>
        </p:pic>
        <p:pic>
          <p:nvPicPr>
            <p:cNvPr id="66574" name="Picture 6"/>
            <p:cNvPicPr>
              <a:picLocks noChangeAspect="1" noChangeArrowheads="1"/>
            </p:cNvPicPr>
            <p:nvPr/>
          </p:nvPicPr>
          <p:blipFill>
            <a:blip r:embed="rId6" cstate="print"/>
            <a:srcRect/>
            <a:stretch>
              <a:fillRect/>
            </a:stretch>
          </p:blipFill>
          <p:spPr bwMode="auto">
            <a:xfrm>
              <a:off x="4618" y="828"/>
              <a:ext cx="680" cy="680"/>
            </a:xfrm>
            <a:prstGeom prst="rect">
              <a:avLst/>
            </a:prstGeom>
            <a:noFill/>
            <a:ln w="9525">
              <a:noFill/>
              <a:miter lim="800000"/>
              <a:headEnd/>
              <a:tailEnd/>
            </a:ln>
          </p:spPr>
        </p:pic>
        <p:pic>
          <p:nvPicPr>
            <p:cNvPr id="66575" name="Picture 7"/>
            <p:cNvPicPr>
              <a:picLocks noChangeAspect="1" noChangeArrowheads="1"/>
            </p:cNvPicPr>
            <p:nvPr/>
          </p:nvPicPr>
          <p:blipFill>
            <a:blip r:embed="rId7" cstate="print"/>
            <a:srcRect/>
            <a:stretch>
              <a:fillRect/>
            </a:stretch>
          </p:blipFill>
          <p:spPr bwMode="auto">
            <a:xfrm>
              <a:off x="315" y="854"/>
              <a:ext cx="673" cy="681"/>
            </a:xfrm>
            <a:prstGeom prst="rect">
              <a:avLst/>
            </a:prstGeom>
            <a:noFill/>
            <a:ln w="9525">
              <a:noFill/>
              <a:miter lim="800000"/>
              <a:headEnd/>
              <a:tailEnd/>
            </a:ln>
          </p:spPr>
        </p:pic>
        <p:pic>
          <p:nvPicPr>
            <p:cNvPr id="66576" name="Picture 8"/>
            <p:cNvPicPr>
              <a:picLocks noChangeAspect="1" noChangeArrowheads="1"/>
            </p:cNvPicPr>
            <p:nvPr/>
          </p:nvPicPr>
          <p:blipFill>
            <a:blip r:embed="rId8" cstate="print"/>
            <a:srcRect/>
            <a:stretch>
              <a:fillRect/>
            </a:stretch>
          </p:blipFill>
          <p:spPr bwMode="auto">
            <a:xfrm>
              <a:off x="1786" y="854"/>
              <a:ext cx="673" cy="681"/>
            </a:xfrm>
            <a:prstGeom prst="rect">
              <a:avLst/>
            </a:prstGeom>
            <a:noFill/>
            <a:ln w="9525">
              <a:noFill/>
              <a:miter lim="800000"/>
              <a:headEnd/>
              <a:tailEnd/>
            </a:ln>
          </p:spPr>
        </p:pic>
        <p:sp>
          <p:nvSpPr>
            <p:cNvPr id="66577" name="Rectangle 9"/>
            <p:cNvSpPr>
              <a:spLocks noChangeArrowheads="1"/>
            </p:cNvSpPr>
            <p:nvPr/>
          </p:nvSpPr>
          <p:spPr bwMode="auto">
            <a:xfrm>
              <a:off x="998" y="1046"/>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0.6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+ 0.8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+ 0.4 </a:t>
              </a:r>
              <a:r>
                <a:rPr lang="en-US" sz="2400" dirty="0">
                  <a:solidFill>
                    <a:schemeClr val="bg1"/>
                  </a:solidFill>
                  <a:latin typeface="cmsy10" pitchFamily="34" charset="0"/>
                </a:rPr>
                <a:t>*</a:t>
              </a:r>
            </a:p>
          </p:txBody>
        </p:sp>
        <p:sp>
          <p:nvSpPr>
            <p:cNvPr id="66578" name="Rectangle 10"/>
            <p:cNvSpPr>
              <a:spLocks noChangeArrowheads="1"/>
            </p:cNvSpPr>
            <p:nvPr/>
          </p:nvSpPr>
          <p:spPr bwMode="auto">
            <a:xfrm>
              <a:off x="720" y="1480"/>
              <a:ext cx="5040" cy="233"/>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15            </a:t>
              </a:r>
              <a:r>
                <a:rPr lang="en-US" dirty="0" smtClean="0">
                  <a:solidFill>
                    <a:schemeClr val="bg1"/>
                  </a:solidFill>
                  <a:latin typeface="Arial" charset="0"/>
                </a:rPr>
                <a:t>                     </a:t>
              </a:r>
              <a:r>
                <a:rPr lang="en-US" dirty="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28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37</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grpSp>
        <p:nvGrpSpPr>
          <p:cNvPr id="3" name="Group 11"/>
          <p:cNvGrpSpPr>
            <a:grpSpLocks/>
          </p:cNvGrpSpPr>
          <p:nvPr/>
        </p:nvGrpSpPr>
        <p:grpSpPr bwMode="auto">
          <a:xfrm>
            <a:off x="461963" y="3006319"/>
            <a:ext cx="8823325" cy="1420813"/>
            <a:chOff x="298" y="2218"/>
            <a:chExt cx="5558" cy="895"/>
          </a:xfrm>
        </p:grpSpPr>
        <p:pic>
          <p:nvPicPr>
            <p:cNvPr id="66567" name="Picture 12"/>
            <p:cNvPicPr>
              <a:picLocks noChangeAspect="1" noChangeArrowheads="1"/>
            </p:cNvPicPr>
            <p:nvPr/>
          </p:nvPicPr>
          <p:blipFill>
            <a:blip r:embed="rId9" cstate="print"/>
            <a:srcRect/>
            <a:stretch>
              <a:fillRect/>
            </a:stretch>
          </p:blipFill>
          <p:spPr bwMode="auto">
            <a:xfrm>
              <a:off x="298" y="2218"/>
              <a:ext cx="682" cy="679"/>
            </a:xfrm>
            <a:prstGeom prst="rect">
              <a:avLst/>
            </a:prstGeom>
            <a:noFill/>
            <a:ln w="9525">
              <a:noFill/>
              <a:miter lim="800000"/>
              <a:headEnd/>
              <a:tailEnd/>
            </a:ln>
          </p:spPr>
        </p:pic>
        <p:pic>
          <p:nvPicPr>
            <p:cNvPr id="66568" name="Picture 13"/>
            <p:cNvPicPr>
              <a:picLocks noChangeAspect="1" noChangeArrowheads="1"/>
            </p:cNvPicPr>
            <p:nvPr/>
          </p:nvPicPr>
          <p:blipFill>
            <a:blip r:embed="rId10" cstate="print"/>
            <a:srcRect/>
            <a:stretch>
              <a:fillRect/>
            </a:stretch>
          </p:blipFill>
          <p:spPr bwMode="auto">
            <a:xfrm>
              <a:off x="1810" y="2218"/>
              <a:ext cx="687" cy="679"/>
            </a:xfrm>
            <a:prstGeom prst="rect">
              <a:avLst/>
            </a:prstGeom>
            <a:noFill/>
            <a:ln w="9525">
              <a:noFill/>
              <a:miter lim="800000"/>
              <a:headEnd/>
              <a:tailEnd/>
            </a:ln>
          </p:spPr>
        </p:pic>
        <p:pic>
          <p:nvPicPr>
            <p:cNvPr id="66569" name="Picture 14"/>
            <p:cNvPicPr>
              <a:picLocks noChangeAspect="1" noChangeArrowheads="1"/>
            </p:cNvPicPr>
            <p:nvPr/>
          </p:nvPicPr>
          <p:blipFill>
            <a:blip r:embed="rId11" cstate="print"/>
            <a:srcRect/>
            <a:stretch>
              <a:fillRect/>
            </a:stretch>
          </p:blipFill>
          <p:spPr bwMode="auto">
            <a:xfrm>
              <a:off x="3178" y="2218"/>
              <a:ext cx="680" cy="680"/>
            </a:xfrm>
            <a:prstGeom prst="rect">
              <a:avLst/>
            </a:prstGeom>
            <a:noFill/>
            <a:ln w="9525">
              <a:noFill/>
              <a:miter lim="800000"/>
              <a:headEnd/>
              <a:tailEnd/>
            </a:ln>
          </p:spPr>
        </p:pic>
        <p:pic>
          <p:nvPicPr>
            <p:cNvPr id="66570" name="Picture 15"/>
            <p:cNvPicPr>
              <a:picLocks noChangeAspect="1" noChangeArrowheads="1"/>
            </p:cNvPicPr>
            <p:nvPr/>
          </p:nvPicPr>
          <p:blipFill>
            <a:blip r:embed="rId12" cstate="print"/>
            <a:srcRect/>
            <a:stretch>
              <a:fillRect/>
            </a:stretch>
          </p:blipFill>
          <p:spPr bwMode="auto">
            <a:xfrm>
              <a:off x="4608" y="2218"/>
              <a:ext cx="682" cy="679"/>
            </a:xfrm>
            <a:prstGeom prst="rect">
              <a:avLst/>
            </a:prstGeom>
            <a:noFill/>
            <a:ln w="9525">
              <a:noFill/>
              <a:miter lim="800000"/>
              <a:headEnd/>
              <a:tailEnd/>
            </a:ln>
          </p:spPr>
        </p:pic>
        <p:sp>
          <p:nvSpPr>
            <p:cNvPr id="66571" name="Rectangle 16"/>
            <p:cNvSpPr>
              <a:spLocks noChangeArrowheads="1"/>
            </p:cNvSpPr>
            <p:nvPr/>
          </p:nvSpPr>
          <p:spPr bwMode="auto">
            <a:xfrm>
              <a:off x="1018" y="2418"/>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1.3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+ 0.9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+ 0.3 </a:t>
              </a:r>
              <a:r>
                <a:rPr lang="en-US" sz="2400" dirty="0">
                  <a:solidFill>
                    <a:schemeClr val="bg1"/>
                  </a:solidFill>
                  <a:latin typeface="cmsy10" pitchFamily="34" charset="0"/>
                </a:rPr>
                <a:t>*</a:t>
              </a:r>
            </a:p>
          </p:txBody>
        </p:sp>
        <p:sp>
          <p:nvSpPr>
            <p:cNvPr id="66572" name="Rectangle 17"/>
            <p:cNvSpPr>
              <a:spLocks noChangeArrowheads="1"/>
            </p:cNvSpPr>
            <p:nvPr/>
          </p:nvSpPr>
          <p:spPr bwMode="auto">
            <a:xfrm>
              <a:off x="816" y="2880"/>
              <a:ext cx="5040" cy="233"/>
            </a:xfrm>
            <a:prstGeom prst="rect">
              <a:avLst/>
            </a:prstGeom>
            <a:noFill/>
            <a:ln w="9525">
              <a:noFill/>
              <a:miter lim="800000"/>
              <a:headEnd/>
              <a:tailEnd/>
            </a:ln>
          </p:spPr>
          <p:txBody>
            <a:bodyPr>
              <a:spAutoFit/>
            </a:bodyPr>
            <a:lstStyle/>
            <a:p>
              <a:pPr algn="l">
                <a:spcBef>
                  <a:spcPct val="0"/>
                </a:spcBef>
              </a:pP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5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1</a:t>
              </a:r>
              <a:r>
                <a:rPr lang="en-US" baseline="-50000" dirty="0" smtClean="0">
                  <a:solidFill>
                    <a:schemeClr val="bg1"/>
                  </a:solidFill>
                  <a:latin typeface="Arial" charset="0"/>
                  <a:sym typeface="Symbol" pitchFamily="18" charset="2"/>
                </a:rPr>
                <a:t>8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2</a:t>
              </a:r>
              <a:r>
                <a:rPr lang="en-US" baseline="-50000" dirty="0" smtClean="0">
                  <a:solidFill>
                    <a:schemeClr val="bg1"/>
                  </a:solidFill>
                  <a:latin typeface="Arial" charset="0"/>
                  <a:sym typeface="Symbol" pitchFamily="18" charset="2"/>
                </a:rPr>
                <a:t>9</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sp>
        <p:nvSpPr>
          <p:cNvPr id="66566" name="Text Box 20"/>
          <p:cNvSpPr txBox="1">
            <a:spLocks noChangeArrowheads="1"/>
          </p:cNvSpPr>
          <p:nvPr/>
        </p:nvSpPr>
        <p:spPr bwMode="auto">
          <a:xfrm>
            <a:off x="385763" y="4985802"/>
            <a:ext cx="8256587" cy="1785104"/>
          </a:xfrm>
          <a:prstGeom prst="rect">
            <a:avLst/>
          </a:prstGeom>
          <a:noFill/>
          <a:ln w="9525">
            <a:noFill/>
            <a:miter lim="800000"/>
            <a:headEnd/>
            <a:tailEnd/>
          </a:ln>
        </p:spPr>
        <p:txBody>
          <a:bodyPr>
            <a:spAutoFit/>
          </a:bodyPr>
          <a:lstStyle/>
          <a:p>
            <a:pPr algn="l">
              <a:spcBef>
                <a:spcPts val="600"/>
              </a:spcBef>
              <a:buFontTx/>
              <a:buChar char="•"/>
            </a:pPr>
            <a:r>
              <a:rPr lang="en-US" sz="2000" dirty="0" smtClean="0">
                <a:solidFill>
                  <a:schemeClr val="bg1"/>
                </a:solidFill>
                <a:latin typeface="Arial" charset="0"/>
              </a:rPr>
              <a:t> Method “invents” edge detection. </a:t>
            </a:r>
            <a:endParaRPr lang="en-US" sz="2000" dirty="0">
              <a:solidFill>
                <a:schemeClr val="bg1"/>
              </a:solidFill>
              <a:latin typeface="Arial" charset="0"/>
            </a:endParaRPr>
          </a:p>
          <a:p>
            <a:pPr algn="l">
              <a:spcBef>
                <a:spcPts val="600"/>
              </a:spcBef>
              <a:buFontTx/>
              <a:buChar char="•"/>
            </a:pPr>
            <a:r>
              <a:rPr lang="en-US" sz="2000" dirty="0" smtClean="0">
                <a:solidFill>
                  <a:schemeClr val="bg1"/>
                </a:solidFill>
                <a:latin typeface="Arial" charset="0"/>
              </a:rPr>
              <a:t> Automatically learns to represent an image in terms of the edges that appear in it.  Gives a </a:t>
            </a:r>
            <a:r>
              <a:rPr lang="en-US" sz="2000" dirty="0">
                <a:solidFill>
                  <a:schemeClr val="bg1"/>
                </a:solidFill>
                <a:latin typeface="Arial" charset="0"/>
              </a:rPr>
              <a:t>more succinct, higher-level representation </a:t>
            </a:r>
            <a:r>
              <a:rPr lang="en-US" sz="2000" dirty="0" smtClean="0">
                <a:solidFill>
                  <a:schemeClr val="bg1"/>
                </a:solidFill>
                <a:latin typeface="Arial" charset="0"/>
              </a:rPr>
              <a:t>than the raw pixels. </a:t>
            </a:r>
          </a:p>
          <a:p>
            <a:pPr algn="l">
              <a:spcBef>
                <a:spcPts val="600"/>
              </a:spcBef>
              <a:buFontTx/>
              <a:buChar char="•"/>
            </a:pPr>
            <a:r>
              <a:rPr lang="en-US" sz="2000" dirty="0" smtClean="0">
                <a:solidFill>
                  <a:schemeClr val="bg1"/>
                </a:solidFill>
                <a:latin typeface="Arial" charset="0"/>
              </a:rPr>
              <a:t> Quantitatively similar to primary visual cortex (area V1) in brain. </a:t>
            </a:r>
            <a:endParaRPr lang="en-US" sz="2000" dirty="0">
              <a:solidFill>
                <a:schemeClr val="bg1"/>
              </a:solidFill>
              <a:latin typeface="Arial" charset="0"/>
            </a:endParaRPr>
          </a:p>
        </p:txBody>
      </p:sp>
      <p:pic>
        <p:nvPicPr>
          <p:cNvPr id="19" name="Picture 18" descr="addin_tmp.png"/>
          <p:cNvPicPr>
            <a:picLocks noChangeAspect="1"/>
          </p:cNvPicPr>
          <p:nvPr>
            <p:custDataLst>
              <p:tags r:id="rId1"/>
            </p:custDataLst>
          </p:nvPr>
        </p:nvPicPr>
        <p:blipFill>
          <a:blip r:embed="rId13" cstate="print"/>
          <a:stretch>
            <a:fillRect/>
          </a:stretch>
        </p:blipFill>
        <p:spPr>
          <a:xfrm>
            <a:off x="1730030" y="1408417"/>
            <a:ext cx="254318" cy="165735"/>
          </a:xfrm>
          <a:prstGeom prst="rect">
            <a:avLst/>
          </a:prstGeom>
        </p:spPr>
      </p:pic>
      <p:pic>
        <p:nvPicPr>
          <p:cNvPr id="20" name="Picture 19" descr="addin_tmp.png"/>
          <p:cNvPicPr>
            <a:picLocks noChangeAspect="1"/>
          </p:cNvPicPr>
          <p:nvPr>
            <p:custDataLst>
              <p:tags r:id="rId2"/>
            </p:custDataLst>
          </p:nvPr>
        </p:nvPicPr>
        <p:blipFill>
          <a:blip r:embed="rId13" cstate="print"/>
          <a:stretch>
            <a:fillRect/>
          </a:stretch>
        </p:blipFill>
        <p:spPr>
          <a:xfrm>
            <a:off x="1730030" y="3466630"/>
            <a:ext cx="254318" cy="165735"/>
          </a:xfrm>
          <a:prstGeom prst="rect">
            <a:avLst/>
          </a:prstGeom>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a:solidFill>
                  <a:srgbClr val="FFFFFF"/>
                </a:solidFill>
                <a:latin typeface="Helvetica" pitchFamily="34" charset="0"/>
              </a:rPr>
              <a:t>[Evan Smith &amp; Mike Lewicki, 2006]</a:t>
            </a:r>
          </a:p>
        </p:txBody>
      </p:sp>
      <p:sp>
        <p:nvSpPr>
          <p:cNvPr id="6" name="TextBox 5"/>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dirty="0">
                <a:solidFill>
                  <a:srgbClr val="FFFFFF"/>
                </a:solidFill>
                <a:latin typeface="Helvetica" pitchFamily="34" charset="0"/>
              </a:rPr>
              <a:t>[Evan Smith &amp; Mike </a:t>
            </a:r>
            <a:r>
              <a:rPr lang="en-US" dirty="0" err="1">
                <a:solidFill>
                  <a:srgbClr val="FFFFFF"/>
                </a:solidFill>
                <a:latin typeface="Helvetica" pitchFamily="34" charset="0"/>
              </a:rPr>
              <a:t>Lewicki</a:t>
            </a:r>
            <a:r>
              <a:rPr lang="en-US" dirty="0">
                <a:solidFill>
                  <a:srgbClr val="FFFFFF"/>
                </a:solidFill>
                <a:latin typeface="Helvetica" pitchFamily="34" charset="0"/>
              </a:rPr>
              <a:t>, 2006]</a:t>
            </a:r>
          </a:p>
        </p:txBody>
      </p:sp>
      <p:pic>
        <p:nvPicPr>
          <p:cNvPr id="6"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7" name="TextBox 6"/>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touch data</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20" t="6742" r="15758" b="13204"/>
          <a:stretch/>
        </p:blipFill>
        <p:spPr bwMode="auto">
          <a:xfrm>
            <a:off x="5797628" y="1163105"/>
            <a:ext cx="1961987" cy="238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5855" y="702245"/>
            <a:ext cx="8517075" cy="338554"/>
          </a:xfrm>
          <a:prstGeom prst="rect">
            <a:avLst/>
          </a:prstGeom>
          <a:noFill/>
        </p:spPr>
        <p:txBody>
          <a:bodyPr wrap="none" rtlCol="0">
            <a:spAutoFit/>
          </a:bodyPr>
          <a:lstStyle/>
          <a:p>
            <a:pPr algn="l">
              <a:spcBef>
                <a:spcPts val="0"/>
              </a:spcBef>
            </a:pPr>
            <a:r>
              <a:rPr lang="en-US" sz="1600" dirty="0" smtClean="0">
                <a:solidFill>
                  <a:schemeClr val="bg1"/>
                </a:solidFill>
              </a:rPr>
              <a:t>Collect touch data using a glove, following distribution of grasps used by animals in the wild.</a:t>
            </a:r>
          </a:p>
        </p:txBody>
      </p:sp>
      <p:grpSp>
        <p:nvGrpSpPr>
          <p:cNvPr id="21" name="Group 20"/>
          <p:cNvGrpSpPr/>
          <p:nvPr/>
        </p:nvGrpSpPr>
        <p:grpSpPr>
          <a:xfrm>
            <a:off x="1073813" y="1047890"/>
            <a:ext cx="4181930" cy="2704141"/>
            <a:chOff x="1073813" y="1047890"/>
            <a:chExt cx="4181930" cy="2704141"/>
          </a:xfrm>
        </p:grpSpPr>
        <p:grpSp>
          <p:nvGrpSpPr>
            <p:cNvPr id="20" name="Group 19"/>
            <p:cNvGrpSpPr/>
            <p:nvPr/>
          </p:nvGrpSpPr>
          <p:grpSpPr>
            <a:xfrm>
              <a:off x="1073813" y="1047890"/>
              <a:ext cx="4109335" cy="2688350"/>
              <a:chOff x="309045" y="1047890"/>
              <a:chExt cx="4109335" cy="2688350"/>
            </a:xfrm>
          </p:grpSpPr>
          <p:grpSp>
            <p:nvGrpSpPr>
              <p:cNvPr id="9" name="Group 8"/>
              <p:cNvGrpSpPr/>
              <p:nvPr/>
            </p:nvGrpSpPr>
            <p:grpSpPr>
              <a:xfrm>
                <a:off x="309045" y="1047890"/>
                <a:ext cx="4109335" cy="2688350"/>
                <a:chOff x="-151815" y="2276850"/>
                <a:chExt cx="3399799" cy="2258306"/>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15" y="2276850"/>
                  <a:ext cx="3399799" cy="225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63857" t="6031" r="3589"/>
                <a:stretch>
                  <a:fillRect/>
                </a:stretch>
              </p:blipFill>
              <p:spPr bwMode="auto">
                <a:xfrm>
                  <a:off x="2104126" y="2373635"/>
                  <a:ext cx="953215" cy="114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1000335" y="1124700"/>
                <a:ext cx="1632178" cy="253916"/>
              </a:xfrm>
              <a:prstGeom prst="rect">
                <a:avLst/>
              </a:prstGeom>
              <a:solidFill>
                <a:schemeClr val="bg1"/>
              </a:solidFill>
            </p:spPr>
            <p:txBody>
              <a:bodyPr wrap="none">
                <a:spAutoFit/>
              </a:bodyPr>
              <a:lstStyle/>
              <a:p>
                <a:r>
                  <a:rPr lang="en-US" sz="1050" dirty="0" smtClean="0"/>
                  <a:t>Grasps used by animals</a:t>
                </a:r>
                <a:endParaRPr lang="en-US" sz="1050" dirty="0"/>
              </a:p>
            </p:txBody>
          </p:sp>
        </p:grpSp>
        <p:sp>
          <p:nvSpPr>
            <p:cNvPr id="11" name="Rectangle 10"/>
            <p:cNvSpPr/>
            <p:nvPr/>
          </p:nvSpPr>
          <p:spPr>
            <a:xfrm>
              <a:off x="3343040" y="3505810"/>
              <a:ext cx="1912703" cy="246221"/>
            </a:xfrm>
            <a:prstGeom prst="rect">
              <a:avLst/>
            </a:prstGeom>
          </p:spPr>
          <p:txBody>
            <a:bodyPr wrap="none">
              <a:spAutoFit/>
            </a:bodyPr>
            <a:lstStyle/>
            <a:p>
              <a:r>
                <a:rPr lang="en-US" sz="1000" dirty="0" smtClean="0"/>
                <a:t>[Macfarlane &amp; </a:t>
              </a:r>
              <a:r>
                <a:rPr lang="en-US" sz="1000" dirty="0" err="1" smtClean="0"/>
                <a:t>Graziano</a:t>
              </a:r>
              <a:r>
                <a:rPr lang="en-US" sz="1000" dirty="0" smtClean="0"/>
                <a:t>, 2009]</a:t>
              </a:r>
              <a:endParaRPr lang="en-US" sz="1000" dirty="0"/>
            </a:p>
          </p:txBody>
        </p:sp>
      </p:grpSp>
      <p:grpSp>
        <p:nvGrpSpPr>
          <p:cNvPr id="15" name="Group 14"/>
          <p:cNvGrpSpPr/>
          <p:nvPr/>
        </p:nvGrpSpPr>
        <p:grpSpPr>
          <a:xfrm>
            <a:off x="885120" y="4504340"/>
            <a:ext cx="3725285" cy="2150680"/>
            <a:chOff x="616285" y="4158695"/>
            <a:chExt cx="3725285" cy="2150680"/>
          </a:xfrm>
        </p:grpSpPr>
        <p:pic>
          <p:nvPicPr>
            <p:cNvPr id="7"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l="10415" t="7608" r="41478" b="75275"/>
            <a:stretch>
              <a:fillRect/>
            </a:stretch>
          </p:blipFill>
          <p:spPr bwMode="auto">
            <a:xfrm>
              <a:off x="616285" y="4158695"/>
              <a:ext cx="3725285" cy="103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l="58026" t="7608" r="9242" b="75275"/>
            <a:stretch>
              <a:fillRect/>
            </a:stretch>
          </p:blipFill>
          <p:spPr bwMode="auto">
            <a:xfrm>
              <a:off x="1115550" y="5272440"/>
              <a:ext cx="2534730" cy="103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961930" y="4081885"/>
            <a:ext cx="3570208" cy="369332"/>
          </a:xfrm>
          <a:prstGeom prst="rect">
            <a:avLst/>
          </a:prstGeom>
          <a:noFill/>
        </p:spPr>
        <p:txBody>
          <a:bodyPr wrap="none" rtlCol="0">
            <a:spAutoFit/>
          </a:bodyPr>
          <a:lstStyle/>
          <a:p>
            <a:pPr algn="l">
              <a:spcBef>
                <a:spcPts val="0"/>
              </a:spcBef>
            </a:pPr>
            <a:r>
              <a:rPr lang="en-US" dirty="0" smtClean="0">
                <a:solidFill>
                  <a:schemeClr val="bg1"/>
                </a:solidFill>
              </a:rPr>
              <a:t>Example learned representations</a:t>
            </a:r>
          </a:p>
        </p:txBody>
      </p:sp>
      <p:grpSp>
        <p:nvGrpSpPr>
          <p:cNvPr id="19" name="Group 18"/>
          <p:cNvGrpSpPr/>
          <p:nvPr/>
        </p:nvGrpSpPr>
        <p:grpSpPr>
          <a:xfrm>
            <a:off x="5263290" y="4158695"/>
            <a:ext cx="2419515" cy="2410280"/>
            <a:chOff x="5148075" y="3774645"/>
            <a:chExt cx="3033995" cy="2871140"/>
          </a:xfrm>
        </p:grpSpPr>
        <p:pic>
          <p:nvPicPr>
            <p:cNvPr id="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t="2585" b="35384"/>
            <a:stretch>
              <a:fillRect/>
            </a:stretch>
          </p:blipFill>
          <p:spPr bwMode="auto">
            <a:xfrm>
              <a:off x="5148075" y="3774645"/>
              <a:ext cx="3033995" cy="287114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877770" y="3813050"/>
              <a:ext cx="1612942" cy="153888"/>
            </a:xfrm>
            <a:prstGeom prst="rect">
              <a:avLst/>
            </a:prstGeom>
            <a:solidFill>
              <a:schemeClr val="bg2"/>
            </a:solidFill>
          </p:spPr>
          <p:txBody>
            <a:bodyPr wrap="none" tIns="0" bIns="0" rtlCol="0">
              <a:spAutoFit/>
            </a:bodyPr>
            <a:lstStyle/>
            <a:p>
              <a:pPr>
                <a:spcBef>
                  <a:spcPts val="0"/>
                </a:spcBef>
              </a:pPr>
              <a:r>
                <a:rPr lang="en-US" sz="1000" dirty="0" smtClean="0"/>
                <a:t>      Biological data           </a:t>
              </a:r>
            </a:p>
          </p:txBody>
        </p:sp>
        <p:sp>
          <p:nvSpPr>
            <p:cNvPr id="17" name="TextBox 16"/>
            <p:cNvSpPr txBox="1"/>
            <p:nvPr/>
          </p:nvSpPr>
          <p:spPr>
            <a:xfrm>
              <a:off x="6031390" y="5084781"/>
              <a:ext cx="1255472" cy="246221"/>
            </a:xfrm>
            <a:prstGeom prst="rect">
              <a:avLst/>
            </a:prstGeom>
            <a:solidFill>
              <a:schemeClr val="bg2"/>
            </a:solidFill>
          </p:spPr>
          <p:txBody>
            <a:bodyPr wrap="none" tIns="0" bIns="0" rtlCol="0">
              <a:spAutoFit/>
            </a:bodyPr>
            <a:lstStyle/>
            <a:p>
              <a:pPr>
                <a:spcBef>
                  <a:spcPts val="0"/>
                </a:spcBef>
              </a:pPr>
              <a:endParaRPr lang="en-US" sz="600" dirty="0" smtClean="0"/>
            </a:p>
            <a:p>
              <a:pPr>
                <a:spcBef>
                  <a:spcPts val="0"/>
                </a:spcBef>
              </a:pPr>
              <a:r>
                <a:rPr lang="en-US" sz="1000" dirty="0" smtClean="0"/>
                <a:t>Learning Algorithm</a:t>
              </a:r>
            </a:p>
          </p:txBody>
        </p:sp>
      </p:grpSp>
      <p:sp>
        <p:nvSpPr>
          <p:cNvPr id="18" name="TextBox 17"/>
          <p:cNvSpPr txBox="1"/>
          <p:nvPr/>
        </p:nvSpPr>
        <p:spPr>
          <a:xfrm>
            <a:off x="7819263" y="6570046"/>
            <a:ext cx="1399742"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rPr>
              <a:t>[Andrew Saxe] </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text?</a:t>
            </a:r>
            <a:endParaRPr lang="en-US" dirty="0"/>
          </a:p>
        </p:txBody>
      </p:sp>
      <p:sp>
        <p:nvSpPr>
          <p:cNvPr id="3" name="Content Placeholder 2"/>
          <p:cNvSpPr>
            <a:spLocks noGrp="1"/>
          </p:cNvSpPr>
          <p:nvPr>
            <p:ph idx="1"/>
          </p:nvPr>
        </p:nvSpPr>
        <p:spPr>
          <a:xfrm>
            <a:off x="462665" y="1009485"/>
            <a:ext cx="8229600" cy="4570412"/>
          </a:xfrm>
        </p:spPr>
        <p:txBody>
          <a:bodyPr/>
          <a:lstStyle/>
          <a:p>
            <a:r>
              <a:rPr lang="en-US" b="0" dirty="0" smtClean="0"/>
              <a:t>Sparse coding works great on “natural signals” like images and audio.</a:t>
            </a:r>
          </a:p>
          <a:p>
            <a:endParaRPr lang="en-US" b="0" dirty="0" smtClean="0"/>
          </a:p>
          <a:p>
            <a:pPr>
              <a:buNone/>
            </a:pPr>
            <a:endParaRPr lang="en-US" b="0" dirty="0" smtClean="0"/>
          </a:p>
          <a:p>
            <a:pPr>
              <a:buNone/>
            </a:pPr>
            <a:endParaRPr lang="en-US" b="0" dirty="0" smtClean="0"/>
          </a:p>
          <a:p>
            <a:r>
              <a:rPr lang="en-US" b="0" dirty="0" smtClean="0"/>
              <a:t>But text is different!  </a:t>
            </a:r>
          </a:p>
          <a:p>
            <a:pPr>
              <a:buNone/>
            </a:pPr>
            <a:endParaRPr lang="en-US" b="0" dirty="0"/>
          </a:p>
        </p:txBody>
      </p:sp>
      <p:grpSp>
        <p:nvGrpSpPr>
          <p:cNvPr id="17" name="Group 16"/>
          <p:cNvGrpSpPr/>
          <p:nvPr/>
        </p:nvGrpSpPr>
        <p:grpSpPr>
          <a:xfrm>
            <a:off x="1003300" y="2584090"/>
            <a:ext cx="7467600" cy="913060"/>
            <a:chOff x="1003300" y="4043480"/>
            <a:chExt cx="7467600" cy="913060"/>
          </a:xfrm>
        </p:grpSpPr>
        <p:pic>
          <p:nvPicPr>
            <p:cNvPr id="12" name="Picture 491"/>
            <p:cNvPicPr>
              <a:picLocks noChangeAspect="1" noChangeArrowheads="1"/>
            </p:cNvPicPr>
            <p:nvPr/>
          </p:nvPicPr>
          <p:blipFill>
            <a:blip r:embed="rId3" cstate="print"/>
            <a:srcRect/>
            <a:stretch>
              <a:fillRect/>
            </a:stretch>
          </p:blipFill>
          <p:spPr bwMode="auto">
            <a:xfrm>
              <a:off x="3172223" y="4043480"/>
              <a:ext cx="1015084" cy="904535"/>
            </a:xfrm>
            <a:prstGeom prst="rect">
              <a:avLst/>
            </a:prstGeom>
            <a:noFill/>
            <a:ln w="9525">
              <a:noFill/>
              <a:miter lim="800000"/>
              <a:headEnd/>
              <a:tailEnd/>
            </a:ln>
            <a:effectLst/>
          </p:spPr>
        </p:pic>
        <p:sp>
          <p:nvSpPr>
            <p:cNvPr id="13" name="Rectangle 492"/>
            <p:cNvSpPr>
              <a:spLocks noChangeArrowheads="1"/>
            </p:cNvSpPr>
            <p:nvPr/>
          </p:nvSpPr>
          <p:spPr bwMode="auto">
            <a:xfrm>
              <a:off x="2100580" y="4299255"/>
              <a:ext cx="5509842" cy="46166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4" name="Picture 493"/>
            <p:cNvPicPr>
              <a:picLocks noChangeAspect="1" noChangeArrowheads="1"/>
            </p:cNvPicPr>
            <p:nvPr/>
          </p:nvPicPr>
          <p:blipFill>
            <a:blip r:embed="rId4" cstate="print"/>
            <a:srcRect/>
            <a:stretch>
              <a:fillRect/>
            </a:stretch>
          </p:blipFill>
          <p:spPr bwMode="auto">
            <a:xfrm>
              <a:off x="5378020" y="4043480"/>
              <a:ext cx="1009130" cy="907199"/>
            </a:xfrm>
            <a:prstGeom prst="rect">
              <a:avLst/>
            </a:prstGeom>
            <a:noFill/>
            <a:ln w="9525">
              <a:noFill/>
              <a:miter lim="800000"/>
              <a:headEnd/>
              <a:tailEnd/>
            </a:ln>
            <a:effectLst/>
          </p:spPr>
        </p:pic>
        <p:pic>
          <p:nvPicPr>
            <p:cNvPr id="15" name="Picture 494"/>
            <p:cNvPicPr>
              <a:picLocks noChangeAspect="1" noChangeArrowheads="1"/>
            </p:cNvPicPr>
            <p:nvPr/>
          </p:nvPicPr>
          <p:blipFill>
            <a:blip r:embed="rId5" cstate="print"/>
            <a:srcRect/>
            <a:stretch>
              <a:fillRect/>
            </a:stretch>
          </p:blipFill>
          <p:spPr bwMode="auto">
            <a:xfrm>
              <a:off x="7458793" y="4043480"/>
              <a:ext cx="1012107" cy="905866"/>
            </a:xfrm>
            <a:prstGeom prst="rect">
              <a:avLst/>
            </a:prstGeom>
            <a:noFill/>
            <a:ln w="9525">
              <a:noFill/>
              <a:miter lim="800000"/>
              <a:headEnd/>
              <a:tailEnd/>
            </a:ln>
            <a:effectLst/>
          </p:spPr>
        </p:pic>
        <p:pic>
          <p:nvPicPr>
            <p:cNvPr id="16" name="Picture 490"/>
            <p:cNvPicPr>
              <a:picLocks noChangeAspect="1" noChangeArrowheads="1"/>
            </p:cNvPicPr>
            <p:nvPr/>
          </p:nvPicPr>
          <p:blipFill>
            <a:blip r:embed="rId6" cstate="print"/>
            <a:srcRect/>
            <a:stretch>
              <a:fillRect/>
            </a:stretch>
          </p:blipFill>
          <p:spPr bwMode="auto">
            <a:xfrm>
              <a:off x="1003300" y="4043482"/>
              <a:ext cx="1036320" cy="913058"/>
            </a:xfrm>
            <a:prstGeom prst="rect">
              <a:avLst/>
            </a:prstGeom>
            <a:noFill/>
            <a:ln w="9525">
              <a:noFill/>
              <a:miter lim="800000"/>
              <a:headEnd/>
              <a:tailEnd/>
            </a:ln>
            <a:effectLst/>
          </p:spPr>
        </p:pic>
      </p:grpSp>
      <p:sp>
        <p:nvSpPr>
          <p:cNvPr id="18" name="TextBox 17"/>
          <p:cNvSpPr txBox="1"/>
          <p:nvPr/>
        </p:nvSpPr>
        <p:spPr>
          <a:xfrm>
            <a:off x="1000335" y="3966670"/>
            <a:ext cx="7681270"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Image      </a:t>
            </a:r>
            <a:r>
              <a:rPr lang="en-US" sz="2400" dirty="0" smtClean="0">
                <a:solidFill>
                  <a:schemeClr val="bg1"/>
                </a:solidFill>
                <a:latin typeface="Symbol"/>
              </a:rPr>
              <a:t>»</a:t>
            </a:r>
            <a:r>
              <a:rPr lang="en-US" sz="2400" dirty="0" smtClean="0">
                <a:solidFill>
                  <a:schemeClr val="bg1"/>
                </a:solidFill>
                <a:latin typeface="Perpetua" pitchFamily="18" charset="0"/>
              </a:rPr>
              <a:t> 0.8 *   “Edge 36” + 0.3 * “Edge 42”  + 0.5 *   “Edge 63”</a:t>
            </a:r>
          </a:p>
          <a:p>
            <a:pPr algn="l">
              <a:spcBef>
                <a:spcPts val="0"/>
              </a:spcBef>
            </a:pPr>
            <a:r>
              <a:rPr lang="en-US" sz="2400" dirty="0" smtClean="0">
                <a:solidFill>
                  <a:schemeClr val="bg1"/>
                </a:solidFill>
                <a:latin typeface="Perpetua" pitchFamily="18" charset="0"/>
              </a:rPr>
              <a:t>    </a:t>
            </a:r>
          </a:p>
        </p:txBody>
      </p:sp>
      <p:sp>
        <p:nvSpPr>
          <p:cNvPr id="19" name="Rectangle 10"/>
          <p:cNvSpPr>
            <a:spLocks noChangeArrowheads="1"/>
          </p:cNvSpPr>
          <p:nvPr/>
        </p:nvSpPr>
        <p:spPr bwMode="auto">
          <a:xfrm>
            <a:off x="1143000" y="3505810"/>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sp>
        <p:nvSpPr>
          <p:cNvPr id="23" name="TextBox 22"/>
          <p:cNvSpPr txBox="1"/>
          <p:nvPr/>
        </p:nvSpPr>
        <p:spPr>
          <a:xfrm>
            <a:off x="808310" y="6291431"/>
            <a:ext cx="1367682" cy="461665"/>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a:t>
            </a:r>
          </a:p>
        </p:txBody>
      </p:sp>
      <p:grpSp>
        <p:nvGrpSpPr>
          <p:cNvPr id="19" name="Group 23"/>
          <p:cNvGrpSpPr/>
          <p:nvPr/>
        </p:nvGrpSpPr>
        <p:grpSpPr>
          <a:xfrm>
            <a:off x="1422790" y="695740"/>
            <a:ext cx="422455" cy="5223080"/>
            <a:chOff x="7759615" y="3198570"/>
            <a:chExt cx="576075" cy="2649945"/>
          </a:xfrm>
        </p:grpSpPr>
        <p:sp>
          <p:nvSpPr>
            <p:cNvPr id="24" name="Double Bracket 23"/>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5" name="TextBox 24"/>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sp>
        <p:nvSpPr>
          <p:cNvPr id="26" name="TextBox 25"/>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8" name="TextBox 7"/>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grpSp>
        <p:nvGrpSpPr>
          <p:cNvPr id="5" name="Group 23"/>
          <p:cNvGrpSpPr/>
          <p:nvPr/>
        </p:nvGrpSpPr>
        <p:grpSpPr>
          <a:xfrm>
            <a:off x="1422790" y="695740"/>
            <a:ext cx="422455" cy="5223080"/>
            <a:chOff x="7759615" y="3198570"/>
            <a:chExt cx="576075" cy="2649945"/>
          </a:xfrm>
        </p:grpSpPr>
        <p:sp>
          <p:nvSpPr>
            <p:cNvPr id="6" name="Double Bracket 5"/>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pic>
        <p:nvPicPr>
          <p:cNvPr id="8" name="Picture 7" descr="addin_tmp.png"/>
          <p:cNvPicPr>
            <a:picLocks noChangeAspect="1"/>
          </p:cNvPicPr>
          <p:nvPr>
            <p:custDataLst>
              <p:tags r:id="rId1"/>
            </p:custDataLst>
          </p:nvPr>
        </p:nvPicPr>
        <p:blipFill>
          <a:blip r:embed="rId3" cstate="print"/>
          <a:stretch>
            <a:fillRect/>
          </a:stretch>
        </p:blipFill>
        <p:spPr>
          <a:xfrm>
            <a:off x="2114080" y="2846419"/>
            <a:ext cx="254318" cy="165735"/>
          </a:xfrm>
          <a:prstGeom prst="rect">
            <a:avLst/>
          </a:prstGeom>
        </p:spPr>
      </p:pic>
      <p:grpSp>
        <p:nvGrpSpPr>
          <p:cNvPr id="9" name="Group 23"/>
          <p:cNvGrpSpPr/>
          <p:nvPr/>
        </p:nvGrpSpPr>
        <p:grpSpPr>
          <a:xfrm>
            <a:off x="3353903" y="695739"/>
            <a:ext cx="540534" cy="5223080"/>
            <a:chOff x="7669689" y="3198570"/>
            <a:chExt cx="737092" cy="2649945"/>
          </a:xfrm>
        </p:grpSpPr>
        <p:sp>
          <p:nvSpPr>
            <p:cNvPr id="10" name="Double Bracket 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7669689"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endParaRPr lang="en-US" sz="2000" dirty="0">
                <a:solidFill>
                  <a:schemeClr val="bg2">
                    <a:lumMod val="50000"/>
                  </a:schemeClr>
                </a:solidFill>
              </a:endParaRPr>
            </a:p>
          </p:txBody>
        </p:sp>
      </p:grpSp>
      <p:sp>
        <p:nvSpPr>
          <p:cNvPr id="15" name="Rectangle 9"/>
          <p:cNvSpPr>
            <a:spLocks noChangeArrowheads="1"/>
          </p:cNvSpPr>
          <p:nvPr/>
        </p:nvSpPr>
        <p:spPr bwMode="auto">
          <a:xfrm>
            <a:off x="2135103" y="2691696"/>
            <a:ext cx="5394425" cy="461665"/>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smtClean="0">
                <a:solidFill>
                  <a:schemeClr val="bg1"/>
                </a:solidFill>
                <a:latin typeface="Times New Roman" pitchFamily="18" charset="0"/>
              </a:rPr>
              <a:t>0.8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 0.3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0.5 </a:t>
            </a:r>
            <a:r>
              <a:rPr lang="en-US" sz="2400" dirty="0">
                <a:solidFill>
                  <a:schemeClr val="bg1"/>
                </a:solidFill>
                <a:latin typeface="cmsy10" pitchFamily="34" charset="0"/>
              </a:rPr>
              <a:t>*</a:t>
            </a:r>
          </a:p>
        </p:txBody>
      </p:sp>
      <p:grpSp>
        <p:nvGrpSpPr>
          <p:cNvPr id="16" name="Group 23"/>
          <p:cNvGrpSpPr/>
          <p:nvPr/>
        </p:nvGrpSpPr>
        <p:grpSpPr>
          <a:xfrm>
            <a:off x="5427771" y="657334"/>
            <a:ext cx="540534" cy="5223080"/>
            <a:chOff x="7669687" y="3198570"/>
            <a:chExt cx="737092" cy="2649945"/>
          </a:xfrm>
        </p:grpSpPr>
        <p:sp>
          <p:nvSpPr>
            <p:cNvPr id="17" name="Double Bracket 16"/>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8" name="TextBox 17"/>
            <p:cNvSpPr txBox="1"/>
            <p:nvPr/>
          </p:nvSpPr>
          <p:spPr>
            <a:xfrm>
              <a:off x="7669687" y="3257458"/>
              <a:ext cx="737092" cy="2545267"/>
            </a:xfrm>
            <a:prstGeom prst="rect">
              <a:avLst/>
            </a:prstGeom>
            <a:noFill/>
          </p:spPr>
          <p:txBody>
            <a:bodyPr wrap="none" rtlCol="0">
              <a:spAutoFit/>
            </a:bodyPr>
            <a:lstStyle/>
            <a:p>
              <a:pPr>
                <a:spcBef>
                  <a:spcPts val="0"/>
                </a:spcBef>
              </a:pPr>
              <a:r>
                <a:rPr lang="en-US" sz="2000" dirty="0" smtClean="0">
                  <a:solidFill>
                    <a:schemeClr val="bg1"/>
                  </a:solidFill>
                </a:rPr>
                <a:t>1.8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endParaRPr lang="en-US" sz="2000" dirty="0">
                <a:solidFill>
                  <a:schemeClr val="bg2">
                    <a:lumMod val="50000"/>
                  </a:schemeClr>
                </a:solidFill>
              </a:endParaRPr>
            </a:p>
          </p:txBody>
        </p:sp>
      </p:grpSp>
      <p:grpSp>
        <p:nvGrpSpPr>
          <p:cNvPr id="19" name="Group 23"/>
          <p:cNvGrpSpPr/>
          <p:nvPr/>
        </p:nvGrpSpPr>
        <p:grpSpPr>
          <a:xfrm>
            <a:off x="7587977" y="657334"/>
            <a:ext cx="540534" cy="5223080"/>
            <a:chOff x="7682676" y="3198570"/>
            <a:chExt cx="737092" cy="2649945"/>
          </a:xfrm>
        </p:grpSpPr>
        <p:sp>
          <p:nvSpPr>
            <p:cNvPr id="20" name="Double Bracket 1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1" name="TextBox 20"/>
            <p:cNvSpPr txBox="1"/>
            <p:nvPr/>
          </p:nvSpPr>
          <p:spPr>
            <a:xfrm>
              <a:off x="7682676"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0.8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.3</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endParaRPr lang="en-US" sz="2000" dirty="0">
                <a:solidFill>
                  <a:schemeClr val="bg1"/>
                </a:solidFill>
              </a:endParaRPr>
            </a:p>
          </p:txBody>
        </p:sp>
      </p:grpSp>
      <p:sp>
        <p:nvSpPr>
          <p:cNvPr id="22" name="TextBox 21"/>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23" name="TextBox 22"/>
          <p:cNvSpPr txBox="1"/>
          <p:nvPr/>
        </p:nvSpPr>
        <p:spPr>
          <a:xfrm>
            <a:off x="808310" y="6284883"/>
            <a:ext cx="8176982"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   </a:t>
            </a:r>
            <a:r>
              <a:rPr lang="en-US" sz="2400" dirty="0" smtClean="0">
                <a:solidFill>
                  <a:schemeClr val="bg1"/>
                </a:solidFill>
                <a:latin typeface="Symbol"/>
              </a:rPr>
              <a:t>»</a:t>
            </a:r>
            <a:r>
              <a:rPr lang="en-US" sz="2400" dirty="0" smtClean="0">
                <a:solidFill>
                  <a:schemeClr val="bg1"/>
                </a:solidFill>
                <a:latin typeface="Perpetua" pitchFamily="18" charset="0"/>
              </a:rPr>
              <a:t>  0.8 * “Topic 36” + 0.3 * “Topic 42”  + 0.5 *   “Topic 63”</a:t>
            </a:r>
          </a:p>
          <a:p>
            <a:pPr algn="l">
              <a:spcBef>
                <a:spcPts val="0"/>
              </a:spcBef>
            </a:pPr>
            <a:r>
              <a:rPr lang="en-US" sz="2400" dirty="0" smtClean="0">
                <a:solidFill>
                  <a:schemeClr val="bg1"/>
                </a:solidFill>
                <a:latin typeface="Perpetua" pitchFamily="18" charset="0"/>
              </a:rPr>
              <a:t>    </a:t>
            </a:r>
          </a:p>
        </p:txBody>
      </p:sp>
      <p:sp>
        <p:nvSpPr>
          <p:cNvPr id="24" name="Rectangle 10"/>
          <p:cNvSpPr>
            <a:spLocks noChangeArrowheads="1"/>
          </p:cNvSpPr>
          <p:nvPr/>
        </p:nvSpPr>
        <p:spPr bwMode="auto">
          <a:xfrm>
            <a:off x="1143000" y="5942464"/>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TextBox 24"/>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
        <p:nvSpPr>
          <p:cNvPr id="26" name="TextBox 25"/>
          <p:cNvSpPr txBox="1"/>
          <p:nvPr/>
        </p:nvSpPr>
        <p:spPr>
          <a:xfrm>
            <a:off x="3266230" y="3659430"/>
            <a:ext cx="5261485" cy="1200329"/>
          </a:xfrm>
          <a:prstGeom prst="rect">
            <a:avLst/>
          </a:prstGeom>
          <a:solidFill>
            <a:schemeClr val="tx1">
              <a:lumMod val="65000"/>
              <a:lumOff val="35000"/>
            </a:schemeClr>
          </a:solidFill>
        </p:spPr>
        <p:txBody>
          <a:bodyPr wrap="square" rtlCol="0">
            <a:spAutoFit/>
          </a:bodyPr>
          <a:lstStyle/>
          <a:p>
            <a:pPr algn="l">
              <a:spcBef>
                <a:spcPts val="0"/>
              </a:spcBef>
            </a:pPr>
            <a:r>
              <a:rPr lang="en-US" sz="2400" dirty="0" smtClean="0">
                <a:solidFill>
                  <a:srgbClr val="FFC000"/>
                </a:solidFill>
              </a:rPr>
              <a:t>Basis functions correspond to topics. But who needs another topic model?  (Already have LSA, LDA, 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text</a:t>
            </a:r>
            <a:endParaRPr lang="en-US" dirty="0"/>
          </a:p>
        </p:txBody>
      </p:sp>
      <p:sp>
        <p:nvSpPr>
          <p:cNvPr id="3" name="Content Placeholder 2"/>
          <p:cNvSpPr>
            <a:spLocks noGrp="1"/>
          </p:cNvSpPr>
          <p:nvPr>
            <p:ph idx="1"/>
          </p:nvPr>
        </p:nvSpPr>
        <p:spPr>
          <a:xfrm>
            <a:off x="270640" y="932675"/>
            <a:ext cx="8719741" cy="5415105"/>
          </a:xfrm>
        </p:spPr>
        <p:txBody>
          <a:bodyPr/>
          <a:lstStyle/>
          <a:p>
            <a:pPr>
              <a:buNone/>
            </a:pPr>
            <a:r>
              <a:rPr lang="en-US" sz="2800" b="0" dirty="0" smtClean="0"/>
              <a:t>Top five words in example “topics”:</a:t>
            </a:r>
          </a:p>
          <a:p>
            <a:pPr>
              <a:buNone/>
            </a:pPr>
            <a:r>
              <a:rPr lang="en-US" sz="2800" b="0" dirty="0" smtClean="0"/>
              <a:t>Topic 1: Share, exchange, stock securities, commission.</a:t>
            </a:r>
          </a:p>
          <a:p>
            <a:pPr>
              <a:buNone/>
            </a:pPr>
            <a:r>
              <a:rPr lang="en-US" sz="2800" b="0" dirty="0" smtClean="0"/>
              <a:t>Topic 2: Subscribe, online, service, server, database.</a:t>
            </a:r>
          </a:p>
          <a:p>
            <a:pPr>
              <a:buNone/>
            </a:pPr>
            <a:r>
              <a:rPr lang="en-US" sz="2800" b="0" dirty="0" smtClean="0"/>
              <a:t>Topic 3: Actor, actress, film, comedian, star.</a:t>
            </a:r>
          </a:p>
          <a:p>
            <a:pPr>
              <a:buNone/>
            </a:pPr>
            <a:endParaRPr lang="en-US" sz="900" b="0" dirty="0" smtClean="0"/>
          </a:p>
          <a:p>
            <a:pPr>
              <a:buNone/>
            </a:pPr>
            <a:r>
              <a:rPr lang="en-US" sz="2800" b="0" dirty="0" smtClean="0"/>
              <a:t>But… who needs another topic model?  LSA (Landauer, et al., 1998), Distributional clustering (Brown et al 1992; Pereira et al., 1993) LDA (Blei et al., 2003), ….  </a:t>
            </a:r>
          </a:p>
          <a:p>
            <a:endParaRPr lang="en-US" sz="2800" b="0"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solidFill>
                  <a:schemeClr val="bg1"/>
                </a:solidFill>
              </a:rPr>
              <a:t>Learning </a:t>
            </a:r>
            <a:r>
              <a:rPr lang="en-US" dirty="0" smtClean="0"/>
              <a:t>feature hierarchies</a:t>
            </a:r>
            <a:endParaRPr lang="en-US" dirty="0" smtClean="0">
              <a:solidFill>
                <a:schemeClr val="bg1"/>
              </a:solidFill>
            </a:endParaRPr>
          </a:p>
        </p:txBody>
      </p:sp>
      <p:pic>
        <p:nvPicPr>
          <p:cNvPr id="96259" name="Picture 3"/>
          <p:cNvPicPr>
            <a:picLocks noChangeAspect="1" noChangeArrowheads="1"/>
          </p:cNvPicPr>
          <p:nvPr/>
        </p:nvPicPr>
        <p:blipFill>
          <a:blip r:embed="rId3" cstate="print"/>
          <a:srcRect/>
          <a:stretch>
            <a:fillRect/>
          </a:stretch>
        </p:blipFill>
        <p:spPr bwMode="auto">
          <a:xfrm>
            <a:off x="652463" y="1700213"/>
            <a:ext cx="5070475" cy="3538537"/>
          </a:xfrm>
          <a:prstGeom prst="rect">
            <a:avLst/>
          </a:prstGeom>
          <a:noFill/>
          <a:ln w="9525">
            <a:noFill/>
            <a:miter lim="800000"/>
            <a:headEnd/>
            <a:tailEnd/>
          </a:ln>
        </p:spPr>
      </p:pic>
      <p:sp>
        <p:nvSpPr>
          <p:cNvPr id="96260" name="Text Box 4"/>
          <p:cNvSpPr txBox="1">
            <a:spLocks noChangeArrowheads="1"/>
          </p:cNvSpPr>
          <p:nvPr/>
        </p:nvSpPr>
        <p:spPr bwMode="auto">
          <a:xfrm>
            <a:off x="5991225" y="4619625"/>
            <a:ext cx="2195513" cy="366713"/>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 (pixels)</a:t>
            </a:r>
          </a:p>
        </p:txBody>
      </p:sp>
      <p:sp>
        <p:nvSpPr>
          <p:cNvPr id="96261" name="Text Box 5"/>
          <p:cNvSpPr txBox="1">
            <a:spLocks noChangeArrowheads="1"/>
          </p:cNvSpPr>
          <p:nvPr/>
        </p:nvSpPr>
        <p:spPr bwMode="auto">
          <a:xfrm>
            <a:off x="6029325" y="3198813"/>
            <a:ext cx="1816202" cy="643766"/>
          </a:xfrm>
          <a:prstGeom prst="rect">
            <a:avLst/>
          </a:prstGeom>
          <a:noFill/>
          <a:ln w="25400" algn="ctr">
            <a:noFill/>
            <a:miter lim="800000"/>
            <a:headEnd/>
            <a:tailEnd/>
          </a:ln>
        </p:spPr>
        <p:txBody>
          <a:bodyPr wrap="none" lIns="90487" tIns="44450" rIns="90487" bIns="44450">
            <a:spAutoFit/>
          </a:bodyPr>
          <a:lstStyle/>
          <a:p>
            <a:pPr marL="381000" indent="-381000" algn="l">
              <a:spcBef>
                <a:spcPts val="0"/>
              </a:spcBef>
            </a:pPr>
            <a:r>
              <a:rPr lang="en-US" dirty="0" smtClean="0">
                <a:solidFill>
                  <a:srgbClr val="FFFFFF"/>
                </a:solidFill>
                <a:latin typeface="Arial" charset="0"/>
              </a:rPr>
              <a:t>“Sparse coding”</a:t>
            </a:r>
          </a:p>
          <a:p>
            <a:pPr marL="381000" indent="-381000" algn="l">
              <a:spcBef>
                <a:spcPts val="0"/>
              </a:spcBef>
            </a:pPr>
            <a:r>
              <a:rPr lang="en-US" dirty="0" smtClean="0">
                <a:solidFill>
                  <a:srgbClr val="FFFFFF"/>
                </a:solidFill>
                <a:latin typeface="Arial" charset="0"/>
              </a:rPr>
              <a:t>(edges; cf. V1) </a:t>
            </a:r>
            <a:endParaRPr lang="en-US" dirty="0">
              <a:solidFill>
                <a:srgbClr val="FFFFFF"/>
              </a:solidFill>
              <a:latin typeface="Arial" charset="0"/>
            </a:endParaRPr>
          </a:p>
        </p:txBody>
      </p:sp>
      <p:sp>
        <p:nvSpPr>
          <p:cNvPr id="728070" name="Text Box 6"/>
          <p:cNvSpPr txBox="1">
            <a:spLocks noChangeArrowheads="1"/>
          </p:cNvSpPr>
          <p:nvPr/>
        </p:nvSpPr>
        <p:spPr bwMode="auto">
          <a:xfrm>
            <a:off x="6087409" y="1892300"/>
            <a:ext cx="2747546" cy="1031564"/>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smtClean="0">
                <a:solidFill>
                  <a:srgbClr val="FFFFFF"/>
                </a:solidFill>
                <a:latin typeface="Arial" charset="0"/>
              </a:rPr>
              <a:t>(Combinations of edges; </a:t>
            </a:r>
          </a:p>
          <a:p>
            <a:pPr marL="381000" indent="-381000" algn="l">
              <a:spcBef>
                <a:spcPct val="20000"/>
              </a:spcBef>
            </a:pPr>
            <a:r>
              <a:rPr lang="en-US" dirty="0" smtClean="0">
                <a:solidFill>
                  <a:srgbClr val="000000"/>
                </a:solidFill>
                <a:latin typeface="Arial" charset="0"/>
              </a:rPr>
              <a:t>  </a:t>
            </a:r>
            <a:r>
              <a:rPr lang="en-US" dirty="0" smtClean="0">
                <a:solidFill>
                  <a:srgbClr val="FFFFFF"/>
                </a:solidFill>
                <a:latin typeface="Arial" charset="0"/>
              </a:rPr>
              <a:t>cf</a:t>
            </a:r>
            <a:r>
              <a:rPr lang="en-US" dirty="0" smtClean="0">
                <a:solidFill>
                  <a:srgbClr val="000000"/>
                </a:solidFill>
                <a:latin typeface="Arial" charset="0"/>
              </a:rPr>
              <a:t>. </a:t>
            </a:r>
            <a:r>
              <a:rPr lang="en-US" dirty="0" smtClean="0">
                <a:solidFill>
                  <a:srgbClr val="FFFFFF"/>
                </a:solidFill>
                <a:latin typeface="Arial" charset="0"/>
              </a:rPr>
              <a:t>V2)</a:t>
            </a:r>
            <a:endParaRPr lang="en-US" dirty="0">
              <a:solidFill>
                <a:srgbClr val="FFFFFF"/>
              </a:solidFill>
              <a:latin typeface="Arial" charset="0"/>
            </a:endParaRPr>
          </a:p>
        </p:txBody>
      </p:sp>
      <p:sp>
        <p:nvSpPr>
          <p:cNvPr id="96263" name="Rectangle 7"/>
          <p:cNvSpPr>
            <a:spLocks noChangeArrowheads="1"/>
          </p:cNvSpPr>
          <p:nvPr/>
        </p:nvSpPr>
        <p:spPr bwMode="auto">
          <a:xfrm>
            <a:off x="76200" y="1508125"/>
            <a:ext cx="914400" cy="914400"/>
          </a:xfrm>
          <a:prstGeom prst="rect">
            <a:avLst/>
          </a:prstGeom>
          <a:solidFill>
            <a:schemeClr val="tx1"/>
          </a:solid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nvGrpSpPr>
          <p:cNvPr id="2" name="Group 8"/>
          <p:cNvGrpSpPr>
            <a:grpSpLocks/>
          </p:cNvGrpSpPr>
          <p:nvPr/>
        </p:nvGrpSpPr>
        <p:grpSpPr bwMode="auto">
          <a:xfrm>
            <a:off x="960438" y="1547813"/>
            <a:ext cx="4378325" cy="1841500"/>
            <a:chOff x="969" y="975"/>
            <a:chExt cx="2758" cy="1160"/>
          </a:xfrm>
          <a:solidFill>
            <a:schemeClr val="tx1"/>
          </a:solidFill>
        </p:grpSpPr>
        <p:sp>
          <p:nvSpPr>
            <p:cNvPr id="96267" name="Rectangle 9"/>
            <p:cNvSpPr>
              <a:spLocks noChangeArrowheads="1"/>
            </p:cNvSpPr>
            <p:nvPr/>
          </p:nvSpPr>
          <p:spPr bwMode="auto">
            <a:xfrm>
              <a:off x="969" y="975"/>
              <a:ext cx="2758" cy="967"/>
            </a:xfrm>
            <a:prstGeom prst="rect">
              <a:avLst/>
            </a:prstGeom>
            <a:grp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sp>
          <p:nvSpPr>
            <p:cNvPr id="96268" name="Rectangle 10"/>
            <p:cNvSpPr>
              <a:spLocks noChangeArrowheads="1"/>
            </p:cNvSpPr>
            <p:nvPr/>
          </p:nvSpPr>
          <p:spPr bwMode="auto">
            <a:xfrm>
              <a:off x="1646"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69" name="Rectangle 11"/>
            <p:cNvSpPr>
              <a:spLocks noChangeArrowheads="1"/>
            </p:cNvSpPr>
            <p:nvPr/>
          </p:nvSpPr>
          <p:spPr bwMode="auto">
            <a:xfrm>
              <a:off x="1767"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0" name="Rectangle 12"/>
            <p:cNvSpPr>
              <a:spLocks noChangeArrowheads="1"/>
            </p:cNvSpPr>
            <p:nvPr/>
          </p:nvSpPr>
          <p:spPr bwMode="auto">
            <a:xfrm>
              <a:off x="1695" y="1168"/>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1" name="Rectangle 13"/>
            <p:cNvSpPr>
              <a:spLocks noChangeArrowheads="1"/>
            </p:cNvSpPr>
            <p:nvPr/>
          </p:nvSpPr>
          <p:spPr bwMode="auto">
            <a:xfrm>
              <a:off x="2541"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2" name="Rectangle 14"/>
            <p:cNvSpPr>
              <a:spLocks noChangeArrowheads="1"/>
            </p:cNvSpPr>
            <p:nvPr/>
          </p:nvSpPr>
          <p:spPr bwMode="auto">
            <a:xfrm>
              <a:off x="2614" y="1120"/>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3" name="Rectangle 15"/>
            <p:cNvSpPr>
              <a:spLocks noChangeArrowheads="1"/>
            </p:cNvSpPr>
            <p:nvPr/>
          </p:nvSpPr>
          <p:spPr bwMode="auto">
            <a:xfrm>
              <a:off x="2668" y="1059"/>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Box 17"/>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grpSp>
        <p:nvGrpSpPr>
          <p:cNvPr id="27" name="Group 26"/>
          <p:cNvGrpSpPr/>
          <p:nvPr/>
        </p:nvGrpSpPr>
        <p:grpSpPr>
          <a:xfrm>
            <a:off x="856240" y="3198570"/>
            <a:ext cx="4733645" cy="1844245"/>
            <a:chOff x="856240" y="3198570"/>
            <a:chExt cx="4733645" cy="1844245"/>
          </a:xfrm>
        </p:grpSpPr>
        <p:sp>
          <p:nvSpPr>
            <p:cNvPr id="19" name="TextBox 18"/>
            <p:cNvSpPr txBox="1"/>
            <p:nvPr/>
          </p:nvSpPr>
          <p:spPr>
            <a:xfrm>
              <a:off x="856240"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1</a:t>
              </a:r>
            </a:p>
          </p:txBody>
        </p:sp>
        <p:sp>
          <p:nvSpPr>
            <p:cNvPr id="21" name="TextBox 20"/>
            <p:cNvSpPr txBox="1"/>
            <p:nvPr/>
          </p:nvSpPr>
          <p:spPr>
            <a:xfrm>
              <a:off x="2306105"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2</a:t>
              </a:r>
            </a:p>
          </p:txBody>
        </p:sp>
        <p:sp>
          <p:nvSpPr>
            <p:cNvPr id="22" name="TextBox 21"/>
            <p:cNvSpPr txBox="1"/>
            <p:nvPr/>
          </p:nvSpPr>
          <p:spPr>
            <a:xfrm>
              <a:off x="3746804"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3</a:t>
              </a:r>
            </a:p>
          </p:txBody>
        </p:sp>
        <p:sp>
          <p:nvSpPr>
            <p:cNvPr id="23" name="TextBox 22"/>
            <p:cNvSpPr txBox="1"/>
            <p:nvPr/>
          </p:nvSpPr>
          <p:spPr>
            <a:xfrm>
              <a:off x="5148739"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4</a:t>
              </a:r>
            </a:p>
          </p:txBody>
        </p:sp>
        <p:sp>
          <p:nvSpPr>
            <p:cNvPr id="24" name="TextBox 23"/>
            <p:cNvSpPr txBox="1"/>
            <p:nvPr/>
          </p:nvSpPr>
          <p:spPr>
            <a:xfrm>
              <a:off x="441868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3</a:t>
              </a:r>
            </a:p>
          </p:txBody>
        </p:sp>
        <p:sp>
          <p:nvSpPr>
            <p:cNvPr id="25" name="TextBox 24"/>
            <p:cNvSpPr txBox="1"/>
            <p:nvPr/>
          </p:nvSpPr>
          <p:spPr>
            <a:xfrm>
              <a:off x="299739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2</a:t>
              </a:r>
            </a:p>
          </p:txBody>
        </p:sp>
        <p:sp>
          <p:nvSpPr>
            <p:cNvPr id="26" name="TextBox 25"/>
            <p:cNvSpPr txBox="1"/>
            <p:nvPr/>
          </p:nvSpPr>
          <p:spPr>
            <a:xfrm>
              <a:off x="1596124"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1</a:t>
              </a:r>
            </a:p>
          </p:txBody>
        </p:sp>
      </p:grpSp>
      <p:sp>
        <p:nvSpPr>
          <p:cNvPr id="28" name="TextBox 27"/>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2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p:cNvSpPr>
          <p:nvPr/>
        </p:nvSpPr>
        <p:spPr bwMode="auto">
          <a:xfrm>
            <a:off x="761256" y="1095576"/>
            <a:ext cx="88365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Model</a:t>
            </a:r>
          </a:p>
        </p:txBody>
      </p:sp>
      <p:grpSp>
        <p:nvGrpSpPr>
          <p:cNvPr id="22530" name="Group 2"/>
          <p:cNvGrpSpPr>
            <a:grpSpLocks/>
          </p:cNvGrpSpPr>
          <p:nvPr/>
        </p:nvGrpSpPr>
        <p:grpSpPr bwMode="auto">
          <a:xfrm>
            <a:off x="848320" y="1616273"/>
            <a:ext cx="580430" cy="580430"/>
            <a:chOff x="0" y="0"/>
            <a:chExt cx="520" cy="520"/>
          </a:xfrm>
        </p:grpSpPr>
        <p:sp>
          <p:nvSpPr>
            <p:cNvPr id="22531" name="AutoShape 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2532" name="Group 4"/>
            <p:cNvGrpSpPr>
              <a:grpSpLocks/>
            </p:cNvGrpSpPr>
            <p:nvPr/>
          </p:nvGrpSpPr>
          <p:grpSpPr bwMode="auto">
            <a:xfrm>
              <a:off x="80" y="80"/>
              <a:ext cx="360" cy="360"/>
              <a:chOff x="0" y="0"/>
              <a:chExt cx="360" cy="360"/>
            </a:xfrm>
          </p:grpSpPr>
          <p:sp>
            <p:nvSpPr>
              <p:cNvPr id="22533" name="Rectangle 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34" name="Rectangle 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35" name="Rectangle 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36" name="Rectangle 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2537" name="Group 9"/>
          <p:cNvGrpSpPr>
            <a:grpSpLocks/>
          </p:cNvGrpSpPr>
          <p:nvPr/>
        </p:nvGrpSpPr>
        <p:grpSpPr bwMode="auto">
          <a:xfrm>
            <a:off x="1518047" y="1616273"/>
            <a:ext cx="580430" cy="580430"/>
            <a:chOff x="0" y="0"/>
            <a:chExt cx="520" cy="520"/>
          </a:xfrm>
        </p:grpSpPr>
        <p:sp>
          <p:nvSpPr>
            <p:cNvPr id="22538" name="AutoShape 10"/>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2539" name="Group 11"/>
            <p:cNvGrpSpPr>
              <a:grpSpLocks/>
            </p:cNvGrpSpPr>
            <p:nvPr/>
          </p:nvGrpSpPr>
          <p:grpSpPr bwMode="auto">
            <a:xfrm>
              <a:off x="80" y="80"/>
              <a:ext cx="360" cy="360"/>
              <a:chOff x="0" y="0"/>
              <a:chExt cx="360" cy="360"/>
            </a:xfrm>
          </p:grpSpPr>
          <p:sp>
            <p:nvSpPr>
              <p:cNvPr id="22540" name="Rectangle 12"/>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41" name="Rectangle 13"/>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42" name="Rectangle 14"/>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43" name="Rectangle 15"/>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2544" name="Group 16"/>
          <p:cNvGrpSpPr>
            <a:grpSpLocks/>
          </p:cNvGrpSpPr>
          <p:nvPr/>
        </p:nvGrpSpPr>
        <p:grpSpPr bwMode="auto">
          <a:xfrm>
            <a:off x="848320" y="2286000"/>
            <a:ext cx="580430" cy="580430"/>
            <a:chOff x="0" y="0"/>
            <a:chExt cx="520" cy="520"/>
          </a:xfrm>
        </p:grpSpPr>
        <p:sp>
          <p:nvSpPr>
            <p:cNvPr id="22545" name="AutoShape 17"/>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2546" name="Group 18"/>
            <p:cNvGrpSpPr>
              <a:grpSpLocks/>
            </p:cNvGrpSpPr>
            <p:nvPr/>
          </p:nvGrpSpPr>
          <p:grpSpPr bwMode="auto">
            <a:xfrm>
              <a:off x="80" y="80"/>
              <a:ext cx="360" cy="360"/>
              <a:chOff x="0" y="0"/>
              <a:chExt cx="360" cy="360"/>
            </a:xfrm>
          </p:grpSpPr>
          <p:sp>
            <p:nvSpPr>
              <p:cNvPr id="22547" name="Rectangle 19"/>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48" name="Rectangle 20"/>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49" name="Rectangle 21"/>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50" name="Rectangle 22"/>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2551" name="Group 23"/>
          <p:cNvGrpSpPr>
            <a:grpSpLocks/>
          </p:cNvGrpSpPr>
          <p:nvPr/>
        </p:nvGrpSpPr>
        <p:grpSpPr bwMode="auto">
          <a:xfrm>
            <a:off x="1518047" y="2286000"/>
            <a:ext cx="580430" cy="580430"/>
            <a:chOff x="0" y="0"/>
            <a:chExt cx="520" cy="520"/>
          </a:xfrm>
        </p:grpSpPr>
        <p:sp>
          <p:nvSpPr>
            <p:cNvPr id="22552" name="AutoShape 24"/>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2553" name="Group 25"/>
            <p:cNvGrpSpPr>
              <a:grpSpLocks/>
            </p:cNvGrpSpPr>
            <p:nvPr/>
          </p:nvGrpSpPr>
          <p:grpSpPr bwMode="auto">
            <a:xfrm>
              <a:off x="80" y="80"/>
              <a:ext cx="360" cy="360"/>
              <a:chOff x="0" y="0"/>
              <a:chExt cx="360" cy="360"/>
            </a:xfrm>
          </p:grpSpPr>
          <p:sp>
            <p:nvSpPr>
              <p:cNvPr id="22554" name="Rectangle 26"/>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55" name="Rectangle 27"/>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56" name="Rectangle 28"/>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57" name="Rectangle 29"/>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2558" name="Rectangle 30"/>
          <p:cNvSpPr>
            <a:spLocks/>
          </p:cNvSpPr>
          <p:nvPr/>
        </p:nvSpPr>
        <p:spPr bwMode="auto">
          <a:xfrm>
            <a:off x="759023" y="1526977"/>
            <a:ext cx="1428750" cy="142875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2559" name="Group 31"/>
          <p:cNvGrpSpPr>
            <a:grpSpLocks/>
          </p:cNvGrpSpPr>
          <p:nvPr/>
        </p:nvGrpSpPr>
        <p:grpSpPr bwMode="auto">
          <a:xfrm>
            <a:off x="756791" y="3062884"/>
            <a:ext cx="1935586" cy="1628551"/>
            <a:chOff x="0" y="0"/>
            <a:chExt cx="1733" cy="1459"/>
          </a:xfrm>
        </p:grpSpPr>
        <p:grpSp>
          <p:nvGrpSpPr>
            <p:cNvPr id="22560" name="Group 32"/>
            <p:cNvGrpSpPr>
              <a:grpSpLocks/>
            </p:cNvGrpSpPr>
            <p:nvPr/>
          </p:nvGrpSpPr>
          <p:grpSpPr bwMode="auto">
            <a:xfrm>
              <a:off x="321" y="424"/>
              <a:ext cx="640" cy="648"/>
              <a:chOff x="0" y="0"/>
              <a:chExt cx="640" cy="648"/>
            </a:xfrm>
          </p:grpSpPr>
          <p:sp>
            <p:nvSpPr>
              <p:cNvPr id="22561" name="Oval 33"/>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62" name="Rectangle 34"/>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63" name="Oval 35"/>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64" name="Line 36"/>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65" name="Line 37"/>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2566" name="Line 38"/>
            <p:cNvSpPr>
              <a:spLocks noChangeShapeType="1"/>
            </p:cNvSpPr>
            <p:nvPr/>
          </p:nvSpPr>
          <p:spPr bwMode="auto">
            <a:xfrm>
              <a:off x="641" y="0"/>
              <a:ext cx="0" cy="49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2567" name="Rectangle 39"/>
            <p:cNvSpPr>
              <a:spLocks/>
            </p:cNvSpPr>
            <p:nvPr/>
          </p:nvSpPr>
          <p:spPr bwMode="auto">
            <a:xfrm>
              <a:off x="0" y="1110"/>
              <a:ext cx="173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Training Data</a:t>
              </a:r>
            </a:p>
          </p:txBody>
        </p:sp>
      </p:grpSp>
      <p:sp>
        <p:nvSpPr>
          <p:cNvPr id="22568" name="Rectangle 40"/>
          <p:cNvSpPr>
            <a:spLocks noGrp="1" noChangeArrowheads="1"/>
          </p:cNvSpPr>
          <p:nvPr>
            <p:ph type="body" idx="1"/>
          </p:nvPr>
        </p:nvSpPr>
        <p:spPr bwMode="auto">
          <a:xfrm>
            <a:off x="2366367" y="1410891"/>
            <a:ext cx="6715125" cy="23395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ctr" anchorCtr="0" compatLnSpc="1">
            <a:prstTxWarp prst="textNoShape">
              <a:avLst/>
            </a:prstTxWarp>
          </a:bodyPr>
          <a:lstStyle/>
          <a:p>
            <a:pPr>
              <a:spcBef>
                <a:spcPct val="0"/>
              </a:spcBef>
            </a:pPr>
            <a:r>
              <a:rPr lang="en-US" sz="2500"/>
              <a:t>Unsupervised or Supervised Objective</a:t>
            </a:r>
          </a:p>
          <a:p>
            <a:pPr>
              <a:spcBef>
                <a:spcPts val="844"/>
              </a:spcBef>
            </a:pPr>
            <a:r>
              <a:rPr lang="en-US" sz="2500"/>
              <a:t>Minibatch Stochastic Gradient Descent (SGD)</a:t>
            </a:r>
          </a:p>
          <a:p>
            <a:pPr>
              <a:spcBef>
                <a:spcPts val="844"/>
              </a:spcBef>
            </a:pPr>
            <a:r>
              <a:rPr lang="en-US" sz="2500"/>
              <a:t>Model parameters sharded by partition</a:t>
            </a:r>
          </a:p>
          <a:p>
            <a:pPr>
              <a:spcBef>
                <a:spcPts val="844"/>
              </a:spcBef>
            </a:pPr>
            <a:r>
              <a:rPr lang="en-US" sz="2500"/>
              <a:t>10s, 100s, or 1000s of cores per model</a:t>
            </a:r>
            <a:br>
              <a:rPr lang="en-US" sz="2500"/>
            </a:br>
            <a:endParaRPr lang="en-US" sz="2500"/>
          </a:p>
        </p:txBody>
      </p:sp>
      <p:sp>
        <p:nvSpPr>
          <p:cNvPr id="22569" name="Rectangle 41"/>
          <p:cNvSpPr>
            <a:spLocks/>
          </p:cNvSpPr>
          <p:nvPr/>
        </p:nvSpPr>
        <p:spPr bwMode="auto">
          <a:xfrm>
            <a:off x="64741" y="294680"/>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Basic DistBelief Model Training</a:t>
            </a:r>
          </a:p>
        </p:txBody>
      </p:sp>
    </p:spTree>
    <p:extLst>
      <p:ext uri="{BB962C8B-B14F-4D97-AF65-F5344CB8AC3E}">
        <p14:creationId xmlns:p14="http://schemas.microsoft.com/office/powerpoint/2010/main" val="2772146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8"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dirty="0" smtClean="0">
                <a:solidFill>
                  <a:schemeClr val="bg1"/>
                </a:solidFill>
              </a:rPr>
              <a:t>Learning feature hierarchies</a:t>
            </a:r>
          </a:p>
        </p:txBody>
      </p:sp>
      <p:sp>
        <p:nvSpPr>
          <p:cNvPr id="97284" name="Text Box 4"/>
          <p:cNvSpPr txBox="1">
            <a:spLocks noChangeArrowheads="1"/>
          </p:cNvSpPr>
          <p:nvPr/>
        </p:nvSpPr>
        <p:spPr bwMode="auto">
          <a:xfrm>
            <a:off x="5953125" y="5448300"/>
            <a:ext cx="1374775" cy="3635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a:t>
            </a:r>
          </a:p>
        </p:txBody>
      </p:sp>
      <p:sp>
        <p:nvSpPr>
          <p:cNvPr id="97285" name="Text Box 5"/>
          <p:cNvSpPr txBox="1">
            <a:spLocks noChangeArrowheads="1"/>
          </p:cNvSpPr>
          <p:nvPr/>
        </p:nvSpPr>
        <p:spPr bwMode="auto">
          <a:xfrm>
            <a:off x="5991225" y="4027488"/>
            <a:ext cx="1146175" cy="363537"/>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Model V1</a:t>
            </a:r>
          </a:p>
        </p:txBody>
      </p:sp>
      <p:sp>
        <p:nvSpPr>
          <p:cNvPr id="97286" name="Text Box 6"/>
          <p:cNvSpPr txBox="1">
            <a:spLocks noChangeArrowheads="1"/>
          </p:cNvSpPr>
          <p:nvPr/>
        </p:nvSpPr>
        <p:spPr bwMode="auto">
          <a:xfrm>
            <a:off x="5946775" y="2720975"/>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V2?)</a:t>
            </a:r>
          </a:p>
        </p:txBody>
      </p:sp>
      <p:grpSp>
        <p:nvGrpSpPr>
          <p:cNvPr id="2" name="Group 20"/>
          <p:cNvGrpSpPr/>
          <p:nvPr/>
        </p:nvGrpSpPr>
        <p:grpSpPr>
          <a:xfrm>
            <a:off x="38100" y="1136021"/>
            <a:ext cx="5719763" cy="4931404"/>
            <a:chOff x="757237" y="1540833"/>
            <a:chExt cx="5719763" cy="4931404"/>
          </a:xfrm>
        </p:grpSpPr>
        <p:grpSp>
          <p:nvGrpSpPr>
            <p:cNvPr id="3" name="Group 19"/>
            <p:cNvGrpSpPr/>
            <p:nvPr/>
          </p:nvGrpSpPr>
          <p:grpSpPr>
            <a:xfrm>
              <a:off x="1096274" y="1540833"/>
              <a:ext cx="5380726" cy="4228061"/>
              <a:chOff x="1104900" y="1540833"/>
              <a:chExt cx="5380726" cy="4228061"/>
            </a:xfrm>
          </p:grpSpPr>
          <p:pic>
            <p:nvPicPr>
              <p:cNvPr id="8" name="Picture 3"/>
              <p:cNvPicPr>
                <a:picLocks noChangeAspect="1" noChangeArrowheads="1"/>
              </p:cNvPicPr>
              <p:nvPr/>
            </p:nvPicPr>
            <p:blipFill>
              <a:blip r:embed="rId3" cstate="print"/>
              <a:srcRect/>
              <a:stretch>
                <a:fillRect/>
              </a:stretch>
            </p:blipFill>
            <p:spPr bwMode="auto">
              <a:xfrm>
                <a:off x="1341297" y="1540833"/>
                <a:ext cx="5070475" cy="3538537"/>
              </a:xfrm>
              <a:prstGeom prst="rect">
                <a:avLst/>
              </a:prstGeom>
              <a:noFill/>
              <a:ln w="9525">
                <a:noFill/>
                <a:miter lim="800000"/>
                <a:headEnd/>
                <a:tailEnd/>
              </a:ln>
            </p:spPr>
          </p:pic>
          <p:sp>
            <p:nvSpPr>
              <p:cNvPr id="10" name="Rectangle 9"/>
              <p:cNvSpPr>
                <a:spLocks noChangeArrowheads="1"/>
              </p:cNvSpPr>
              <p:nvPr/>
            </p:nvSpPr>
            <p:spPr bwMode="auto">
              <a:xfrm>
                <a:off x="1104900" y="3186136"/>
                <a:ext cx="5380726" cy="2582758"/>
              </a:xfrm>
              <a:prstGeom prst="rect">
                <a:avLst/>
              </a:prstGeom>
              <a:solidFill>
                <a:schemeClr val="tx1"/>
              </a:solidFill>
              <a:ln w="25400" algn="ctr">
                <a:noFill/>
                <a:miter lim="800000"/>
                <a:headEnd/>
                <a:tailEnd/>
              </a:ln>
            </p:spPr>
            <p:txBody>
              <a:bodyPr wrap="square" lIns="90487" tIns="44450" rIns="90487" bIns="44450" anchor="ctr">
                <a:spAutoFit/>
              </a:bodyPr>
              <a:lstStyle/>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a:solidFill>
                    <a:srgbClr val="000000"/>
                  </a:solidFill>
                  <a:latin typeface="Arial" charset="0"/>
                </a:endParaRPr>
              </a:p>
            </p:txBody>
          </p:sp>
        </p:grpSp>
        <p:pic>
          <p:nvPicPr>
            <p:cNvPr id="97283" name="Picture 3"/>
            <p:cNvPicPr>
              <a:picLocks noChangeAspect="1" noChangeArrowheads="1"/>
            </p:cNvPicPr>
            <p:nvPr/>
          </p:nvPicPr>
          <p:blipFill>
            <a:blip r:embed="rId3" cstate="print"/>
            <a:srcRect/>
            <a:stretch>
              <a:fillRect/>
            </a:stretch>
          </p:blipFill>
          <p:spPr bwMode="auto">
            <a:xfrm>
              <a:off x="1333500" y="2933700"/>
              <a:ext cx="5070475" cy="3538537"/>
            </a:xfrm>
            <a:prstGeom prst="rect">
              <a:avLst/>
            </a:prstGeom>
            <a:noFill/>
            <a:ln w="9525">
              <a:noFill/>
              <a:miter lim="800000"/>
              <a:headEnd/>
              <a:tailEnd/>
            </a:ln>
          </p:spPr>
        </p:pic>
        <p:sp>
          <p:nvSpPr>
            <p:cNvPr id="97287" name="Rectangle 7"/>
            <p:cNvSpPr>
              <a:spLocks noChangeArrowheads="1"/>
            </p:cNvSpPr>
            <p:nvPr/>
          </p:nvSpPr>
          <p:spPr bwMode="auto">
            <a:xfrm>
              <a:off x="757237" y="2741612"/>
              <a:ext cx="914400" cy="914400"/>
            </a:xfrm>
            <a:prstGeom prst="rect">
              <a:avLst/>
            </a:prstGeom>
            <a:no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 Box 6"/>
          <p:cNvSpPr txBox="1">
            <a:spLocks noChangeArrowheads="1"/>
          </p:cNvSpPr>
          <p:nvPr/>
        </p:nvSpPr>
        <p:spPr bwMode="auto">
          <a:xfrm>
            <a:off x="5948363" y="1225550"/>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a:t>
            </a:r>
            <a:r>
              <a:rPr lang="en-US" dirty="0" smtClean="0">
                <a:solidFill>
                  <a:srgbClr val="FFFFFF"/>
                </a:solidFill>
                <a:latin typeface="Arial" charset="0"/>
              </a:rPr>
              <a:t>V3?)</a:t>
            </a:r>
            <a:endParaRPr lang="en-US" dirty="0">
              <a:solidFill>
                <a:srgbClr val="FFFFFF"/>
              </a:solidFill>
              <a:latin typeface="Arial" charset="0"/>
            </a:endParaRPr>
          </a:p>
        </p:txBody>
      </p:sp>
      <p:sp>
        <p:nvSpPr>
          <p:cNvPr id="14" name="TextBox 13"/>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sp>
        <p:nvSpPr>
          <p:cNvPr id="15" name="TextBox 14"/>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grpSp>
        <p:nvGrpSpPr>
          <p:cNvPr id="16" name="Group 15"/>
          <p:cNvGrpSpPr/>
          <p:nvPr/>
        </p:nvGrpSpPr>
        <p:grpSpPr>
          <a:xfrm>
            <a:off x="817835" y="4033150"/>
            <a:ext cx="4733645" cy="1844245"/>
            <a:chOff x="856240" y="3198570"/>
            <a:chExt cx="4733645" cy="1844245"/>
          </a:xfrm>
        </p:grpSpPr>
        <p:sp>
          <p:nvSpPr>
            <p:cNvPr id="17" name="TextBox 16"/>
            <p:cNvSpPr txBox="1"/>
            <p:nvPr/>
          </p:nvSpPr>
          <p:spPr>
            <a:xfrm>
              <a:off x="856240"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1</a:t>
              </a:r>
            </a:p>
          </p:txBody>
        </p:sp>
        <p:sp>
          <p:nvSpPr>
            <p:cNvPr id="19" name="TextBox 18"/>
            <p:cNvSpPr txBox="1"/>
            <p:nvPr/>
          </p:nvSpPr>
          <p:spPr>
            <a:xfrm>
              <a:off x="2306105"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2</a:t>
              </a:r>
            </a:p>
          </p:txBody>
        </p:sp>
        <p:sp>
          <p:nvSpPr>
            <p:cNvPr id="20" name="TextBox 19"/>
            <p:cNvSpPr txBox="1"/>
            <p:nvPr/>
          </p:nvSpPr>
          <p:spPr>
            <a:xfrm>
              <a:off x="3746804"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3</a:t>
              </a:r>
            </a:p>
          </p:txBody>
        </p:sp>
        <p:sp>
          <p:nvSpPr>
            <p:cNvPr id="21" name="TextBox 20"/>
            <p:cNvSpPr txBox="1"/>
            <p:nvPr/>
          </p:nvSpPr>
          <p:spPr>
            <a:xfrm>
              <a:off x="5148739"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4</a:t>
              </a:r>
            </a:p>
          </p:txBody>
        </p:sp>
        <p:sp>
          <p:nvSpPr>
            <p:cNvPr id="22" name="TextBox 21"/>
            <p:cNvSpPr txBox="1"/>
            <p:nvPr/>
          </p:nvSpPr>
          <p:spPr>
            <a:xfrm>
              <a:off x="441868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3</a:t>
              </a:r>
            </a:p>
          </p:txBody>
        </p:sp>
        <p:sp>
          <p:nvSpPr>
            <p:cNvPr id="23" name="TextBox 22"/>
            <p:cNvSpPr txBox="1"/>
            <p:nvPr/>
          </p:nvSpPr>
          <p:spPr>
            <a:xfrm>
              <a:off x="299739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2</a:t>
              </a:r>
            </a:p>
          </p:txBody>
        </p:sp>
        <p:sp>
          <p:nvSpPr>
            <p:cNvPr id="24" name="TextBox 23"/>
            <p:cNvSpPr txBox="1"/>
            <p:nvPr/>
          </p:nvSpPr>
          <p:spPr>
            <a:xfrm>
              <a:off x="1596124"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1</a:t>
              </a:r>
            </a:p>
          </p:txBody>
        </p:sp>
      </p:gr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 y="215900"/>
            <a:ext cx="9178795" cy="304800"/>
          </a:xfrm>
        </p:spPr>
        <p:txBody>
          <a:bodyPr/>
          <a:lstStyle/>
          <a:p>
            <a:r>
              <a:rPr lang="en-US" dirty="0" smtClean="0"/>
              <a:t>Hierarchical Sparse coding (Sparse DBN): Trained on face images</a:t>
            </a:r>
            <a:endParaRPr lang="en-US" dirty="0"/>
          </a:p>
        </p:txBody>
      </p:sp>
      <p:graphicFrame>
        <p:nvGraphicFramePr>
          <p:cNvPr id="3085314" name="Object 2"/>
          <p:cNvGraphicFramePr>
            <a:graphicFrameLocks noChangeAspect="1"/>
          </p:cNvGraphicFramePr>
          <p:nvPr/>
        </p:nvGraphicFramePr>
        <p:xfrm>
          <a:off x="4624994" y="4122263"/>
          <a:ext cx="1752006" cy="1138200"/>
        </p:xfrm>
        <a:graphic>
          <a:graphicData uri="http://schemas.openxmlformats.org/presentationml/2006/ole">
            <mc:AlternateContent xmlns:mc="http://schemas.openxmlformats.org/markup-compatibility/2006">
              <mc:Choice xmlns:v="urn:schemas-microsoft-com:vml" Requires="v">
                <p:oleObj spid="_x0000_s2065485" name="Acrobat Document" r:id="rId4" imgW="5728680" imgH="3856320" progId="AcroExch.Document.7">
                  <p:embed/>
                </p:oleObj>
              </mc:Choice>
              <mc:Fallback>
                <p:oleObj name="Acrobat Document" r:id="rId4" imgW="5728680" imgH="3856320" progId="AcroExch.Document.7">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994" y="4122263"/>
                        <a:ext cx="1752006" cy="11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5315" name="Picture 3"/>
          <p:cNvPicPr>
            <a:picLocks noChangeAspect="1" noChangeArrowheads="1"/>
          </p:cNvPicPr>
          <p:nvPr/>
        </p:nvPicPr>
        <p:blipFill>
          <a:blip r:embed="rId6" cstate="print"/>
          <a:srcRect/>
          <a:stretch>
            <a:fillRect/>
          </a:stretch>
        </p:blipFill>
        <p:spPr bwMode="auto">
          <a:xfrm>
            <a:off x="4918965" y="5667234"/>
            <a:ext cx="966716" cy="966716"/>
          </a:xfrm>
          <a:prstGeom prst="rect">
            <a:avLst/>
          </a:prstGeom>
          <a:noFill/>
          <a:ln w="9525">
            <a:noFill/>
            <a:miter lim="800000"/>
            <a:headEnd/>
            <a:tailEnd/>
          </a:ln>
        </p:spPr>
      </p:pic>
      <p:sp>
        <p:nvSpPr>
          <p:cNvPr id="15" name="TextBox 14"/>
          <p:cNvSpPr txBox="1"/>
          <p:nvPr/>
        </p:nvSpPr>
        <p:spPr>
          <a:xfrm>
            <a:off x="6076750" y="5983700"/>
            <a:ext cx="841897"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pixels</a:t>
            </a:r>
            <a:endParaRPr lang="en-US" sz="2000" dirty="0">
              <a:solidFill>
                <a:srgbClr val="FFFFFF"/>
              </a:solidFill>
            </a:endParaRPr>
          </a:p>
        </p:txBody>
      </p:sp>
      <p:pic>
        <p:nvPicPr>
          <p:cNvPr id="3085317" name="Picture 5"/>
          <p:cNvPicPr>
            <a:picLocks noChangeAspect="1" noChangeArrowheads="1"/>
          </p:cNvPicPr>
          <p:nvPr/>
        </p:nvPicPr>
        <p:blipFill>
          <a:blip r:embed="rId7" cstate="print"/>
          <a:srcRect/>
          <a:stretch>
            <a:fillRect/>
          </a:stretch>
        </p:blipFill>
        <p:spPr bwMode="auto">
          <a:xfrm>
            <a:off x="1038740" y="1431940"/>
            <a:ext cx="1920250" cy="2096273"/>
          </a:xfrm>
          <a:prstGeom prst="rect">
            <a:avLst/>
          </a:prstGeom>
          <a:noFill/>
          <a:ln w="9525">
            <a:noFill/>
            <a:miter lim="800000"/>
            <a:headEnd/>
            <a:tailEnd/>
          </a:ln>
        </p:spPr>
      </p:pic>
      <p:sp>
        <p:nvSpPr>
          <p:cNvPr id="17" name="TextBox 16"/>
          <p:cNvSpPr txBox="1"/>
          <p:nvPr/>
        </p:nvSpPr>
        <p:spPr>
          <a:xfrm>
            <a:off x="6556698" y="4525665"/>
            <a:ext cx="883575"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edges</a:t>
            </a:r>
            <a:endParaRPr lang="en-US" sz="2000" dirty="0">
              <a:solidFill>
                <a:srgbClr val="FFFFFF"/>
              </a:solidFill>
            </a:endParaRPr>
          </a:p>
        </p:txBody>
      </p:sp>
      <p:sp>
        <p:nvSpPr>
          <p:cNvPr id="19" name="AutoShape 4"/>
          <p:cNvSpPr>
            <a:spLocks noChangeArrowheads="1"/>
          </p:cNvSpPr>
          <p:nvPr/>
        </p:nvSpPr>
        <p:spPr bwMode="auto">
          <a:xfrm rot="5400000">
            <a:off x="5257160" y="5280052"/>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nvGrpSpPr>
          <p:cNvPr id="4" name="Group 27"/>
          <p:cNvGrpSpPr/>
          <p:nvPr/>
        </p:nvGrpSpPr>
        <p:grpSpPr>
          <a:xfrm>
            <a:off x="4527732" y="2324780"/>
            <a:ext cx="2011362" cy="1379665"/>
            <a:chOff x="2313296" y="1969937"/>
            <a:chExt cx="2011362" cy="1379665"/>
          </a:xfrm>
        </p:grpSpPr>
        <p:graphicFrame>
          <p:nvGraphicFramePr>
            <p:cNvPr id="23" name="Object 91"/>
            <p:cNvGraphicFramePr>
              <a:graphicFrameLocks noChangeAspect="1"/>
            </p:cNvGraphicFramePr>
            <p:nvPr/>
          </p:nvGraphicFramePr>
          <p:xfrm>
            <a:off x="2330119" y="1990702"/>
            <a:ext cx="1962150" cy="1358900"/>
          </p:xfrm>
          <a:graphic>
            <a:graphicData uri="http://schemas.openxmlformats.org/presentationml/2006/ole">
              <mc:AlternateContent xmlns:mc="http://schemas.openxmlformats.org/markup-compatibility/2006">
                <mc:Choice xmlns:v="urn:schemas-microsoft-com:vml" Requires="v">
                  <p:oleObj spid="_x0000_s2065486" name="Acrobat Document" r:id="rId8" imgW="5728680" imgH="3843720" progId="AcroExch.Document.7">
                    <p:embed/>
                  </p:oleObj>
                </mc:Choice>
                <mc:Fallback>
                  <p:oleObj name="Acrobat Document" r:id="rId8" imgW="5728680" imgH="3843720" progId="AcroExch.Document.7">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0119" y="1990702"/>
                          <a:ext cx="196215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24" name="TextBox 23"/>
            <p:cNvSpPr txBox="1">
              <a:spLocks noChangeArrowheads="1"/>
            </p:cNvSpPr>
            <p:nvPr/>
          </p:nvSpPr>
          <p:spPr bwMode="auto">
            <a:xfrm>
              <a:off x="2313296" y="1969937"/>
              <a:ext cx="2011362" cy="365760"/>
            </a:xfrm>
            <a:prstGeom prst="rect">
              <a:avLst/>
            </a:prstGeom>
            <a:ln w="9525">
              <a:noFill/>
              <a:miter lim="800000"/>
              <a:headEnd/>
              <a:tailEnd/>
            </a:ln>
          </p:spPr>
          <p:txBody>
            <a:bodyPr>
              <a:spAutoFit/>
            </a:bodyPr>
            <a:lstStyle/>
            <a:p>
              <a:pPr eaLnBrk="0" hangingPunct="0">
                <a:spcBef>
                  <a:spcPct val="0"/>
                </a:spcBef>
              </a:pPr>
              <a:endParaRPr lang="en-US" sz="1600" dirty="0">
                <a:solidFill>
                  <a:srgbClr val="FFFFFF"/>
                </a:solidFill>
                <a:latin typeface="Calibri" pitchFamily="34" charset="0"/>
              </a:endParaRPr>
            </a:p>
          </p:txBody>
        </p:sp>
      </p:grpSp>
      <p:grpSp>
        <p:nvGrpSpPr>
          <p:cNvPr id="5" name="Group 26"/>
          <p:cNvGrpSpPr/>
          <p:nvPr/>
        </p:nvGrpSpPr>
        <p:grpSpPr>
          <a:xfrm>
            <a:off x="4462332" y="655093"/>
            <a:ext cx="2011680" cy="1526251"/>
            <a:chOff x="487339" y="750628"/>
            <a:chExt cx="2011680" cy="1526251"/>
          </a:xfrm>
        </p:grpSpPr>
        <p:graphicFrame>
          <p:nvGraphicFramePr>
            <p:cNvPr id="25" name="Object 92"/>
            <p:cNvGraphicFramePr>
              <a:graphicFrameLocks noChangeAspect="1"/>
            </p:cNvGraphicFramePr>
            <p:nvPr/>
          </p:nvGraphicFramePr>
          <p:xfrm>
            <a:off x="528614" y="838604"/>
            <a:ext cx="1962150" cy="1438275"/>
          </p:xfrm>
          <a:graphic>
            <a:graphicData uri="http://schemas.openxmlformats.org/presentationml/2006/ole">
              <mc:AlternateContent xmlns:mc="http://schemas.openxmlformats.org/markup-compatibility/2006">
                <mc:Choice xmlns:v="urn:schemas-microsoft-com:vml" Requires="v">
                  <p:oleObj spid="_x0000_s2065487" name="Acrobat Document" r:id="rId10" imgW="5728680" imgH="4071960" progId="AcroExch.Document.7">
                    <p:embed/>
                  </p:oleObj>
                </mc:Choice>
                <mc:Fallback>
                  <p:oleObj name="Acrobat Document" r:id="rId10" imgW="5728680" imgH="4071960" progId="AcroExch.Document.7">
                    <p:embed/>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14" y="838604"/>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26" name="TextBox 27"/>
            <p:cNvSpPr txBox="1">
              <a:spLocks noChangeArrowheads="1"/>
            </p:cNvSpPr>
            <p:nvPr/>
          </p:nvSpPr>
          <p:spPr bwMode="auto">
            <a:xfrm>
              <a:off x="487339" y="750628"/>
              <a:ext cx="2011680" cy="182880"/>
            </a:xfrm>
            <a:prstGeom prst="rect">
              <a:avLst/>
            </a:prstGeom>
            <a:ln w="9525">
              <a:noFill/>
              <a:miter lim="800000"/>
              <a:headEnd/>
              <a:tailEnd/>
            </a:ln>
          </p:spPr>
          <p:txBody>
            <a:bodyPr wrap="square">
              <a:spAutoFit/>
            </a:bodyPr>
            <a:lstStyle/>
            <a:p>
              <a:pPr eaLnBrk="0" hangingPunct="0">
                <a:spcBef>
                  <a:spcPct val="0"/>
                </a:spcBef>
              </a:pPr>
              <a:endParaRPr lang="en-US" sz="1600" dirty="0">
                <a:solidFill>
                  <a:srgbClr val="FFFFFF"/>
                </a:solidFill>
                <a:latin typeface="Calibri" pitchFamily="34" charset="0"/>
              </a:endParaRPr>
            </a:p>
          </p:txBody>
        </p:sp>
      </p:grpSp>
      <p:sp>
        <p:nvSpPr>
          <p:cNvPr id="29" name="AutoShape 4"/>
          <p:cNvSpPr>
            <a:spLocks noChangeArrowheads="1"/>
          </p:cNvSpPr>
          <p:nvPr/>
        </p:nvSpPr>
        <p:spPr bwMode="auto">
          <a:xfrm rot="5400000">
            <a:off x="5294618" y="372648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0" name="AutoShape 4"/>
          <p:cNvSpPr>
            <a:spLocks noChangeArrowheads="1"/>
          </p:cNvSpPr>
          <p:nvPr/>
        </p:nvSpPr>
        <p:spPr bwMode="auto">
          <a:xfrm rot="5400000">
            <a:off x="5234411" y="2254799"/>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1" name="TextBox 30"/>
          <p:cNvSpPr txBox="1"/>
          <p:nvPr/>
        </p:nvSpPr>
        <p:spPr>
          <a:xfrm>
            <a:off x="6695448" y="2699139"/>
            <a:ext cx="1723549" cy="1015663"/>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parts</a:t>
            </a:r>
          </a:p>
          <a:p>
            <a:pPr algn="l" eaLnBrk="0" hangingPunct="0">
              <a:spcBef>
                <a:spcPct val="0"/>
              </a:spcBef>
            </a:pPr>
            <a:r>
              <a:rPr lang="en-US" sz="2000" dirty="0" smtClean="0">
                <a:solidFill>
                  <a:srgbClr val="FFFFFF"/>
                </a:solidFill>
              </a:rPr>
              <a:t>(combination </a:t>
            </a:r>
          </a:p>
          <a:p>
            <a:pPr algn="l" eaLnBrk="0" hangingPunct="0">
              <a:spcBef>
                <a:spcPct val="0"/>
              </a:spcBef>
            </a:pPr>
            <a:r>
              <a:rPr lang="en-US" sz="2000" dirty="0" smtClean="0">
                <a:solidFill>
                  <a:srgbClr val="FFFFFF"/>
                </a:solidFill>
              </a:rPr>
              <a:t>of edges)</a:t>
            </a:r>
          </a:p>
        </p:txBody>
      </p:sp>
      <p:sp>
        <p:nvSpPr>
          <p:cNvPr id="32" name="TextBox 31"/>
          <p:cNvSpPr txBox="1"/>
          <p:nvPr/>
        </p:nvSpPr>
        <p:spPr>
          <a:xfrm>
            <a:off x="6684075" y="1295695"/>
            <a:ext cx="1766830"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models</a:t>
            </a:r>
            <a:endParaRPr lang="en-US" sz="2000" dirty="0">
              <a:solidFill>
                <a:srgbClr val="FFFFFF"/>
              </a:solidFill>
            </a:endParaRPr>
          </a:p>
        </p:txBody>
      </p:sp>
      <p:sp>
        <p:nvSpPr>
          <p:cNvPr id="28" name="TextBox 27"/>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
        <p:nvSpPr>
          <p:cNvPr id="33" name="TextBox 32"/>
          <p:cNvSpPr txBox="1"/>
          <p:nvPr/>
        </p:nvSpPr>
        <p:spPr>
          <a:xfrm>
            <a:off x="885120" y="3736240"/>
            <a:ext cx="2266454" cy="646331"/>
          </a:xfrm>
          <a:prstGeom prst="rect">
            <a:avLst/>
          </a:prstGeom>
          <a:noFill/>
        </p:spPr>
        <p:txBody>
          <a:bodyPr wrap="none" rtlCol="0">
            <a:spAutoFit/>
          </a:bodyPr>
          <a:lstStyle/>
          <a:p>
            <a:pPr algn="l">
              <a:spcBef>
                <a:spcPts val="0"/>
              </a:spcBef>
            </a:pPr>
            <a:r>
              <a:rPr lang="en-US" dirty="0" smtClean="0">
                <a:solidFill>
                  <a:schemeClr val="bg1"/>
                </a:solidFill>
              </a:rPr>
              <a:t>Training set: Aligned</a:t>
            </a:r>
          </a:p>
          <a:p>
            <a:pPr algn="l">
              <a:spcBef>
                <a:spcPts val="0"/>
              </a:spcBef>
            </a:pPr>
            <a:r>
              <a:rPr lang="en-US" dirty="0" smtClean="0">
                <a:solidFill>
                  <a:schemeClr val="bg1"/>
                </a:solidFill>
              </a:rPr>
              <a:t>images of faces.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91"/>
          <p:cNvGraphicFramePr>
            <a:graphicFrameLocks noChangeAspect="1"/>
          </p:cNvGraphicFramePr>
          <p:nvPr/>
        </p:nvGraphicFramePr>
        <p:xfrm>
          <a:off x="460375" y="3751262"/>
          <a:ext cx="1962150" cy="1358900"/>
        </p:xfrm>
        <a:graphic>
          <a:graphicData uri="http://schemas.openxmlformats.org/presentationml/2006/ole">
            <mc:AlternateContent xmlns:mc="http://schemas.openxmlformats.org/markup-compatibility/2006">
              <mc:Choice xmlns:v="urn:schemas-microsoft-com:vml" Requires="v">
                <p:oleObj spid="_x0000_s2067758" name="Acrobat Document" r:id="rId4" imgW="5728680" imgH="3843720" progId="AcroExch.Document.7">
                  <p:embed/>
                </p:oleObj>
              </mc:Choice>
              <mc:Fallback>
                <p:oleObj name="Acrobat Document" r:id="rId4" imgW="5728680" imgH="3843720" progId="AcroExch.Document.7">
                  <p:embed/>
                  <p:pic>
                    <p:nvPicPr>
                      <p:cNvPr id="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3751262"/>
                        <a:ext cx="196215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93"/>
          <p:cNvGraphicFramePr>
            <a:graphicFrameLocks noChangeAspect="1"/>
          </p:cNvGraphicFramePr>
          <p:nvPr/>
        </p:nvGraphicFramePr>
        <p:xfrm>
          <a:off x="2600325" y="3751262"/>
          <a:ext cx="1962150" cy="1358900"/>
        </p:xfrm>
        <a:graphic>
          <a:graphicData uri="http://schemas.openxmlformats.org/presentationml/2006/ole">
            <mc:AlternateContent xmlns:mc="http://schemas.openxmlformats.org/markup-compatibility/2006">
              <mc:Choice xmlns:v="urn:schemas-microsoft-com:vml" Requires="v">
                <p:oleObj spid="_x0000_s2067759" name="Acrobat Document" r:id="rId6" imgW="5728680" imgH="3843720" progId="AcroExch.Document.7">
                  <p:embed/>
                </p:oleObj>
              </mc:Choice>
              <mc:Fallback>
                <p:oleObj name="Acrobat Document" r:id="rId6" imgW="5728680" imgH="3843720" progId="AcroExch.Document.7">
                  <p:embed/>
                  <p:pic>
                    <p:nvPicPr>
                      <p:cNvPr id="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325" y="3751262"/>
                        <a:ext cx="196215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8" name="Object 96"/>
          <p:cNvGraphicFramePr>
            <a:graphicFrameLocks noChangeAspect="1"/>
          </p:cNvGraphicFramePr>
          <p:nvPr/>
        </p:nvGraphicFramePr>
        <p:xfrm>
          <a:off x="4778375" y="3743325"/>
          <a:ext cx="1962150" cy="1357312"/>
        </p:xfrm>
        <a:graphic>
          <a:graphicData uri="http://schemas.openxmlformats.org/presentationml/2006/ole">
            <mc:AlternateContent xmlns:mc="http://schemas.openxmlformats.org/markup-compatibility/2006">
              <mc:Choice xmlns:v="urn:schemas-microsoft-com:vml" Requires="v">
                <p:oleObj spid="_x0000_s2067760" name="Acrobat Document" r:id="rId8" imgW="5728680" imgH="3843720" progId="AcroExch.Document.7">
                  <p:embed/>
                </p:oleObj>
              </mc:Choice>
              <mc:Fallback>
                <p:oleObj name="Acrobat Document" r:id="rId8" imgW="5728680" imgH="3843720" progId="AcroExch.Document.7">
                  <p:embed/>
                  <p:pic>
                    <p:nvPicPr>
                      <p:cNvPr id="0" name="Picture 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8375" y="3743325"/>
                        <a:ext cx="1962150"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0" name="Object 99"/>
          <p:cNvGraphicFramePr>
            <a:graphicFrameLocks noChangeAspect="1"/>
          </p:cNvGraphicFramePr>
          <p:nvPr/>
        </p:nvGraphicFramePr>
        <p:xfrm>
          <a:off x="6921500" y="3735387"/>
          <a:ext cx="1962150" cy="1357313"/>
        </p:xfrm>
        <a:graphic>
          <a:graphicData uri="http://schemas.openxmlformats.org/presentationml/2006/ole">
            <mc:AlternateContent xmlns:mc="http://schemas.openxmlformats.org/markup-compatibility/2006">
              <mc:Choice xmlns:v="urn:schemas-microsoft-com:vml" Requires="v">
                <p:oleObj spid="_x0000_s2067761" name="Acrobat Document" r:id="rId10" imgW="5728680" imgH="3843720" progId="AcroExch.Document.7">
                  <p:embed/>
                </p:oleObj>
              </mc:Choice>
              <mc:Fallback>
                <p:oleObj name="Acrobat Document" r:id="rId10" imgW="5728680" imgH="3843720" progId="AcroExch.Document.7">
                  <p:embed/>
                  <p:pic>
                    <p:nvPicPr>
                      <p:cNvPr id="0" name="Picture 4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1500" y="3735387"/>
                        <a:ext cx="19621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07" name="TextBox 23"/>
          <p:cNvSpPr txBox="1">
            <a:spLocks noChangeArrowheads="1"/>
          </p:cNvSpPr>
          <p:nvPr/>
        </p:nvSpPr>
        <p:spPr bwMode="auto">
          <a:xfrm>
            <a:off x="419100" y="350520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8" name="TextBox 24"/>
          <p:cNvSpPr txBox="1">
            <a:spLocks noChangeArrowheads="1"/>
          </p:cNvSpPr>
          <p:nvPr/>
        </p:nvSpPr>
        <p:spPr bwMode="auto">
          <a:xfrm>
            <a:off x="2552700" y="351155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9" name="TextBox 25"/>
          <p:cNvSpPr txBox="1">
            <a:spLocks noChangeArrowheads="1"/>
          </p:cNvSpPr>
          <p:nvPr/>
        </p:nvSpPr>
        <p:spPr bwMode="auto">
          <a:xfrm>
            <a:off x="4648200" y="3511550"/>
            <a:ext cx="2212975"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0" name="TextBox 26"/>
          <p:cNvSpPr txBox="1">
            <a:spLocks noChangeArrowheads="1"/>
          </p:cNvSpPr>
          <p:nvPr/>
        </p:nvSpPr>
        <p:spPr bwMode="auto">
          <a:xfrm>
            <a:off x="6888162" y="3511550"/>
            <a:ext cx="2012950"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graphicFrame>
        <p:nvGraphicFramePr>
          <p:cNvPr id="8195" name="Object 92"/>
          <p:cNvGraphicFramePr>
            <a:graphicFrameLocks noChangeAspect="1"/>
          </p:cNvGraphicFramePr>
          <p:nvPr/>
        </p:nvGraphicFramePr>
        <p:xfrm>
          <a:off x="460375" y="1998663"/>
          <a:ext cx="1962150" cy="1438275"/>
        </p:xfrm>
        <a:graphic>
          <a:graphicData uri="http://schemas.openxmlformats.org/presentationml/2006/ole">
            <mc:AlternateContent xmlns:mc="http://schemas.openxmlformats.org/markup-compatibility/2006">
              <mc:Choice xmlns:v="urn:schemas-microsoft-com:vml" Requires="v">
                <p:oleObj spid="_x0000_s2067762" name="Acrobat Document" r:id="rId12" imgW="5728680" imgH="4071960" progId="AcroExch.Document.7">
                  <p:embed/>
                </p:oleObj>
              </mc:Choice>
              <mc:Fallback>
                <p:oleObj name="Acrobat Document" r:id="rId12" imgW="5728680" imgH="4071960" progId="AcroExch.Document.7">
                  <p:embed/>
                  <p:pic>
                    <p:nvPicPr>
                      <p:cNvPr id="0" name="Picture 4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75" y="1998663"/>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7" name="Object 94"/>
          <p:cNvGraphicFramePr>
            <a:graphicFrameLocks noChangeAspect="1"/>
          </p:cNvGraphicFramePr>
          <p:nvPr/>
        </p:nvGraphicFramePr>
        <p:xfrm>
          <a:off x="2600325" y="2000250"/>
          <a:ext cx="1962150" cy="1438275"/>
        </p:xfrm>
        <a:graphic>
          <a:graphicData uri="http://schemas.openxmlformats.org/presentationml/2006/ole">
            <mc:AlternateContent xmlns:mc="http://schemas.openxmlformats.org/markup-compatibility/2006">
              <mc:Choice xmlns:v="urn:schemas-microsoft-com:vml" Requires="v">
                <p:oleObj spid="_x0000_s2067763" name="Acrobat Document" r:id="rId14" imgW="5728680" imgH="4071960" progId="AcroExch.Document.7">
                  <p:embed/>
                </p:oleObj>
              </mc:Choice>
              <mc:Fallback>
                <p:oleObj name="Acrobat Document" r:id="rId14" imgW="5728680" imgH="4071960" progId="AcroExch.Document.7">
                  <p:embed/>
                  <p:pic>
                    <p:nvPicPr>
                      <p:cNvPr id="0" name="Picture 4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0325" y="2000250"/>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9" name="Object 97"/>
          <p:cNvGraphicFramePr>
            <a:graphicFrameLocks noChangeAspect="1"/>
          </p:cNvGraphicFramePr>
          <p:nvPr/>
        </p:nvGraphicFramePr>
        <p:xfrm>
          <a:off x="4778375" y="1997075"/>
          <a:ext cx="1962150" cy="1438275"/>
        </p:xfrm>
        <a:graphic>
          <a:graphicData uri="http://schemas.openxmlformats.org/presentationml/2006/ole">
            <mc:AlternateContent xmlns:mc="http://schemas.openxmlformats.org/markup-compatibility/2006">
              <mc:Choice xmlns:v="urn:schemas-microsoft-com:vml" Requires="v">
                <p:oleObj spid="_x0000_s2067764" name="Acrobat Document" r:id="rId16" imgW="5728680" imgH="4071960" progId="AcroExch.Document.7">
                  <p:embed/>
                </p:oleObj>
              </mc:Choice>
              <mc:Fallback>
                <p:oleObj name="Acrobat Document" r:id="rId16" imgW="5728680" imgH="4071960" progId="AcroExch.Document.7">
                  <p:embed/>
                  <p:pic>
                    <p:nvPicPr>
                      <p:cNvPr id="0" name="Picture 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78375" y="1997075"/>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1" name="Object 100"/>
          <p:cNvGraphicFramePr>
            <a:graphicFrameLocks noChangeAspect="1"/>
          </p:cNvGraphicFramePr>
          <p:nvPr/>
        </p:nvGraphicFramePr>
        <p:xfrm>
          <a:off x="6921500" y="1982788"/>
          <a:ext cx="1962150" cy="1438275"/>
        </p:xfrm>
        <a:graphic>
          <a:graphicData uri="http://schemas.openxmlformats.org/presentationml/2006/ole">
            <mc:AlternateContent xmlns:mc="http://schemas.openxmlformats.org/markup-compatibility/2006">
              <mc:Choice xmlns:v="urn:schemas-microsoft-com:vml" Requires="v">
                <p:oleObj spid="_x0000_s2067765" name="Acrobat Document" r:id="rId18" imgW="5728680" imgH="4071960" progId="AcroExch.Document.7">
                  <p:embed/>
                </p:oleObj>
              </mc:Choice>
              <mc:Fallback>
                <p:oleObj name="Acrobat Document" r:id="rId18" imgW="5728680" imgH="4071960" progId="AcroExch.Document.7">
                  <p:embed/>
                  <p:pic>
                    <p:nvPicPr>
                      <p:cNvPr id="0" name="Picture 4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21500" y="1982788"/>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11" name="TextBox 27"/>
          <p:cNvSpPr txBox="1">
            <a:spLocks noChangeArrowheads="1"/>
          </p:cNvSpPr>
          <p:nvPr/>
        </p:nvSpPr>
        <p:spPr bwMode="auto">
          <a:xfrm>
            <a:off x="4191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2" name="TextBox 28"/>
          <p:cNvSpPr txBox="1">
            <a:spLocks noChangeArrowheads="1"/>
          </p:cNvSpPr>
          <p:nvPr/>
        </p:nvSpPr>
        <p:spPr bwMode="auto">
          <a:xfrm>
            <a:off x="25908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3" name="TextBox 29"/>
          <p:cNvSpPr txBox="1">
            <a:spLocks noChangeArrowheads="1"/>
          </p:cNvSpPr>
          <p:nvPr/>
        </p:nvSpPr>
        <p:spPr bwMode="auto">
          <a:xfrm>
            <a:off x="47244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4" name="TextBox 30"/>
          <p:cNvSpPr txBox="1">
            <a:spLocks noChangeArrowheads="1"/>
          </p:cNvSpPr>
          <p:nvPr/>
        </p:nvSpPr>
        <p:spPr bwMode="auto">
          <a:xfrm>
            <a:off x="6872287" y="1790700"/>
            <a:ext cx="2012950"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p:nvSpPr>
          <p:cNvPr id="8217" name="Rectangle 374"/>
          <p:cNvSpPr>
            <a:spLocks noChangeArrowheads="1"/>
          </p:cNvSpPr>
          <p:nvPr/>
        </p:nvSpPr>
        <p:spPr bwMode="auto">
          <a:xfrm>
            <a:off x="304800" y="894270"/>
            <a:ext cx="8548687" cy="461963"/>
          </a:xfrm>
          <a:prstGeom prst="rect">
            <a:avLst/>
          </a:prstGeom>
          <a:noFill/>
          <a:ln w="9525">
            <a:noFill/>
            <a:miter lim="800000"/>
            <a:headEnd/>
            <a:tailEnd/>
          </a:ln>
        </p:spPr>
        <p:txBody>
          <a:bodyPr>
            <a:spAutoFit/>
          </a:bodyPr>
          <a:lstStyle/>
          <a:p>
            <a:pPr algn="l">
              <a:spcBef>
                <a:spcPct val="50000"/>
              </a:spcBef>
            </a:pPr>
            <a:r>
              <a:rPr lang="en-US" altLang="ko-KR" sz="2400" dirty="0" smtClean="0">
                <a:solidFill>
                  <a:srgbClr val="FFFFFF"/>
                </a:solidFill>
                <a:latin typeface="Calibri" pitchFamily="34" charset="0"/>
                <a:ea typeface="굴림" pitchFamily="34" charset="-127"/>
              </a:rPr>
              <a:t>Features learned from training on different object classes.</a:t>
            </a:r>
            <a:endParaRPr lang="en-US" altLang="ko-KR" sz="2400" dirty="0">
              <a:solidFill>
                <a:srgbClr val="FFFFFF"/>
              </a:solidFill>
              <a:latin typeface="Calibri" pitchFamily="34" charset="0"/>
              <a:ea typeface="굴림" pitchFamily="34" charset="-127"/>
            </a:endParaRPr>
          </a:p>
        </p:txBody>
      </p:sp>
      <p:sp>
        <p:nvSpPr>
          <p:cNvPr id="29" name="Title 28"/>
          <p:cNvSpPr>
            <a:spLocks noGrp="1"/>
          </p:cNvSpPr>
          <p:nvPr>
            <p:ph type="title"/>
          </p:nvPr>
        </p:nvSpPr>
        <p:spPr/>
        <p:txBody>
          <a:bodyPr/>
          <a:lstStyle/>
          <a:p>
            <a:r>
              <a:rPr lang="en-US" dirty="0" smtClean="0"/>
              <a:t>Hierarchical Sparse coding (Sparse DBN)</a:t>
            </a:r>
            <a:endParaRPr lang="en-US" dirty="0"/>
          </a:p>
        </p:txBody>
      </p:sp>
      <p:sp useBgFill="1">
        <p:nvSpPr>
          <p:cNvPr id="21" name="TextBox 23"/>
          <p:cNvSpPr txBox="1">
            <a:spLocks noChangeArrowheads="1"/>
          </p:cNvSpPr>
          <p:nvPr/>
        </p:nvSpPr>
        <p:spPr bwMode="auto">
          <a:xfrm>
            <a:off x="479426" y="163830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Faces</a:t>
            </a:r>
            <a:endParaRPr lang="en-US" sz="1600" dirty="0">
              <a:solidFill>
                <a:srgbClr val="FFFFFF"/>
              </a:solidFill>
              <a:latin typeface="Calibri" pitchFamily="34" charset="0"/>
            </a:endParaRPr>
          </a:p>
        </p:txBody>
      </p:sp>
      <p:sp useBgFill="1">
        <p:nvSpPr>
          <p:cNvPr id="22" name="TextBox 24"/>
          <p:cNvSpPr txBox="1">
            <a:spLocks noChangeArrowheads="1"/>
          </p:cNvSpPr>
          <p:nvPr/>
        </p:nvSpPr>
        <p:spPr bwMode="auto">
          <a:xfrm>
            <a:off x="2566988" y="164465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Cars</a:t>
            </a:r>
            <a:endParaRPr lang="en-US" sz="1600" dirty="0">
              <a:solidFill>
                <a:srgbClr val="FFFFFF"/>
              </a:solidFill>
              <a:latin typeface="Calibri" pitchFamily="34" charset="0"/>
            </a:endParaRPr>
          </a:p>
        </p:txBody>
      </p:sp>
      <p:sp useBgFill="1">
        <p:nvSpPr>
          <p:cNvPr id="23" name="TextBox 25"/>
          <p:cNvSpPr txBox="1">
            <a:spLocks noChangeArrowheads="1"/>
          </p:cNvSpPr>
          <p:nvPr/>
        </p:nvSpPr>
        <p:spPr bwMode="auto">
          <a:xfrm>
            <a:off x="4662488" y="1644650"/>
            <a:ext cx="2212975"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Elephants</a:t>
            </a:r>
            <a:endParaRPr lang="en-US" sz="1600" dirty="0">
              <a:solidFill>
                <a:srgbClr val="FFFFFF"/>
              </a:solidFill>
              <a:latin typeface="Calibri" pitchFamily="34" charset="0"/>
            </a:endParaRPr>
          </a:p>
        </p:txBody>
      </p:sp>
      <p:sp useBgFill="1">
        <p:nvSpPr>
          <p:cNvPr id="24" name="TextBox 26"/>
          <p:cNvSpPr txBox="1">
            <a:spLocks noChangeArrowheads="1"/>
          </p:cNvSpPr>
          <p:nvPr/>
        </p:nvSpPr>
        <p:spPr bwMode="auto">
          <a:xfrm>
            <a:off x="6902450" y="1644650"/>
            <a:ext cx="2012950"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Chairs</a:t>
            </a:r>
            <a:endParaRPr lang="en-US" sz="1600" dirty="0">
              <a:solidFill>
                <a:srgbClr val="FFFFFF"/>
              </a:solidFill>
              <a:latin typeface="Calibri" pitchFamily="34" charset="0"/>
            </a:endParaRPr>
          </a:p>
        </p:txBody>
      </p:sp>
      <p:graphicFrame>
        <p:nvGraphicFramePr>
          <p:cNvPr id="26" name="Object 29"/>
          <p:cNvGraphicFramePr>
            <a:graphicFrameLocks noChangeAspect="1"/>
          </p:cNvGraphicFramePr>
          <p:nvPr/>
        </p:nvGraphicFramePr>
        <p:xfrm>
          <a:off x="867946" y="5501237"/>
          <a:ext cx="1151354" cy="747163"/>
        </p:xfrm>
        <a:graphic>
          <a:graphicData uri="http://schemas.openxmlformats.org/presentationml/2006/ole">
            <mc:AlternateContent xmlns:mc="http://schemas.openxmlformats.org/markup-compatibility/2006">
              <mc:Choice xmlns:v="urn:schemas-microsoft-com:vml" Requires="v">
                <p:oleObj spid="_x0000_s2067766" name="Acrobat Document" r:id="rId20" imgW="5728680" imgH="3856320" progId="AcroExch.Document.7">
                  <p:embed/>
                </p:oleObj>
              </mc:Choice>
              <mc:Fallback>
                <p:oleObj name="Acrobat Document" r:id="rId20" imgW="5728680" imgH="3856320" progId="AcroExch.Document.7">
                  <p:embed/>
                  <p:pic>
                    <p:nvPicPr>
                      <p:cNvPr id="0" name="Picture 4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7946" y="5501237"/>
                        <a:ext cx="1151354" cy="7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30"/>
          <p:cNvGraphicFramePr>
            <a:graphicFrameLocks noChangeAspect="1"/>
          </p:cNvGraphicFramePr>
          <p:nvPr/>
        </p:nvGraphicFramePr>
        <p:xfrm>
          <a:off x="3009900" y="5501237"/>
          <a:ext cx="1151354" cy="747163"/>
        </p:xfrm>
        <a:graphic>
          <a:graphicData uri="http://schemas.openxmlformats.org/presentationml/2006/ole">
            <mc:AlternateContent xmlns:mc="http://schemas.openxmlformats.org/markup-compatibility/2006">
              <mc:Choice xmlns:v="urn:schemas-microsoft-com:vml" Requires="v">
                <p:oleObj spid="_x0000_s2067767" name="Acrobat Document" r:id="rId22" imgW="5728680" imgH="3856320" progId="AcroExch.Document.7">
                  <p:embed/>
                </p:oleObj>
              </mc:Choice>
              <mc:Fallback>
                <p:oleObj name="Acrobat Document" r:id="rId22" imgW="5728680" imgH="3856320" progId="AcroExch.Document.7">
                  <p:embed/>
                  <p:pic>
                    <p:nvPicPr>
                      <p:cNvPr id="0" name="Picture 4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09900" y="5501237"/>
                        <a:ext cx="1151354" cy="7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 name="Object 31"/>
          <p:cNvGraphicFramePr>
            <a:graphicFrameLocks noChangeAspect="1"/>
          </p:cNvGraphicFramePr>
          <p:nvPr/>
        </p:nvGraphicFramePr>
        <p:xfrm>
          <a:off x="5181600" y="5501237"/>
          <a:ext cx="1151354" cy="747163"/>
        </p:xfrm>
        <a:graphic>
          <a:graphicData uri="http://schemas.openxmlformats.org/presentationml/2006/ole">
            <mc:AlternateContent xmlns:mc="http://schemas.openxmlformats.org/markup-compatibility/2006">
              <mc:Choice xmlns:v="urn:schemas-microsoft-com:vml" Requires="v">
                <p:oleObj spid="_x0000_s2067768" name="Acrobat Document" r:id="rId23" imgW="5728680" imgH="3856320" progId="AcroExch.Document.7">
                  <p:embed/>
                </p:oleObj>
              </mc:Choice>
              <mc:Fallback>
                <p:oleObj name="Acrobat Document" r:id="rId23" imgW="5728680" imgH="3856320" progId="AcroExch.Document.7">
                  <p:embed/>
                  <p:pic>
                    <p:nvPicPr>
                      <p:cNvPr id="0" name="Picture 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81600" y="5501237"/>
                        <a:ext cx="1151354" cy="7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32"/>
          <p:cNvGraphicFramePr>
            <a:graphicFrameLocks noChangeAspect="1"/>
          </p:cNvGraphicFramePr>
          <p:nvPr/>
        </p:nvGraphicFramePr>
        <p:xfrm>
          <a:off x="7353300" y="5524500"/>
          <a:ext cx="1151354" cy="747163"/>
        </p:xfrm>
        <a:graphic>
          <a:graphicData uri="http://schemas.openxmlformats.org/presentationml/2006/ole">
            <mc:AlternateContent xmlns:mc="http://schemas.openxmlformats.org/markup-compatibility/2006">
              <mc:Choice xmlns:v="urn:schemas-microsoft-com:vml" Requires="v">
                <p:oleObj spid="_x0000_s2067769" name="Acrobat Document" r:id="rId24" imgW="5728680" imgH="3856320" progId="AcroExch.Document.7">
                  <p:embed/>
                </p:oleObj>
              </mc:Choice>
              <mc:Fallback>
                <p:oleObj name="Acrobat Document" r:id="rId24" imgW="5728680" imgH="3856320" progId="AcroExch.Document.7">
                  <p:embed/>
                  <p:pic>
                    <p:nvPicPr>
                      <p:cNvPr id="0" name="Picture 4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53300" y="5524500"/>
                        <a:ext cx="1151354" cy="7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AutoShape 4"/>
          <p:cNvSpPr>
            <a:spLocks noChangeArrowheads="1"/>
          </p:cNvSpPr>
          <p:nvPr/>
        </p:nvSpPr>
        <p:spPr bwMode="auto">
          <a:xfrm rot="5400000">
            <a:off x="12496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0" name="AutoShape 4"/>
          <p:cNvSpPr>
            <a:spLocks noChangeArrowheads="1"/>
          </p:cNvSpPr>
          <p:nvPr/>
        </p:nvSpPr>
        <p:spPr bwMode="auto">
          <a:xfrm rot="5400000">
            <a:off x="1249680" y="51511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1" name="AutoShape 4"/>
          <p:cNvSpPr>
            <a:spLocks noChangeArrowheads="1"/>
          </p:cNvSpPr>
          <p:nvPr/>
        </p:nvSpPr>
        <p:spPr bwMode="auto">
          <a:xfrm rot="5400000">
            <a:off x="33832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2" name="AutoShape 4"/>
          <p:cNvSpPr>
            <a:spLocks noChangeArrowheads="1"/>
          </p:cNvSpPr>
          <p:nvPr/>
        </p:nvSpPr>
        <p:spPr bwMode="auto">
          <a:xfrm rot="5400000">
            <a:off x="338328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3" name="AutoShape 4"/>
          <p:cNvSpPr>
            <a:spLocks noChangeArrowheads="1"/>
          </p:cNvSpPr>
          <p:nvPr/>
        </p:nvSpPr>
        <p:spPr bwMode="auto">
          <a:xfrm rot="5400000">
            <a:off x="558546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4" name="AutoShape 4"/>
          <p:cNvSpPr>
            <a:spLocks noChangeArrowheads="1"/>
          </p:cNvSpPr>
          <p:nvPr/>
        </p:nvSpPr>
        <p:spPr bwMode="auto">
          <a:xfrm rot="5400000">
            <a:off x="55930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5" name="AutoShape 4"/>
          <p:cNvSpPr>
            <a:spLocks noChangeArrowheads="1"/>
          </p:cNvSpPr>
          <p:nvPr/>
        </p:nvSpPr>
        <p:spPr bwMode="auto">
          <a:xfrm rot="5400000">
            <a:off x="76885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6" name="AutoShape 4"/>
          <p:cNvSpPr>
            <a:spLocks noChangeArrowheads="1"/>
          </p:cNvSpPr>
          <p:nvPr/>
        </p:nvSpPr>
        <p:spPr bwMode="auto">
          <a:xfrm rot="5400000">
            <a:off x="7719059"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6" name="TextBox 35"/>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mc:AlternateContent xmlns:mc="http://schemas.openxmlformats.org/markup-compatibility/2006">
                <mc:Choice xmlns:v="urn:schemas-microsoft-com:vml" Requires="v">
                  <p:oleObj spid="_x0000_s2068607" name="Acrobat Document" r:id="rId4" imgW="5728680" imgH="3704040" progId="AcroExch.Document.7">
                    <p:embed/>
                  </p:oleObj>
                </mc:Choice>
                <mc:Fallback>
                  <p:oleObj name="Acrobat Document" r:id="rId4" imgW="5728680" imgH="3704040" progId="AcroExch.Document.7">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362200"/>
                          <a:ext cx="23939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mc:AlternateContent xmlns:mc="http://schemas.openxmlformats.org/markup-compatibility/2006">
                <mc:Choice xmlns:v="urn:schemas-microsoft-com:vml" Requires="v">
                  <p:oleObj spid="_x0000_s2068608" name="Acrobat Document" r:id="rId6" imgW="5728680" imgH="3843720" progId="AcroExch.Document.7">
                    <p:embed/>
                  </p:oleObj>
                </mc:Choice>
                <mc:Fallback>
                  <p:oleObj name="Acrobat Document" r:id="rId6" imgW="5728680" imgH="3843720" progId="AcroExch.Document.7">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5" y="4394200"/>
                          <a:ext cx="230505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graphicFrame>
        <p:nvGraphicFramePr>
          <p:cNvPr id="1505284" name="Object 4"/>
          <p:cNvGraphicFramePr>
            <a:graphicFrameLocks noChangeAspect="1"/>
          </p:cNvGraphicFramePr>
          <p:nvPr/>
        </p:nvGraphicFramePr>
        <p:xfrm>
          <a:off x="1462088" y="5466671"/>
          <a:ext cx="1150937" cy="747712"/>
        </p:xfrm>
        <a:graphic>
          <a:graphicData uri="http://schemas.openxmlformats.org/presentationml/2006/ole">
            <mc:AlternateContent xmlns:mc="http://schemas.openxmlformats.org/markup-compatibility/2006">
              <mc:Choice xmlns:v="urn:schemas-microsoft-com:vml" Requires="v">
                <p:oleObj spid="_x0000_s2068609" name="Acrobat Document" r:id="rId8" imgW="5728680" imgH="3856320" progId="AcroExch.Document.7">
                  <p:embed/>
                </p:oleObj>
              </mc:Choice>
              <mc:Fallback>
                <p:oleObj name="Acrobat Document" r:id="rId8" imgW="5728680" imgH="3856320" progId="AcroExch.Document.7">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2088" y="5466671"/>
                        <a:ext cx="1150937"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8"/>
          <p:cNvGrpSpPr/>
          <p:nvPr/>
        </p:nvGrpSpPr>
        <p:grpSpPr>
          <a:xfrm>
            <a:off x="876300" y="1278320"/>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mc:AlternateContent xmlns:mc="http://schemas.openxmlformats.org/markup-compatibility/2006">
                <mc:Choice xmlns:v="urn:schemas-microsoft-com:vml" Requires="v">
                  <p:oleObj spid="_x0000_s2068610" name="Acrobat Document" r:id="rId10" imgW="5728680" imgH="3843720" progId="AcroExch.Document.7">
                    <p:embed/>
                  </p:oleObj>
                </mc:Choice>
                <mc:Fallback>
                  <p:oleObj name="Acrobat Document" r:id="rId10" imgW="5728680" imgH="3843720" progId="AcroExch.Document.7">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230505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242583"/>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mc:AlternateContent xmlns:mc="http://schemas.openxmlformats.org/markup-compatibility/2006">
                <mc:Choice xmlns:v="urn:schemas-microsoft-com:vml" Requires="v">
                  <p:oleObj spid="_x0000_s2068611" name="Acrobat Document" r:id="rId11" imgW="5728680" imgH="3704040" progId="AcroExch.Document.7">
                    <p:embed/>
                  </p:oleObj>
                </mc:Choice>
                <mc:Fallback>
                  <p:oleObj name="Acrobat Document" r:id="rId11" imgW="5728680" imgH="3704040" progId="AcroExch.Document.7">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23939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11710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400110"/>
          </a:xfrm>
          <a:prstGeom prst="rect">
            <a:avLst/>
          </a:prstGeom>
          <a:noFill/>
          <a:ln w="9525">
            <a:noFill/>
            <a:miter lim="800000"/>
            <a:headEnd/>
            <a:tailEnd/>
          </a:ln>
        </p:spPr>
        <p:txBody>
          <a:bodyPr wrap="square">
            <a:spAutoFit/>
          </a:bodyPr>
          <a:lstStyle/>
          <a:p>
            <a:pPr algn="l">
              <a:spcBef>
                <a:spcPts val="600"/>
              </a:spcBef>
            </a:pPr>
            <a:r>
              <a:rPr lang="en-US" altLang="ko-KR" sz="2000" dirty="0" smtClean="0">
                <a:solidFill>
                  <a:srgbClr val="FFFFFF"/>
                </a:solidFill>
                <a:latin typeface="Calibri" pitchFamily="34" charset="0"/>
                <a:ea typeface="굴림" pitchFamily="34" charset="-127"/>
              </a:rPr>
              <a:t>Features learned by training on 4 classes (cars</a:t>
            </a:r>
            <a:r>
              <a:rPr lang="en-US" altLang="ko-KR" sz="2000" dirty="0">
                <a:solidFill>
                  <a:srgbClr val="FFFFFF"/>
                </a:solidFill>
                <a:latin typeface="Calibri" pitchFamily="34" charset="0"/>
                <a:ea typeface="굴림" pitchFamily="34" charset="-127"/>
              </a:rPr>
              <a:t>, faces, motorbikes, </a:t>
            </a:r>
            <a:r>
              <a:rPr lang="en-US" altLang="ko-KR" sz="2000" dirty="0" smtClean="0">
                <a:solidFill>
                  <a:srgbClr val="FFFFFF"/>
                </a:solidFill>
                <a:latin typeface="Calibri" pitchFamily="34" charset="0"/>
                <a:ea typeface="굴림" pitchFamily="34" charset="-127"/>
              </a:rPr>
              <a:t>airplanes). </a:t>
            </a:r>
          </a:p>
        </p:txBody>
      </p:sp>
      <p:sp>
        <p:nvSpPr>
          <p:cNvPr id="20" name="AutoShape 4"/>
          <p:cNvSpPr>
            <a:spLocks noChangeArrowheads="1"/>
          </p:cNvSpPr>
          <p:nvPr/>
        </p:nvSpPr>
        <p:spPr bwMode="auto">
          <a:xfrm rot="5400000">
            <a:off x="1859280" y="318924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21" name="Rectangle 20"/>
          <p:cNvSpPr/>
          <p:nvPr/>
        </p:nvSpPr>
        <p:spPr>
          <a:xfrm>
            <a:off x="3650280" y="3897603"/>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Features shared across object classes</a:t>
            </a:r>
          </a:p>
        </p:txBody>
      </p:sp>
      <p:sp>
        <p:nvSpPr>
          <p:cNvPr id="22" name="Rectangle 21"/>
          <p:cNvSpPr/>
          <p:nvPr/>
        </p:nvSpPr>
        <p:spPr>
          <a:xfrm>
            <a:off x="3688685" y="5563736"/>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Edges</a:t>
            </a:r>
          </a:p>
        </p:txBody>
      </p:sp>
      <p:sp>
        <p:nvSpPr>
          <p:cNvPr id="23" name="Rectangle 22"/>
          <p:cNvSpPr/>
          <p:nvPr/>
        </p:nvSpPr>
        <p:spPr>
          <a:xfrm>
            <a:off x="3727090" y="2169378"/>
            <a:ext cx="2726755" cy="369332"/>
          </a:xfrm>
          <a:prstGeom prst="rect">
            <a:avLst/>
          </a:prstGeom>
        </p:spPr>
        <p:txBody>
          <a:bodyPr wrap="square">
            <a:spAutoFit/>
          </a:bodyPr>
          <a:lstStyle/>
          <a:p>
            <a:pPr algn="l">
              <a:spcBef>
                <a:spcPts val="600"/>
              </a:spcBef>
            </a:pPr>
            <a:r>
              <a:rPr lang="en-US" altLang="ko-KR" dirty="0" smtClean="0">
                <a:solidFill>
                  <a:srgbClr val="FFFFFF"/>
                </a:solidFill>
                <a:latin typeface="Calibri" pitchFamily="34" charset="0"/>
                <a:ea typeface="굴림" pitchFamily="34" charset="-127"/>
              </a:rPr>
              <a:t>Object specific features</a:t>
            </a:r>
          </a:p>
        </p:txBody>
      </p:sp>
      <p:sp>
        <p:nvSpPr>
          <p:cNvPr id="26" name="TextBox 25"/>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mc:AlternateContent xmlns:mc="http://schemas.openxmlformats.org/markup-compatibility/2006">
                <mc:Choice xmlns:v="urn:schemas-microsoft-com:vml" Requires="v">
                  <p:oleObj spid="_x0000_s2322559" name="Acrobat Document" r:id="rId4" imgW="5728680" imgH="3704040" progId="AcroExch.Document.7">
                    <p:embed/>
                  </p:oleObj>
                </mc:Choice>
                <mc:Fallback>
                  <p:oleObj name="Acrobat Document" r:id="rId4" imgW="5728680" imgH="3704040" progId="AcroExch.Document.7">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362200"/>
                          <a:ext cx="23939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mc:AlternateContent xmlns:mc="http://schemas.openxmlformats.org/markup-compatibility/2006">
                <mc:Choice xmlns:v="urn:schemas-microsoft-com:vml" Requires="v">
                  <p:oleObj spid="_x0000_s2322560" name="Acrobat Document" r:id="rId6" imgW="5728680" imgH="3843720" progId="AcroExch.Document.7">
                    <p:embed/>
                  </p:oleObj>
                </mc:Choice>
                <mc:Fallback>
                  <p:oleObj name="Acrobat Document" r:id="rId6" imgW="5728680" imgH="3843720" progId="AcroExch.Document.7">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5" y="4394200"/>
                          <a:ext cx="230505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pic>
        <p:nvPicPr>
          <p:cNvPr id="961548" name="Picture 12" descr="C:\Users\ang\Desktop\Selectivity.png"/>
          <p:cNvPicPr>
            <a:picLocks noChangeAspect="1" noChangeArrowheads="1"/>
          </p:cNvPicPr>
          <p:nvPr/>
        </p:nvPicPr>
        <p:blipFill>
          <a:blip r:embed="rId8" cstate="print"/>
          <a:srcRect/>
          <a:stretch>
            <a:fillRect/>
          </a:stretch>
        </p:blipFill>
        <p:spPr bwMode="auto">
          <a:xfrm>
            <a:off x="4076700" y="2590800"/>
            <a:ext cx="3913187" cy="3178673"/>
          </a:xfrm>
          <a:prstGeom prst="rect">
            <a:avLst/>
          </a:prstGeom>
          <a:noFill/>
        </p:spPr>
      </p:pic>
      <p:sp useBgFill="1">
        <p:nvSpPr>
          <p:cNvPr id="27" name="TextBox 31"/>
          <p:cNvSpPr txBox="1">
            <a:spLocks noChangeArrowheads="1"/>
          </p:cNvSpPr>
          <p:nvPr/>
        </p:nvSpPr>
        <p:spPr bwMode="auto">
          <a:xfrm>
            <a:off x="4419600" y="2057400"/>
            <a:ext cx="3124200" cy="369332"/>
          </a:xfrm>
          <a:prstGeom prst="rect">
            <a:avLst/>
          </a:prstGeom>
          <a:ln w="9525">
            <a:noFill/>
            <a:miter lim="800000"/>
            <a:headEnd/>
            <a:tailEnd/>
          </a:ln>
        </p:spPr>
        <p:txBody>
          <a:bodyPr wrap="square">
            <a:spAutoFit/>
          </a:bodyPr>
          <a:lstStyle/>
          <a:p>
            <a:r>
              <a:rPr lang="en-US" dirty="0" smtClean="0">
                <a:solidFill>
                  <a:srgbClr val="FFFFFF"/>
                </a:solidFill>
                <a:latin typeface="Calibri" pitchFamily="34" charset="0"/>
              </a:rPr>
              <a:t>Plot of </a:t>
            </a:r>
            <a:r>
              <a:rPr lang="en-US" i="1" dirty="0" smtClean="0">
                <a:solidFill>
                  <a:srgbClr val="FFFFFF"/>
                </a:solidFill>
                <a:latin typeface="Calibri" pitchFamily="34" charset="0"/>
              </a:rPr>
              <a:t>H</a:t>
            </a:r>
            <a:r>
              <a:rPr lang="en-US" dirty="0" smtClean="0">
                <a:solidFill>
                  <a:srgbClr val="FFFFFF"/>
                </a:solidFill>
                <a:latin typeface="Calibri" pitchFamily="34" charset="0"/>
              </a:rPr>
              <a:t>(</a:t>
            </a:r>
            <a:r>
              <a:rPr lang="en-US" dirty="0" err="1" smtClean="0">
                <a:solidFill>
                  <a:srgbClr val="FFFFFF"/>
                </a:solidFill>
                <a:latin typeface="Calibri" pitchFamily="34" charset="0"/>
              </a:rPr>
              <a:t>class|neuron</a:t>
            </a:r>
            <a:r>
              <a:rPr lang="en-US" dirty="0" smtClean="0">
                <a:solidFill>
                  <a:srgbClr val="FFFFFF"/>
                </a:solidFill>
                <a:latin typeface="Calibri" pitchFamily="34" charset="0"/>
              </a:rPr>
              <a:t> active)</a:t>
            </a:r>
            <a:endParaRPr lang="en-US" dirty="0">
              <a:solidFill>
                <a:srgbClr val="FFFFFF"/>
              </a:solidFill>
              <a:latin typeface="Calibri" pitchFamily="34" charset="0"/>
            </a:endParaRPr>
          </a:p>
        </p:txBody>
      </p:sp>
      <p:graphicFrame>
        <p:nvGraphicFramePr>
          <p:cNvPr id="1505284" name="Object 4"/>
          <p:cNvGraphicFramePr>
            <a:graphicFrameLocks noChangeAspect="1"/>
          </p:cNvGraphicFramePr>
          <p:nvPr/>
        </p:nvGraphicFramePr>
        <p:xfrm>
          <a:off x="1462088" y="5919788"/>
          <a:ext cx="1150937" cy="747712"/>
        </p:xfrm>
        <a:graphic>
          <a:graphicData uri="http://schemas.openxmlformats.org/presentationml/2006/ole">
            <mc:AlternateContent xmlns:mc="http://schemas.openxmlformats.org/markup-compatibility/2006">
              <mc:Choice xmlns:v="urn:schemas-microsoft-com:vml" Requires="v">
                <p:oleObj spid="_x0000_s2322561" name="Acrobat Document" r:id="rId9" imgW="5728680" imgH="3856320" progId="AcroExch.Document.7">
                  <p:embed/>
                </p:oleObj>
              </mc:Choice>
              <mc:Fallback>
                <p:oleObj name="Acrobat Document" r:id="rId9" imgW="5728680" imgH="3856320" progId="AcroExch.Document.7">
                  <p:embed/>
                  <p:pic>
                    <p:nvPicPr>
                      <p:cNvPr id="0"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088" y="5919788"/>
                        <a:ext cx="1150937"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8"/>
          <p:cNvGrpSpPr/>
          <p:nvPr/>
        </p:nvGrpSpPr>
        <p:grpSpPr>
          <a:xfrm>
            <a:off x="876300" y="1757362"/>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mc:AlternateContent xmlns:mc="http://schemas.openxmlformats.org/markup-compatibility/2006">
                <mc:Choice xmlns:v="urn:schemas-microsoft-com:vml" Requires="v">
                  <p:oleObj spid="_x0000_s2322562" name="Acrobat Document" r:id="rId11" imgW="5728680" imgH="3843720" progId="AcroExch.Document.7">
                    <p:embed/>
                  </p:oleObj>
                </mc:Choice>
                <mc:Fallback>
                  <p:oleObj name="Acrobat Document" r:id="rId11" imgW="5728680" imgH="3843720" progId="AcroExch.Document.7">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230505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695700"/>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mc:AlternateContent xmlns:mc="http://schemas.openxmlformats.org/markup-compatibility/2006">
                <mc:Choice xmlns:v="urn:schemas-microsoft-com:vml" Requires="v">
                  <p:oleObj spid="_x0000_s2322563" name="Acrobat Document" r:id="rId12" imgW="5728680" imgH="3704040" progId="AcroExch.Document.7">
                    <p:embed/>
                  </p:oleObj>
                </mc:Choice>
                <mc:Fallback>
                  <p:oleObj name="Acrobat Document" r:id="rId12" imgW="5728680" imgH="3704040" progId="AcroExch.Document.7">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23939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5702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1077218"/>
          </a:xfrm>
          <a:prstGeom prst="rect">
            <a:avLst/>
          </a:prstGeom>
          <a:noFill/>
          <a:ln w="9525">
            <a:noFill/>
            <a:miter lim="800000"/>
            <a:headEnd/>
            <a:tailEnd/>
          </a:ln>
        </p:spPr>
        <p:txBody>
          <a:bodyPr wrap="square">
            <a:spAutoFit/>
          </a:bodyPr>
          <a:lstStyle/>
          <a:p>
            <a:pPr algn="l">
              <a:spcBef>
                <a:spcPts val="600"/>
              </a:spcBef>
            </a:pPr>
            <a:r>
              <a:rPr lang="en-US" altLang="ko-KR" dirty="0">
                <a:solidFill>
                  <a:srgbClr val="FFFFFF"/>
                </a:solidFill>
                <a:latin typeface="Calibri" pitchFamily="34" charset="0"/>
                <a:ea typeface="굴림" pitchFamily="34" charset="-127"/>
              </a:rPr>
              <a:t>Trained </a:t>
            </a:r>
            <a:r>
              <a:rPr lang="en-US" altLang="ko-KR" dirty="0" smtClean="0">
                <a:solidFill>
                  <a:srgbClr val="FFFFFF"/>
                </a:solidFill>
                <a:latin typeface="Calibri" pitchFamily="34" charset="0"/>
                <a:ea typeface="굴림" pitchFamily="34" charset="-127"/>
              </a:rPr>
              <a:t>on 4 classes (cars</a:t>
            </a:r>
            <a:r>
              <a:rPr lang="en-US" altLang="ko-KR" dirty="0">
                <a:solidFill>
                  <a:srgbClr val="FFFFFF"/>
                </a:solidFill>
                <a:latin typeface="Calibri" pitchFamily="34" charset="0"/>
                <a:ea typeface="굴림" pitchFamily="34" charset="-127"/>
              </a:rPr>
              <a:t>, faces, motorbikes, </a:t>
            </a:r>
            <a:r>
              <a:rPr lang="en-US" altLang="ko-KR" dirty="0" smtClean="0">
                <a:solidFill>
                  <a:srgbClr val="FFFFFF"/>
                </a:solidFill>
                <a:latin typeface="Calibri" pitchFamily="34" charset="0"/>
                <a:ea typeface="굴림" pitchFamily="34" charset="-127"/>
              </a:rPr>
              <a:t>airplanes). </a:t>
            </a:r>
          </a:p>
          <a:p>
            <a:pPr algn="l">
              <a:spcBef>
                <a:spcPts val="600"/>
              </a:spcBef>
            </a:pPr>
            <a:r>
              <a:rPr lang="en-US" altLang="ko-KR" dirty="0" smtClean="0">
                <a:solidFill>
                  <a:srgbClr val="FFFFFF"/>
                </a:solidFill>
                <a:latin typeface="Calibri" pitchFamily="34" charset="0"/>
                <a:ea typeface="굴림" pitchFamily="34" charset="-127"/>
              </a:rPr>
              <a:t>Second layer: Shared-features and object-specific features.</a:t>
            </a:r>
          </a:p>
          <a:p>
            <a:pPr algn="l">
              <a:spcBef>
                <a:spcPts val="600"/>
              </a:spcBef>
            </a:pPr>
            <a:r>
              <a:rPr lang="en-US" altLang="ko-KR" dirty="0" smtClean="0">
                <a:solidFill>
                  <a:srgbClr val="FFFFFF"/>
                </a:solidFill>
                <a:latin typeface="Calibri" pitchFamily="34" charset="0"/>
                <a:ea typeface="굴림" pitchFamily="34" charset="-127"/>
              </a:rPr>
              <a:t>Third layer: More specific features. </a:t>
            </a:r>
            <a:endParaRPr lang="en-US" altLang="ko-KR" dirty="0">
              <a:solidFill>
                <a:srgbClr val="FFFFFF"/>
              </a:solidFill>
              <a:latin typeface="Calibri" pitchFamily="34" charset="0"/>
              <a:ea typeface="굴림" pitchFamily="34" charset="-127"/>
            </a:endParaRPr>
          </a:p>
        </p:txBody>
      </p:sp>
      <p:sp>
        <p:nvSpPr>
          <p:cNvPr id="20" name="AutoShape 4"/>
          <p:cNvSpPr>
            <a:spLocks noChangeArrowheads="1"/>
          </p:cNvSpPr>
          <p:nvPr/>
        </p:nvSpPr>
        <p:spPr bwMode="auto">
          <a:xfrm rot="5400000">
            <a:off x="1859280" y="3642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91" name="Picture 7"/>
          <p:cNvPicPr>
            <a:picLocks noChangeAspect="1" noChangeArrowheads="1"/>
          </p:cNvPicPr>
          <p:nvPr/>
        </p:nvPicPr>
        <p:blipFill>
          <a:blip r:embed="rId3" cstate="print"/>
          <a:srcRect/>
          <a:stretch>
            <a:fillRect/>
          </a:stretch>
        </p:blipFill>
        <p:spPr bwMode="auto">
          <a:xfrm>
            <a:off x="1714500" y="2057400"/>
            <a:ext cx="7162800" cy="3429000"/>
          </a:xfrm>
          <a:prstGeom prst="rect">
            <a:avLst/>
          </a:prstGeom>
          <a:noFill/>
          <a:ln w="9525">
            <a:noFill/>
            <a:miter lim="800000"/>
            <a:headEnd/>
            <a:tailEnd/>
          </a:ln>
        </p:spPr>
      </p:pic>
      <p:sp>
        <p:nvSpPr>
          <p:cNvPr id="16392" name="TextBox 14"/>
          <p:cNvSpPr txBox="1">
            <a:spLocks noChangeArrowheads="1"/>
          </p:cNvSpPr>
          <p:nvPr/>
        </p:nvSpPr>
        <p:spPr bwMode="auto">
          <a:xfrm>
            <a:off x="152400" y="2362200"/>
            <a:ext cx="1258550" cy="338554"/>
          </a:xfrm>
          <a:prstGeom prst="rect">
            <a:avLst/>
          </a:prstGeom>
          <a:noFill/>
          <a:ln w="9525">
            <a:noFill/>
            <a:miter lim="800000"/>
            <a:headEnd/>
            <a:tailEnd/>
          </a:ln>
        </p:spPr>
        <p:txBody>
          <a:bodyPr wrap="none">
            <a:spAutoFit/>
          </a:bodyPr>
          <a:lstStyle/>
          <a:p>
            <a:r>
              <a:rPr lang="en-US" sz="1600" dirty="0">
                <a:solidFill>
                  <a:srgbClr val="FFFFFF"/>
                </a:solidFill>
                <a:latin typeface="Calibri" pitchFamily="34" charset="0"/>
              </a:rPr>
              <a:t>Input images</a:t>
            </a:r>
          </a:p>
        </p:txBody>
      </p:sp>
      <p:sp>
        <p:nvSpPr>
          <p:cNvPr id="16393" name="TextBox 15"/>
          <p:cNvSpPr txBox="1">
            <a:spLocks noChangeArrowheads="1"/>
          </p:cNvSpPr>
          <p:nvPr/>
        </p:nvSpPr>
        <p:spPr bwMode="auto">
          <a:xfrm>
            <a:off x="152400" y="3276600"/>
            <a:ext cx="1638300" cy="1138773"/>
          </a:xfrm>
          <a:prstGeom prst="rect">
            <a:avLst/>
          </a:prstGeom>
          <a:noFill/>
          <a:ln w="9525">
            <a:noFill/>
            <a:miter lim="800000"/>
            <a:headEnd/>
            <a:tailEnd/>
          </a:ln>
        </p:spPr>
        <p:txBody>
          <a:bodyPr wrap="squar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smtClean="0">
                <a:solidFill>
                  <a:srgbClr val="FFFFFF"/>
                </a:solidFill>
                <a:latin typeface="Calibri" pitchFamily="34" charset="0"/>
              </a:rPr>
              <a:t>feedforward </a:t>
            </a:r>
          </a:p>
          <a:p>
            <a:pPr algn="l">
              <a:spcBef>
                <a:spcPts val="0"/>
              </a:spcBef>
            </a:pPr>
            <a:r>
              <a:rPr lang="en-US" sz="1600" dirty="0" smtClean="0">
                <a:solidFill>
                  <a:srgbClr val="FFFFFF"/>
                </a:solidFill>
                <a:latin typeface="Calibri" pitchFamily="34" charset="0"/>
              </a:rPr>
              <a:t>Inference (control</a:t>
            </a:r>
            <a:r>
              <a:rPr lang="en-US" sz="2000" dirty="0" smtClean="0">
                <a:solidFill>
                  <a:srgbClr val="FFFFFF"/>
                </a:solidFill>
                <a:latin typeface="Calibri" pitchFamily="34" charset="0"/>
              </a:rPr>
              <a:t>)</a:t>
            </a:r>
            <a:endParaRPr lang="en-US" dirty="0" smtClean="0">
              <a:solidFill>
                <a:srgbClr val="FFFFFF"/>
              </a:solidFill>
            </a:endParaRPr>
          </a:p>
        </p:txBody>
      </p:sp>
      <p:sp>
        <p:nvSpPr>
          <p:cNvPr id="16394" name="TextBox 16"/>
          <p:cNvSpPr txBox="1">
            <a:spLocks noChangeArrowheads="1"/>
          </p:cNvSpPr>
          <p:nvPr/>
        </p:nvSpPr>
        <p:spPr bwMode="auto">
          <a:xfrm>
            <a:off x="190500" y="4495800"/>
            <a:ext cx="1373966" cy="830997"/>
          </a:xfrm>
          <a:prstGeom prst="rect">
            <a:avLst/>
          </a:prstGeom>
          <a:noFill/>
          <a:ln w="9525">
            <a:noFill/>
            <a:miter lim="800000"/>
            <a:headEnd/>
            <a:tailEnd/>
          </a:ln>
        </p:spPr>
        <p:txBody>
          <a:bodyPr wrap="non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a:solidFill>
                  <a:srgbClr val="FFFFFF"/>
                </a:solidFill>
                <a:latin typeface="Calibri" pitchFamily="34" charset="0"/>
              </a:rPr>
              <a:t>Full posterior</a:t>
            </a:r>
          </a:p>
          <a:p>
            <a:pPr algn="l">
              <a:spcBef>
                <a:spcPts val="0"/>
              </a:spcBef>
            </a:pPr>
            <a:r>
              <a:rPr lang="en-US" sz="1600" dirty="0">
                <a:solidFill>
                  <a:srgbClr val="FFFFFF"/>
                </a:solidFill>
                <a:latin typeface="Calibri" pitchFamily="34" charset="0"/>
              </a:rPr>
              <a:t>inference </a:t>
            </a:r>
          </a:p>
        </p:txBody>
      </p:sp>
      <p:sp>
        <p:nvSpPr>
          <p:cNvPr id="11" name="Title 10"/>
          <p:cNvSpPr>
            <a:spLocks noGrp="1"/>
          </p:cNvSpPr>
          <p:nvPr>
            <p:ph type="title"/>
          </p:nvPr>
        </p:nvSpPr>
        <p:spPr/>
        <p:txBody>
          <a:bodyPr/>
          <a:lstStyle/>
          <a:p>
            <a:r>
              <a:rPr lang="en-US" dirty="0" smtClean="0"/>
              <a:t>Hierarchical probabilistic inference</a:t>
            </a:r>
            <a:endParaRPr lang="en-US" dirty="0"/>
          </a:p>
        </p:txBody>
      </p:sp>
      <p:sp>
        <p:nvSpPr>
          <p:cNvPr id="12" name="Rectangle 11"/>
          <p:cNvSpPr/>
          <p:nvPr/>
        </p:nvSpPr>
        <p:spPr>
          <a:xfrm>
            <a:off x="266700" y="952500"/>
            <a:ext cx="8686800" cy="707886"/>
          </a:xfrm>
          <a:prstGeom prst="rect">
            <a:avLst/>
          </a:prstGeom>
        </p:spPr>
        <p:txBody>
          <a:bodyPr wrap="square">
            <a:spAutoFit/>
          </a:bodyPr>
          <a:lstStyle/>
          <a:p>
            <a:pPr algn="l">
              <a:spcBef>
                <a:spcPts val="0"/>
              </a:spcBef>
            </a:pPr>
            <a:r>
              <a:rPr lang="en-US" sz="2000" dirty="0" smtClean="0">
                <a:solidFill>
                  <a:srgbClr val="FFFFFF"/>
                </a:solidFill>
              </a:rPr>
              <a:t>Generating posterior samples from faces by “filling in” experiments</a:t>
            </a:r>
          </a:p>
          <a:p>
            <a:pPr algn="l">
              <a:spcBef>
                <a:spcPts val="0"/>
              </a:spcBef>
            </a:pPr>
            <a:r>
              <a:rPr lang="en-US" sz="2000" dirty="0" smtClean="0">
                <a:solidFill>
                  <a:srgbClr val="FFFFFF"/>
                </a:solidFill>
              </a:rPr>
              <a:t>(cf. Lee and Mumford, 2003).  Combine bottom-up and top-down inference. </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Machine learning applications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11382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p:txBody>
          <a:bodyPr/>
          <a:lstStyle/>
          <a:p>
            <a:pPr eaLnBrk="1" hangingPunct="1"/>
            <a:r>
              <a:rPr lang="en-US" dirty="0" smtClean="0">
                <a:solidFill>
                  <a:schemeClr val="bg1"/>
                </a:solidFill>
              </a:rPr>
              <a:t>Traditional machine learning</a:t>
            </a:r>
          </a:p>
        </p:txBody>
      </p:sp>
      <p:pic>
        <p:nvPicPr>
          <p:cNvPr id="57349" name="Picture 5"/>
          <p:cNvPicPr>
            <a:picLocks noChangeAspect="1" noChangeArrowheads="1"/>
          </p:cNvPicPr>
          <p:nvPr/>
        </p:nvPicPr>
        <p:blipFill>
          <a:blip r:embed="rId3" cstate="print"/>
          <a:srcRect t="25484"/>
          <a:stretch>
            <a:fillRect/>
          </a:stretch>
        </p:blipFill>
        <p:spPr bwMode="auto">
          <a:xfrm>
            <a:off x="1177925" y="1360488"/>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2317750"/>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2362200"/>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1298575"/>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7" cstate="print"/>
          <a:srcRect/>
          <a:stretch>
            <a:fillRect/>
          </a:stretch>
        </p:blipFill>
        <p:spPr bwMode="auto">
          <a:xfrm>
            <a:off x="1162050" y="3511550"/>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8" cstate="print"/>
          <a:srcRect/>
          <a:stretch>
            <a:fillRect/>
          </a:stretch>
        </p:blipFill>
        <p:spPr bwMode="auto">
          <a:xfrm>
            <a:off x="2794000" y="3529013"/>
            <a:ext cx="1171575" cy="704850"/>
          </a:xfrm>
          <a:prstGeom prst="rect">
            <a:avLst/>
          </a:prstGeom>
          <a:noFill/>
          <a:ln w="12700" algn="ctr">
            <a:noFill/>
            <a:miter lim="800000"/>
            <a:headEnd/>
            <a:tailEnd/>
          </a:ln>
        </p:spPr>
      </p:pic>
      <p:pic>
        <p:nvPicPr>
          <p:cNvPr id="57355" name="Picture 11"/>
          <p:cNvPicPr>
            <a:picLocks noChangeAspect="1" noChangeArrowheads="1"/>
          </p:cNvPicPr>
          <p:nvPr/>
        </p:nvPicPr>
        <p:blipFill>
          <a:blip r:embed="rId9" cstate="print"/>
          <a:srcRect/>
          <a:stretch>
            <a:fillRect/>
          </a:stretch>
        </p:blipFill>
        <p:spPr bwMode="auto">
          <a:xfrm>
            <a:off x="6635750" y="2486025"/>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10"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2" cstate="print"/>
          <a:srcRect/>
          <a:stretch>
            <a:fillRect/>
          </a:stretch>
        </p:blipFill>
        <p:spPr bwMode="auto">
          <a:xfrm>
            <a:off x="5208588" y="1281113"/>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3"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4" cstate="print"/>
          <a:srcRect/>
          <a:stretch>
            <a:fillRect/>
          </a:stretch>
        </p:blipFill>
        <p:spPr bwMode="auto">
          <a:xfrm>
            <a:off x="6637338" y="3311525"/>
            <a:ext cx="1428750" cy="1076325"/>
          </a:xfrm>
          <a:prstGeom prst="rect">
            <a:avLst/>
          </a:prstGeom>
          <a:noFill/>
          <a:ln w="12700" algn="ctr">
            <a:noFill/>
            <a:miter lim="800000"/>
            <a:headEnd/>
            <a:tailEnd/>
          </a:ln>
        </p:spPr>
      </p:pic>
      <p:grpSp>
        <p:nvGrpSpPr>
          <p:cNvPr id="2" name="Group 17"/>
          <p:cNvGrpSpPr>
            <a:grpSpLocks/>
          </p:cNvGrpSpPr>
          <p:nvPr/>
        </p:nvGrpSpPr>
        <p:grpSpPr bwMode="auto">
          <a:xfrm>
            <a:off x="2468563" y="5675313"/>
            <a:ext cx="2947987" cy="885825"/>
            <a:chOff x="1555" y="3575"/>
            <a:chExt cx="1857" cy="558"/>
          </a:xfrm>
        </p:grpSpPr>
        <p:pic>
          <p:nvPicPr>
            <p:cNvPr id="57364" name="Picture 18"/>
            <p:cNvPicPr>
              <a:picLocks noChangeAspect="1" noChangeArrowheads="1"/>
            </p:cNvPicPr>
            <p:nvPr/>
          </p:nvPicPr>
          <p:blipFill>
            <a:blip r:embed="rId15" cstate="print"/>
            <a:srcRect/>
            <a:stretch>
              <a:fillRect/>
            </a:stretch>
          </p:blipFill>
          <p:spPr bwMode="auto">
            <a:xfrm>
              <a:off x="2668" y="3575"/>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2320925" y="4492625"/>
            <a:ext cx="666750" cy="366713"/>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Cars</a:t>
            </a:r>
          </a:p>
        </p:txBody>
      </p:sp>
      <p:sp>
        <p:nvSpPr>
          <p:cNvPr id="57363" name="Text Box 21"/>
          <p:cNvSpPr txBox="1">
            <a:spLocks noChangeArrowheads="1"/>
          </p:cNvSpPr>
          <p:nvPr/>
        </p:nvSpPr>
        <p:spPr bwMode="auto">
          <a:xfrm>
            <a:off x="6035675" y="4541838"/>
            <a:ext cx="1403350" cy="366712"/>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Motorcycles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396" name="Picture 5"/>
          <p:cNvPicPr>
            <a:picLocks noChangeAspect="1" noChangeArrowheads="1"/>
          </p:cNvPicPr>
          <p:nvPr/>
        </p:nvPicPr>
        <p:blipFill>
          <a:blip r:embed="rId3"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59397" name="Picture 6"/>
          <p:cNvPicPr>
            <a:picLocks noChangeAspect="1" noChangeArrowheads="1"/>
          </p:cNvPicPr>
          <p:nvPr/>
        </p:nvPicPr>
        <p:blipFill>
          <a:blip r:embed="rId4"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59398" name="Picture 8"/>
          <p:cNvPicPr>
            <a:picLocks noChangeAspect="1" noChangeArrowheads="1"/>
          </p:cNvPicPr>
          <p:nvPr/>
        </p:nvPicPr>
        <p:blipFill>
          <a:blip r:embed="rId5"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59399" name="Picture 9"/>
          <p:cNvPicPr>
            <a:picLocks noChangeAspect="1" noChangeArrowheads="1"/>
          </p:cNvPicPr>
          <p:nvPr/>
        </p:nvPicPr>
        <p:blipFill>
          <a:blip r:embed="rId6" cstate="print"/>
          <a:srcRect/>
          <a:stretch>
            <a:fillRect/>
          </a:stretch>
        </p:blipFill>
        <p:spPr bwMode="auto">
          <a:xfrm>
            <a:off x="3381375" y="2549808"/>
            <a:ext cx="1428750" cy="1076325"/>
          </a:xfrm>
          <a:prstGeom prst="rect">
            <a:avLst/>
          </a:prstGeom>
          <a:noFill/>
          <a:ln w="12700" algn="ctr">
            <a:noFill/>
            <a:miter lim="800000"/>
            <a:headEnd/>
            <a:tailEnd/>
          </a:ln>
        </p:spPr>
      </p:pic>
      <p:sp>
        <p:nvSpPr>
          <p:cNvPr id="59400" name="Text Box 10"/>
          <p:cNvSpPr txBox="1">
            <a:spLocks noChangeArrowheads="1"/>
          </p:cNvSpPr>
          <p:nvPr/>
        </p:nvSpPr>
        <p:spPr bwMode="auto">
          <a:xfrm>
            <a:off x="3304635" y="3886905"/>
            <a:ext cx="1800493"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data</a:t>
            </a:r>
            <a:endParaRPr lang="en-US" dirty="0">
              <a:solidFill>
                <a:srgbClr val="000000"/>
              </a:solidFill>
              <a:latin typeface="Arial" charset="0"/>
            </a:endParaRPr>
          </a:p>
        </p:txBody>
      </p:sp>
      <p:pic>
        <p:nvPicPr>
          <p:cNvPr id="59401" name="Picture 11"/>
          <p:cNvPicPr>
            <a:picLocks noChangeAspect="1" noChangeArrowheads="1"/>
          </p:cNvPicPr>
          <p:nvPr/>
        </p:nvPicPr>
        <p:blipFill>
          <a:blip r:embed="rId7" cstate="print"/>
          <a:srcRect/>
          <a:stretch>
            <a:fillRect/>
          </a:stretch>
        </p:blipFill>
        <p:spPr bwMode="auto">
          <a:xfrm>
            <a:off x="1574800" y="2587908"/>
            <a:ext cx="1414463" cy="1057275"/>
          </a:xfrm>
          <a:prstGeom prst="rect">
            <a:avLst/>
          </a:prstGeom>
          <a:noFill/>
          <a:ln w="12700" algn="ctr">
            <a:noFill/>
            <a:miter lim="800000"/>
            <a:headEnd/>
            <a:tailEnd/>
          </a:ln>
        </p:spPr>
      </p:pic>
      <p:grpSp>
        <p:nvGrpSpPr>
          <p:cNvPr id="2" name="Group 12"/>
          <p:cNvGrpSpPr>
            <a:grpSpLocks/>
          </p:cNvGrpSpPr>
          <p:nvPr/>
        </p:nvGrpSpPr>
        <p:grpSpPr bwMode="auto">
          <a:xfrm>
            <a:off x="5532438" y="5231095"/>
            <a:ext cx="2947987" cy="885825"/>
            <a:chOff x="1555" y="3575"/>
            <a:chExt cx="1857" cy="558"/>
          </a:xfrm>
        </p:grpSpPr>
        <p:pic>
          <p:nvPicPr>
            <p:cNvPr id="59412" name="Picture 13"/>
            <p:cNvPicPr>
              <a:picLocks noChangeAspect="1" noChangeArrowheads="1"/>
            </p:cNvPicPr>
            <p:nvPr/>
          </p:nvPicPr>
          <p:blipFill>
            <a:blip r:embed="rId8" cstate="print"/>
            <a:srcRect/>
            <a:stretch>
              <a:fillRect/>
            </a:stretch>
          </p:blipFill>
          <p:spPr bwMode="auto">
            <a:xfrm>
              <a:off x="2668" y="3575"/>
              <a:ext cx="744" cy="558"/>
            </a:xfrm>
            <a:prstGeom prst="rect">
              <a:avLst/>
            </a:prstGeom>
            <a:noFill/>
            <a:ln w="12700" algn="ctr">
              <a:noFill/>
              <a:miter lim="800000"/>
              <a:headEnd/>
              <a:tailEnd/>
            </a:ln>
          </p:spPr>
        </p:pic>
        <p:sp>
          <p:nvSpPr>
            <p:cNvPr id="59413" name="Text Box 14"/>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grpSp>
        <p:nvGrpSpPr>
          <p:cNvPr id="3" name="Group 15"/>
          <p:cNvGrpSpPr>
            <a:grpSpLocks/>
          </p:cNvGrpSpPr>
          <p:nvPr/>
        </p:nvGrpSpPr>
        <p:grpSpPr bwMode="auto">
          <a:xfrm>
            <a:off x="1230313" y="4654833"/>
            <a:ext cx="1843087" cy="1808162"/>
            <a:chOff x="964" y="3055"/>
            <a:chExt cx="1209" cy="1139"/>
          </a:xfrm>
        </p:grpSpPr>
        <p:sp>
          <p:nvSpPr>
            <p:cNvPr id="59409" name="Rectangle 16"/>
            <p:cNvSpPr>
              <a:spLocks noChangeArrowheads="1"/>
            </p:cNvSpPr>
            <p:nvPr/>
          </p:nvSpPr>
          <p:spPr bwMode="auto">
            <a:xfrm>
              <a:off x="964" y="3055"/>
              <a:ext cx="1209" cy="1139"/>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10" name="Picture 17"/>
            <p:cNvPicPr>
              <a:picLocks noChangeAspect="1" noChangeArrowheads="1"/>
            </p:cNvPicPr>
            <p:nvPr/>
          </p:nvPicPr>
          <p:blipFill>
            <a:blip r:embed="rId9" cstate="print"/>
            <a:srcRect/>
            <a:stretch>
              <a:fillRect/>
            </a:stretch>
          </p:blipFill>
          <p:spPr bwMode="auto">
            <a:xfrm>
              <a:off x="1138" y="3209"/>
              <a:ext cx="858" cy="552"/>
            </a:xfrm>
            <a:prstGeom prst="rect">
              <a:avLst/>
            </a:prstGeom>
            <a:noFill/>
            <a:ln w="12700" algn="ctr">
              <a:noFill/>
              <a:miter lim="800000"/>
              <a:headEnd/>
              <a:tailEnd/>
            </a:ln>
          </p:spPr>
        </p:pic>
        <p:sp>
          <p:nvSpPr>
            <p:cNvPr id="59411" name="Text Box 18"/>
            <p:cNvSpPr txBox="1">
              <a:spLocks noChangeArrowheads="1"/>
            </p:cNvSpPr>
            <p:nvPr/>
          </p:nvSpPr>
          <p:spPr bwMode="auto">
            <a:xfrm>
              <a:off x="1367" y="3883"/>
              <a:ext cx="390" cy="231"/>
            </a:xfrm>
            <a:prstGeom prst="rect">
              <a:avLst/>
            </a:prstGeom>
            <a:noFill/>
            <a:ln w="12700" algn="ctr">
              <a:noFill/>
              <a:miter lim="800000"/>
              <a:headEnd/>
              <a:tailEnd/>
            </a:ln>
          </p:spPr>
          <p:txBody>
            <a:bodyPr>
              <a:spAutoFit/>
            </a:bodyPr>
            <a:lstStyle/>
            <a:p>
              <a:pPr algn="l">
                <a:spcBef>
                  <a:spcPct val="0"/>
                </a:spcBef>
              </a:pPr>
              <a:r>
                <a:rPr lang="en-US">
                  <a:solidFill>
                    <a:srgbClr val="000000"/>
                  </a:solidFill>
                  <a:latin typeface="Arial" charset="0"/>
                </a:rPr>
                <a:t>Car</a:t>
              </a:r>
            </a:p>
          </p:txBody>
        </p:sp>
      </p:grpSp>
      <p:grpSp>
        <p:nvGrpSpPr>
          <p:cNvPr id="4" name="Group 22"/>
          <p:cNvGrpSpPr>
            <a:grpSpLocks/>
          </p:cNvGrpSpPr>
          <p:nvPr/>
        </p:nvGrpSpPr>
        <p:grpSpPr bwMode="auto">
          <a:xfrm>
            <a:off x="3265488" y="4654833"/>
            <a:ext cx="1728787" cy="1751012"/>
            <a:chOff x="2057" y="3055"/>
            <a:chExt cx="1089" cy="1103"/>
          </a:xfrm>
        </p:grpSpPr>
        <p:sp>
          <p:nvSpPr>
            <p:cNvPr id="59406" name="Rectangle 19"/>
            <p:cNvSpPr>
              <a:spLocks noChangeArrowheads="1"/>
            </p:cNvSpPr>
            <p:nvPr/>
          </p:nvSpPr>
          <p:spPr bwMode="auto">
            <a:xfrm>
              <a:off x="2057" y="3055"/>
              <a:ext cx="1089" cy="1103"/>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07" name="Picture 20"/>
            <p:cNvPicPr>
              <a:picLocks noChangeAspect="1" noChangeArrowheads="1"/>
            </p:cNvPicPr>
            <p:nvPr/>
          </p:nvPicPr>
          <p:blipFill>
            <a:blip r:embed="rId10" cstate="print"/>
            <a:srcRect/>
            <a:stretch>
              <a:fillRect/>
            </a:stretch>
          </p:blipFill>
          <p:spPr bwMode="auto">
            <a:xfrm>
              <a:off x="2180" y="3197"/>
              <a:ext cx="852" cy="573"/>
            </a:xfrm>
            <a:prstGeom prst="rect">
              <a:avLst/>
            </a:prstGeom>
            <a:noFill/>
            <a:ln w="12700" algn="ctr">
              <a:noFill/>
              <a:miter lim="800000"/>
              <a:headEnd/>
              <a:tailEnd/>
            </a:ln>
          </p:spPr>
        </p:pic>
        <p:sp>
          <p:nvSpPr>
            <p:cNvPr id="59408" name="Text Box 21"/>
            <p:cNvSpPr txBox="1">
              <a:spLocks noChangeArrowheads="1"/>
            </p:cNvSpPr>
            <p:nvPr/>
          </p:nvSpPr>
          <p:spPr bwMode="auto">
            <a:xfrm>
              <a:off x="2251" y="3853"/>
              <a:ext cx="735" cy="211"/>
            </a:xfrm>
            <a:prstGeom prst="rect">
              <a:avLst/>
            </a:prstGeom>
            <a:noFill/>
            <a:ln w="12700" algn="ctr">
              <a:noFill/>
              <a:miter lim="800000"/>
              <a:headEnd/>
              <a:tailEnd/>
            </a:ln>
          </p:spPr>
          <p:txBody>
            <a:bodyPr wrap="none">
              <a:spAutoFit/>
            </a:bodyPr>
            <a:lstStyle/>
            <a:p>
              <a:pPr algn="l">
                <a:spcBef>
                  <a:spcPct val="0"/>
                </a:spcBef>
              </a:pPr>
              <a:r>
                <a:rPr lang="en-US" sz="1600">
                  <a:solidFill>
                    <a:srgbClr val="000000"/>
                  </a:solidFill>
                  <a:latin typeface="Arial" charset="0"/>
                </a:rPr>
                <a:t>Motorcycle</a:t>
              </a:r>
            </a:p>
          </p:txBody>
        </p:sp>
      </p:grpSp>
      <p:pic>
        <p:nvPicPr>
          <p:cNvPr id="59405" name="Picture 23"/>
          <p:cNvPicPr>
            <a:picLocks noChangeAspect="1" noChangeArrowheads="1"/>
          </p:cNvPicPr>
          <p:nvPr/>
        </p:nvPicPr>
        <p:blipFill>
          <a:blip r:embed="rId11" cstate="print"/>
          <a:srcRect/>
          <a:stretch>
            <a:fillRect/>
          </a:stretch>
        </p:blipFill>
        <p:spPr bwMode="auto">
          <a:xfrm>
            <a:off x="3343275" y="1352833"/>
            <a:ext cx="1497013" cy="1036637"/>
          </a:xfrm>
          <a:prstGeom prst="rect">
            <a:avLst/>
          </a:prstGeom>
          <a:noFill/>
          <a:ln w="25400" algn="ctr">
            <a:noFill/>
            <a:miter lim="800000"/>
            <a:headEnd/>
            <a:tailEnd/>
          </a:ln>
        </p:spPr>
      </p:pic>
      <p:sp>
        <p:nvSpPr>
          <p:cNvPr id="22" name="TextBox 21"/>
          <p:cNvSpPr txBox="1"/>
          <p:nvPr/>
        </p:nvSpPr>
        <p:spPr>
          <a:xfrm>
            <a:off x="4561961" y="6570046"/>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2007; Raina, Lee, Battle, Packer &amp; Ng, 2008]</a:t>
            </a:r>
            <a:endParaRPr lang="en-US" sz="1200" dirty="0">
              <a:solidFill>
                <a:schemeClr val="bg1"/>
              </a:solidFill>
            </a:endParaRPr>
          </a:p>
        </p:txBody>
      </p:sp>
      <p:sp>
        <p:nvSpPr>
          <p:cNvPr id="25"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(Self-taught learning)</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93750" y="1138238"/>
            <a:ext cx="6432550" cy="3616325"/>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0419" name="Picture 4"/>
          <p:cNvPicPr>
            <a:picLocks noChangeAspect="1" noChangeArrowheads="1"/>
          </p:cNvPicPr>
          <p:nvPr/>
        </p:nvPicPr>
        <p:blipFill>
          <a:blip r:embed="rId3"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60420" name="Picture 5"/>
          <p:cNvPicPr>
            <a:picLocks noChangeAspect="1" noChangeArrowheads="1"/>
          </p:cNvPicPr>
          <p:nvPr/>
        </p:nvPicPr>
        <p:blipFill>
          <a:blip r:embed="rId4"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60421" name="Picture 7"/>
          <p:cNvPicPr>
            <a:picLocks noChangeAspect="1" noChangeArrowheads="1"/>
          </p:cNvPicPr>
          <p:nvPr/>
        </p:nvPicPr>
        <p:blipFill>
          <a:blip r:embed="rId5"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60422" name="Picture 8"/>
          <p:cNvPicPr>
            <a:picLocks noChangeAspect="1" noChangeArrowheads="1"/>
          </p:cNvPicPr>
          <p:nvPr/>
        </p:nvPicPr>
        <p:blipFill>
          <a:blip r:embed="rId6" cstate="print"/>
          <a:srcRect/>
          <a:stretch>
            <a:fillRect/>
          </a:stretch>
        </p:blipFill>
        <p:spPr bwMode="auto">
          <a:xfrm>
            <a:off x="3381375" y="2744788"/>
            <a:ext cx="1428750" cy="1076325"/>
          </a:xfrm>
          <a:prstGeom prst="rect">
            <a:avLst/>
          </a:prstGeom>
          <a:noFill/>
          <a:ln w="12700" algn="ctr">
            <a:noFill/>
            <a:miter lim="800000"/>
            <a:headEnd/>
            <a:tailEnd/>
          </a:ln>
        </p:spPr>
      </p:pic>
      <p:sp>
        <p:nvSpPr>
          <p:cNvPr id="60423" name="Text Box 9"/>
          <p:cNvSpPr txBox="1">
            <a:spLocks noChangeArrowheads="1"/>
          </p:cNvSpPr>
          <p:nvPr/>
        </p:nvSpPr>
        <p:spPr bwMode="auto">
          <a:xfrm>
            <a:off x="3546475" y="4133850"/>
            <a:ext cx="1708150" cy="366713"/>
          </a:xfrm>
          <a:prstGeom prst="rect">
            <a:avLst/>
          </a:prstGeom>
          <a:noFill/>
          <a:ln w="12700" algn="ctr">
            <a:noFill/>
            <a:miter lim="800000"/>
            <a:headEnd/>
            <a:tailEnd/>
          </a:ln>
        </p:spPr>
        <p:txBody>
          <a:bodyPr wrap="none">
            <a:spAutoFit/>
          </a:bodyPr>
          <a:lstStyle/>
          <a:p>
            <a:pPr algn="l">
              <a:spcBef>
                <a:spcPct val="0"/>
              </a:spcBef>
            </a:pPr>
            <a:r>
              <a:rPr lang="en-US">
                <a:latin typeface="Arial" charset="0"/>
              </a:rPr>
              <a:t>Natural scenes</a:t>
            </a:r>
          </a:p>
        </p:txBody>
      </p:sp>
      <p:pic>
        <p:nvPicPr>
          <p:cNvPr id="60424" name="Picture 10"/>
          <p:cNvPicPr>
            <a:picLocks noChangeAspect="1" noChangeArrowheads="1"/>
          </p:cNvPicPr>
          <p:nvPr/>
        </p:nvPicPr>
        <p:blipFill>
          <a:blip r:embed="rId7" cstate="print"/>
          <a:srcRect/>
          <a:stretch>
            <a:fillRect/>
          </a:stretch>
        </p:blipFill>
        <p:spPr bwMode="auto">
          <a:xfrm>
            <a:off x="1574800" y="2782888"/>
            <a:ext cx="1414463" cy="1057275"/>
          </a:xfrm>
          <a:prstGeom prst="rect">
            <a:avLst/>
          </a:prstGeom>
          <a:noFill/>
          <a:ln w="12700" algn="ctr">
            <a:noFill/>
            <a:miter lim="800000"/>
            <a:headEnd/>
            <a:tailEnd/>
          </a:ln>
        </p:spPr>
      </p:pic>
      <p:sp>
        <p:nvSpPr>
          <p:cNvPr id="60425" name="Text Box 11"/>
          <p:cNvSpPr txBox="1">
            <a:spLocks noChangeArrowheads="1"/>
          </p:cNvSpPr>
          <p:nvPr/>
        </p:nvSpPr>
        <p:spPr bwMode="auto">
          <a:xfrm>
            <a:off x="4953000" y="5410200"/>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chemeClr val="bg1"/>
                </a:solidFill>
                <a:latin typeface="Arial" charset="0"/>
              </a:rPr>
              <a:t>Testing:</a:t>
            </a:r>
          </a:p>
          <a:p>
            <a:pPr algn="l">
              <a:spcBef>
                <a:spcPct val="0"/>
              </a:spcBef>
            </a:pPr>
            <a:r>
              <a:rPr lang="en-US" dirty="0">
                <a:solidFill>
                  <a:schemeClr val="bg1"/>
                </a:solidFill>
                <a:latin typeface="Arial" charset="0"/>
              </a:rPr>
              <a:t>What is this?  </a:t>
            </a:r>
          </a:p>
        </p:txBody>
      </p:sp>
      <p:sp>
        <p:nvSpPr>
          <p:cNvPr id="60426" name="Rectangle 12"/>
          <p:cNvSpPr>
            <a:spLocks noChangeArrowheads="1"/>
          </p:cNvSpPr>
          <p:nvPr/>
        </p:nvSpPr>
        <p:spPr bwMode="auto">
          <a:xfrm>
            <a:off x="1922463" y="4849813"/>
            <a:ext cx="1919287" cy="1808162"/>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0427" name="Text Box 13"/>
          <p:cNvSpPr txBox="1">
            <a:spLocks noChangeArrowheads="1"/>
          </p:cNvSpPr>
          <p:nvPr/>
        </p:nvSpPr>
        <p:spPr bwMode="auto">
          <a:xfrm>
            <a:off x="2328863" y="6164263"/>
            <a:ext cx="1154112" cy="366712"/>
          </a:xfrm>
          <a:prstGeom prst="rect">
            <a:avLst/>
          </a:prstGeom>
          <a:noFill/>
          <a:ln w="12700" algn="ctr">
            <a:noFill/>
            <a:miter lim="800000"/>
            <a:headEnd/>
            <a:tailEnd/>
          </a:ln>
        </p:spPr>
        <p:txBody>
          <a:bodyPr>
            <a:spAutoFit/>
          </a:bodyPr>
          <a:lstStyle/>
          <a:p>
            <a:pPr algn="l">
              <a:spcBef>
                <a:spcPct val="0"/>
              </a:spcBef>
            </a:pPr>
            <a:r>
              <a:rPr lang="en-US">
                <a:latin typeface="Arial" charset="0"/>
              </a:rPr>
              <a:t>Segway</a:t>
            </a:r>
          </a:p>
        </p:txBody>
      </p:sp>
      <p:pic>
        <p:nvPicPr>
          <p:cNvPr id="60428" name="Picture 14"/>
          <p:cNvPicPr>
            <a:picLocks noChangeAspect="1" noChangeArrowheads="1"/>
          </p:cNvPicPr>
          <p:nvPr/>
        </p:nvPicPr>
        <p:blipFill>
          <a:blip r:embed="rId8" cstate="print"/>
          <a:srcRect/>
          <a:stretch>
            <a:fillRect/>
          </a:stretch>
        </p:blipFill>
        <p:spPr bwMode="auto">
          <a:xfrm>
            <a:off x="2506663" y="5003800"/>
            <a:ext cx="781050" cy="1114425"/>
          </a:xfrm>
          <a:prstGeom prst="rect">
            <a:avLst/>
          </a:prstGeom>
          <a:noFill/>
          <a:ln w="12700" algn="ctr">
            <a:noFill/>
            <a:miter lim="800000"/>
            <a:headEnd/>
            <a:tailEnd/>
          </a:ln>
        </p:spPr>
      </p:pic>
      <p:pic>
        <p:nvPicPr>
          <p:cNvPr id="60429" name="Picture 15"/>
          <p:cNvPicPr>
            <a:picLocks noChangeAspect="1" noChangeArrowheads="1"/>
          </p:cNvPicPr>
          <p:nvPr/>
        </p:nvPicPr>
        <p:blipFill>
          <a:blip r:embed="rId9" cstate="print"/>
          <a:srcRect/>
          <a:stretch>
            <a:fillRect/>
          </a:stretch>
        </p:blipFill>
        <p:spPr bwMode="auto">
          <a:xfrm>
            <a:off x="6591300" y="4838700"/>
            <a:ext cx="1098550" cy="1647825"/>
          </a:xfrm>
          <a:prstGeom prst="rect">
            <a:avLst/>
          </a:prstGeom>
          <a:noFill/>
          <a:ln w="12700" algn="ctr">
            <a:noFill/>
            <a:miter lim="800000"/>
            <a:headEnd/>
            <a:tailEnd/>
          </a:ln>
        </p:spPr>
      </p:pic>
      <p:pic>
        <p:nvPicPr>
          <p:cNvPr id="60430" name="Picture 16"/>
          <p:cNvPicPr>
            <a:picLocks noChangeAspect="1" noChangeArrowheads="1"/>
          </p:cNvPicPr>
          <p:nvPr/>
        </p:nvPicPr>
        <p:blipFill>
          <a:blip r:embed="rId10" cstate="print"/>
          <a:srcRect/>
          <a:stretch>
            <a:fillRect/>
          </a:stretch>
        </p:blipFill>
        <p:spPr bwMode="auto">
          <a:xfrm>
            <a:off x="3343275" y="1547813"/>
            <a:ext cx="1497013" cy="1036637"/>
          </a:xfrm>
          <a:prstGeom prst="rect">
            <a:avLst/>
          </a:prstGeom>
          <a:noFill/>
          <a:ln w="25400" algn="ctr">
            <a:noFill/>
            <a:miter lim="800000"/>
            <a:headEnd/>
            <a:tailEnd/>
          </a:ln>
        </p:spPr>
      </p:pic>
      <p:sp>
        <p:nvSpPr>
          <p:cNvPr id="60431"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 taught learning)</a:t>
            </a:r>
          </a:p>
        </p:txBody>
      </p:sp>
      <p:sp>
        <p:nvSpPr>
          <p:cNvPr id="17" name="TextBox 16"/>
          <p:cNvSpPr txBox="1"/>
          <p:nvPr/>
        </p:nvSpPr>
        <p:spPr>
          <a:xfrm>
            <a:off x="6741996" y="6519446"/>
            <a:ext cx="2402004" cy="338554"/>
          </a:xfrm>
          <a:prstGeom prst="rect">
            <a:avLst/>
          </a:prstGeom>
          <a:solidFill>
            <a:schemeClr val="tx1"/>
          </a:solidFill>
        </p:spPr>
        <p:txBody>
          <a:bodyPr wrap="none" rtlCol="0">
            <a:spAutoFit/>
          </a:bodyPr>
          <a:lstStyle/>
          <a:p>
            <a:r>
              <a:rPr lang="en-US" sz="1600" dirty="0" smtClean="0">
                <a:solidFill>
                  <a:schemeClr val="bg1"/>
                </a:solidFill>
              </a:rPr>
              <a:t>[NIPS 2006, ICML 2007]</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761256" y="1095576"/>
            <a:ext cx="88365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Model</a:t>
            </a:r>
          </a:p>
        </p:txBody>
      </p:sp>
      <p:grpSp>
        <p:nvGrpSpPr>
          <p:cNvPr id="23554" name="Group 2"/>
          <p:cNvGrpSpPr>
            <a:grpSpLocks/>
          </p:cNvGrpSpPr>
          <p:nvPr/>
        </p:nvGrpSpPr>
        <p:grpSpPr bwMode="auto">
          <a:xfrm>
            <a:off x="848320" y="1616273"/>
            <a:ext cx="580430" cy="580430"/>
            <a:chOff x="0" y="0"/>
            <a:chExt cx="520" cy="520"/>
          </a:xfrm>
        </p:grpSpPr>
        <p:sp>
          <p:nvSpPr>
            <p:cNvPr id="23555" name="AutoShape 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3556" name="Group 4"/>
            <p:cNvGrpSpPr>
              <a:grpSpLocks/>
            </p:cNvGrpSpPr>
            <p:nvPr/>
          </p:nvGrpSpPr>
          <p:grpSpPr bwMode="auto">
            <a:xfrm>
              <a:off x="80" y="80"/>
              <a:ext cx="360" cy="360"/>
              <a:chOff x="0" y="0"/>
              <a:chExt cx="360" cy="360"/>
            </a:xfrm>
          </p:grpSpPr>
          <p:sp>
            <p:nvSpPr>
              <p:cNvPr id="23557" name="Rectangle 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58" name="Rectangle 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59" name="Rectangle 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60" name="Rectangle 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3561" name="Group 9"/>
          <p:cNvGrpSpPr>
            <a:grpSpLocks/>
          </p:cNvGrpSpPr>
          <p:nvPr/>
        </p:nvGrpSpPr>
        <p:grpSpPr bwMode="auto">
          <a:xfrm>
            <a:off x="1518047" y="1616273"/>
            <a:ext cx="580430" cy="580430"/>
            <a:chOff x="0" y="0"/>
            <a:chExt cx="520" cy="520"/>
          </a:xfrm>
        </p:grpSpPr>
        <p:sp>
          <p:nvSpPr>
            <p:cNvPr id="23562" name="AutoShape 10"/>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3563" name="Group 11"/>
            <p:cNvGrpSpPr>
              <a:grpSpLocks/>
            </p:cNvGrpSpPr>
            <p:nvPr/>
          </p:nvGrpSpPr>
          <p:grpSpPr bwMode="auto">
            <a:xfrm>
              <a:off x="80" y="80"/>
              <a:ext cx="360" cy="360"/>
              <a:chOff x="0" y="0"/>
              <a:chExt cx="360" cy="360"/>
            </a:xfrm>
          </p:grpSpPr>
          <p:sp>
            <p:nvSpPr>
              <p:cNvPr id="23564" name="Rectangle 12"/>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65" name="Rectangle 13"/>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66" name="Rectangle 14"/>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67" name="Rectangle 15"/>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3568" name="Group 16"/>
          <p:cNvGrpSpPr>
            <a:grpSpLocks/>
          </p:cNvGrpSpPr>
          <p:nvPr/>
        </p:nvGrpSpPr>
        <p:grpSpPr bwMode="auto">
          <a:xfrm>
            <a:off x="848320" y="2286000"/>
            <a:ext cx="580430" cy="580430"/>
            <a:chOff x="0" y="0"/>
            <a:chExt cx="520" cy="520"/>
          </a:xfrm>
        </p:grpSpPr>
        <p:sp>
          <p:nvSpPr>
            <p:cNvPr id="23569" name="AutoShape 17"/>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3570" name="Group 18"/>
            <p:cNvGrpSpPr>
              <a:grpSpLocks/>
            </p:cNvGrpSpPr>
            <p:nvPr/>
          </p:nvGrpSpPr>
          <p:grpSpPr bwMode="auto">
            <a:xfrm>
              <a:off x="80" y="80"/>
              <a:ext cx="360" cy="360"/>
              <a:chOff x="0" y="0"/>
              <a:chExt cx="360" cy="360"/>
            </a:xfrm>
          </p:grpSpPr>
          <p:sp>
            <p:nvSpPr>
              <p:cNvPr id="23571" name="Rectangle 19"/>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72" name="Rectangle 20"/>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73" name="Rectangle 21"/>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74" name="Rectangle 22"/>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3575" name="Group 23"/>
          <p:cNvGrpSpPr>
            <a:grpSpLocks/>
          </p:cNvGrpSpPr>
          <p:nvPr/>
        </p:nvGrpSpPr>
        <p:grpSpPr bwMode="auto">
          <a:xfrm>
            <a:off x="1518047" y="2286000"/>
            <a:ext cx="580430" cy="580430"/>
            <a:chOff x="0" y="0"/>
            <a:chExt cx="520" cy="520"/>
          </a:xfrm>
        </p:grpSpPr>
        <p:sp>
          <p:nvSpPr>
            <p:cNvPr id="23576" name="AutoShape 24"/>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3577" name="Group 25"/>
            <p:cNvGrpSpPr>
              <a:grpSpLocks/>
            </p:cNvGrpSpPr>
            <p:nvPr/>
          </p:nvGrpSpPr>
          <p:grpSpPr bwMode="auto">
            <a:xfrm>
              <a:off x="80" y="80"/>
              <a:ext cx="360" cy="360"/>
              <a:chOff x="0" y="0"/>
              <a:chExt cx="360" cy="360"/>
            </a:xfrm>
          </p:grpSpPr>
          <p:sp>
            <p:nvSpPr>
              <p:cNvPr id="23578" name="Rectangle 26"/>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79" name="Rectangle 27"/>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0" name="Rectangle 28"/>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1" name="Rectangle 29"/>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3582" name="Rectangle 30"/>
          <p:cNvSpPr>
            <a:spLocks/>
          </p:cNvSpPr>
          <p:nvPr/>
        </p:nvSpPr>
        <p:spPr bwMode="auto">
          <a:xfrm>
            <a:off x="759023" y="1526977"/>
            <a:ext cx="1428750" cy="142875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3583" name="Group 31"/>
          <p:cNvGrpSpPr>
            <a:grpSpLocks/>
          </p:cNvGrpSpPr>
          <p:nvPr/>
        </p:nvGrpSpPr>
        <p:grpSpPr bwMode="auto">
          <a:xfrm>
            <a:off x="756791" y="3062884"/>
            <a:ext cx="1935586" cy="1628551"/>
            <a:chOff x="0" y="0"/>
            <a:chExt cx="1733" cy="1459"/>
          </a:xfrm>
        </p:grpSpPr>
        <p:grpSp>
          <p:nvGrpSpPr>
            <p:cNvPr id="23584" name="Group 32"/>
            <p:cNvGrpSpPr>
              <a:grpSpLocks/>
            </p:cNvGrpSpPr>
            <p:nvPr/>
          </p:nvGrpSpPr>
          <p:grpSpPr bwMode="auto">
            <a:xfrm>
              <a:off x="321" y="424"/>
              <a:ext cx="640" cy="648"/>
              <a:chOff x="0" y="0"/>
              <a:chExt cx="640" cy="648"/>
            </a:xfrm>
          </p:grpSpPr>
          <p:sp>
            <p:nvSpPr>
              <p:cNvPr id="23585" name="Oval 33"/>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6" name="Rectangle 34"/>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7" name="Oval 35"/>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8" name="Line 36"/>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89" name="Line 37"/>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3590" name="Line 38"/>
            <p:cNvSpPr>
              <a:spLocks noChangeShapeType="1"/>
            </p:cNvSpPr>
            <p:nvPr/>
          </p:nvSpPr>
          <p:spPr bwMode="auto">
            <a:xfrm>
              <a:off x="641" y="0"/>
              <a:ext cx="0" cy="49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3591" name="Rectangle 39"/>
            <p:cNvSpPr>
              <a:spLocks/>
            </p:cNvSpPr>
            <p:nvPr/>
          </p:nvSpPr>
          <p:spPr bwMode="auto">
            <a:xfrm>
              <a:off x="0" y="1110"/>
              <a:ext cx="173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Training Data</a:t>
              </a:r>
            </a:p>
          </p:txBody>
        </p:sp>
      </p:grpSp>
      <p:sp>
        <p:nvSpPr>
          <p:cNvPr id="23592" name="Rectangle 40"/>
          <p:cNvSpPr>
            <a:spLocks/>
          </p:cNvSpPr>
          <p:nvPr/>
        </p:nvSpPr>
        <p:spPr bwMode="auto">
          <a:xfrm>
            <a:off x="64741" y="294680"/>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Basic DistBelief Model Training</a:t>
            </a:r>
          </a:p>
        </p:txBody>
      </p:sp>
      <p:sp>
        <p:nvSpPr>
          <p:cNvPr id="23594" name="Rectangle 42"/>
          <p:cNvSpPr>
            <a:spLocks/>
          </p:cNvSpPr>
          <p:nvPr/>
        </p:nvSpPr>
        <p:spPr bwMode="auto">
          <a:xfrm>
            <a:off x="3321707" y="1416446"/>
            <a:ext cx="5206008"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But training is still slow with large data sets if a model only considers tiny </a:t>
            </a:r>
            <a:r>
              <a:rPr lang="en-US" sz="2500" dirty="0" err="1">
                <a:solidFill>
                  <a:srgbClr val="000000"/>
                </a:solidFill>
                <a:latin typeface="Gill Sans" charset="0"/>
                <a:ea typeface="ＭＳ Ｐゴシック" charset="0"/>
                <a:cs typeface="Gill Sans" charset="0"/>
                <a:sym typeface="Gill Sans" charset="0"/>
              </a:rPr>
              <a:t>minibatches</a:t>
            </a:r>
            <a:r>
              <a:rPr lang="en-US" sz="2500" dirty="0">
                <a:solidFill>
                  <a:srgbClr val="000000"/>
                </a:solidFill>
                <a:latin typeface="Gill Sans" charset="0"/>
                <a:ea typeface="ＭＳ Ｐゴシック" charset="0"/>
                <a:cs typeface="Gill Sans" charset="0"/>
                <a:sym typeface="Gill Sans" charset="0"/>
              </a:rPr>
              <a:t> (10-100s of items) of data at a time.</a:t>
            </a:r>
          </a:p>
        </p:txBody>
      </p:sp>
      <p:sp>
        <p:nvSpPr>
          <p:cNvPr id="23595" name="Rectangle 43"/>
          <p:cNvSpPr>
            <a:spLocks/>
          </p:cNvSpPr>
          <p:nvPr/>
        </p:nvSpPr>
        <p:spPr bwMode="auto">
          <a:xfrm>
            <a:off x="3321707" y="3296146"/>
            <a:ext cx="5206008"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How can we add another dimension of parallelism, and have multiple model instances train on data in parallel?</a:t>
            </a:r>
          </a:p>
        </p:txBody>
      </p:sp>
    </p:spTree>
    <p:extLst>
      <p:ext uri="{BB962C8B-B14F-4D97-AF65-F5344CB8AC3E}">
        <p14:creationId xmlns:p14="http://schemas.microsoft.com/office/powerpoint/2010/main" val="1922608822"/>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 name="Rectangle 93"/>
          <p:cNvSpPr/>
          <p:nvPr/>
        </p:nvSpPr>
        <p:spPr bwMode="auto">
          <a:xfrm>
            <a:off x="6972300" y="6491233"/>
            <a:ext cx="2171700" cy="366767"/>
          </a:xfrm>
          <a:prstGeom prst="rect">
            <a:avLst/>
          </a:prstGeom>
          <a:solidFill>
            <a:schemeClr val="tx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172" name="Rectangle 2"/>
          <p:cNvSpPr>
            <a:spLocks noGrp="1" noChangeArrowheads="1"/>
          </p:cNvSpPr>
          <p:nvPr>
            <p:ph type="title"/>
          </p:nvPr>
        </p:nvSpPr>
        <p:spPr>
          <a:xfrm>
            <a:off x="947557" y="215900"/>
            <a:ext cx="7234513"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chemeClr val="bg1"/>
                </a:solidFill>
              </a:rPr>
              <a:t>Unsupervised feature learning (Self-taught learning)</a:t>
            </a:r>
          </a:p>
        </p:txBody>
      </p:sp>
      <p:sp>
        <p:nvSpPr>
          <p:cNvPr id="506883" name="AutoShape 3"/>
          <p:cNvSpPr>
            <a:spLocks noChangeArrowheads="1"/>
          </p:cNvSpPr>
          <p:nvPr/>
        </p:nvSpPr>
        <p:spPr bwMode="auto">
          <a:xfrm>
            <a:off x="1943100" y="350520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506886" name="AutoShape 6"/>
          <p:cNvSpPr>
            <a:spLocks noChangeArrowheads="1"/>
          </p:cNvSpPr>
          <p:nvPr/>
        </p:nvSpPr>
        <p:spPr bwMode="auto">
          <a:xfrm>
            <a:off x="3543300" y="254965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grpSp>
        <p:nvGrpSpPr>
          <p:cNvPr id="2" name="Group 94"/>
          <p:cNvGrpSpPr/>
          <p:nvPr/>
        </p:nvGrpSpPr>
        <p:grpSpPr>
          <a:xfrm>
            <a:off x="6171615" y="5118820"/>
            <a:ext cx="3124200" cy="1676400"/>
            <a:chOff x="6019800" y="5181600"/>
            <a:chExt cx="3124200" cy="1676400"/>
          </a:xfrm>
        </p:grpSpPr>
        <p:grpSp>
          <p:nvGrpSpPr>
            <p:cNvPr id="3" name="Group 9"/>
            <p:cNvGrpSpPr>
              <a:grpSpLocks/>
            </p:cNvGrpSpPr>
            <p:nvPr/>
          </p:nvGrpSpPr>
          <p:grpSpPr bwMode="auto">
            <a:xfrm>
              <a:off x="6400800" y="5181600"/>
              <a:ext cx="1676400" cy="1230313"/>
              <a:chOff x="769" y="2715"/>
              <a:chExt cx="1352" cy="1252"/>
            </a:xfrm>
          </p:grpSpPr>
          <p:sp>
            <p:nvSpPr>
              <p:cNvPr id="7184" name="Rectangle 10"/>
              <p:cNvSpPr>
                <a:spLocks noChangeArrowheads="1"/>
              </p:cNvSpPr>
              <p:nvPr/>
            </p:nvSpPr>
            <p:spPr bwMode="auto">
              <a:xfrm rot="-2700000">
                <a:off x="881" y="2970"/>
                <a:ext cx="1026" cy="745"/>
              </a:xfrm>
              <a:prstGeom prst="rect">
                <a:avLst/>
              </a:prstGeom>
              <a:gradFill rotWithShape="0">
                <a:gsLst>
                  <a:gs pos="0">
                    <a:srgbClr val="000000"/>
                  </a:gs>
                  <a:gs pos="100000">
                    <a:srgbClr val="FFFFFF"/>
                  </a:gs>
                </a:gsLst>
                <a:lin ang="13500000" scaled="1"/>
              </a:gradFill>
              <a:ln w="9525">
                <a:noFill/>
                <a:round/>
                <a:headEnd/>
                <a:tailEnd/>
              </a:ln>
            </p:spPr>
            <p:txBody>
              <a:bodyPr wrap="none" anchor="ctr"/>
              <a:lstStyle/>
              <a:p>
                <a:endParaRPr lang="en-US"/>
              </a:p>
            </p:txBody>
          </p:sp>
          <p:grpSp>
            <p:nvGrpSpPr>
              <p:cNvPr id="4" name="Group 11"/>
              <p:cNvGrpSpPr>
                <a:grpSpLocks/>
              </p:cNvGrpSpPr>
              <p:nvPr/>
            </p:nvGrpSpPr>
            <p:grpSpPr bwMode="auto">
              <a:xfrm>
                <a:off x="801" y="2736"/>
                <a:ext cx="1320" cy="1199"/>
                <a:chOff x="801" y="2736"/>
                <a:chExt cx="1320" cy="1199"/>
              </a:xfrm>
            </p:grpSpPr>
            <p:sp>
              <p:nvSpPr>
                <p:cNvPr id="7246" name="Line 12"/>
                <p:cNvSpPr>
                  <a:spLocks noChangeShapeType="1"/>
                </p:cNvSpPr>
                <p:nvPr/>
              </p:nvSpPr>
              <p:spPr bwMode="auto">
                <a:xfrm>
                  <a:off x="801" y="3404"/>
                  <a:ext cx="1321" cy="1"/>
                </a:xfrm>
                <a:prstGeom prst="line">
                  <a:avLst/>
                </a:prstGeom>
                <a:noFill/>
                <a:ln w="19080">
                  <a:solidFill>
                    <a:srgbClr val="000000"/>
                  </a:solidFill>
                  <a:miter lim="800000"/>
                  <a:headEnd/>
                  <a:tailEnd type="triangle" w="med" len="med"/>
                </a:ln>
              </p:spPr>
              <p:txBody>
                <a:bodyPr/>
                <a:lstStyle/>
                <a:p>
                  <a:endParaRPr lang="en-US"/>
                </a:p>
              </p:txBody>
            </p:sp>
            <p:graphicFrame>
              <p:nvGraphicFramePr>
                <p:cNvPr id="7170" name="Object 13"/>
                <p:cNvGraphicFramePr>
                  <a:graphicFrameLocks noChangeAspect="1"/>
                </p:cNvGraphicFramePr>
                <p:nvPr/>
              </p:nvGraphicFramePr>
              <p:xfrm>
                <a:off x="1978" y="3365"/>
                <a:ext cx="121" cy="184"/>
              </p:xfrm>
              <a:graphic>
                <a:graphicData uri="http://schemas.openxmlformats.org/presentationml/2006/ole">
                  <mc:AlternateContent xmlns:mc="http://schemas.openxmlformats.org/markup-compatibility/2006">
                    <mc:Choice xmlns:v="urn:schemas-microsoft-com:vml" Requires="v">
                      <p:oleObj spid="_x0000_s1459252" r:id="rId4" imgW="152268" imgH="215713" progId="Equation.3">
                        <p:embed/>
                      </p:oleObj>
                    </mc:Choice>
                    <mc:Fallback>
                      <p:oleObj r:id="rId4" imgW="152268" imgH="215713"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 y="3365"/>
                              <a:ext cx="121" cy="18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7171" name="Object 14"/>
                <p:cNvGraphicFramePr>
                  <a:graphicFrameLocks noChangeAspect="1"/>
                </p:cNvGraphicFramePr>
                <p:nvPr/>
              </p:nvGraphicFramePr>
              <p:xfrm>
                <a:off x="1322" y="2736"/>
                <a:ext cx="131" cy="184"/>
              </p:xfrm>
              <a:graphic>
                <a:graphicData uri="http://schemas.openxmlformats.org/presentationml/2006/ole">
                  <mc:AlternateContent xmlns:mc="http://schemas.openxmlformats.org/markup-compatibility/2006">
                    <mc:Choice xmlns:v="urn:schemas-microsoft-com:vml" Requires="v">
                      <p:oleObj spid="_x0000_s1459253" r:id="rId6" imgW="164885" imgH="215619" progId="Equation.3">
                        <p:embed/>
                      </p:oleObj>
                    </mc:Choice>
                    <mc:Fallback>
                      <p:oleObj r:id="rId6" imgW="164885" imgH="215619"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 y="2736"/>
                              <a:ext cx="131" cy="18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7247" name="Line 15"/>
                <p:cNvSpPr>
                  <a:spLocks noChangeShapeType="1"/>
                </p:cNvSpPr>
                <p:nvPr/>
              </p:nvSpPr>
              <p:spPr bwMode="auto">
                <a:xfrm flipV="1">
                  <a:off x="1448" y="2756"/>
                  <a:ext cx="1" cy="1181"/>
                </a:xfrm>
                <a:prstGeom prst="line">
                  <a:avLst/>
                </a:prstGeom>
                <a:noFill/>
                <a:ln w="19080">
                  <a:solidFill>
                    <a:srgbClr val="000000"/>
                  </a:solidFill>
                  <a:miter lim="800000"/>
                  <a:headEnd/>
                  <a:tailEnd type="triangle" w="med" len="med"/>
                </a:ln>
              </p:spPr>
              <p:txBody>
                <a:bodyPr/>
                <a:lstStyle/>
                <a:p>
                  <a:endParaRPr lang="en-US"/>
                </a:p>
              </p:txBody>
            </p:sp>
          </p:grpSp>
          <p:sp>
            <p:nvSpPr>
              <p:cNvPr id="7186" name="AutoShape 16"/>
              <p:cNvSpPr>
                <a:spLocks noChangeArrowheads="1"/>
              </p:cNvSpPr>
              <p:nvPr/>
            </p:nvSpPr>
            <p:spPr bwMode="auto">
              <a:xfrm>
                <a:off x="1501"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7" name="AutoShape 17"/>
              <p:cNvSpPr>
                <a:spLocks noChangeArrowheads="1"/>
              </p:cNvSpPr>
              <p:nvPr/>
            </p:nvSpPr>
            <p:spPr bwMode="auto">
              <a:xfrm>
                <a:off x="1594"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8" name="AutoShape 18"/>
              <p:cNvSpPr>
                <a:spLocks noChangeArrowheads="1"/>
              </p:cNvSpPr>
              <p:nvPr/>
            </p:nvSpPr>
            <p:spPr bwMode="auto">
              <a:xfrm>
                <a:off x="1747"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9" name="AutoShape 19"/>
              <p:cNvSpPr>
                <a:spLocks noChangeArrowheads="1"/>
              </p:cNvSpPr>
              <p:nvPr/>
            </p:nvSpPr>
            <p:spPr bwMode="auto">
              <a:xfrm>
                <a:off x="1440"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0" name="AutoShape 20"/>
              <p:cNvSpPr>
                <a:spLocks noChangeArrowheads="1"/>
              </p:cNvSpPr>
              <p:nvPr/>
            </p:nvSpPr>
            <p:spPr bwMode="auto">
              <a:xfrm>
                <a:off x="1839" y="293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1" name="AutoShape 21"/>
              <p:cNvSpPr>
                <a:spLocks noChangeArrowheads="1"/>
              </p:cNvSpPr>
              <p:nvPr/>
            </p:nvSpPr>
            <p:spPr bwMode="auto">
              <a:xfrm>
                <a:off x="1471" y="326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2" name="AutoShape 22"/>
              <p:cNvSpPr>
                <a:spLocks noChangeArrowheads="1"/>
              </p:cNvSpPr>
              <p:nvPr/>
            </p:nvSpPr>
            <p:spPr bwMode="auto">
              <a:xfrm>
                <a:off x="1256"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3" name="AutoShape 23"/>
              <p:cNvSpPr>
                <a:spLocks noChangeArrowheads="1"/>
              </p:cNvSpPr>
              <p:nvPr/>
            </p:nvSpPr>
            <p:spPr bwMode="auto">
              <a:xfrm>
                <a:off x="1348" y="362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4" name="AutoShape 24"/>
              <p:cNvSpPr>
                <a:spLocks noChangeArrowheads="1"/>
              </p:cNvSpPr>
              <p:nvPr/>
            </p:nvSpPr>
            <p:spPr bwMode="auto">
              <a:xfrm>
                <a:off x="1286" y="3326"/>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5" name="AutoShape 25"/>
              <p:cNvSpPr>
                <a:spLocks noChangeArrowheads="1"/>
              </p:cNvSpPr>
              <p:nvPr/>
            </p:nvSpPr>
            <p:spPr bwMode="auto">
              <a:xfrm>
                <a:off x="1379"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6" name="AutoShape 26"/>
              <p:cNvSpPr>
                <a:spLocks noChangeArrowheads="1"/>
              </p:cNvSpPr>
              <p:nvPr/>
            </p:nvSpPr>
            <p:spPr bwMode="auto">
              <a:xfrm>
                <a:off x="1348"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7" name="AutoShape 27"/>
              <p:cNvSpPr>
                <a:spLocks noChangeArrowheads="1"/>
              </p:cNvSpPr>
              <p:nvPr/>
            </p:nvSpPr>
            <p:spPr bwMode="auto">
              <a:xfrm>
                <a:off x="1040" y="339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8" name="AutoShape 28"/>
              <p:cNvSpPr>
                <a:spLocks noChangeArrowheads="1"/>
              </p:cNvSpPr>
              <p:nvPr/>
            </p:nvSpPr>
            <p:spPr bwMode="auto">
              <a:xfrm>
                <a:off x="1133" y="3227"/>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9" name="AutoShape 29"/>
              <p:cNvSpPr>
                <a:spLocks noChangeArrowheads="1"/>
              </p:cNvSpPr>
              <p:nvPr/>
            </p:nvSpPr>
            <p:spPr bwMode="auto">
              <a:xfrm>
                <a:off x="1164"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grpSp>
            <p:nvGrpSpPr>
              <p:cNvPr id="5" name="Group 30"/>
              <p:cNvGrpSpPr>
                <a:grpSpLocks/>
              </p:cNvGrpSpPr>
              <p:nvPr/>
            </p:nvGrpSpPr>
            <p:grpSpPr bwMode="auto">
              <a:xfrm>
                <a:off x="1603" y="3171"/>
                <a:ext cx="46" cy="45"/>
                <a:chOff x="1603" y="3171"/>
                <a:chExt cx="46" cy="45"/>
              </a:xfrm>
            </p:grpSpPr>
            <p:sp>
              <p:nvSpPr>
                <p:cNvPr id="7244" name="Line 31"/>
                <p:cNvSpPr>
                  <a:spLocks noChangeShapeType="1"/>
                </p:cNvSpPr>
                <p:nvPr/>
              </p:nvSpPr>
              <p:spPr bwMode="auto">
                <a:xfrm>
                  <a:off x="1603" y="3171"/>
                  <a:ext cx="46" cy="46"/>
                </a:xfrm>
                <a:prstGeom prst="line">
                  <a:avLst/>
                </a:prstGeom>
                <a:noFill/>
                <a:ln w="22320">
                  <a:solidFill>
                    <a:srgbClr val="008000"/>
                  </a:solidFill>
                  <a:miter lim="800000"/>
                  <a:headEnd/>
                  <a:tailEnd/>
                </a:ln>
              </p:spPr>
              <p:txBody>
                <a:bodyPr/>
                <a:lstStyle/>
                <a:p>
                  <a:endParaRPr lang="en-US"/>
                </a:p>
              </p:txBody>
            </p:sp>
            <p:sp>
              <p:nvSpPr>
                <p:cNvPr id="7245" name="Line 32"/>
                <p:cNvSpPr>
                  <a:spLocks noChangeShapeType="1"/>
                </p:cNvSpPr>
                <p:nvPr/>
              </p:nvSpPr>
              <p:spPr bwMode="auto">
                <a:xfrm flipH="1">
                  <a:off x="1602" y="3173"/>
                  <a:ext cx="45" cy="43"/>
                </a:xfrm>
                <a:prstGeom prst="line">
                  <a:avLst/>
                </a:prstGeom>
                <a:noFill/>
                <a:ln w="22320">
                  <a:solidFill>
                    <a:srgbClr val="008000"/>
                  </a:solidFill>
                  <a:miter lim="800000"/>
                  <a:headEnd/>
                  <a:tailEnd/>
                </a:ln>
              </p:spPr>
              <p:txBody>
                <a:bodyPr/>
                <a:lstStyle/>
                <a:p>
                  <a:endParaRPr lang="en-US"/>
                </a:p>
              </p:txBody>
            </p:sp>
          </p:grpSp>
          <p:grpSp>
            <p:nvGrpSpPr>
              <p:cNvPr id="6" name="Group 33"/>
              <p:cNvGrpSpPr>
                <a:grpSpLocks/>
              </p:cNvGrpSpPr>
              <p:nvPr/>
            </p:nvGrpSpPr>
            <p:grpSpPr bwMode="auto">
              <a:xfrm>
                <a:off x="1633" y="3237"/>
                <a:ext cx="46" cy="46"/>
                <a:chOff x="1633" y="3237"/>
                <a:chExt cx="46" cy="46"/>
              </a:xfrm>
            </p:grpSpPr>
            <p:sp>
              <p:nvSpPr>
                <p:cNvPr id="7242" name="Line 34"/>
                <p:cNvSpPr>
                  <a:spLocks noChangeShapeType="1"/>
                </p:cNvSpPr>
                <p:nvPr/>
              </p:nvSpPr>
              <p:spPr bwMode="auto">
                <a:xfrm>
                  <a:off x="1634" y="3237"/>
                  <a:ext cx="46" cy="46"/>
                </a:xfrm>
                <a:prstGeom prst="line">
                  <a:avLst/>
                </a:prstGeom>
                <a:noFill/>
                <a:ln w="22320">
                  <a:solidFill>
                    <a:srgbClr val="008000"/>
                  </a:solidFill>
                  <a:miter lim="800000"/>
                  <a:headEnd/>
                  <a:tailEnd/>
                </a:ln>
              </p:spPr>
              <p:txBody>
                <a:bodyPr/>
                <a:lstStyle/>
                <a:p>
                  <a:endParaRPr lang="en-US"/>
                </a:p>
              </p:txBody>
            </p:sp>
            <p:sp>
              <p:nvSpPr>
                <p:cNvPr id="7243" name="Line 35"/>
                <p:cNvSpPr>
                  <a:spLocks noChangeShapeType="1"/>
                </p:cNvSpPr>
                <p:nvPr/>
              </p:nvSpPr>
              <p:spPr bwMode="auto">
                <a:xfrm flipH="1">
                  <a:off x="1633" y="3239"/>
                  <a:ext cx="45" cy="43"/>
                </a:xfrm>
                <a:prstGeom prst="line">
                  <a:avLst/>
                </a:prstGeom>
                <a:noFill/>
                <a:ln w="22320">
                  <a:solidFill>
                    <a:srgbClr val="008000"/>
                  </a:solidFill>
                  <a:miter lim="800000"/>
                  <a:headEnd/>
                  <a:tailEnd/>
                </a:ln>
              </p:spPr>
              <p:txBody>
                <a:bodyPr/>
                <a:lstStyle/>
                <a:p>
                  <a:endParaRPr lang="en-US"/>
                </a:p>
              </p:txBody>
            </p:sp>
          </p:grpSp>
          <p:grpSp>
            <p:nvGrpSpPr>
              <p:cNvPr id="7" name="Group 36"/>
              <p:cNvGrpSpPr>
                <a:grpSpLocks/>
              </p:cNvGrpSpPr>
              <p:nvPr/>
            </p:nvGrpSpPr>
            <p:grpSpPr bwMode="auto">
              <a:xfrm>
                <a:off x="1664" y="3139"/>
                <a:ext cx="46" cy="46"/>
                <a:chOff x="1664" y="3139"/>
                <a:chExt cx="46" cy="46"/>
              </a:xfrm>
            </p:grpSpPr>
            <p:sp>
              <p:nvSpPr>
                <p:cNvPr id="7240" name="Line 37"/>
                <p:cNvSpPr>
                  <a:spLocks noChangeShapeType="1"/>
                </p:cNvSpPr>
                <p:nvPr/>
              </p:nvSpPr>
              <p:spPr bwMode="auto">
                <a:xfrm>
                  <a:off x="1665" y="3139"/>
                  <a:ext cx="46" cy="46"/>
                </a:xfrm>
                <a:prstGeom prst="line">
                  <a:avLst/>
                </a:prstGeom>
                <a:noFill/>
                <a:ln w="22320">
                  <a:solidFill>
                    <a:srgbClr val="008000"/>
                  </a:solidFill>
                  <a:miter lim="800000"/>
                  <a:headEnd/>
                  <a:tailEnd/>
                </a:ln>
              </p:spPr>
              <p:txBody>
                <a:bodyPr/>
                <a:lstStyle/>
                <a:p>
                  <a:endParaRPr lang="en-US"/>
                </a:p>
              </p:txBody>
            </p:sp>
            <p:sp>
              <p:nvSpPr>
                <p:cNvPr id="7241" name="Line 38"/>
                <p:cNvSpPr>
                  <a:spLocks noChangeShapeType="1"/>
                </p:cNvSpPr>
                <p:nvPr/>
              </p:nvSpPr>
              <p:spPr bwMode="auto">
                <a:xfrm flipH="1">
                  <a:off x="1663" y="3140"/>
                  <a:ext cx="45" cy="43"/>
                </a:xfrm>
                <a:prstGeom prst="line">
                  <a:avLst/>
                </a:prstGeom>
                <a:noFill/>
                <a:ln w="22320">
                  <a:solidFill>
                    <a:srgbClr val="008000"/>
                  </a:solidFill>
                  <a:miter lim="800000"/>
                  <a:headEnd/>
                  <a:tailEnd/>
                </a:ln>
              </p:spPr>
              <p:txBody>
                <a:bodyPr/>
                <a:lstStyle/>
                <a:p>
                  <a:endParaRPr lang="en-US"/>
                </a:p>
              </p:txBody>
            </p:sp>
          </p:grpSp>
          <p:grpSp>
            <p:nvGrpSpPr>
              <p:cNvPr id="8" name="Group 39"/>
              <p:cNvGrpSpPr>
                <a:grpSpLocks/>
              </p:cNvGrpSpPr>
              <p:nvPr/>
            </p:nvGrpSpPr>
            <p:grpSpPr bwMode="auto">
              <a:xfrm>
                <a:off x="1787" y="3139"/>
                <a:ext cx="46" cy="46"/>
                <a:chOff x="1787" y="3139"/>
                <a:chExt cx="46" cy="46"/>
              </a:xfrm>
            </p:grpSpPr>
            <p:sp>
              <p:nvSpPr>
                <p:cNvPr id="7238" name="Line 40"/>
                <p:cNvSpPr>
                  <a:spLocks noChangeShapeType="1"/>
                </p:cNvSpPr>
                <p:nvPr/>
              </p:nvSpPr>
              <p:spPr bwMode="auto">
                <a:xfrm>
                  <a:off x="1787" y="3139"/>
                  <a:ext cx="46" cy="46"/>
                </a:xfrm>
                <a:prstGeom prst="line">
                  <a:avLst/>
                </a:prstGeom>
                <a:noFill/>
                <a:ln w="22320">
                  <a:solidFill>
                    <a:srgbClr val="008000"/>
                  </a:solidFill>
                  <a:miter lim="800000"/>
                  <a:headEnd/>
                  <a:tailEnd/>
                </a:ln>
              </p:spPr>
              <p:txBody>
                <a:bodyPr/>
                <a:lstStyle/>
                <a:p>
                  <a:endParaRPr lang="en-US"/>
                </a:p>
              </p:txBody>
            </p:sp>
            <p:sp>
              <p:nvSpPr>
                <p:cNvPr id="7239" name="Line 41"/>
                <p:cNvSpPr>
                  <a:spLocks noChangeShapeType="1"/>
                </p:cNvSpPr>
                <p:nvPr/>
              </p:nvSpPr>
              <p:spPr bwMode="auto">
                <a:xfrm flipH="1">
                  <a:off x="1786" y="3140"/>
                  <a:ext cx="45" cy="43"/>
                </a:xfrm>
                <a:prstGeom prst="line">
                  <a:avLst/>
                </a:prstGeom>
                <a:noFill/>
                <a:ln w="22320">
                  <a:solidFill>
                    <a:srgbClr val="008000"/>
                  </a:solidFill>
                  <a:miter lim="800000"/>
                  <a:headEnd/>
                  <a:tailEnd/>
                </a:ln>
              </p:spPr>
              <p:txBody>
                <a:bodyPr/>
                <a:lstStyle/>
                <a:p>
                  <a:endParaRPr lang="en-US"/>
                </a:p>
              </p:txBody>
            </p:sp>
          </p:grpSp>
          <p:grpSp>
            <p:nvGrpSpPr>
              <p:cNvPr id="9" name="Group 42"/>
              <p:cNvGrpSpPr>
                <a:grpSpLocks/>
              </p:cNvGrpSpPr>
              <p:nvPr/>
            </p:nvGrpSpPr>
            <p:grpSpPr bwMode="auto">
              <a:xfrm>
                <a:off x="1357" y="3499"/>
                <a:ext cx="46" cy="45"/>
                <a:chOff x="1357" y="3499"/>
                <a:chExt cx="46" cy="45"/>
              </a:xfrm>
            </p:grpSpPr>
            <p:sp>
              <p:nvSpPr>
                <p:cNvPr id="7236" name="Line 43"/>
                <p:cNvSpPr>
                  <a:spLocks noChangeShapeType="1"/>
                </p:cNvSpPr>
                <p:nvPr/>
              </p:nvSpPr>
              <p:spPr bwMode="auto">
                <a:xfrm>
                  <a:off x="1357" y="3499"/>
                  <a:ext cx="46" cy="46"/>
                </a:xfrm>
                <a:prstGeom prst="line">
                  <a:avLst/>
                </a:prstGeom>
                <a:noFill/>
                <a:ln w="22320">
                  <a:solidFill>
                    <a:srgbClr val="008000"/>
                  </a:solidFill>
                  <a:miter lim="800000"/>
                  <a:headEnd/>
                  <a:tailEnd/>
                </a:ln>
              </p:spPr>
              <p:txBody>
                <a:bodyPr/>
                <a:lstStyle/>
                <a:p>
                  <a:endParaRPr lang="en-US"/>
                </a:p>
              </p:txBody>
            </p:sp>
            <p:sp>
              <p:nvSpPr>
                <p:cNvPr id="7237" name="Line 44"/>
                <p:cNvSpPr>
                  <a:spLocks noChangeShapeType="1"/>
                </p:cNvSpPr>
                <p:nvPr/>
              </p:nvSpPr>
              <p:spPr bwMode="auto">
                <a:xfrm flipH="1">
                  <a:off x="1356" y="3500"/>
                  <a:ext cx="45" cy="43"/>
                </a:xfrm>
                <a:prstGeom prst="line">
                  <a:avLst/>
                </a:prstGeom>
                <a:noFill/>
                <a:ln w="22320">
                  <a:solidFill>
                    <a:srgbClr val="008000"/>
                  </a:solidFill>
                  <a:miter lim="800000"/>
                  <a:headEnd/>
                  <a:tailEnd/>
                </a:ln>
              </p:spPr>
              <p:txBody>
                <a:bodyPr/>
                <a:lstStyle/>
                <a:p>
                  <a:endParaRPr lang="en-US"/>
                </a:p>
              </p:txBody>
            </p:sp>
          </p:grpSp>
          <p:grpSp>
            <p:nvGrpSpPr>
              <p:cNvPr id="10" name="Group 45"/>
              <p:cNvGrpSpPr>
                <a:grpSpLocks/>
              </p:cNvGrpSpPr>
              <p:nvPr/>
            </p:nvGrpSpPr>
            <p:grpSpPr bwMode="auto">
              <a:xfrm>
                <a:off x="1479" y="3368"/>
                <a:ext cx="46" cy="45"/>
                <a:chOff x="1479" y="3368"/>
                <a:chExt cx="46" cy="45"/>
              </a:xfrm>
            </p:grpSpPr>
            <p:sp>
              <p:nvSpPr>
                <p:cNvPr id="7234" name="Line 46"/>
                <p:cNvSpPr>
                  <a:spLocks noChangeShapeType="1"/>
                </p:cNvSpPr>
                <p:nvPr/>
              </p:nvSpPr>
              <p:spPr bwMode="auto">
                <a:xfrm>
                  <a:off x="1480" y="3368"/>
                  <a:ext cx="46" cy="46"/>
                </a:xfrm>
                <a:prstGeom prst="line">
                  <a:avLst/>
                </a:prstGeom>
                <a:noFill/>
                <a:ln w="22320">
                  <a:solidFill>
                    <a:srgbClr val="008000"/>
                  </a:solidFill>
                  <a:miter lim="800000"/>
                  <a:headEnd/>
                  <a:tailEnd/>
                </a:ln>
              </p:spPr>
              <p:txBody>
                <a:bodyPr/>
                <a:lstStyle/>
                <a:p>
                  <a:endParaRPr lang="en-US"/>
                </a:p>
              </p:txBody>
            </p:sp>
            <p:sp>
              <p:nvSpPr>
                <p:cNvPr id="7235" name="Line 47"/>
                <p:cNvSpPr>
                  <a:spLocks noChangeShapeType="1"/>
                </p:cNvSpPr>
                <p:nvPr/>
              </p:nvSpPr>
              <p:spPr bwMode="auto">
                <a:xfrm flipH="1">
                  <a:off x="1479" y="3369"/>
                  <a:ext cx="45" cy="43"/>
                </a:xfrm>
                <a:prstGeom prst="line">
                  <a:avLst/>
                </a:prstGeom>
                <a:noFill/>
                <a:ln w="22320">
                  <a:solidFill>
                    <a:srgbClr val="008000"/>
                  </a:solidFill>
                  <a:miter lim="800000"/>
                  <a:headEnd/>
                  <a:tailEnd/>
                </a:ln>
              </p:spPr>
              <p:txBody>
                <a:bodyPr/>
                <a:lstStyle/>
                <a:p>
                  <a:endParaRPr lang="en-US"/>
                </a:p>
              </p:txBody>
            </p:sp>
          </p:grpSp>
          <p:grpSp>
            <p:nvGrpSpPr>
              <p:cNvPr id="11" name="Group 48"/>
              <p:cNvGrpSpPr>
                <a:grpSpLocks/>
              </p:cNvGrpSpPr>
              <p:nvPr/>
            </p:nvGrpSpPr>
            <p:grpSpPr bwMode="auto">
              <a:xfrm>
                <a:off x="1633" y="3499"/>
                <a:ext cx="46" cy="45"/>
                <a:chOff x="1633" y="3499"/>
                <a:chExt cx="46" cy="45"/>
              </a:xfrm>
            </p:grpSpPr>
            <p:sp>
              <p:nvSpPr>
                <p:cNvPr id="7232" name="Line 49"/>
                <p:cNvSpPr>
                  <a:spLocks noChangeShapeType="1"/>
                </p:cNvSpPr>
                <p:nvPr/>
              </p:nvSpPr>
              <p:spPr bwMode="auto">
                <a:xfrm>
                  <a:off x="1634" y="3499"/>
                  <a:ext cx="46" cy="46"/>
                </a:xfrm>
                <a:prstGeom prst="line">
                  <a:avLst/>
                </a:prstGeom>
                <a:noFill/>
                <a:ln w="22320">
                  <a:solidFill>
                    <a:srgbClr val="008000"/>
                  </a:solidFill>
                  <a:miter lim="800000"/>
                  <a:headEnd/>
                  <a:tailEnd/>
                </a:ln>
              </p:spPr>
              <p:txBody>
                <a:bodyPr/>
                <a:lstStyle/>
                <a:p>
                  <a:endParaRPr lang="en-US"/>
                </a:p>
              </p:txBody>
            </p:sp>
            <p:sp>
              <p:nvSpPr>
                <p:cNvPr id="7233" name="Line 50"/>
                <p:cNvSpPr>
                  <a:spLocks noChangeShapeType="1"/>
                </p:cNvSpPr>
                <p:nvPr/>
              </p:nvSpPr>
              <p:spPr bwMode="auto">
                <a:xfrm flipH="1">
                  <a:off x="1633" y="3500"/>
                  <a:ext cx="45" cy="43"/>
                </a:xfrm>
                <a:prstGeom prst="line">
                  <a:avLst/>
                </a:prstGeom>
                <a:noFill/>
                <a:ln w="22320">
                  <a:solidFill>
                    <a:srgbClr val="008000"/>
                  </a:solidFill>
                  <a:miter lim="800000"/>
                  <a:headEnd/>
                  <a:tailEnd/>
                </a:ln>
              </p:spPr>
              <p:txBody>
                <a:bodyPr/>
                <a:lstStyle/>
                <a:p>
                  <a:endParaRPr lang="en-US"/>
                </a:p>
              </p:txBody>
            </p:sp>
          </p:grpSp>
          <p:grpSp>
            <p:nvGrpSpPr>
              <p:cNvPr id="12" name="Group 51"/>
              <p:cNvGrpSpPr>
                <a:grpSpLocks/>
              </p:cNvGrpSpPr>
              <p:nvPr/>
            </p:nvGrpSpPr>
            <p:grpSpPr bwMode="auto">
              <a:xfrm>
                <a:off x="1234" y="3499"/>
                <a:ext cx="46" cy="45"/>
                <a:chOff x="1234" y="3499"/>
                <a:chExt cx="46" cy="45"/>
              </a:xfrm>
            </p:grpSpPr>
            <p:sp>
              <p:nvSpPr>
                <p:cNvPr id="7230" name="Line 52"/>
                <p:cNvSpPr>
                  <a:spLocks noChangeShapeType="1"/>
                </p:cNvSpPr>
                <p:nvPr/>
              </p:nvSpPr>
              <p:spPr bwMode="auto">
                <a:xfrm>
                  <a:off x="1234" y="3499"/>
                  <a:ext cx="46" cy="46"/>
                </a:xfrm>
                <a:prstGeom prst="line">
                  <a:avLst/>
                </a:prstGeom>
                <a:noFill/>
                <a:ln w="22320">
                  <a:solidFill>
                    <a:srgbClr val="008000"/>
                  </a:solidFill>
                  <a:miter lim="800000"/>
                  <a:headEnd/>
                  <a:tailEnd/>
                </a:ln>
              </p:spPr>
              <p:txBody>
                <a:bodyPr/>
                <a:lstStyle/>
                <a:p>
                  <a:endParaRPr lang="en-US"/>
                </a:p>
              </p:txBody>
            </p:sp>
            <p:sp>
              <p:nvSpPr>
                <p:cNvPr id="7231" name="Line 53"/>
                <p:cNvSpPr>
                  <a:spLocks noChangeShapeType="1"/>
                </p:cNvSpPr>
                <p:nvPr/>
              </p:nvSpPr>
              <p:spPr bwMode="auto">
                <a:xfrm flipH="1">
                  <a:off x="1233" y="3500"/>
                  <a:ext cx="45" cy="43"/>
                </a:xfrm>
                <a:prstGeom prst="line">
                  <a:avLst/>
                </a:prstGeom>
                <a:noFill/>
                <a:ln w="22320">
                  <a:solidFill>
                    <a:srgbClr val="008000"/>
                  </a:solidFill>
                  <a:miter lim="800000"/>
                  <a:headEnd/>
                  <a:tailEnd/>
                </a:ln>
              </p:spPr>
              <p:txBody>
                <a:bodyPr/>
                <a:lstStyle/>
                <a:p>
                  <a:endParaRPr lang="en-US"/>
                </a:p>
              </p:txBody>
            </p:sp>
          </p:grpSp>
          <p:grpSp>
            <p:nvGrpSpPr>
              <p:cNvPr id="13" name="Group 54"/>
              <p:cNvGrpSpPr>
                <a:grpSpLocks/>
              </p:cNvGrpSpPr>
              <p:nvPr/>
            </p:nvGrpSpPr>
            <p:grpSpPr bwMode="auto">
              <a:xfrm>
                <a:off x="1479" y="3630"/>
                <a:ext cx="46" cy="46"/>
                <a:chOff x="1479" y="3630"/>
                <a:chExt cx="46" cy="46"/>
              </a:xfrm>
            </p:grpSpPr>
            <p:sp>
              <p:nvSpPr>
                <p:cNvPr id="7228" name="Line 55"/>
                <p:cNvSpPr>
                  <a:spLocks noChangeShapeType="1"/>
                </p:cNvSpPr>
                <p:nvPr/>
              </p:nvSpPr>
              <p:spPr bwMode="auto">
                <a:xfrm>
                  <a:off x="1480" y="3630"/>
                  <a:ext cx="46" cy="46"/>
                </a:xfrm>
                <a:prstGeom prst="line">
                  <a:avLst/>
                </a:prstGeom>
                <a:noFill/>
                <a:ln w="22320">
                  <a:solidFill>
                    <a:srgbClr val="008000"/>
                  </a:solidFill>
                  <a:miter lim="800000"/>
                  <a:headEnd/>
                  <a:tailEnd/>
                </a:ln>
              </p:spPr>
              <p:txBody>
                <a:bodyPr/>
                <a:lstStyle/>
                <a:p>
                  <a:endParaRPr lang="en-US"/>
                </a:p>
              </p:txBody>
            </p:sp>
            <p:sp>
              <p:nvSpPr>
                <p:cNvPr id="7229" name="Line 56"/>
                <p:cNvSpPr>
                  <a:spLocks noChangeShapeType="1"/>
                </p:cNvSpPr>
                <p:nvPr/>
              </p:nvSpPr>
              <p:spPr bwMode="auto">
                <a:xfrm flipH="1">
                  <a:off x="1479" y="3632"/>
                  <a:ext cx="45" cy="43"/>
                </a:xfrm>
                <a:prstGeom prst="line">
                  <a:avLst/>
                </a:prstGeom>
                <a:noFill/>
                <a:ln w="22320">
                  <a:solidFill>
                    <a:srgbClr val="008000"/>
                  </a:solidFill>
                  <a:miter lim="800000"/>
                  <a:headEnd/>
                  <a:tailEnd/>
                </a:ln>
              </p:spPr>
              <p:txBody>
                <a:bodyPr/>
                <a:lstStyle/>
                <a:p>
                  <a:endParaRPr lang="en-US"/>
                </a:p>
              </p:txBody>
            </p:sp>
          </p:grpSp>
          <p:grpSp>
            <p:nvGrpSpPr>
              <p:cNvPr id="14" name="Group 57"/>
              <p:cNvGrpSpPr>
                <a:grpSpLocks/>
              </p:cNvGrpSpPr>
              <p:nvPr/>
            </p:nvGrpSpPr>
            <p:grpSpPr bwMode="auto">
              <a:xfrm>
                <a:off x="1695" y="3401"/>
                <a:ext cx="46" cy="45"/>
                <a:chOff x="1695" y="3401"/>
                <a:chExt cx="46" cy="45"/>
              </a:xfrm>
            </p:grpSpPr>
            <p:sp>
              <p:nvSpPr>
                <p:cNvPr id="7226" name="Line 58"/>
                <p:cNvSpPr>
                  <a:spLocks noChangeShapeType="1"/>
                </p:cNvSpPr>
                <p:nvPr/>
              </p:nvSpPr>
              <p:spPr bwMode="auto">
                <a:xfrm>
                  <a:off x="1695" y="3401"/>
                  <a:ext cx="46" cy="46"/>
                </a:xfrm>
                <a:prstGeom prst="line">
                  <a:avLst/>
                </a:prstGeom>
                <a:noFill/>
                <a:ln w="22320">
                  <a:solidFill>
                    <a:srgbClr val="008000"/>
                  </a:solidFill>
                  <a:miter lim="800000"/>
                  <a:headEnd/>
                  <a:tailEnd/>
                </a:ln>
              </p:spPr>
              <p:txBody>
                <a:bodyPr/>
                <a:lstStyle/>
                <a:p>
                  <a:endParaRPr lang="en-US"/>
                </a:p>
              </p:txBody>
            </p:sp>
            <p:sp>
              <p:nvSpPr>
                <p:cNvPr id="7227" name="Line 59"/>
                <p:cNvSpPr>
                  <a:spLocks noChangeShapeType="1"/>
                </p:cNvSpPr>
                <p:nvPr/>
              </p:nvSpPr>
              <p:spPr bwMode="auto">
                <a:xfrm flipH="1">
                  <a:off x="1694" y="3402"/>
                  <a:ext cx="45" cy="43"/>
                </a:xfrm>
                <a:prstGeom prst="line">
                  <a:avLst/>
                </a:prstGeom>
                <a:noFill/>
                <a:ln w="22320">
                  <a:solidFill>
                    <a:srgbClr val="008000"/>
                  </a:solidFill>
                  <a:miter lim="800000"/>
                  <a:headEnd/>
                  <a:tailEnd/>
                </a:ln>
              </p:spPr>
              <p:txBody>
                <a:bodyPr/>
                <a:lstStyle/>
                <a:p>
                  <a:endParaRPr lang="en-US"/>
                </a:p>
              </p:txBody>
            </p:sp>
          </p:grpSp>
          <p:grpSp>
            <p:nvGrpSpPr>
              <p:cNvPr id="15" name="Group 60"/>
              <p:cNvGrpSpPr>
                <a:grpSpLocks/>
              </p:cNvGrpSpPr>
              <p:nvPr/>
            </p:nvGrpSpPr>
            <p:grpSpPr bwMode="auto">
              <a:xfrm>
                <a:off x="1818" y="3237"/>
                <a:ext cx="46" cy="46"/>
                <a:chOff x="1818" y="3237"/>
                <a:chExt cx="46" cy="46"/>
              </a:xfrm>
            </p:grpSpPr>
            <p:sp>
              <p:nvSpPr>
                <p:cNvPr id="7224" name="Line 61"/>
                <p:cNvSpPr>
                  <a:spLocks noChangeShapeType="1"/>
                </p:cNvSpPr>
                <p:nvPr/>
              </p:nvSpPr>
              <p:spPr bwMode="auto">
                <a:xfrm>
                  <a:off x="1818" y="3237"/>
                  <a:ext cx="46" cy="46"/>
                </a:xfrm>
                <a:prstGeom prst="line">
                  <a:avLst/>
                </a:prstGeom>
                <a:noFill/>
                <a:ln w="22320">
                  <a:solidFill>
                    <a:srgbClr val="008000"/>
                  </a:solidFill>
                  <a:miter lim="800000"/>
                  <a:headEnd/>
                  <a:tailEnd/>
                </a:ln>
              </p:spPr>
              <p:txBody>
                <a:bodyPr/>
                <a:lstStyle/>
                <a:p>
                  <a:endParaRPr lang="en-US"/>
                </a:p>
              </p:txBody>
            </p:sp>
            <p:sp>
              <p:nvSpPr>
                <p:cNvPr id="7225" name="Line 62"/>
                <p:cNvSpPr>
                  <a:spLocks noChangeShapeType="1"/>
                </p:cNvSpPr>
                <p:nvPr/>
              </p:nvSpPr>
              <p:spPr bwMode="auto">
                <a:xfrm flipH="1">
                  <a:off x="1817" y="3239"/>
                  <a:ext cx="45" cy="43"/>
                </a:xfrm>
                <a:prstGeom prst="line">
                  <a:avLst/>
                </a:prstGeom>
                <a:noFill/>
                <a:ln w="22320">
                  <a:solidFill>
                    <a:srgbClr val="008000"/>
                  </a:solidFill>
                  <a:miter lim="800000"/>
                  <a:headEnd/>
                  <a:tailEnd/>
                </a:ln>
              </p:spPr>
              <p:txBody>
                <a:bodyPr/>
                <a:lstStyle/>
                <a:p>
                  <a:endParaRPr lang="en-US"/>
                </a:p>
              </p:txBody>
            </p:sp>
          </p:grpSp>
          <p:grpSp>
            <p:nvGrpSpPr>
              <p:cNvPr id="16" name="Group 63"/>
              <p:cNvGrpSpPr>
                <a:grpSpLocks/>
              </p:cNvGrpSpPr>
              <p:nvPr/>
            </p:nvGrpSpPr>
            <p:grpSpPr bwMode="auto">
              <a:xfrm>
                <a:off x="1049" y="3565"/>
                <a:ext cx="46" cy="45"/>
                <a:chOff x="1049" y="3565"/>
                <a:chExt cx="46" cy="45"/>
              </a:xfrm>
            </p:grpSpPr>
            <p:sp>
              <p:nvSpPr>
                <p:cNvPr id="7222" name="Line 64"/>
                <p:cNvSpPr>
                  <a:spLocks noChangeShapeType="1"/>
                </p:cNvSpPr>
                <p:nvPr/>
              </p:nvSpPr>
              <p:spPr bwMode="auto">
                <a:xfrm>
                  <a:off x="1050" y="3565"/>
                  <a:ext cx="46" cy="46"/>
                </a:xfrm>
                <a:prstGeom prst="line">
                  <a:avLst/>
                </a:prstGeom>
                <a:noFill/>
                <a:ln w="22320">
                  <a:solidFill>
                    <a:srgbClr val="008000"/>
                  </a:solidFill>
                  <a:miter lim="800000"/>
                  <a:headEnd/>
                  <a:tailEnd/>
                </a:ln>
              </p:spPr>
              <p:txBody>
                <a:bodyPr/>
                <a:lstStyle/>
                <a:p>
                  <a:endParaRPr lang="en-US"/>
                </a:p>
              </p:txBody>
            </p:sp>
            <p:sp>
              <p:nvSpPr>
                <p:cNvPr id="7223" name="Line 65"/>
                <p:cNvSpPr>
                  <a:spLocks noChangeShapeType="1"/>
                </p:cNvSpPr>
                <p:nvPr/>
              </p:nvSpPr>
              <p:spPr bwMode="auto">
                <a:xfrm flipH="1">
                  <a:off x="1049" y="3566"/>
                  <a:ext cx="45" cy="43"/>
                </a:xfrm>
                <a:prstGeom prst="line">
                  <a:avLst/>
                </a:prstGeom>
                <a:noFill/>
                <a:ln w="22320">
                  <a:solidFill>
                    <a:srgbClr val="008000"/>
                  </a:solidFill>
                  <a:miter lim="800000"/>
                  <a:headEnd/>
                  <a:tailEnd/>
                </a:ln>
              </p:spPr>
              <p:txBody>
                <a:bodyPr/>
                <a:lstStyle/>
                <a:p>
                  <a:endParaRPr lang="en-US"/>
                </a:p>
              </p:txBody>
            </p:sp>
          </p:grpSp>
          <p:grpSp>
            <p:nvGrpSpPr>
              <p:cNvPr id="17" name="Group 66"/>
              <p:cNvGrpSpPr>
                <a:grpSpLocks/>
              </p:cNvGrpSpPr>
              <p:nvPr/>
            </p:nvGrpSpPr>
            <p:grpSpPr bwMode="auto">
              <a:xfrm>
                <a:off x="1142" y="3663"/>
                <a:ext cx="46" cy="45"/>
                <a:chOff x="1142" y="3663"/>
                <a:chExt cx="46" cy="45"/>
              </a:xfrm>
            </p:grpSpPr>
            <p:sp>
              <p:nvSpPr>
                <p:cNvPr id="7220" name="Line 67"/>
                <p:cNvSpPr>
                  <a:spLocks noChangeShapeType="1"/>
                </p:cNvSpPr>
                <p:nvPr/>
              </p:nvSpPr>
              <p:spPr bwMode="auto">
                <a:xfrm>
                  <a:off x="1142" y="3663"/>
                  <a:ext cx="46" cy="46"/>
                </a:xfrm>
                <a:prstGeom prst="line">
                  <a:avLst/>
                </a:prstGeom>
                <a:noFill/>
                <a:ln w="22320">
                  <a:solidFill>
                    <a:srgbClr val="008000"/>
                  </a:solidFill>
                  <a:miter lim="800000"/>
                  <a:headEnd/>
                  <a:tailEnd/>
                </a:ln>
              </p:spPr>
              <p:txBody>
                <a:bodyPr/>
                <a:lstStyle/>
                <a:p>
                  <a:endParaRPr lang="en-US"/>
                </a:p>
              </p:txBody>
            </p:sp>
            <p:sp>
              <p:nvSpPr>
                <p:cNvPr id="7221" name="Line 68"/>
                <p:cNvSpPr>
                  <a:spLocks noChangeShapeType="1"/>
                </p:cNvSpPr>
                <p:nvPr/>
              </p:nvSpPr>
              <p:spPr bwMode="auto">
                <a:xfrm flipH="1">
                  <a:off x="1141" y="3664"/>
                  <a:ext cx="45" cy="43"/>
                </a:xfrm>
                <a:prstGeom prst="line">
                  <a:avLst/>
                </a:prstGeom>
                <a:noFill/>
                <a:ln w="22320">
                  <a:solidFill>
                    <a:srgbClr val="008000"/>
                  </a:solidFill>
                  <a:miter lim="800000"/>
                  <a:headEnd/>
                  <a:tailEnd/>
                </a:ln>
              </p:spPr>
              <p:txBody>
                <a:bodyPr/>
                <a:lstStyle/>
                <a:p>
                  <a:endParaRPr lang="en-US"/>
                </a:p>
              </p:txBody>
            </p:sp>
          </p:grpSp>
          <p:grpSp>
            <p:nvGrpSpPr>
              <p:cNvPr id="18" name="Group 69"/>
              <p:cNvGrpSpPr>
                <a:grpSpLocks/>
              </p:cNvGrpSpPr>
              <p:nvPr/>
            </p:nvGrpSpPr>
            <p:grpSpPr bwMode="auto">
              <a:xfrm>
                <a:off x="1203" y="3386"/>
                <a:ext cx="46" cy="45"/>
                <a:chOff x="1203" y="3386"/>
                <a:chExt cx="46" cy="45"/>
              </a:xfrm>
            </p:grpSpPr>
            <p:sp>
              <p:nvSpPr>
                <p:cNvPr id="7218" name="Line 70"/>
                <p:cNvSpPr>
                  <a:spLocks noChangeShapeType="1"/>
                </p:cNvSpPr>
                <p:nvPr/>
              </p:nvSpPr>
              <p:spPr bwMode="auto">
                <a:xfrm>
                  <a:off x="1204" y="3386"/>
                  <a:ext cx="46" cy="46"/>
                </a:xfrm>
                <a:prstGeom prst="line">
                  <a:avLst/>
                </a:prstGeom>
                <a:noFill/>
                <a:ln w="22320">
                  <a:solidFill>
                    <a:srgbClr val="008000"/>
                  </a:solidFill>
                  <a:miter lim="800000"/>
                  <a:headEnd/>
                  <a:tailEnd/>
                </a:ln>
              </p:spPr>
              <p:txBody>
                <a:bodyPr/>
                <a:lstStyle/>
                <a:p>
                  <a:endParaRPr lang="en-US"/>
                </a:p>
              </p:txBody>
            </p:sp>
            <p:sp>
              <p:nvSpPr>
                <p:cNvPr id="7219" name="Line 71"/>
                <p:cNvSpPr>
                  <a:spLocks noChangeShapeType="1"/>
                </p:cNvSpPr>
                <p:nvPr/>
              </p:nvSpPr>
              <p:spPr bwMode="auto">
                <a:xfrm flipH="1">
                  <a:off x="1202" y="3388"/>
                  <a:ext cx="45" cy="43"/>
                </a:xfrm>
                <a:prstGeom prst="line">
                  <a:avLst/>
                </a:prstGeom>
                <a:noFill/>
                <a:ln w="22320">
                  <a:solidFill>
                    <a:srgbClr val="008000"/>
                  </a:solidFill>
                  <a:miter lim="800000"/>
                  <a:headEnd/>
                  <a:tailEnd/>
                </a:ln>
              </p:spPr>
              <p:txBody>
                <a:bodyPr/>
                <a:lstStyle/>
                <a:p>
                  <a:endParaRPr lang="en-US"/>
                </a:p>
              </p:txBody>
            </p:sp>
          </p:grpSp>
          <p:sp>
            <p:nvSpPr>
              <p:cNvPr id="7214" name="Line 72"/>
              <p:cNvSpPr>
                <a:spLocks noChangeShapeType="1"/>
              </p:cNvSpPr>
              <p:nvPr/>
            </p:nvSpPr>
            <p:spPr bwMode="auto">
              <a:xfrm flipV="1">
                <a:off x="1010" y="2846"/>
                <a:ext cx="891" cy="893"/>
              </a:xfrm>
              <a:prstGeom prst="line">
                <a:avLst/>
              </a:prstGeom>
              <a:noFill/>
              <a:ln w="22320">
                <a:solidFill>
                  <a:srgbClr val="000066"/>
                </a:solidFill>
                <a:miter lim="800000"/>
                <a:headEnd/>
                <a:tailEnd/>
              </a:ln>
            </p:spPr>
            <p:txBody>
              <a:bodyPr/>
              <a:lstStyle/>
              <a:p>
                <a:endParaRPr lang="en-US"/>
              </a:p>
            </p:txBody>
          </p:sp>
          <p:sp>
            <p:nvSpPr>
              <p:cNvPr id="7215" name="AutoShape 73"/>
              <p:cNvSpPr>
                <a:spLocks noChangeArrowheads="1"/>
              </p:cNvSpPr>
              <p:nvPr/>
            </p:nvSpPr>
            <p:spPr bwMode="auto">
              <a:xfrm>
                <a:off x="1655" y="290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216" name="Line 74"/>
              <p:cNvSpPr>
                <a:spLocks noChangeShapeType="1"/>
              </p:cNvSpPr>
              <p:nvPr/>
            </p:nvSpPr>
            <p:spPr bwMode="auto">
              <a:xfrm flipV="1">
                <a:off x="1133" y="3010"/>
                <a:ext cx="891" cy="893"/>
              </a:xfrm>
              <a:prstGeom prst="line">
                <a:avLst/>
              </a:prstGeom>
              <a:noFill/>
              <a:ln w="15840">
                <a:solidFill>
                  <a:srgbClr val="000066"/>
                </a:solidFill>
                <a:prstDash val="dash"/>
                <a:miter lim="800000"/>
                <a:headEnd/>
                <a:tailEnd/>
              </a:ln>
            </p:spPr>
            <p:txBody>
              <a:bodyPr/>
              <a:lstStyle/>
              <a:p>
                <a:endParaRPr lang="en-US"/>
              </a:p>
            </p:txBody>
          </p:sp>
          <p:sp>
            <p:nvSpPr>
              <p:cNvPr id="7217" name="Line 75"/>
              <p:cNvSpPr>
                <a:spLocks noChangeShapeType="1"/>
              </p:cNvSpPr>
              <p:nvPr/>
            </p:nvSpPr>
            <p:spPr bwMode="auto">
              <a:xfrm flipV="1">
                <a:off x="856" y="2715"/>
                <a:ext cx="891" cy="893"/>
              </a:xfrm>
              <a:prstGeom prst="line">
                <a:avLst/>
              </a:prstGeom>
              <a:noFill/>
              <a:ln w="15840">
                <a:solidFill>
                  <a:srgbClr val="000066"/>
                </a:solidFill>
                <a:prstDash val="dash"/>
                <a:miter lim="800000"/>
                <a:headEnd/>
                <a:tailEnd/>
              </a:ln>
            </p:spPr>
            <p:txBody>
              <a:bodyPr/>
              <a:lstStyle/>
              <a:p>
                <a:endParaRPr lang="en-US"/>
              </a:p>
            </p:txBody>
          </p:sp>
        </p:grpSp>
        <p:sp>
          <p:nvSpPr>
            <p:cNvPr id="506956" name="Text Box 76"/>
            <p:cNvSpPr txBox="1">
              <a:spLocks noChangeArrowheads="1"/>
            </p:cNvSpPr>
            <p:nvPr/>
          </p:nvSpPr>
          <p:spPr bwMode="auto">
            <a:xfrm>
              <a:off x="6019800" y="6548437"/>
              <a:ext cx="3124200" cy="309563"/>
            </a:xfrm>
            <a:prstGeom prst="rect">
              <a:avLst/>
            </a:prstGeom>
            <a:solidFill>
              <a:schemeClr val="tx1"/>
            </a:solidFill>
            <a:ln w="9525">
              <a:noFill/>
              <a:round/>
              <a:headEnd/>
              <a:tailEnd/>
            </a:ln>
          </p:spPr>
          <p:txBody>
            <a:bodyPr wrap="squar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chemeClr val="bg1"/>
                  </a:solidFill>
                  <a:latin typeface="Arial" charset="0"/>
                  <a:ea typeface="Lucida Sans Unicode" pitchFamily="34" charset="0"/>
                  <a:cs typeface="Lucida Sans Unicode" pitchFamily="34" charset="0"/>
                </a:rPr>
                <a:t>Off-the-shelf classifier (SVM)</a:t>
              </a:r>
              <a:endParaRPr lang="en-GB" sz="1400" dirty="0">
                <a:solidFill>
                  <a:schemeClr val="bg1"/>
                </a:solidFill>
                <a:latin typeface="Arial" charset="0"/>
                <a:ea typeface="Lucida Sans Unicode" pitchFamily="34" charset="0"/>
                <a:cs typeface="Lucida Sans Unicode" pitchFamily="34" charset="0"/>
              </a:endParaRPr>
            </a:p>
          </p:txBody>
        </p:sp>
      </p:grpSp>
      <p:grpSp>
        <p:nvGrpSpPr>
          <p:cNvPr id="19" name="Group 88"/>
          <p:cNvGrpSpPr/>
          <p:nvPr/>
        </p:nvGrpSpPr>
        <p:grpSpPr>
          <a:xfrm>
            <a:off x="385855" y="3108382"/>
            <a:ext cx="1676400" cy="1413025"/>
            <a:chOff x="786670" y="1485900"/>
            <a:chExt cx="2598420" cy="2290076"/>
          </a:xfrm>
        </p:grpSpPr>
        <p:sp>
          <p:nvSpPr>
            <p:cNvPr id="506884" name="Text Box 4"/>
            <p:cNvSpPr txBox="1">
              <a:spLocks noChangeArrowheads="1"/>
            </p:cNvSpPr>
            <p:nvPr/>
          </p:nvSpPr>
          <p:spPr bwMode="auto">
            <a:xfrm>
              <a:off x="786670" y="3223750"/>
              <a:ext cx="2598420" cy="552226"/>
            </a:xfrm>
            <a:prstGeom prst="rect">
              <a:avLst/>
            </a:prstGeom>
            <a:noFill/>
            <a:ln w="9525">
              <a:noFill/>
              <a:round/>
              <a:headEnd/>
              <a:tailEnd/>
            </a:ln>
          </p:spPr>
          <p:txBody>
            <a:bodyPr wrap="square" lIns="90000" tIns="46800" rIns="90000" bIns="46800">
              <a:spAutoFit/>
            </a:bodyPr>
            <a:lstStyle/>
            <a:p>
              <a:pPr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Image</a:t>
              </a:r>
              <a:endParaRPr lang="en-GB" sz="1200" dirty="0">
                <a:solidFill>
                  <a:schemeClr val="bg1"/>
                </a:solidFill>
                <a:latin typeface="Arial" charset="0"/>
                <a:ea typeface="Lucida Sans Unicode" pitchFamily="34" charset="0"/>
                <a:cs typeface="Lucida Sans Unicode" pitchFamily="34" charset="0"/>
              </a:endParaRPr>
            </a:p>
          </p:txBody>
        </p:sp>
        <p:pic>
          <p:nvPicPr>
            <p:cNvPr id="506957" name="Picture 77"/>
            <p:cNvPicPr>
              <a:picLocks noChangeAspect="1" noChangeArrowheads="1"/>
            </p:cNvPicPr>
            <p:nvPr/>
          </p:nvPicPr>
          <p:blipFill>
            <a:blip r:embed="rId8" cstate="print"/>
            <a:srcRect l="12857" t="7619" r="10000" b="10476"/>
            <a:stretch>
              <a:fillRect/>
            </a:stretch>
          </p:blipFill>
          <p:spPr bwMode="auto">
            <a:xfrm>
              <a:off x="876300" y="1485900"/>
              <a:ext cx="2209800" cy="1759656"/>
            </a:xfrm>
            <a:prstGeom prst="rect">
              <a:avLst/>
            </a:prstGeom>
            <a:noFill/>
            <a:ln w="9525">
              <a:noFill/>
              <a:round/>
              <a:headEnd/>
              <a:tailEnd/>
            </a:ln>
          </p:spPr>
        </p:pic>
      </p:grpSp>
      <p:grpSp>
        <p:nvGrpSpPr>
          <p:cNvPr id="20" name="Group 92"/>
          <p:cNvGrpSpPr/>
          <p:nvPr/>
        </p:nvGrpSpPr>
        <p:grpSpPr>
          <a:xfrm>
            <a:off x="5608935" y="3121760"/>
            <a:ext cx="3390970" cy="1442138"/>
            <a:chOff x="5608935" y="3121760"/>
            <a:chExt cx="3390970" cy="1442138"/>
          </a:xfrm>
        </p:grpSpPr>
        <p:sp>
          <p:nvSpPr>
            <p:cNvPr id="506888" name="Text Box 8"/>
            <p:cNvSpPr txBox="1">
              <a:spLocks noChangeArrowheads="1"/>
            </p:cNvSpPr>
            <p:nvPr/>
          </p:nvSpPr>
          <p:spPr bwMode="auto">
            <a:xfrm>
              <a:off x="5608935" y="4223163"/>
              <a:ext cx="3390970"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representation [a</a:t>
              </a:r>
              <a:r>
                <a:rPr lang="en-GB" sz="1600" baseline="-25000" dirty="0" smtClean="0">
                  <a:solidFill>
                    <a:schemeClr val="bg1"/>
                  </a:solidFill>
                  <a:latin typeface="Arial" charset="0"/>
                  <a:ea typeface="Lucida Sans Unicode" pitchFamily="34" charset="0"/>
                  <a:cs typeface="Lucida Sans Unicode" pitchFamily="34" charset="0"/>
                </a:rPr>
                <a:t>1</a:t>
              </a:r>
              <a:r>
                <a:rPr lang="en-GB" sz="1600" dirty="0" smtClean="0">
                  <a:solidFill>
                    <a:schemeClr val="bg1"/>
                  </a:solidFill>
                  <a:latin typeface="Arial" charset="0"/>
                  <a:ea typeface="Lucida Sans Unicode" pitchFamily="34" charset="0"/>
                  <a:cs typeface="Lucida Sans Unicode" pitchFamily="34" charset="0"/>
                </a:rPr>
                <a:t>, ... , a</a:t>
              </a:r>
              <a:r>
                <a:rPr lang="en-GB" sz="1600" baseline="-25000" dirty="0" smtClean="0">
                  <a:solidFill>
                    <a:schemeClr val="bg1"/>
                  </a:solidFill>
                  <a:latin typeface="Arial" charset="0"/>
                  <a:ea typeface="Lucida Sans Unicode" pitchFamily="34" charset="0"/>
                  <a:cs typeface="Lucida Sans Unicode" pitchFamily="34" charset="0"/>
                </a:rPr>
                <a:t>64</a:t>
              </a:r>
              <a:r>
                <a:rPr lang="en-GB" sz="1600" dirty="0" smtClean="0">
                  <a:solidFill>
                    <a:schemeClr val="bg1"/>
                  </a:solidFill>
                  <a:latin typeface="Arial" charset="0"/>
                  <a:ea typeface="Lucida Sans Unicode" pitchFamily="34" charset="0"/>
                  <a:cs typeface="Lucida Sans Unicode" pitchFamily="34" charset="0"/>
                </a:rPr>
                <a:t>]</a:t>
              </a:r>
              <a:endParaRPr lang="en-GB" sz="1600" dirty="0">
                <a:solidFill>
                  <a:schemeClr val="bg1"/>
                </a:solidFill>
                <a:latin typeface="Arial" charset="0"/>
                <a:ea typeface="Lucida Sans Unicode" pitchFamily="34" charset="0"/>
                <a:cs typeface="Lucida Sans Unicode" pitchFamily="34" charset="0"/>
              </a:endParaRPr>
            </a:p>
          </p:txBody>
        </p:sp>
        <p:pic>
          <p:nvPicPr>
            <p:cNvPr id="506958" name="Picture 78"/>
            <p:cNvPicPr>
              <a:picLocks noChangeAspect="1" noChangeArrowheads="1"/>
            </p:cNvPicPr>
            <p:nvPr/>
          </p:nvPicPr>
          <p:blipFill>
            <a:blip r:embed="rId9" cstate="print"/>
            <a:srcRect/>
            <a:stretch>
              <a:fillRect/>
            </a:stretch>
          </p:blipFill>
          <p:spPr bwMode="auto">
            <a:xfrm>
              <a:off x="5867400" y="3121760"/>
              <a:ext cx="2688156" cy="1104453"/>
            </a:xfrm>
            <a:prstGeom prst="rect">
              <a:avLst/>
            </a:prstGeom>
            <a:noFill/>
            <a:ln w="9525">
              <a:noFill/>
              <a:round/>
              <a:headEnd/>
              <a:tailEnd/>
            </a:ln>
          </p:spPr>
        </p:pic>
      </p:grpSp>
      <p:grpSp>
        <p:nvGrpSpPr>
          <p:cNvPr id="21" name="Group 89"/>
          <p:cNvGrpSpPr/>
          <p:nvPr/>
        </p:nvGrpSpPr>
        <p:grpSpPr>
          <a:xfrm>
            <a:off x="2653275" y="3126670"/>
            <a:ext cx="2264370" cy="1454480"/>
            <a:chOff x="2667000" y="3314700"/>
            <a:chExt cx="2095500" cy="1339265"/>
          </a:xfrm>
        </p:grpSpPr>
        <p:sp>
          <p:nvSpPr>
            <p:cNvPr id="506885" name="Text Box 5"/>
            <p:cNvSpPr txBox="1">
              <a:spLocks noChangeArrowheads="1"/>
            </p:cNvSpPr>
            <p:nvPr/>
          </p:nvSpPr>
          <p:spPr bwMode="auto">
            <a:xfrm>
              <a:off x="2920585" y="4313230"/>
              <a:ext cx="1733465"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bases </a:t>
              </a:r>
              <a:r>
                <a:rPr lang="en-GB" sz="1600" dirty="0" err="1" smtClean="0">
                  <a:solidFill>
                    <a:schemeClr val="bg1"/>
                  </a:solidFill>
                  <a:latin typeface="Symbol" pitchFamily="18" charset="2"/>
                  <a:ea typeface="Lucida Sans Unicode" pitchFamily="34" charset="0"/>
                  <a:cs typeface="Lucida Sans Unicode" pitchFamily="34" charset="0"/>
                </a:rPr>
                <a:t>f</a:t>
              </a:r>
              <a:r>
                <a:rPr lang="en-GB" sz="1600" baseline="-25000" dirty="0" err="1" smtClean="0">
                  <a:solidFill>
                    <a:schemeClr val="bg1"/>
                  </a:solidFill>
                  <a:latin typeface="Arial" charset="0"/>
                  <a:ea typeface="Lucida Sans Unicode" pitchFamily="34" charset="0"/>
                  <a:cs typeface="Lucida Sans Unicode" pitchFamily="34" charset="0"/>
                </a:rPr>
                <a:t>i</a:t>
              </a:r>
              <a:endParaRPr lang="en-GB" sz="1600" baseline="-25000" dirty="0">
                <a:solidFill>
                  <a:schemeClr val="bg1"/>
                </a:solidFill>
                <a:latin typeface="Arial" charset="0"/>
                <a:ea typeface="Lucida Sans Unicode" pitchFamily="34" charset="0"/>
                <a:cs typeface="Lucida Sans Unicode" pitchFamily="34" charset="0"/>
              </a:endParaRPr>
            </a:p>
          </p:txBody>
        </p:sp>
        <p:pic>
          <p:nvPicPr>
            <p:cNvPr id="506959" name="Picture 79"/>
            <p:cNvPicPr>
              <a:picLocks noChangeAspect="1" noChangeArrowheads="1"/>
            </p:cNvPicPr>
            <p:nvPr/>
          </p:nvPicPr>
          <p:blipFill>
            <a:blip r:embed="rId10" cstate="print"/>
            <a:srcRect r="89039" b="89180"/>
            <a:stretch>
              <a:fillRect/>
            </a:stretch>
          </p:blipFill>
          <p:spPr bwMode="auto">
            <a:xfrm>
              <a:off x="2667000" y="3314700"/>
              <a:ext cx="2095500" cy="1028700"/>
            </a:xfrm>
            <a:prstGeom prst="rect">
              <a:avLst/>
            </a:prstGeom>
            <a:noFill/>
            <a:ln w="9525">
              <a:noFill/>
              <a:round/>
              <a:headEnd/>
              <a:tailEnd/>
            </a:ln>
          </p:spPr>
        </p:pic>
      </p:grpSp>
      <p:grpSp>
        <p:nvGrpSpPr>
          <p:cNvPr id="22" name="Group 79"/>
          <p:cNvGrpSpPr/>
          <p:nvPr/>
        </p:nvGrpSpPr>
        <p:grpSpPr>
          <a:xfrm>
            <a:off x="2514600" y="762000"/>
            <a:ext cx="2628900" cy="1706880"/>
            <a:chOff x="1236307" y="1138238"/>
            <a:chExt cx="5631826" cy="3362147"/>
          </a:xfrm>
        </p:grpSpPr>
        <p:sp>
          <p:nvSpPr>
            <p:cNvPr id="81" name="Rectangle 4"/>
            <p:cNvSpPr>
              <a:spLocks noChangeArrowheads="1"/>
            </p:cNvSpPr>
            <p:nvPr/>
          </p:nvSpPr>
          <p:spPr bwMode="auto">
            <a:xfrm>
              <a:off x="1236307" y="1138238"/>
              <a:ext cx="5631826" cy="336214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82" name="Picture 5"/>
            <p:cNvPicPr>
              <a:picLocks noChangeAspect="1" noChangeArrowheads="1"/>
            </p:cNvPicPr>
            <p:nvPr/>
          </p:nvPicPr>
          <p:blipFill>
            <a:blip r:embed="rId11"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83" name="Picture 6"/>
            <p:cNvPicPr>
              <a:picLocks noChangeAspect="1" noChangeArrowheads="1"/>
            </p:cNvPicPr>
            <p:nvPr/>
          </p:nvPicPr>
          <p:blipFill>
            <a:blip r:embed="rId12"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84" name="Picture 8"/>
            <p:cNvPicPr>
              <a:picLocks noChangeAspect="1" noChangeArrowheads="1"/>
            </p:cNvPicPr>
            <p:nvPr/>
          </p:nvPicPr>
          <p:blipFill>
            <a:blip r:embed="rId13"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85" name="Picture 9"/>
            <p:cNvPicPr>
              <a:picLocks noChangeAspect="1" noChangeArrowheads="1"/>
            </p:cNvPicPr>
            <p:nvPr/>
          </p:nvPicPr>
          <p:blipFill>
            <a:blip r:embed="rId14" cstate="print"/>
            <a:srcRect/>
            <a:stretch>
              <a:fillRect/>
            </a:stretch>
          </p:blipFill>
          <p:spPr bwMode="auto">
            <a:xfrm>
              <a:off x="3381375" y="2744788"/>
              <a:ext cx="1428750" cy="1076325"/>
            </a:xfrm>
            <a:prstGeom prst="rect">
              <a:avLst/>
            </a:prstGeom>
            <a:noFill/>
            <a:ln w="12700" algn="ctr">
              <a:noFill/>
              <a:miter lim="800000"/>
              <a:headEnd/>
              <a:tailEnd/>
            </a:ln>
          </p:spPr>
        </p:pic>
        <p:sp>
          <p:nvSpPr>
            <p:cNvPr id="86" name="Text Box 10"/>
            <p:cNvSpPr txBox="1">
              <a:spLocks noChangeArrowheads="1"/>
            </p:cNvSpPr>
            <p:nvPr/>
          </p:nvSpPr>
          <p:spPr bwMode="auto">
            <a:xfrm>
              <a:off x="2796721" y="3895186"/>
              <a:ext cx="2600280" cy="545622"/>
            </a:xfrm>
            <a:prstGeom prst="rect">
              <a:avLst/>
            </a:prstGeom>
            <a:noFill/>
            <a:ln w="12700" algn="ctr">
              <a:noFill/>
              <a:miter lim="800000"/>
              <a:headEnd/>
              <a:tailEnd/>
            </a:ln>
          </p:spPr>
          <p:txBody>
            <a:bodyPr wrap="none">
              <a:spAutoFit/>
            </a:bodyPr>
            <a:lstStyle/>
            <a:p>
              <a:pPr algn="l">
                <a:spcBef>
                  <a:spcPct val="0"/>
                </a:spcBef>
              </a:pPr>
              <a:r>
                <a:rPr lang="en-US" sz="1200" dirty="0" smtClean="0">
                  <a:latin typeface="Arial" charset="0"/>
                </a:rPr>
                <a:t>Unlabeled data</a:t>
              </a:r>
              <a:endParaRPr lang="en-US" sz="1200" dirty="0">
                <a:latin typeface="Arial" charset="0"/>
              </a:endParaRPr>
            </a:p>
          </p:txBody>
        </p:sp>
        <p:pic>
          <p:nvPicPr>
            <p:cNvPr id="87" name="Picture 11"/>
            <p:cNvPicPr>
              <a:picLocks noChangeAspect="1" noChangeArrowheads="1"/>
            </p:cNvPicPr>
            <p:nvPr/>
          </p:nvPicPr>
          <p:blipFill>
            <a:blip r:embed="rId15" cstate="print"/>
            <a:srcRect/>
            <a:stretch>
              <a:fillRect/>
            </a:stretch>
          </p:blipFill>
          <p:spPr bwMode="auto">
            <a:xfrm>
              <a:off x="1574800" y="2782888"/>
              <a:ext cx="1414463" cy="1057275"/>
            </a:xfrm>
            <a:prstGeom prst="rect">
              <a:avLst/>
            </a:prstGeom>
            <a:noFill/>
            <a:ln w="12700" algn="ctr">
              <a:noFill/>
              <a:miter lim="800000"/>
              <a:headEnd/>
              <a:tailEnd/>
            </a:ln>
          </p:spPr>
        </p:pic>
        <p:pic>
          <p:nvPicPr>
            <p:cNvPr id="88" name="Picture 23"/>
            <p:cNvPicPr>
              <a:picLocks noChangeAspect="1" noChangeArrowheads="1"/>
            </p:cNvPicPr>
            <p:nvPr/>
          </p:nvPicPr>
          <p:blipFill>
            <a:blip r:embed="rId16" cstate="print"/>
            <a:srcRect/>
            <a:stretch>
              <a:fillRect/>
            </a:stretch>
          </p:blipFill>
          <p:spPr bwMode="auto">
            <a:xfrm>
              <a:off x="3343275" y="1547813"/>
              <a:ext cx="1497013" cy="1036637"/>
            </a:xfrm>
            <a:prstGeom prst="rect">
              <a:avLst/>
            </a:prstGeom>
            <a:noFill/>
            <a:ln w="25400" algn="ctr">
              <a:noFill/>
              <a:miter lim="800000"/>
              <a:headEnd/>
              <a:tailEnd/>
            </a:ln>
          </p:spPr>
        </p:pic>
      </p:grpSp>
      <p:sp>
        <p:nvSpPr>
          <p:cNvPr id="91" name="AutoShape 6"/>
          <p:cNvSpPr>
            <a:spLocks noChangeArrowheads="1"/>
          </p:cNvSpPr>
          <p:nvPr/>
        </p:nvSpPr>
        <p:spPr bwMode="auto">
          <a:xfrm>
            <a:off x="7048500" y="453390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sp>
        <p:nvSpPr>
          <p:cNvPr id="92" name="AutoShape 3"/>
          <p:cNvSpPr>
            <a:spLocks noChangeArrowheads="1"/>
          </p:cNvSpPr>
          <p:nvPr/>
        </p:nvSpPr>
        <p:spPr bwMode="auto">
          <a:xfrm>
            <a:off x="5032860" y="350581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96" name="TextBox 95"/>
          <p:cNvSpPr txBox="1"/>
          <p:nvPr/>
        </p:nvSpPr>
        <p:spPr>
          <a:xfrm>
            <a:off x="309045" y="7115880"/>
            <a:ext cx="5184674" cy="1600438"/>
          </a:xfrm>
          <a:prstGeom prst="rect">
            <a:avLst/>
          </a:prstGeom>
          <a:noFill/>
        </p:spPr>
        <p:txBody>
          <a:bodyPr wrap="square" rtlCol="0">
            <a:spAutoFit/>
          </a:bodyPr>
          <a:lstStyle/>
          <a:p>
            <a:pPr algn="l">
              <a:spcBef>
                <a:spcPts val="0"/>
              </a:spcBef>
            </a:pPr>
            <a:r>
              <a:rPr lang="en-US" sz="1400" u="sng" dirty="0" smtClean="0">
                <a:solidFill>
                  <a:schemeClr val="bg1"/>
                </a:solidFill>
              </a:rPr>
              <a:t>In NLP: </a:t>
            </a:r>
            <a:endParaRPr lang="en-US" sz="1400" dirty="0" smtClean="0">
              <a:solidFill>
                <a:schemeClr val="bg1"/>
              </a:solidFill>
            </a:endParaRPr>
          </a:p>
          <a:p>
            <a:pPr algn="l">
              <a:spcBef>
                <a:spcPts val="0"/>
              </a:spcBef>
            </a:pPr>
            <a:r>
              <a:rPr lang="en-US" sz="1400" dirty="0" smtClean="0">
                <a:solidFill>
                  <a:schemeClr val="bg1"/>
                </a:solidFill>
              </a:rPr>
              <a:t>Distributional representations and vector space model ideas.  (Brown et al., 1992; Pereira, </a:t>
            </a:r>
            <a:r>
              <a:rPr lang="en-US" sz="1400" dirty="0" err="1" smtClean="0">
                <a:solidFill>
                  <a:schemeClr val="bg1"/>
                </a:solidFill>
              </a:rPr>
              <a:t>Tishby</a:t>
            </a:r>
            <a:r>
              <a:rPr lang="en-US" sz="1400" dirty="0" smtClean="0">
                <a:solidFill>
                  <a:schemeClr val="bg1"/>
                </a:solidFill>
              </a:rPr>
              <a:t> &amp; Lee, 1993; Salton et al., 1975; </a:t>
            </a:r>
            <a:r>
              <a:rPr lang="en-US" sz="1400" dirty="0" err="1" smtClean="0">
                <a:solidFill>
                  <a:schemeClr val="bg1"/>
                </a:solidFill>
              </a:rPr>
              <a:t>Pantel</a:t>
            </a:r>
            <a:r>
              <a:rPr lang="en-US" sz="1400" dirty="0" smtClean="0">
                <a:solidFill>
                  <a:schemeClr val="bg1"/>
                </a:solidFill>
              </a:rPr>
              <a:t> &amp; Lin, 2002; Rapp, 2003; </a:t>
            </a:r>
            <a:r>
              <a:rPr lang="en-US" sz="1400" dirty="0" err="1" smtClean="0">
                <a:solidFill>
                  <a:schemeClr val="bg1"/>
                </a:solidFill>
              </a:rPr>
              <a:t>Turney</a:t>
            </a:r>
            <a:r>
              <a:rPr lang="en-US" sz="1400" dirty="0" smtClean="0">
                <a:solidFill>
                  <a:schemeClr val="bg1"/>
                </a:solidFill>
              </a:rPr>
              <a:t>  et al., 2003).</a:t>
            </a:r>
          </a:p>
          <a:p>
            <a:pPr algn="l">
              <a:spcBef>
                <a:spcPts val="0"/>
              </a:spcBef>
            </a:pPr>
            <a:r>
              <a:rPr lang="en-US" sz="1400" dirty="0" smtClean="0">
                <a:solidFill>
                  <a:schemeClr val="bg1"/>
                </a:solidFill>
              </a:rPr>
              <a:t>Latent Semantic Analysis (</a:t>
            </a:r>
            <a:r>
              <a:rPr lang="en-US" sz="1400" dirty="0" err="1" smtClean="0">
                <a:solidFill>
                  <a:schemeClr val="bg1"/>
                </a:solidFill>
              </a:rPr>
              <a:t>Deerwester</a:t>
            </a:r>
            <a:r>
              <a:rPr lang="en-US" sz="1400" dirty="0" smtClean="0">
                <a:solidFill>
                  <a:schemeClr val="bg1"/>
                </a:solidFill>
              </a:rPr>
              <a:t> et al.,1990)</a:t>
            </a:r>
          </a:p>
          <a:p>
            <a:pPr algn="l">
              <a:spcBef>
                <a:spcPts val="0"/>
              </a:spcBef>
            </a:pPr>
            <a:r>
              <a:rPr lang="en-US" sz="1400" dirty="0" smtClean="0">
                <a:solidFill>
                  <a:schemeClr val="bg1"/>
                </a:solidFill>
              </a:rPr>
              <a:t>Structural Learning (Ando &amp; Zhang, 2005) </a:t>
            </a:r>
          </a:p>
          <a:p>
            <a:pPr algn="l">
              <a:spcBef>
                <a:spcPts val="0"/>
              </a:spcBef>
            </a:pPr>
            <a:r>
              <a:rPr lang="en-US" sz="1400" dirty="0" smtClean="0">
                <a:solidFill>
                  <a:schemeClr val="bg1"/>
                </a:solidFill>
              </a:rPr>
              <a:t>….</a:t>
            </a:r>
          </a:p>
        </p:txBody>
      </p:sp>
      <p:pic>
        <p:nvPicPr>
          <p:cNvPr id="97" name="Picture 2"/>
          <p:cNvPicPr>
            <a:picLocks noChangeAspect="1" noChangeArrowheads="1"/>
          </p:cNvPicPr>
          <p:nvPr/>
        </p:nvPicPr>
        <p:blipFill>
          <a:blip r:embed="rId17" cstate="print"/>
          <a:srcRect b="49600"/>
          <a:stretch>
            <a:fillRect/>
          </a:stretch>
        </p:blipFill>
        <p:spPr bwMode="auto">
          <a:xfrm>
            <a:off x="2622870" y="3083355"/>
            <a:ext cx="2342705" cy="118073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20" y="215900"/>
            <a:ext cx="7348140" cy="304800"/>
          </a:xfrm>
        </p:spPr>
        <p:txBody>
          <a:bodyPr/>
          <a:lstStyle/>
          <a:p>
            <a:r>
              <a:rPr lang="en-US" dirty="0" smtClean="0"/>
              <a:t>Video Activity recognition (Hollywood 2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1982408334"/>
              </p:ext>
            </p:extLst>
          </p:nvPr>
        </p:nvGraphicFramePr>
        <p:xfrm>
          <a:off x="577880" y="2699305"/>
          <a:ext cx="7796215" cy="2966720"/>
        </p:xfrm>
        <a:graphic>
          <a:graphicData uri="http://schemas.openxmlformats.org/drawingml/2006/table">
            <a:tbl>
              <a:tblPr firstRow="1" bandRow="1"/>
              <a:tblGrid>
                <a:gridCol w="6619428"/>
                <a:gridCol w="1176787"/>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ESURF [</a:t>
                      </a:r>
                      <a:r>
                        <a:rPr lang="en-US" b="0" dirty="0" err="1" smtClean="0"/>
                        <a:t>Williems</a:t>
                      </a:r>
                      <a:r>
                        <a:rPr lang="en-US" b="0" dirty="0" smtClean="0"/>
                        <a:t> et al 2008]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38%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Harris3D</a:t>
                      </a:r>
                      <a:r>
                        <a:rPr lang="en-US" b="0" baseline="0" dirty="0" smtClean="0"/>
                        <a:t> + HOG/HOF [Laptev et al 2003,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HOG/HOF  [Dollar et al 2005,</a:t>
                      </a:r>
                      <a:r>
                        <a:rPr lang="en-US" b="0" baseline="0" dirty="0" smtClean="0"/>
                        <a:t> Laptev 2004</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HOG/HOF [Laptev 2004,</a:t>
                      </a:r>
                      <a:r>
                        <a:rPr lang="en-US" b="0" baseline="0" dirty="0" smtClean="0"/>
                        <a:t> </a:t>
                      </a:r>
                      <a:r>
                        <a:rPr lang="en-US" b="0" dirty="0" err="1" smtClean="0"/>
                        <a:t>Williems</a:t>
                      </a:r>
                      <a:r>
                        <a:rPr lang="en-US" b="0" baseline="0" dirty="0" smtClean="0"/>
                        <a:t> et al 2008]</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Dense + HOG / HOF [Laptev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HOG3D [</a:t>
                      </a:r>
                      <a:r>
                        <a:rPr lang="en-US" b="0" dirty="0" err="1" smtClean="0"/>
                        <a:t>Klaser</a:t>
                      </a:r>
                      <a:r>
                        <a:rPr lang="en-US" b="0" baseline="0" dirty="0" smtClean="0"/>
                        <a:t> 2008,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Dollar et al 2005</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52%</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848515"/>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pic>
        <p:nvPicPr>
          <p:cNvPr id="2136067" name="Picture 3" descr="C:\Users\ang\Desktop\Hollywood2.png"/>
          <p:cNvPicPr>
            <a:picLocks noChangeAspect="1" noChangeArrowheads="1"/>
          </p:cNvPicPr>
          <p:nvPr/>
        </p:nvPicPr>
        <p:blipFill>
          <a:blip r:embed="rId3" cstate="print"/>
          <a:srcRect/>
          <a:stretch>
            <a:fillRect/>
          </a:stretch>
        </p:blipFill>
        <p:spPr bwMode="auto">
          <a:xfrm>
            <a:off x="961930" y="817460"/>
            <a:ext cx="7335355" cy="1627407"/>
          </a:xfrm>
          <a:prstGeom prst="rect">
            <a:avLst/>
          </a:prstGeom>
          <a:noFill/>
        </p:spPr>
      </p:pic>
      <p:cxnSp>
        <p:nvCxnSpPr>
          <p:cNvPr id="7" name="Straight Arrow Connector 6"/>
          <p:cNvCxnSpPr/>
          <p:nvPr/>
        </p:nvCxnSpPr>
        <p:spPr bwMode="auto">
          <a:xfrm rot="10800000">
            <a:off x="8489310" y="5464465"/>
            <a:ext cx="460860" cy="1588"/>
          </a:xfrm>
          <a:prstGeom prst="straightConnector1">
            <a:avLst/>
          </a:prstGeom>
          <a:noFill/>
          <a:ln w="28575" cap="flat" cmpd="sng" algn="ctr">
            <a:solidFill>
              <a:srgbClr val="FF0000"/>
            </a:solidFill>
            <a:prstDash val="solid"/>
            <a:round/>
            <a:headEnd type="none" w="med" len="med"/>
            <a:tailEnd type="arrow"/>
          </a:ln>
          <a:effectLst/>
        </p:spPr>
      </p:cxnSp>
      <p:sp>
        <p:nvSpPr>
          <p:cNvPr id="10" name="TextBox 9"/>
          <p:cNvSpPr txBox="1"/>
          <p:nvPr/>
        </p:nvSpPr>
        <p:spPr>
          <a:xfrm>
            <a:off x="7237430" y="6550223"/>
            <a:ext cx="193514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[Le, Zhou &amp; Ng, 2011]</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Self-taught learning: Example applications</a:t>
            </a:r>
            <a:endParaRPr lang="en-US" dirty="0"/>
          </a:p>
        </p:txBody>
      </p:sp>
      <p:grpSp>
        <p:nvGrpSpPr>
          <p:cNvPr id="3" name="Group 3"/>
          <p:cNvGrpSpPr/>
          <p:nvPr/>
        </p:nvGrpSpPr>
        <p:grpSpPr>
          <a:xfrm>
            <a:off x="1066800" y="1143000"/>
            <a:ext cx="2476500" cy="1037386"/>
            <a:chOff x="990600" y="1714500"/>
            <a:chExt cx="4914900" cy="1445480"/>
          </a:xfrm>
        </p:grpSpPr>
        <p:pic>
          <p:nvPicPr>
            <p:cNvPr id="5" name="Picture 3"/>
            <p:cNvPicPr>
              <a:picLocks noChangeAspect="1" noChangeArrowheads="1"/>
            </p:cNvPicPr>
            <p:nvPr/>
          </p:nvPicPr>
          <p:blipFill>
            <a:blip r:embed="rId2" cstate="print"/>
            <a:srcRect l="14103" t="14385" r="10256" b="18948"/>
            <a:stretch>
              <a:fillRect/>
            </a:stretch>
          </p:blipFill>
          <p:spPr bwMode="auto">
            <a:xfrm>
              <a:off x="3657600" y="1752600"/>
              <a:ext cx="2247900" cy="1066800"/>
            </a:xfrm>
            <a:prstGeom prst="rect">
              <a:avLst/>
            </a:prstGeom>
            <a:noFill/>
            <a:ln w="9525">
              <a:noFill/>
              <a:round/>
              <a:headEnd/>
              <a:tailEnd/>
            </a:ln>
          </p:spPr>
        </p:pic>
        <p:pic>
          <p:nvPicPr>
            <p:cNvPr id="6" name="Picture 4"/>
            <p:cNvPicPr>
              <a:picLocks noChangeAspect="1" noChangeArrowheads="1"/>
            </p:cNvPicPr>
            <p:nvPr/>
          </p:nvPicPr>
          <p:blipFill>
            <a:blip r:embed="rId3" cstate="print"/>
            <a:srcRect l="14182" t="15348" r="9436" b="18303"/>
            <a:stretch>
              <a:fillRect/>
            </a:stretch>
          </p:blipFill>
          <p:spPr bwMode="auto">
            <a:xfrm>
              <a:off x="990600" y="1714500"/>
              <a:ext cx="2171700" cy="1104900"/>
            </a:xfrm>
            <a:prstGeom prst="rect">
              <a:avLst/>
            </a:prstGeom>
            <a:noFill/>
            <a:ln w="9525">
              <a:noFill/>
              <a:round/>
              <a:headEnd/>
              <a:tailEnd/>
            </a:ln>
          </p:spPr>
        </p:pic>
        <p:sp>
          <p:nvSpPr>
            <p:cNvPr id="7" name="Text Box 44"/>
            <p:cNvSpPr txBox="1">
              <a:spLocks noChangeArrowheads="1"/>
            </p:cNvSpPr>
            <p:nvPr/>
          </p:nvSpPr>
          <p:spPr bwMode="auto">
            <a:xfrm>
              <a:off x="1579098" y="2819400"/>
              <a:ext cx="1066800"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a:solidFill>
                    <a:srgbClr val="FFFFFF"/>
                  </a:solidFill>
                  <a:ea typeface="굴림" pitchFamily="34" charset="-127"/>
                  <a:cs typeface="Lucida Sans Unicode" pitchFamily="34" charset="0"/>
                </a:rPr>
                <a:t>Digits</a:t>
              </a:r>
            </a:p>
          </p:txBody>
        </p:sp>
        <p:sp>
          <p:nvSpPr>
            <p:cNvPr id="8" name="Text Box 46"/>
            <p:cNvSpPr txBox="1">
              <a:spLocks noChangeArrowheads="1"/>
            </p:cNvSpPr>
            <p:nvPr/>
          </p:nvSpPr>
          <p:spPr bwMode="auto">
            <a:xfrm>
              <a:off x="3712698" y="2819400"/>
              <a:ext cx="2057399"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smtClean="0">
                  <a:solidFill>
                    <a:srgbClr val="FFFFFF"/>
                  </a:solidFill>
                  <a:ea typeface="굴림" pitchFamily="34" charset="-127"/>
                  <a:cs typeface="Lucida Sans Unicode" pitchFamily="34" charset="0"/>
                </a:rPr>
                <a:t>Alphabets</a:t>
              </a:r>
              <a:endParaRPr lang="en-US" altLang="ko-KR" sz="1600" dirty="0">
                <a:solidFill>
                  <a:srgbClr val="FFFFFF"/>
                </a:solidFill>
                <a:ea typeface="굴림" pitchFamily="34" charset="-127"/>
                <a:cs typeface="Lucida Sans Unicode" pitchFamily="34" charset="0"/>
              </a:endParaRPr>
            </a:p>
          </p:txBody>
        </p:sp>
      </p:grpSp>
      <p:graphicFrame>
        <p:nvGraphicFramePr>
          <p:cNvPr id="9" name="Table 8"/>
          <p:cNvGraphicFramePr>
            <a:graphicFrameLocks noGrp="1"/>
          </p:cNvGraphicFramePr>
          <p:nvPr/>
        </p:nvGraphicFramePr>
        <p:xfrm>
          <a:off x="1028700" y="2286000"/>
          <a:ext cx="2628900" cy="822960"/>
        </p:xfrm>
        <a:graphic>
          <a:graphicData uri="http://schemas.openxmlformats.org/drawingml/2006/table">
            <a:tbl>
              <a:tblPr bandCol="1">
                <a:tableStyleId>{5C22544A-7EE6-4342-B048-85BDC9FD1C3A}</a:tableStyleId>
              </a:tblPr>
              <a:tblGrid>
                <a:gridCol w="1314450"/>
                <a:gridCol w="1314450"/>
              </a:tblGrid>
              <a:tr h="241300">
                <a:tc>
                  <a:txBody>
                    <a:bodyPr/>
                    <a:lstStyle/>
                    <a:p>
                      <a:pPr algn="ctr"/>
                      <a:r>
                        <a:rPr lang="en-US" sz="1200" b="0" dirty="0" smtClean="0">
                          <a:solidFill>
                            <a:schemeClr val="bg1"/>
                          </a:solidFill>
                          <a:latin typeface="Arial" pitchFamily="34" charset="0"/>
                          <a:cs typeface="Arial" pitchFamily="34" charset="0"/>
                        </a:rPr>
                        <a:t>Raw</a:t>
                      </a:r>
                      <a:endParaRPr lang="en-US" sz="12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PCA</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Sparse</a:t>
                      </a:r>
                      <a:r>
                        <a:rPr lang="en-US" sz="1200" baseline="0" dirty="0" smtClean="0">
                          <a:solidFill>
                            <a:schemeClr val="bg1"/>
                          </a:solidFill>
                          <a:latin typeface="Arial" pitchFamily="34" charset="0"/>
                          <a:cs typeface="Arial" pitchFamily="34" charset="0"/>
                        </a:rPr>
                        <a:t> coding</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Arial" pitchFamily="34" charset="0"/>
                          <a:cs typeface="Arial" pitchFamily="34" charset="0"/>
                        </a:rPr>
                        <a:t>58.5%</a:t>
                      </a:r>
                      <a:endParaRPr lang="en-US" sz="12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10" name="TextBox 15"/>
          <p:cNvSpPr txBox="1">
            <a:spLocks noChangeArrowheads="1"/>
          </p:cNvSpPr>
          <p:nvPr/>
        </p:nvSpPr>
        <p:spPr bwMode="auto">
          <a:xfrm>
            <a:off x="990600" y="3124200"/>
            <a:ext cx="2628900" cy="369888"/>
          </a:xfrm>
          <a:prstGeom prst="rect">
            <a:avLst/>
          </a:prstGeom>
          <a:noFill/>
          <a:ln w="9525">
            <a:noFill/>
            <a:miter lim="800000"/>
            <a:headEnd/>
            <a:tailEnd/>
          </a:ln>
        </p:spPr>
        <p:txBody>
          <a:bodyPr>
            <a:spAutoFit/>
          </a:bodyPr>
          <a:lstStyle/>
          <a:p>
            <a:r>
              <a:rPr lang="en-US" b="1" dirty="0">
                <a:solidFill>
                  <a:srgbClr val="FF0000"/>
                </a:solidFill>
              </a:rPr>
              <a:t>8.2% error reduction</a:t>
            </a:r>
          </a:p>
        </p:txBody>
      </p:sp>
      <p:cxnSp>
        <p:nvCxnSpPr>
          <p:cNvPr id="12" name="Straight Connector 11"/>
          <p:cNvCxnSpPr/>
          <p:nvPr/>
        </p:nvCxnSpPr>
        <p:spPr bwMode="auto">
          <a:xfrm>
            <a:off x="304800" y="3543300"/>
            <a:ext cx="8115300" cy="1588"/>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rot="5400000">
            <a:off x="1600994" y="3694906"/>
            <a:ext cx="5638800" cy="1588"/>
          </a:xfrm>
          <a:prstGeom prst="line">
            <a:avLst/>
          </a:prstGeom>
          <a:noFill/>
          <a:ln w="28575" cap="flat" cmpd="sng" algn="ctr">
            <a:solidFill>
              <a:schemeClr val="bg1"/>
            </a:solidFill>
            <a:prstDash val="solid"/>
            <a:round/>
            <a:headEnd type="none" w="med" len="med"/>
            <a:tailEnd type="none" w="med" len="med"/>
          </a:ln>
          <a:effectLst/>
        </p:spPr>
      </p:cxnSp>
      <p:grpSp>
        <p:nvGrpSpPr>
          <p:cNvPr id="4" name="Group 13"/>
          <p:cNvGrpSpPr/>
          <p:nvPr/>
        </p:nvGrpSpPr>
        <p:grpSpPr>
          <a:xfrm>
            <a:off x="5372100" y="4076700"/>
            <a:ext cx="1080477" cy="714503"/>
            <a:chOff x="1676400" y="1180106"/>
            <a:chExt cx="2133600" cy="1245064"/>
          </a:xfrm>
        </p:grpSpPr>
        <p:sp>
          <p:nvSpPr>
            <p:cNvPr id="23" name="Documents"/>
            <p:cNvSpPr>
              <a:spLocks noEditPoints="1" noChangeArrowheads="1"/>
            </p:cNvSpPr>
            <p:nvPr/>
          </p:nvSpPr>
          <p:spPr bwMode="auto">
            <a:xfrm>
              <a:off x="2362200" y="1180106"/>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4" name="TextBox 10"/>
            <p:cNvSpPr txBox="1">
              <a:spLocks noChangeArrowheads="1"/>
            </p:cNvSpPr>
            <p:nvPr/>
          </p:nvSpPr>
          <p:spPr bwMode="auto">
            <a:xfrm>
              <a:off x="1676400" y="1942482"/>
              <a:ext cx="2133600" cy="482688"/>
            </a:xfrm>
            <a:prstGeom prst="rect">
              <a:avLst/>
            </a:prstGeom>
            <a:noFill/>
            <a:ln w="9525">
              <a:noFill/>
              <a:miter lim="800000"/>
              <a:headEnd/>
              <a:tailEnd/>
            </a:ln>
          </p:spPr>
          <p:txBody>
            <a:bodyPr>
              <a:spAutoFit/>
            </a:bodyPr>
            <a:lstStyle/>
            <a:p>
              <a:r>
                <a:rPr lang="en-US" sz="1200" dirty="0" smtClean="0">
                  <a:solidFill>
                    <a:srgbClr val="FFFFFF"/>
                  </a:solidFill>
                </a:rPr>
                <a:t>Newswire</a:t>
              </a:r>
              <a:endParaRPr lang="en-US" sz="1200" dirty="0">
                <a:solidFill>
                  <a:srgbClr val="FFFFFF"/>
                </a:solidFill>
              </a:endParaRPr>
            </a:p>
          </p:txBody>
        </p:sp>
      </p:grpSp>
      <p:grpSp>
        <p:nvGrpSpPr>
          <p:cNvPr id="11" name="Group 14"/>
          <p:cNvGrpSpPr/>
          <p:nvPr/>
        </p:nvGrpSpPr>
        <p:grpSpPr>
          <a:xfrm>
            <a:off x="6743700" y="4076700"/>
            <a:ext cx="1080477" cy="714502"/>
            <a:chOff x="5486400" y="1104900"/>
            <a:chExt cx="2133600" cy="1245062"/>
          </a:xfrm>
        </p:grpSpPr>
        <p:sp>
          <p:nvSpPr>
            <p:cNvPr id="21" name="Documents"/>
            <p:cNvSpPr>
              <a:spLocks noEditPoints="1" noChangeArrowheads="1"/>
            </p:cNvSpPr>
            <p:nvPr/>
          </p:nvSpPr>
          <p:spPr bwMode="auto">
            <a:xfrm>
              <a:off x="6172200" y="1104900"/>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2" name="TextBox 17"/>
            <p:cNvSpPr txBox="1">
              <a:spLocks noChangeArrowheads="1"/>
            </p:cNvSpPr>
            <p:nvPr/>
          </p:nvSpPr>
          <p:spPr bwMode="auto">
            <a:xfrm>
              <a:off x="5486400" y="1867275"/>
              <a:ext cx="2133600" cy="482687"/>
            </a:xfrm>
            <a:prstGeom prst="rect">
              <a:avLst/>
            </a:prstGeom>
            <a:noFill/>
            <a:ln w="9525">
              <a:noFill/>
              <a:miter lim="800000"/>
              <a:headEnd/>
              <a:tailEnd/>
            </a:ln>
          </p:spPr>
          <p:txBody>
            <a:bodyPr>
              <a:spAutoFit/>
            </a:bodyPr>
            <a:lstStyle/>
            <a:p>
              <a:r>
                <a:rPr lang="en-US" sz="1200" dirty="0" smtClean="0">
                  <a:solidFill>
                    <a:srgbClr val="FFFFFF"/>
                  </a:solidFill>
                </a:rPr>
                <a:t>Webpages</a:t>
              </a:r>
              <a:endParaRPr lang="en-US" sz="1200" dirty="0">
                <a:solidFill>
                  <a:srgbClr val="FFFFFF"/>
                </a:solidFill>
              </a:endParaRPr>
            </a:p>
          </p:txBody>
        </p:sp>
      </p:grpSp>
      <p:graphicFrame>
        <p:nvGraphicFramePr>
          <p:cNvPr id="25" name="Table 24"/>
          <p:cNvGraphicFramePr>
            <a:graphicFrameLocks noGrp="1"/>
          </p:cNvGraphicFramePr>
          <p:nvPr/>
        </p:nvGraphicFramePr>
        <p:xfrm>
          <a:off x="5181600" y="4876800"/>
          <a:ext cx="2705101" cy="1080135"/>
        </p:xfrm>
        <a:graphic>
          <a:graphicData uri="http://schemas.openxmlformats.org/drawingml/2006/table">
            <a:tbl>
              <a:tblPr bandCol="1">
                <a:tableStyleId>{5C22544A-7EE6-4342-B048-85BDC9FD1C3A}</a:tableStyleId>
              </a:tblPr>
              <a:tblGrid>
                <a:gridCol w="957558"/>
                <a:gridCol w="526657"/>
                <a:gridCol w="544611"/>
                <a:gridCol w="676275"/>
              </a:tblGrid>
              <a:tr h="238125">
                <a:tc>
                  <a:txBody>
                    <a:bodyPr/>
                    <a:lstStyle/>
                    <a:p>
                      <a:pPr algn="ctr"/>
                      <a:r>
                        <a:rPr lang="en-US" sz="900" b="0" dirty="0" smtClean="0">
                          <a:solidFill>
                            <a:schemeClr val="bg1"/>
                          </a:solidFill>
                          <a:latin typeface="Arial" pitchFamily="34" charset="0"/>
                          <a:cs typeface="Arial" pitchFamily="34" charset="0"/>
                        </a:rPr>
                        <a:t># </a:t>
                      </a:r>
                      <a:r>
                        <a:rPr lang="en-US" sz="900" b="0" baseline="0" dirty="0" smtClean="0">
                          <a:solidFill>
                            <a:schemeClr val="bg1"/>
                          </a:solidFill>
                          <a:latin typeface="Arial" pitchFamily="34" charset="0"/>
                          <a:cs typeface="Arial" pitchFamily="34" charset="0"/>
                        </a:rPr>
                        <a:t>examples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10</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20</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b="0" dirty="0" smtClean="0">
                          <a:solidFill>
                            <a:schemeClr val="bg1"/>
                          </a:solidFill>
                          <a:latin typeface="Arial" pitchFamily="34" charset="0"/>
                          <a:cs typeface="Arial" pitchFamily="34" charset="0"/>
                        </a:rPr>
                        <a:t>Raw words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70.4%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75.7%</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81.6%</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LDA</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66.8%</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75.3%</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82.4%</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Exp.</a:t>
                      </a:r>
                      <a:r>
                        <a:rPr lang="en-US" sz="900" baseline="0" dirty="0" smtClean="0">
                          <a:solidFill>
                            <a:schemeClr val="bg1"/>
                          </a:solidFill>
                          <a:latin typeface="Arial" pitchFamily="34" charset="0"/>
                          <a:cs typeface="Arial" pitchFamily="34" charset="0"/>
                        </a:rPr>
                        <a:t> Fam. </a:t>
                      </a:r>
                      <a:r>
                        <a:rPr lang="en-US" sz="900" dirty="0" smtClean="0">
                          <a:solidFill>
                            <a:schemeClr val="bg1"/>
                          </a:solidFill>
                          <a:latin typeface="Arial" pitchFamily="34" charset="0"/>
                          <a:cs typeface="Arial" pitchFamily="34" charset="0"/>
                        </a:rPr>
                        <a:t>Sparse</a:t>
                      </a:r>
                      <a:r>
                        <a:rPr lang="en-US" sz="900" baseline="0" dirty="0" smtClean="0">
                          <a:solidFill>
                            <a:schemeClr val="bg1"/>
                          </a:solidFill>
                          <a:latin typeface="Arial" pitchFamily="34" charset="0"/>
                          <a:cs typeface="Arial" pitchFamily="34" charset="0"/>
                        </a:rPr>
                        <a:t> coding</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75.0%</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81.4%</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85.1%</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6" name="TextBox 17"/>
          <p:cNvSpPr txBox="1">
            <a:spLocks noChangeArrowheads="1"/>
          </p:cNvSpPr>
          <p:nvPr/>
        </p:nvSpPr>
        <p:spPr bwMode="auto">
          <a:xfrm>
            <a:off x="5029200" y="6019800"/>
            <a:ext cx="3162300" cy="369332"/>
          </a:xfrm>
          <a:prstGeom prst="rect">
            <a:avLst/>
          </a:prstGeom>
          <a:noFill/>
          <a:ln w="9525">
            <a:noFill/>
            <a:miter lim="800000"/>
            <a:headEnd/>
            <a:tailEnd/>
          </a:ln>
        </p:spPr>
        <p:txBody>
          <a:bodyPr wrap="square">
            <a:spAutoFit/>
          </a:bodyPr>
          <a:lstStyle/>
          <a:p>
            <a:r>
              <a:rPr lang="en-US" b="1" dirty="0" smtClean="0">
                <a:solidFill>
                  <a:srgbClr val="FF0000"/>
                </a:solidFill>
              </a:rPr>
              <a:t>15-23% </a:t>
            </a:r>
            <a:r>
              <a:rPr lang="en-US" b="1" dirty="0">
                <a:solidFill>
                  <a:srgbClr val="FF0000"/>
                </a:solidFill>
              </a:rPr>
              <a:t>error reduction</a:t>
            </a:r>
          </a:p>
        </p:txBody>
      </p:sp>
      <p:pic>
        <p:nvPicPr>
          <p:cNvPr id="27" name="Picture 1"/>
          <p:cNvPicPr>
            <a:picLocks noChangeAspect="1" noChangeArrowheads="1"/>
          </p:cNvPicPr>
          <p:nvPr/>
        </p:nvPicPr>
        <p:blipFill>
          <a:blip r:embed="rId4" cstate="print"/>
          <a:srcRect/>
          <a:stretch>
            <a:fillRect/>
          </a:stretch>
        </p:blipFill>
        <p:spPr bwMode="auto">
          <a:xfrm>
            <a:off x="4838700" y="1192212"/>
            <a:ext cx="3429000" cy="620232"/>
          </a:xfrm>
          <a:prstGeom prst="rect">
            <a:avLst/>
          </a:prstGeom>
          <a:noFill/>
          <a:ln w="9525">
            <a:noFill/>
            <a:miter lim="800000"/>
            <a:headEnd/>
            <a:tailEnd/>
          </a:ln>
        </p:spPr>
      </p:pic>
      <p:graphicFrame>
        <p:nvGraphicFramePr>
          <p:cNvPr id="28" name="Table 27"/>
          <p:cNvGraphicFramePr>
            <a:graphicFrameLocks noGrp="1"/>
          </p:cNvGraphicFramePr>
          <p:nvPr/>
        </p:nvGraphicFramePr>
        <p:xfrm>
          <a:off x="4991100" y="1954212"/>
          <a:ext cx="2857500" cy="777240"/>
        </p:xfrm>
        <a:graphic>
          <a:graphicData uri="http://schemas.openxmlformats.org/drawingml/2006/table">
            <a:tbl>
              <a:tblPr bandCol="1">
                <a:tableStyleId>{5C22544A-7EE6-4342-B048-85BDC9FD1C3A}</a:tableStyleId>
              </a:tblPr>
              <a:tblGrid>
                <a:gridCol w="1615548"/>
                <a:gridCol w="1241952"/>
              </a:tblGrid>
              <a:tr h="254000">
                <a:tc>
                  <a:txBody>
                    <a:bodyPr/>
                    <a:lstStyle/>
                    <a:p>
                      <a:pPr algn="ctr"/>
                      <a:r>
                        <a:rPr lang="en-US" sz="1100" b="0" dirty="0" smtClean="0">
                          <a:solidFill>
                            <a:schemeClr val="bg1"/>
                          </a:solidFill>
                          <a:latin typeface="Arial" pitchFamily="34" charset="0"/>
                          <a:cs typeface="Arial" pitchFamily="34" charset="0"/>
                        </a:rPr>
                        <a:t>Spectrogram</a:t>
                      </a:r>
                      <a:endParaRPr lang="en-US" sz="11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38.5%</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MFCCs</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43.8%</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Sparse</a:t>
                      </a:r>
                      <a:r>
                        <a:rPr lang="en-US" sz="1100" baseline="0" dirty="0" smtClean="0">
                          <a:solidFill>
                            <a:schemeClr val="bg1"/>
                          </a:solidFill>
                          <a:latin typeface="Arial" pitchFamily="34" charset="0"/>
                          <a:cs typeface="Arial" pitchFamily="34" charset="0"/>
                        </a:rPr>
                        <a:t> coding</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b="1" dirty="0" smtClean="0">
                          <a:solidFill>
                            <a:schemeClr val="bg1"/>
                          </a:solidFill>
                          <a:latin typeface="Arial" pitchFamily="34" charset="0"/>
                          <a:cs typeface="Arial" pitchFamily="34" charset="0"/>
                        </a:rPr>
                        <a:t>48.7%</a:t>
                      </a:r>
                      <a:endParaRPr lang="en-US" sz="11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9" name="Text Box 46"/>
          <p:cNvSpPr txBox="1">
            <a:spLocks noChangeArrowheads="1"/>
          </p:cNvSpPr>
          <p:nvPr/>
        </p:nvSpPr>
        <p:spPr bwMode="auto">
          <a:xfrm>
            <a:off x="571500" y="7620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Handwritten character classification</a:t>
            </a:r>
            <a:endParaRPr lang="en-US" altLang="ko-KR" sz="3200" dirty="0">
              <a:solidFill>
                <a:srgbClr val="FFFFFF"/>
              </a:solidFill>
              <a:ea typeface="굴림" pitchFamily="34" charset="-127"/>
              <a:cs typeface="Lucida Sans Unicode" pitchFamily="34" charset="0"/>
            </a:endParaRPr>
          </a:p>
        </p:txBody>
      </p:sp>
      <p:sp>
        <p:nvSpPr>
          <p:cNvPr id="30" name="Text Box 46"/>
          <p:cNvSpPr txBox="1">
            <a:spLocks noChangeArrowheads="1"/>
          </p:cNvSpPr>
          <p:nvPr/>
        </p:nvSpPr>
        <p:spPr bwMode="auto">
          <a:xfrm>
            <a:off x="4686300" y="364593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Text classification</a:t>
            </a:r>
            <a:endParaRPr lang="en-US" altLang="ko-KR" sz="3200" dirty="0">
              <a:solidFill>
                <a:srgbClr val="FFFFFF"/>
              </a:solidFill>
              <a:ea typeface="굴림" pitchFamily="34" charset="-127"/>
              <a:cs typeface="Lucida Sans Unicode" pitchFamily="34" charset="0"/>
            </a:endParaRPr>
          </a:p>
        </p:txBody>
      </p:sp>
      <p:sp>
        <p:nvSpPr>
          <p:cNvPr id="32" name="TextBox 5"/>
          <p:cNvSpPr txBox="1">
            <a:spLocks noChangeArrowheads="1"/>
          </p:cNvSpPr>
          <p:nvPr/>
        </p:nvSpPr>
        <p:spPr bwMode="auto">
          <a:xfrm>
            <a:off x="5257800" y="2830512"/>
            <a:ext cx="2628900" cy="369888"/>
          </a:xfrm>
          <a:prstGeom prst="rect">
            <a:avLst/>
          </a:prstGeom>
          <a:noFill/>
          <a:ln w="9525">
            <a:noFill/>
            <a:miter lim="800000"/>
            <a:headEnd/>
            <a:tailEnd/>
          </a:ln>
        </p:spPr>
        <p:txBody>
          <a:bodyPr>
            <a:spAutoFit/>
          </a:bodyPr>
          <a:lstStyle/>
          <a:p>
            <a:r>
              <a:rPr lang="en-US" b="1" dirty="0">
                <a:solidFill>
                  <a:srgbClr val="FF0000"/>
                </a:solidFill>
              </a:rPr>
              <a:t>8.7% error reduction</a:t>
            </a:r>
          </a:p>
        </p:txBody>
      </p:sp>
      <p:sp>
        <p:nvSpPr>
          <p:cNvPr id="33" name="Text Box 46"/>
          <p:cNvSpPr txBox="1">
            <a:spLocks noChangeArrowheads="1"/>
          </p:cNvSpPr>
          <p:nvPr/>
        </p:nvSpPr>
        <p:spPr bwMode="auto">
          <a:xfrm>
            <a:off x="4762500" y="77311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Speaker identification</a:t>
            </a:r>
            <a:endParaRPr lang="en-US" altLang="ko-KR" sz="3200" dirty="0">
              <a:solidFill>
                <a:srgbClr val="FFFFFF"/>
              </a:solidFill>
              <a:ea typeface="굴림" pitchFamily="34" charset="-127"/>
              <a:cs typeface="Lucida Sans Unicode" pitchFamily="34" charset="0"/>
            </a:endParaRPr>
          </a:p>
        </p:txBody>
      </p:sp>
      <p:graphicFrame>
        <p:nvGraphicFramePr>
          <p:cNvPr id="34" name="Table 33"/>
          <p:cNvGraphicFramePr>
            <a:graphicFrameLocks noGrp="1"/>
          </p:cNvGraphicFramePr>
          <p:nvPr/>
        </p:nvGraphicFramePr>
        <p:xfrm>
          <a:off x="876300" y="4914900"/>
          <a:ext cx="2819400" cy="1104900"/>
        </p:xfrm>
        <a:graphic>
          <a:graphicData uri="http://schemas.openxmlformats.org/drawingml/2006/table">
            <a:tbl>
              <a:tblPr bandCol="1">
                <a:tableStyleId>{5C22544A-7EE6-4342-B048-85BDC9FD1C3A}</a:tableStyleId>
              </a:tblPr>
              <a:tblGrid>
                <a:gridCol w="1594007"/>
                <a:gridCol w="1225393"/>
              </a:tblGrid>
              <a:tr h="276225">
                <a:tc>
                  <a:txBody>
                    <a:bodyPr/>
                    <a:lstStyle/>
                    <a:p>
                      <a:pPr algn="ctr"/>
                      <a:r>
                        <a:rPr lang="en-US" sz="1050" b="0" dirty="0" smtClean="0">
                          <a:solidFill>
                            <a:schemeClr val="bg1"/>
                          </a:solidFill>
                          <a:latin typeface="Arial" pitchFamily="34" charset="0"/>
                          <a:cs typeface="Arial" pitchFamily="34" charset="0"/>
                        </a:rPr>
                        <a:t>Spectrogram</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dirty="0" smtClean="0">
                          <a:solidFill>
                            <a:schemeClr val="bg1"/>
                          </a:solidFill>
                          <a:latin typeface="Arial" pitchFamily="34" charset="0"/>
                          <a:cs typeface="Arial" pitchFamily="34" charset="0"/>
                        </a:rPr>
                        <a:t>48.4%</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MFCCs</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54.0%</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Music-specific model</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49.3%</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Sparse</a:t>
                      </a:r>
                      <a:r>
                        <a:rPr lang="en-US" sz="1050" baseline="0" dirty="0" smtClean="0">
                          <a:solidFill>
                            <a:schemeClr val="bg1"/>
                          </a:solidFill>
                          <a:latin typeface="Arial" pitchFamily="34" charset="0"/>
                          <a:cs typeface="Arial" pitchFamily="34" charset="0"/>
                        </a:rPr>
                        <a:t> coding</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1" dirty="0" smtClean="0">
                          <a:solidFill>
                            <a:schemeClr val="bg1"/>
                          </a:solidFill>
                          <a:latin typeface="Arial" pitchFamily="34" charset="0"/>
                          <a:cs typeface="Arial" pitchFamily="34" charset="0"/>
                        </a:rPr>
                        <a:t>56.6%</a:t>
                      </a:r>
                      <a:endParaRPr lang="en-US" sz="105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36" name="TextBox 5"/>
          <p:cNvSpPr txBox="1">
            <a:spLocks noChangeArrowheads="1"/>
          </p:cNvSpPr>
          <p:nvPr/>
        </p:nvSpPr>
        <p:spPr bwMode="auto">
          <a:xfrm>
            <a:off x="990600" y="6096000"/>
            <a:ext cx="2628900" cy="369888"/>
          </a:xfrm>
          <a:prstGeom prst="rect">
            <a:avLst/>
          </a:prstGeom>
          <a:noFill/>
          <a:ln w="9525">
            <a:noFill/>
            <a:miter lim="800000"/>
            <a:headEnd/>
            <a:tailEnd/>
          </a:ln>
        </p:spPr>
        <p:txBody>
          <a:bodyPr>
            <a:spAutoFit/>
          </a:bodyPr>
          <a:lstStyle/>
          <a:p>
            <a:r>
              <a:rPr lang="en-US" b="1" dirty="0">
                <a:solidFill>
                  <a:srgbClr val="FF0000"/>
                </a:solidFill>
              </a:rPr>
              <a:t>5.7% error reduction</a:t>
            </a:r>
          </a:p>
        </p:txBody>
      </p:sp>
      <p:sp>
        <p:nvSpPr>
          <p:cNvPr id="37" name="Text Box 46"/>
          <p:cNvSpPr txBox="1">
            <a:spLocks noChangeArrowheads="1"/>
          </p:cNvSpPr>
          <p:nvPr/>
        </p:nvSpPr>
        <p:spPr bwMode="auto">
          <a:xfrm>
            <a:off x="495300" y="37338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Music genre classification</a:t>
            </a:r>
            <a:endParaRPr lang="en-US" altLang="ko-KR" sz="3200" dirty="0">
              <a:solidFill>
                <a:srgbClr val="FFFFFF"/>
              </a:solidFill>
              <a:ea typeface="굴림" pitchFamily="34" charset="-127"/>
              <a:cs typeface="Lucida Sans Unicode" pitchFamily="34" charset="0"/>
            </a:endParaRPr>
          </a:p>
        </p:txBody>
      </p:sp>
      <p:sp>
        <p:nvSpPr>
          <p:cNvPr id="679938" name="Music"/>
          <p:cNvSpPr>
            <a:spLocks noEditPoints="1" noChangeArrowheads="1"/>
          </p:cNvSpPr>
          <p:nvPr/>
        </p:nvSpPr>
        <p:spPr bwMode="auto">
          <a:xfrm>
            <a:off x="1752600" y="4076700"/>
            <a:ext cx="660400" cy="623888"/>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TextBox 18"/>
          <p:cNvSpPr txBox="1">
            <a:spLocks noChangeArrowheads="1"/>
          </p:cNvSpPr>
          <p:nvPr/>
        </p:nvSpPr>
        <p:spPr bwMode="auto">
          <a:xfrm>
            <a:off x="2930440" y="6611779"/>
            <a:ext cx="6213560" cy="246221"/>
          </a:xfrm>
          <a:prstGeom prst="rect">
            <a:avLst/>
          </a:prstGeom>
          <a:solidFill>
            <a:schemeClr val="tx1"/>
          </a:solidFill>
          <a:ln w="9525">
            <a:noFill/>
            <a:miter lim="800000"/>
            <a:headEnd/>
            <a:tailEnd/>
          </a:ln>
        </p:spPr>
        <p:txBody>
          <a:bodyPr wrap="none">
            <a:spAutoFit/>
          </a:bodyPr>
          <a:lstStyle/>
          <a:p>
            <a:r>
              <a:rPr lang="en-US" sz="1000" dirty="0">
                <a:solidFill>
                  <a:srgbClr val="FFFFFF"/>
                </a:solidFill>
              </a:rPr>
              <a:t>[Lee, Battle, Raina, &amp; Ng, 2006; Raina, Battle, Lee, Packer &amp; Ng, 2007, Grosse, Raina, Kwong &amp; Ng, 2007]</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audio (speech)</a:t>
            </a:r>
            <a:endParaRPr lang="en-US" dirty="0"/>
          </a:p>
        </p:txBody>
      </p:sp>
      <p:pic>
        <p:nvPicPr>
          <p:cNvPr id="4" name="Picture 2" descr="door"/>
          <p:cNvPicPr>
            <a:picLocks noChangeAspect="1" noChangeArrowheads="1"/>
          </p:cNvPicPr>
          <p:nvPr/>
        </p:nvPicPr>
        <p:blipFill>
          <a:blip r:embed="rId3" cstate="print"/>
          <a:srcRect l="5242" t="54010" r="495"/>
          <a:stretch>
            <a:fillRect/>
          </a:stretch>
        </p:blipFill>
        <p:spPr bwMode="auto">
          <a:xfrm>
            <a:off x="846715" y="779055"/>
            <a:ext cx="7536868" cy="2628900"/>
          </a:xfrm>
          <a:prstGeom prst="rect">
            <a:avLst/>
          </a:prstGeom>
          <a:noFill/>
          <a:ln w="9525">
            <a:noFill/>
            <a:miter lim="800000"/>
            <a:headEnd/>
            <a:tailEnd/>
          </a:ln>
        </p:spPr>
      </p:pic>
      <p:sp>
        <p:nvSpPr>
          <p:cNvPr id="5" name="Rectangle 4"/>
          <p:cNvSpPr/>
          <p:nvPr/>
        </p:nvSpPr>
        <p:spPr bwMode="auto">
          <a:xfrm>
            <a:off x="2152485" y="779055"/>
            <a:ext cx="228600"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8" name="Group 7"/>
          <p:cNvGrpSpPr/>
          <p:nvPr/>
        </p:nvGrpSpPr>
        <p:grpSpPr>
          <a:xfrm>
            <a:off x="2152485" y="3712553"/>
            <a:ext cx="246888" cy="2649945"/>
            <a:chOff x="2920585" y="4005075"/>
            <a:chExt cx="246888" cy="2649945"/>
          </a:xfrm>
        </p:grpSpPr>
        <p:pic>
          <p:nvPicPr>
            <p:cNvPr id="6" name="Picture 2" descr="door"/>
            <p:cNvPicPr>
              <a:picLocks noChangeAspect="1" noChangeArrowheads="1"/>
            </p:cNvPicPr>
            <p:nvPr/>
          </p:nvPicPr>
          <p:blipFill>
            <a:blip r:embed="rId3" cstate="print"/>
            <a:srcRect l="21573" t="54010" r="75545"/>
            <a:stretch>
              <a:fillRect/>
            </a:stretch>
          </p:blipFill>
          <p:spPr bwMode="auto">
            <a:xfrm>
              <a:off x="2920585" y="4005075"/>
              <a:ext cx="230430" cy="2628900"/>
            </a:xfrm>
            <a:prstGeom prst="rect">
              <a:avLst/>
            </a:prstGeom>
            <a:noFill/>
            <a:ln w="9525">
              <a:noFill/>
              <a:miter lim="800000"/>
              <a:headEnd/>
              <a:tailEnd/>
            </a:ln>
          </p:spPr>
        </p:pic>
        <p:sp>
          <p:nvSpPr>
            <p:cNvPr id="7" name="Rectangle 6"/>
            <p:cNvSpPr/>
            <p:nvPr/>
          </p:nvSpPr>
          <p:spPr bwMode="auto">
            <a:xfrm>
              <a:off x="2920585" y="4005075"/>
              <a:ext cx="246888"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pic>
        <p:nvPicPr>
          <p:cNvPr id="9" name="Picture 2"/>
          <p:cNvPicPr>
            <a:picLocks noChangeAspect="1" noChangeArrowheads="1"/>
          </p:cNvPicPr>
          <p:nvPr/>
        </p:nvPicPr>
        <p:blipFill>
          <a:blip r:embed="rId4" cstate="print"/>
          <a:srcRect l="12858" t="2622" r="85692"/>
          <a:stretch>
            <a:fillRect/>
          </a:stretch>
        </p:blipFill>
        <p:spPr bwMode="auto">
          <a:xfrm>
            <a:off x="5532125" y="3674148"/>
            <a:ext cx="230430" cy="2633472"/>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49846" t="2622" r="48462"/>
          <a:stretch>
            <a:fillRect/>
          </a:stretch>
        </p:blipFill>
        <p:spPr bwMode="auto">
          <a:xfrm>
            <a:off x="3880710" y="3712553"/>
            <a:ext cx="268835" cy="2633472"/>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35585" t="2622" r="62481"/>
          <a:stretch>
            <a:fillRect/>
          </a:stretch>
        </p:blipFill>
        <p:spPr bwMode="auto">
          <a:xfrm>
            <a:off x="7029920" y="3712553"/>
            <a:ext cx="307240" cy="2633472"/>
          </a:xfrm>
          <a:prstGeom prst="rect">
            <a:avLst/>
          </a:prstGeom>
          <a:noFill/>
          <a:ln w="9525">
            <a:noFill/>
            <a:miter lim="800000"/>
            <a:headEnd/>
            <a:tailEnd/>
          </a:ln>
        </p:spPr>
      </p:pic>
      <p:sp>
        <p:nvSpPr>
          <p:cNvPr id="12" name="Rectangle 492"/>
          <p:cNvSpPr>
            <a:spLocks noChangeArrowheads="1"/>
          </p:cNvSpPr>
          <p:nvPr/>
        </p:nvSpPr>
        <p:spPr bwMode="auto">
          <a:xfrm>
            <a:off x="2536535" y="4595868"/>
            <a:ext cx="4576894" cy="46166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0.9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0.7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0.2 </a:t>
            </a:r>
            <a:r>
              <a:rPr lang="en-US" sz="2400" dirty="0">
                <a:solidFill>
                  <a:schemeClr val="bg1"/>
                </a:solidFill>
                <a:latin typeface="Perpetua" pitchFamily="18" charset="0"/>
              </a:rPr>
              <a:t>*</a:t>
            </a:r>
            <a:endParaRPr lang="en-US" sz="2400" dirty="0">
              <a:solidFill>
                <a:schemeClr val="bg1"/>
              </a:solidFill>
              <a:latin typeface="cmsy10"/>
            </a:endParaRPr>
          </a:p>
        </p:txBody>
      </p:sp>
      <p:sp>
        <p:nvSpPr>
          <p:cNvPr id="13" name="TextBox 12"/>
          <p:cNvSpPr txBox="1"/>
          <p:nvPr/>
        </p:nvSpPr>
        <p:spPr>
          <a:xfrm>
            <a:off x="6799490" y="894270"/>
            <a:ext cx="1364476" cy="369332"/>
          </a:xfrm>
          <a:prstGeom prst="rect">
            <a:avLst/>
          </a:prstGeom>
          <a:solidFill>
            <a:srgbClr val="000000">
              <a:alpha val="69020"/>
            </a:srgbClr>
          </a:solidFill>
        </p:spPr>
        <p:txBody>
          <a:bodyPr wrap="none" rtlCol="0">
            <a:spAutoFit/>
          </a:bodyPr>
          <a:lstStyle/>
          <a:p>
            <a:pPr algn="l">
              <a:spcBef>
                <a:spcPts val="0"/>
              </a:spcBef>
            </a:pPr>
            <a:r>
              <a:rPr lang="en-US" dirty="0" smtClean="0">
                <a:solidFill>
                  <a:schemeClr val="bg1"/>
                </a:solidFill>
                <a:latin typeface="Times"/>
              </a:rPr>
              <a:t>Spectrogram</a:t>
            </a:r>
          </a:p>
        </p:txBody>
      </p:sp>
      <p:sp>
        <p:nvSpPr>
          <p:cNvPr id="14" name="Rectangle 10"/>
          <p:cNvSpPr>
            <a:spLocks noChangeArrowheads="1"/>
          </p:cNvSpPr>
          <p:nvPr/>
        </p:nvSpPr>
        <p:spPr bwMode="auto">
          <a:xfrm>
            <a:off x="1538005" y="6362498"/>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x                               </a:t>
            </a:r>
            <a:r>
              <a:rPr lang="en-US" dirty="0" smtClean="0">
                <a:solidFill>
                  <a:schemeClr val="bg1"/>
                </a:solidFill>
                <a:latin typeface="Symbol" pitchFamily="18" charset="2"/>
                <a:sym typeface="Symbol" pitchFamily="18" charset="2"/>
              </a:rPr>
              <a:t></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Freeform 24"/>
          <p:cNvSpPr/>
          <p:nvPr/>
        </p:nvSpPr>
        <p:spPr bwMode="auto">
          <a:xfrm>
            <a:off x="1576410" y="3083355"/>
            <a:ext cx="407465" cy="883315"/>
          </a:xfrm>
          <a:custGeom>
            <a:avLst/>
            <a:gdLst>
              <a:gd name="connsiteX0" fmla="*/ 868325 w 868325"/>
              <a:gd name="connsiteY0" fmla="*/ 0 h 1180214"/>
              <a:gd name="connsiteX1" fmla="*/ 7088 w 868325"/>
              <a:gd name="connsiteY1" fmla="*/ 627321 h 1180214"/>
              <a:gd name="connsiteX2" fmla="*/ 825795 w 868325"/>
              <a:gd name="connsiteY2" fmla="*/ 1180214 h 1180214"/>
            </a:gdLst>
            <a:ahLst/>
            <a:cxnLst>
              <a:cxn ang="0">
                <a:pos x="connsiteX0" y="connsiteY0"/>
              </a:cxn>
              <a:cxn ang="0">
                <a:pos x="connsiteX1" y="connsiteY1"/>
              </a:cxn>
              <a:cxn ang="0">
                <a:pos x="connsiteX2" y="connsiteY2"/>
              </a:cxn>
            </a:cxnLst>
            <a:rect l="l" t="t" r="r" b="b"/>
            <a:pathLst>
              <a:path w="868325" h="1180214">
                <a:moveTo>
                  <a:pt x="868325" y="0"/>
                </a:moveTo>
                <a:cubicBezTo>
                  <a:pt x="441250" y="215309"/>
                  <a:pt x="14176" y="430619"/>
                  <a:pt x="7088" y="627321"/>
                </a:cubicBezTo>
                <a:cubicBezTo>
                  <a:pt x="0" y="824023"/>
                  <a:pt x="634409" y="1086293"/>
                  <a:pt x="825795" y="1180214"/>
                </a:cubicBezTo>
              </a:path>
            </a:pathLst>
          </a:custGeom>
          <a:noFill/>
          <a:ln w="38100" cap="flat" cmpd="sng" algn="ctr">
            <a:solidFill>
              <a:srgbClr val="FF0000"/>
            </a:solidFill>
            <a:prstDash val="solid"/>
            <a:round/>
            <a:headEnd type="none" w="med" len="med"/>
            <a:tailEnd type="arrow"/>
          </a:ln>
          <a:effectLst/>
        </p:spPr>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Dictionary of bases </a:t>
            </a:r>
            <a:r>
              <a:rPr lang="en-US" dirty="0" err="1" smtClean="0">
                <a:latin typeface="Symbol" pitchFamily="18" charset="2"/>
              </a:rPr>
              <a:t>f</a:t>
            </a:r>
            <a:r>
              <a:rPr lang="en-US" baseline="-25000" dirty="0" err="1" smtClean="0"/>
              <a:t>i</a:t>
            </a:r>
            <a:r>
              <a:rPr lang="en-US" dirty="0" smtClean="0"/>
              <a:t> learned for speech</a:t>
            </a:r>
            <a:endParaRPr lang="en-US" dirty="0"/>
          </a:p>
        </p:txBody>
      </p:sp>
      <p:pic>
        <p:nvPicPr>
          <p:cNvPr id="2370562" name="Picture 2"/>
          <p:cNvPicPr>
            <a:picLocks noChangeAspect="1" noChangeArrowheads="1"/>
          </p:cNvPicPr>
          <p:nvPr/>
        </p:nvPicPr>
        <p:blipFill>
          <a:blip r:embed="rId3" cstate="print"/>
          <a:srcRect l="10924" t="2622" r="36102"/>
          <a:stretch>
            <a:fillRect/>
          </a:stretch>
        </p:blipFill>
        <p:spPr bwMode="auto">
          <a:xfrm>
            <a:off x="365098" y="990600"/>
            <a:ext cx="8469857" cy="4152900"/>
          </a:xfrm>
          <a:prstGeom prst="rect">
            <a:avLst/>
          </a:prstGeom>
          <a:noFill/>
          <a:ln w="9525">
            <a:noFill/>
            <a:miter lim="800000"/>
            <a:headEnd/>
            <a:tailEnd/>
          </a:ln>
        </p:spPr>
      </p:pic>
      <p:sp>
        <p:nvSpPr>
          <p:cNvPr id="6" name="TextBox 5"/>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
        <p:nvSpPr>
          <p:cNvPr id="7" name="TextBox 6"/>
          <p:cNvSpPr txBox="1"/>
          <p:nvPr/>
        </p:nvSpPr>
        <p:spPr>
          <a:xfrm>
            <a:off x="2037270" y="5464465"/>
            <a:ext cx="5116272"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Many bases seem to correspond to phonemes. </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pic>
        <p:nvPicPr>
          <p:cNvPr id="156"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sp>
        <p:nvSpPr>
          <p:cNvPr id="7" name="TextBox 6"/>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154"/>
          <p:cNvGrpSpPr/>
          <p:nvPr/>
        </p:nvGrpSpPr>
        <p:grpSpPr>
          <a:xfrm>
            <a:off x="906780" y="1333500"/>
            <a:ext cx="7551420" cy="4865132"/>
            <a:chOff x="906780" y="1333500"/>
            <a:chExt cx="7551420" cy="4865132"/>
          </a:xfrm>
        </p:grpSpPr>
        <p:pic>
          <p:nvPicPr>
            <p:cNvPr id="4" name="Picture 2" descr="door"/>
            <p:cNvPicPr>
              <a:picLocks noChangeAspect="1" noChangeArrowheads="1"/>
            </p:cNvPicPr>
            <p:nvPr/>
          </p:nvPicPr>
          <p:blipFill>
            <a:blip r:embed="rId2" cstate="print"/>
            <a:srcRect l="5242" t="54010" r="495"/>
            <a:stretch>
              <a:fillRect/>
            </a:stretch>
          </p:blipFill>
          <p:spPr bwMode="auto">
            <a:xfrm>
              <a:off x="914400" y="3009900"/>
              <a:ext cx="7536868" cy="2628900"/>
            </a:xfrm>
            <a:prstGeom prst="rect">
              <a:avLst/>
            </a:prstGeom>
            <a:noFill/>
            <a:ln w="9525">
              <a:noFill/>
              <a:miter lim="800000"/>
              <a:headEnd/>
              <a:tailEnd/>
            </a:ln>
          </p:spPr>
        </p:pic>
        <p:grpSp>
          <p:nvGrpSpPr>
            <p:cNvPr id="7" name="Group 28"/>
            <p:cNvGrpSpPr/>
            <p:nvPr/>
          </p:nvGrpSpPr>
          <p:grpSpPr>
            <a:xfrm>
              <a:off x="906780" y="1333500"/>
              <a:ext cx="1379220" cy="4305300"/>
              <a:chOff x="906780" y="1333500"/>
              <a:chExt cx="1379220" cy="4305300"/>
            </a:xfrm>
          </p:grpSpPr>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9"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2"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7"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grpSp>
          <p:nvGrpSpPr>
            <p:cNvPr id="18" name="Group 29"/>
            <p:cNvGrpSpPr/>
            <p:nvPr/>
          </p:nvGrpSpPr>
          <p:grpSpPr>
            <a:xfrm>
              <a:off x="2133600" y="1333500"/>
              <a:ext cx="1379220" cy="4305300"/>
              <a:chOff x="906780" y="1333500"/>
              <a:chExt cx="1379220" cy="4305300"/>
            </a:xfrm>
          </p:grpSpPr>
          <p:cxnSp>
            <p:nvCxnSpPr>
              <p:cNvPr id="31" name="Straight Arrow Connector 30"/>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9" name="Group 17"/>
              <p:cNvGrpSpPr/>
              <p:nvPr/>
            </p:nvGrpSpPr>
            <p:grpSpPr>
              <a:xfrm>
                <a:off x="906780" y="2095500"/>
                <a:ext cx="457200" cy="3543300"/>
                <a:chOff x="906780" y="2095500"/>
                <a:chExt cx="457200" cy="3543300"/>
              </a:xfrm>
            </p:grpSpPr>
            <p:sp>
              <p:nvSpPr>
                <p:cNvPr id="56"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7"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8" name="Straight Arrow Connector 57"/>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5" name="Group 16"/>
              <p:cNvGrpSpPr/>
              <p:nvPr/>
            </p:nvGrpSpPr>
            <p:grpSpPr>
              <a:xfrm>
                <a:off x="1219200" y="2095500"/>
                <a:ext cx="457200" cy="3543300"/>
                <a:chOff x="1219200" y="2095500"/>
                <a:chExt cx="457200" cy="3543300"/>
              </a:xfrm>
            </p:grpSpPr>
            <p:sp>
              <p:nvSpPr>
                <p:cNvPr id="53" name="Rectangle 5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4" name="Oval 5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5" name="Straight Arrow Connector 54"/>
                <p:cNvCxnSpPr>
                  <a:stCxn id="54" idx="4"/>
                  <a:endCxn id="5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6" name="Group 18"/>
              <p:cNvGrpSpPr/>
              <p:nvPr/>
            </p:nvGrpSpPr>
            <p:grpSpPr>
              <a:xfrm>
                <a:off x="1524000" y="2095500"/>
                <a:ext cx="457200" cy="3543300"/>
                <a:chOff x="1219200" y="2095500"/>
                <a:chExt cx="457200" cy="3543300"/>
              </a:xfrm>
            </p:grpSpPr>
            <p:sp>
              <p:nvSpPr>
                <p:cNvPr id="50" name="Rectangle 4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1" name="Oval 5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2" name="Straight Arrow Connector 51"/>
                <p:cNvCxnSpPr>
                  <a:stCxn id="51" idx="4"/>
                  <a:endCxn id="5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9" name="Group 31"/>
              <p:cNvGrpSpPr/>
              <p:nvPr/>
            </p:nvGrpSpPr>
            <p:grpSpPr>
              <a:xfrm>
                <a:off x="1828800" y="2095500"/>
                <a:ext cx="457200" cy="3543300"/>
                <a:chOff x="1219200" y="2095500"/>
                <a:chExt cx="457200" cy="3543300"/>
              </a:xfrm>
            </p:grpSpPr>
            <p:sp>
              <p:nvSpPr>
                <p:cNvPr id="47" name="Rectangle 4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8" name="Oval 4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9" name="Straight Arrow Connector 48"/>
                <p:cNvCxnSpPr>
                  <a:stCxn id="48" idx="4"/>
                  <a:endCxn id="4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0" name="Group 40"/>
              <p:cNvGrpSpPr/>
              <p:nvPr/>
            </p:nvGrpSpPr>
            <p:grpSpPr>
              <a:xfrm>
                <a:off x="1138393" y="1333500"/>
                <a:ext cx="922019" cy="762001"/>
                <a:chOff x="1138393" y="1333500"/>
                <a:chExt cx="922019" cy="762001"/>
              </a:xfrm>
            </p:grpSpPr>
            <p:sp>
              <p:nvSpPr>
                <p:cNvPr id="41" name="Oval 40"/>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3" name="Straight Arrow Connector 42"/>
                <p:cNvCxnSpPr>
                  <a:stCxn id="41"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44" name="Straight Arrow Connector 43"/>
                <p:cNvCxnSpPr>
                  <a:stCxn id="41" idx="4"/>
                  <a:endCxn id="5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45" name="Straight Arrow Connector 44"/>
                <p:cNvCxnSpPr>
                  <a:stCxn id="41" idx="4"/>
                  <a:endCxn id="54"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46" name="Straight Arrow Connector 45"/>
                <p:cNvCxnSpPr>
                  <a:stCxn id="41" idx="4"/>
                  <a:endCxn id="48"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32" name="Group 58"/>
            <p:cNvGrpSpPr/>
            <p:nvPr/>
          </p:nvGrpSpPr>
          <p:grpSpPr>
            <a:xfrm>
              <a:off x="3383280" y="1333500"/>
              <a:ext cx="1379220" cy="4305300"/>
              <a:chOff x="906780" y="1333500"/>
              <a:chExt cx="1379220" cy="4305300"/>
            </a:xfrm>
          </p:grpSpPr>
          <p:cxnSp>
            <p:nvCxnSpPr>
              <p:cNvPr id="60" name="Straight Arrow Connector 59"/>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7" name="Group 17"/>
              <p:cNvGrpSpPr/>
              <p:nvPr/>
            </p:nvGrpSpPr>
            <p:grpSpPr>
              <a:xfrm>
                <a:off x="906780" y="2095500"/>
                <a:ext cx="457200" cy="3543300"/>
                <a:chOff x="906780" y="2095500"/>
                <a:chExt cx="457200" cy="3543300"/>
              </a:xfrm>
            </p:grpSpPr>
            <p:sp>
              <p:nvSpPr>
                <p:cNvPr id="80"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8" name="Group 16"/>
              <p:cNvGrpSpPr/>
              <p:nvPr/>
            </p:nvGrpSpPr>
            <p:grpSpPr>
              <a:xfrm>
                <a:off x="1219200" y="2095500"/>
                <a:ext cx="457200" cy="3543300"/>
                <a:chOff x="1219200" y="2095500"/>
                <a:chExt cx="457200" cy="3543300"/>
              </a:xfrm>
            </p:grpSpPr>
            <p:sp>
              <p:nvSpPr>
                <p:cNvPr id="77" name="Rectangle 7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8" name="Oval 7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9" name="Straight Arrow Connector 78"/>
                <p:cNvCxnSpPr>
                  <a:stCxn id="78" idx="4"/>
                  <a:endCxn id="7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9" name="Group 18"/>
              <p:cNvGrpSpPr/>
              <p:nvPr/>
            </p:nvGrpSpPr>
            <p:grpSpPr>
              <a:xfrm>
                <a:off x="1524000" y="2095500"/>
                <a:ext cx="457200" cy="3543300"/>
                <a:chOff x="1219200" y="2095500"/>
                <a:chExt cx="457200" cy="3543300"/>
              </a:xfrm>
            </p:grpSpPr>
            <p:sp>
              <p:nvSpPr>
                <p:cNvPr id="74" name="Rectangle 7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5" name="Oval 7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6" name="Straight Arrow Connector 75"/>
                <p:cNvCxnSpPr>
                  <a:stCxn id="75" idx="4"/>
                  <a:endCxn id="7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0" name="Group 31"/>
              <p:cNvGrpSpPr/>
              <p:nvPr/>
            </p:nvGrpSpPr>
            <p:grpSpPr>
              <a:xfrm>
                <a:off x="1828800" y="2095500"/>
                <a:ext cx="457200" cy="3543300"/>
                <a:chOff x="1219200" y="2095500"/>
                <a:chExt cx="457200" cy="3543300"/>
              </a:xfrm>
            </p:grpSpPr>
            <p:sp>
              <p:nvSpPr>
                <p:cNvPr id="71" name="Rectangle 7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2" name="Oval 7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3" name="Straight Arrow Connector 72"/>
                <p:cNvCxnSpPr>
                  <a:stCxn id="72" idx="4"/>
                  <a:endCxn id="7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59" name="Group 40"/>
              <p:cNvGrpSpPr/>
              <p:nvPr/>
            </p:nvGrpSpPr>
            <p:grpSpPr>
              <a:xfrm>
                <a:off x="1138393" y="1333500"/>
                <a:ext cx="922019" cy="762001"/>
                <a:chOff x="1138393" y="1333500"/>
                <a:chExt cx="922019" cy="762001"/>
              </a:xfrm>
            </p:grpSpPr>
            <p:sp>
              <p:nvSpPr>
                <p:cNvPr id="66" name="Oval 65"/>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7" name="Straight Arrow Connector 66"/>
                <p:cNvCxnSpPr>
                  <a:stCxn id="66"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68" name="Straight Arrow Connector 67"/>
                <p:cNvCxnSpPr>
                  <a:stCxn id="66" idx="4"/>
                  <a:endCxn id="75"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69" name="Straight Arrow Connector 68"/>
                <p:cNvCxnSpPr>
                  <a:stCxn id="66" idx="4"/>
                  <a:endCxn id="78"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a:stCxn id="66" idx="4"/>
                  <a:endCxn id="72"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61" name="Group 82"/>
            <p:cNvGrpSpPr/>
            <p:nvPr/>
          </p:nvGrpSpPr>
          <p:grpSpPr>
            <a:xfrm>
              <a:off x="4610100" y="1333500"/>
              <a:ext cx="1379220" cy="4305300"/>
              <a:chOff x="906780" y="1333500"/>
              <a:chExt cx="1379220" cy="4305300"/>
            </a:xfrm>
          </p:grpSpPr>
          <p:cxnSp>
            <p:nvCxnSpPr>
              <p:cNvPr id="84" name="Straight Arrow Connector 83"/>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62" name="Group 17"/>
              <p:cNvGrpSpPr/>
              <p:nvPr/>
            </p:nvGrpSpPr>
            <p:grpSpPr>
              <a:xfrm>
                <a:off x="906780" y="2095500"/>
                <a:ext cx="457200" cy="3543300"/>
                <a:chOff x="906780" y="2095500"/>
                <a:chExt cx="457200" cy="3543300"/>
              </a:xfrm>
            </p:grpSpPr>
            <p:sp>
              <p:nvSpPr>
                <p:cNvPr id="104"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5"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6" name="Straight Arrow Connector 105"/>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3" name="Group 16"/>
              <p:cNvGrpSpPr/>
              <p:nvPr/>
            </p:nvGrpSpPr>
            <p:grpSpPr>
              <a:xfrm>
                <a:off x="1219200" y="2095500"/>
                <a:ext cx="457200" cy="3543300"/>
                <a:chOff x="1219200" y="2095500"/>
                <a:chExt cx="457200" cy="3543300"/>
              </a:xfrm>
            </p:grpSpPr>
            <p:sp>
              <p:nvSpPr>
                <p:cNvPr id="101" name="Rectangle 10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2" name="Oval 10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a:stCxn id="102" idx="4"/>
                  <a:endCxn id="10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4" name="Group 18"/>
              <p:cNvGrpSpPr/>
              <p:nvPr/>
            </p:nvGrpSpPr>
            <p:grpSpPr>
              <a:xfrm>
                <a:off x="1524000" y="2095500"/>
                <a:ext cx="457200" cy="3543300"/>
                <a:chOff x="1219200" y="2095500"/>
                <a:chExt cx="457200" cy="3543300"/>
              </a:xfrm>
            </p:grpSpPr>
            <p:sp>
              <p:nvSpPr>
                <p:cNvPr id="98" name="Rectangle 97"/>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9" name="Oval 98"/>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a:stCxn id="99" idx="4"/>
                  <a:endCxn id="98"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5" name="Group 31"/>
              <p:cNvGrpSpPr/>
              <p:nvPr/>
            </p:nvGrpSpPr>
            <p:grpSpPr>
              <a:xfrm>
                <a:off x="1828800" y="2095500"/>
                <a:ext cx="457200" cy="3543300"/>
                <a:chOff x="1219200" y="2095500"/>
                <a:chExt cx="457200" cy="3543300"/>
              </a:xfrm>
            </p:grpSpPr>
            <p:sp>
              <p:nvSpPr>
                <p:cNvPr id="95" name="Rectangle 9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6" name="Oval 9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7" name="Straight Arrow Connector 96"/>
                <p:cNvCxnSpPr>
                  <a:stCxn id="96" idx="4"/>
                  <a:endCxn id="9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3" name="Group 40"/>
              <p:cNvGrpSpPr/>
              <p:nvPr/>
            </p:nvGrpSpPr>
            <p:grpSpPr>
              <a:xfrm>
                <a:off x="1138393" y="1333500"/>
                <a:ext cx="922019" cy="762001"/>
                <a:chOff x="1138393" y="1333500"/>
                <a:chExt cx="922019" cy="762001"/>
              </a:xfrm>
            </p:grpSpPr>
            <p:sp>
              <p:nvSpPr>
                <p:cNvPr id="90" name="Oval 89"/>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1" name="Straight Arrow Connector 90"/>
                <p:cNvCxnSpPr>
                  <a:stCxn id="90"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92" name="Straight Arrow Connector 91"/>
                <p:cNvCxnSpPr>
                  <a:stCxn id="90" idx="4"/>
                  <a:endCxn id="99"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90" idx="4"/>
                  <a:endCxn id="102"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94" name="Straight Arrow Connector 93"/>
                <p:cNvCxnSpPr>
                  <a:stCxn id="90" idx="4"/>
                  <a:endCxn id="96"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85" name="Group 106"/>
            <p:cNvGrpSpPr/>
            <p:nvPr/>
          </p:nvGrpSpPr>
          <p:grpSpPr>
            <a:xfrm>
              <a:off x="5859780" y="1333500"/>
              <a:ext cx="1379220" cy="4305300"/>
              <a:chOff x="906780" y="1333500"/>
              <a:chExt cx="1379220" cy="4305300"/>
            </a:xfrm>
          </p:grpSpPr>
          <p:cxnSp>
            <p:nvCxnSpPr>
              <p:cNvPr id="108" name="Straight Arrow Connector 107"/>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86" name="Group 17"/>
              <p:cNvGrpSpPr/>
              <p:nvPr/>
            </p:nvGrpSpPr>
            <p:grpSpPr>
              <a:xfrm>
                <a:off x="906780" y="2095500"/>
                <a:ext cx="457200" cy="3543300"/>
                <a:chOff x="906780" y="2095500"/>
                <a:chExt cx="457200" cy="3543300"/>
              </a:xfrm>
            </p:grpSpPr>
            <p:sp>
              <p:nvSpPr>
                <p:cNvPr id="128"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9"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0" name="Straight Arrow Connector 129"/>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7" name="Group 16"/>
              <p:cNvGrpSpPr/>
              <p:nvPr/>
            </p:nvGrpSpPr>
            <p:grpSpPr>
              <a:xfrm>
                <a:off x="1219200" y="2095500"/>
                <a:ext cx="457200" cy="3543300"/>
                <a:chOff x="1219200" y="2095500"/>
                <a:chExt cx="457200" cy="3543300"/>
              </a:xfrm>
            </p:grpSpPr>
            <p:sp>
              <p:nvSpPr>
                <p:cNvPr id="125" name="Rectangle 12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6" name="Oval 12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7" name="Straight Arrow Connector 126"/>
                <p:cNvCxnSpPr>
                  <a:stCxn id="126" idx="4"/>
                  <a:endCxn id="12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8" name="Group 18"/>
              <p:cNvGrpSpPr/>
              <p:nvPr/>
            </p:nvGrpSpPr>
            <p:grpSpPr>
              <a:xfrm>
                <a:off x="1524000" y="2095500"/>
                <a:ext cx="457200" cy="3543300"/>
                <a:chOff x="1219200" y="2095500"/>
                <a:chExt cx="457200" cy="3543300"/>
              </a:xfrm>
            </p:grpSpPr>
            <p:sp>
              <p:nvSpPr>
                <p:cNvPr id="122" name="Rectangle 121"/>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3" name="Oval 122"/>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4" name="Straight Arrow Connector 123"/>
                <p:cNvCxnSpPr>
                  <a:stCxn id="123" idx="4"/>
                  <a:endCxn id="122"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9" name="Group 31"/>
              <p:cNvGrpSpPr/>
              <p:nvPr/>
            </p:nvGrpSpPr>
            <p:grpSpPr>
              <a:xfrm>
                <a:off x="1828800" y="2095500"/>
                <a:ext cx="457200" cy="3543300"/>
                <a:chOff x="1219200" y="2095500"/>
                <a:chExt cx="457200" cy="3543300"/>
              </a:xfrm>
            </p:grpSpPr>
            <p:sp>
              <p:nvSpPr>
                <p:cNvPr id="119" name="Rectangle 11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0" name="Oval 11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a:stCxn id="120" idx="4"/>
                  <a:endCxn id="11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07" name="Group 40"/>
              <p:cNvGrpSpPr/>
              <p:nvPr/>
            </p:nvGrpSpPr>
            <p:grpSpPr>
              <a:xfrm>
                <a:off x="1138393" y="1333500"/>
                <a:ext cx="922019" cy="762001"/>
                <a:chOff x="1138393" y="1333500"/>
                <a:chExt cx="922019" cy="762001"/>
              </a:xfrm>
            </p:grpSpPr>
            <p:sp>
              <p:nvSpPr>
                <p:cNvPr id="114" name="Oval 113"/>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5" name="Straight Arrow Connector 114"/>
                <p:cNvCxnSpPr>
                  <a:stCxn id="114"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16" name="Straight Arrow Connector 115"/>
                <p:cNvCxnSpPr>
                  <a:stCxn id="114" idx="4"/>
                  <a:endCxn id="123"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14" idx="4"/>
                  <a:endCxn id="126"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18" name="Straight Arrow Connector 117"/>
                <p:cNvCxnSpPr>
                  <a:stCxn id="114" idx="4"/>
                  <a:endCxn id="120"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109" name="Group 130"/>
            <p:cNvGrpSpPr/>
            <p:nvPr/>
          </p:nvGrpSpPr>
          <p:grpSpPr>
            <a:xfrm>
              <a:off x="7078980" y="1333500"/>
              <a:ext cx="1379220" cy="4305300"/>
              <a:chOff x="906780" y="1333500"/>
              <a:chExt cx="1379220" cy="4305300"/>
            </a:xfrm>
          </p:grpSpPr>
          <p:cxnSp>
            <p:nvCxnSpPr>
              <p:cNvPr id="132" name="Straight Arrow Connector 131"/>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10" name="Group 17"/>
              <p:cNvGrpSpPr/>
              <p:nvPr/>
            </p:nvGrpSpPr>
            <p:grpSpPr>
              <a:xfrm>
                <a:off x="906780" y="2095500"/>
                <a:ext cx="457200" cy="3543300"/>
                <a:chOff x="906780" y="2095500"/>
                <a:chExt cx="457200" cy="3543300"/>
              </a:xfrm>
            </p:grpSpPr>
            <p:sp>
              <p:nvSpPr>
                <p:cNvPr id="152"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3"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4" name="Straight Arrow Connector 153"/>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1" name="Group 16"/>
              <p:cNvGrpSpPr/>
              <p:nvPr/>
            </p:nvGrpSpPr>
            <p:grpSpPr>
              <a:xfrm>
                <a:off x="1219200" y="2095500"/>
                <a:ext cx="457200" cy="3543300"/>
                <a:chOff x="1219200" y="2095500"/>
                <a:chExt cx="457200" cy="3543300"/>
              </a:xfrm>
            </p:grpSpPr>
            <p:sp>
              <p:nvSpPr>
                <p:cNvPr id="149" name="Rectangle 14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0" name="Oval 14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1" name="Straight Arrow Connector 150"/>
                <p:cNvCxnSpPr>
                  <a:stCxn id="150" idx="4"/>
                  <a:endCxn id="14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2" name="Group 18"/>
              <p:cNvGrpSpPr/>
              <p:nvPr/>
            </p:nvGrpSpPr>
            <p:grpSpPr>
              <a:xfrm>
                <a:off x="1524000" y="2095500"/>
                <a:ext cx="457200" cy="3543300"/>
                <a:chOff x="1219200" y="2095500"/>
                <a:chExt cx="457200" cy="3543300"/>
              </a:xfrm>
            </p:grpSpPr>
            <p:sp>
              <p:nvSpPr>
                <p:cNvPr id="146" name="Rectangle 145"/>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7" name="Oval 146"/>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8" name="Straight Arrow Connector 147"/>
                <p:cNvCxnSpPr>
                  <a:stCxn id="147" idx="4"/>
                  <a:endCxn id="146"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3" name="Group 31"/>
              <p:cNvGrpSpPr/>
              <p:nvPr/>
            </p:nvGrpSpPr>
            <p:grpSpPr>
              <a:xfrm>
                <a:off x="1828800" y="2095500"/>
                <a:ext cx="457200" cy="3543300"/>
                <a:chOff x="1219200" y="2095500"/>
                <a:chExt cx="457200" cy="3543300"/>
              </a:xfrm>
            </p:grpSpPr>
            <p:sp>
              <p:nvSpPr>
                <p:cNvPr id="143" name="Rectangle 14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4" name="Oval 14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5" name="Straight Arrow Connector 144"/>
                <p:cNvCxnSpPr>
                  <a:stCxn id="144" idx="4"/>
                  <a:endCxn id="14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1" name="Group 40"/>
              <p:cNvGrpSpPr/>
              <p:nvPr/>
            </p:nvGrpSpPr>
            <p:grpSpPr>
              <a:xfrm>
                <a:off x="1138393" y="1333500"/>
                <a:ext cx="922019" cy="762001"/>
                <a:chOff x="1138393" y="1333500"/>
                <a:chExt cx="922019" cy="762001"/>
              </a:xfrm>
            </p:grpSpPr>
            <p:sp>
              <p:nvSpPr>
                <p:cNvPr id="138" name="Oval 137"/>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9" name="Straight Arrow Connector 138"/>
                <p:cNvCxnSpPr>
                  <a:stCxn id="138"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40" name="Straight Arrow Connector 139"/>
                <p:cNvCxnSpPr>
                  <a:stCxn id="138" idx="4"/>
                  <a:endCxn id="147"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41" name="Straight Arrow Connector 140"/>
                <p:cNvCxnSpPr>
                  <a:stCxn id="138" idx="4"/>
                  <a:endCxn id="150"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42" name="Straight Arrow Connector 141"/>
                <p:cNvCxnSpPr>
                  <a:stCxn id="138" idx="4"/>
                  <a:endCxn id="14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sp>
        <p:nvSpPr>
          <p:cNvPr id="157"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159" name="TextBox 158"/>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60000" y="60000"/>
                                    </p:animScale>
                                  </p:childTnLst>
                                </p:cTn>
                              </p:par>
                              <p:par>
                                <p:cTn id="7" presetID="42" presetClass="path" presetSubtype="0" accel="50000" decel="50000" fill="hold" nodeType="withEffect">
                                  <p:stCondLst>
                                    <p:cond delay="0"/>
                                  </p:stCondLst>
                                  <p:childTnLst>
                                    <p:animMotion origin="layout" path="M 8.33333E-7 -4.07407E-6 L 8.33333E-7 0.15255 " pathEditMode="relative" rAng="0" ptsTypes="AA">
                                      <p:cBhvr>
                                        <p:cTn id="8" dur="1000" fill="hold"/>
                                        <p:tgtEl>
                                          <p:spTgt spid="3"/>
                                        </p:tgtEl>
                                        <p:attrNameLst>
                                          <p:attrName>ppt_x</p:attrName>
                                          <p:attrName>ppt_y</p:attrName>
                                        </p:attrNameLst>
                                      </p:cBhvr>
                                      <p:rCtr x="0" y="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DBN for audio</a:t>
            </a:r>
            <a:endParaRPr lang="en-US" dirty="0"/>
          </a:p>
        </p:txBody>
      </p:sp>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sp>
        <p:nvSpPr>
          <p:cNvPr id="5" name="Right Brace 4"/>
          <p:cNvSpPr/>
          <p:nvPr/>
        </p:nvSpPr>
        <p:spPr bwMode="auto">
          <a:xfrm>
            <a:off x="6972300" y="3276600"/>
            <a:ext cx="228600" cy="82296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TextBox 5"/>
          <p:cNvSpPr txBox="1"/>
          <p:nvPr/>
        </p:nvSpPr>
        <p:spPr>
          <a:xfrm>
            <a:off x="7315200" y="3390900"/>
            <a:ext cx="1402948" cy="646331"/>
          </a:xfrm>
          <a:prstGeom prst="rect">
            <a:avLst/>
          </a:prstGeom>
          <a:noFill/>
        </p:spPr>
        <p:txBody>
          <a:bodyPr wrap="none" rtlCol="0">
            <a:spAutoFit/>
          </a:bodyPr>
          <a:lstStyle/>
          <a:p>
            <a:pPr>
              <a:spcBef>
                <a:spcPts val="0"/>
              </a:spcBef>
            </a:pPr>
            <a:r>
              <a:rPr lang="en-US" dirty="0" smtClean="0">
                <a:solidFill>
                  <a:schemeClr val="bg1"/>
                </a:solidFill>
              </a:rPr>
              <a:t>One CDBN </a:t>
            </a:r>
          </a:p>
          <a:p>
            <a:pPr>
              <a:spcBef>
                <a:spcPts val="0"/>
              </a:spcBef>
            </a:pPr>
            <a:r>
              <a:rPr lang="en-US" dirty="0" smtClean="0">
                <a:solidFill>
                  <a:schemeClr val="bg1"/>
                </a:solidFill>
              </a:rPr>
              <a:t>layer</a:t>
            </a:r>
            <a:endParaRPr lang="en-US" dirty="0">
              <a:solidFill>
                <a:schemeClr val="bg1"/>
              </a:solidFill>
            </a:endParaRPr>
          </a:p>
        </p:txBody>
      </p:sp>
      <p:cxnSp>
        <p:nvCxnSpPr>
          <p:cNvPr id="8" name="Straight Arrow Connector 7"/>
          <p:cNvCxnSpPr/>
          <p:nvPr/>
        </p:nvCxnSpPr>
        <p:spPr bwMode="auto">
          <a:xfrm>
            <a:off x="1828800" y="38862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cxnSp>
        <p:nvCxnSpPr>
          <p:cNvPr id="9" name="Straight Arrow Connector 8"/>
          <p:cNvCxnSpPr/>
          <p:nvPr/>
        </p:nvCxnSpPr>
        <p:spPr bwMode="auto">
          <a:xfrm>
            <a:off x="1828800" y="34290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10" name="TextBox 9"/>
          <p:cNvSpPr txBox="1"/>
          <p:nvPr/>
        </p:nvSpPr>
        <p:spPr>
          <a:xfrm>
            <a:off x="152400" y="36957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sp>
        <p:nvSpPr>
          <p:cNvPr id="11" name="TextBox 10"/>
          <p:cNvSpPr txBox="1"/>
          <p:nvPr/>
        </p:nvSpPr>
        <p:spPr>
          <a:xfrm>
            <a:off x="190500" y="32385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24" name="Straight Arrow Connector 23"/>
          <p:cNvCxnSpPr/>
          <p:nvPr/>
        </p:nvCxnSpPr>
        <p:spPr bwMode="auto">
          <a:xfrm>
            <a:off x="1828800" y="27051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25" name="TextBox 24"/>
          <p:cNvSpPr txBox="1"/>
          <p:nvPr/>
        </p:nvSpPr>
        <p:spPr>
          <a:xfrm>
            <a:off x="152400" y="25146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41" name="Straight Arrow Connector 40"/>
          <p:cNvCxnSpPr/>
          <p:nvPr/>
        </p:nvCxnSpPr>
        <p:spPr bwMode="auto">
          <a:xfrm>
            <a:off x="1828800" y="22098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42" name="TextBox 41"/>
          <p:cNvSpPr txBox="1"/>
          <p:nvPr/>
        </p:nvSpPr>
        <p:spPr>
          <a:xfrm>
            <a:off x="190500" y="20193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55" name="Right Brace 54"/>
          <p:cNvSpPr/>
          <p:nvPr/>
        </p:nvSpPr>
        <p:spPr bwMode="auto">
          <a:xfrm>
            <a:off x="6934200" y="2057400"/>
            <a:ext cx="228600" cy="91440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6" name="TextBox 55"/>
          <p:cNvSpPr txBox="1"/>
          <p:nvPr/>
        </p:nvSpPr>
        <p:spPr>
          <a:xfrm>
            <a:off x="7103976" y="2171700"/>
            <a:ext cx="1749198" cy="646331"/>
          </a:xfrm>
          <a:prstGeom prst="rect">
            <a:avLst/>
          </a:prstGeom>
          <a:noFill/>
        </p:spPr>
        <p:txBody>
          <a:bodyPr wrap="none" rtlCol="0">
            <a:spAutoFit/>
          </a:bodyPr>
          <a:lstStyle/>
          <a:p>
            <a:pPr>
              <a:spcBef>
                <a:spcPts val="0"/>
              </a:spcBef>
            </a:pPr>
            <a:r>
              <a:rPr lang="en-US" dirty="0" smtClean="0">
                <a:solidFill>
                  <a:schemeClr val="bg1"/>
                </a:solidFill>
              </a:rPr>
              <a:t>Second CDBN </a:t>
            </a:r>
          </a:p>
          <a:p>
            <a:pPr>
              <a:spcBef>
                <a:spcPts val="0"/>
              </a:spcBef>
            </a:pPr>
            <a:r>
              <a:rPr lang="en-US" dirty="0" smtClean="0">
                <a:solidFill>
                  <a:schemeClr val="bg1"/>
                </a:solidFill>
              </a:rPr>
              <a:t>layer</a:t>
            </a:r>
            <a:endParaRPr lang="en-US" dirty="0">
              <a:solidFill>
                <a:schemeClr val="bg1"/>
              </a:solidFill>
            </a:endParaRPr>
          </a:p>
        </p:txBody>
      </p:sp>
      <p:sp>
        <p:nvSpPr>
          <p:cNvPr id="60" name="TextBox 59"/>
          <p:cNvSpPr txBox="1"/>
          <p:nvPr/>
        </p:nvSpPr>
        <p:spPr>
          <a:xfrm>
            <a:off x="7024766" y="6550223"/>
            <a:ext cx="2119234"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[ICML 2009, NIPS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10" grpId="0"/>
      <p:bldP spid="11" grpId="0"/>
      <p:bldP spid="25" grpId="0"/>
      <p:bldP spid="42" grpId="0"/>
      <p:bldP spid="55" grpId="0" animBg="1"/>
      <p:bldP spid="56"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41"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48" name="TextBox 47"/>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Phoneme Classification (TIMIT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1982408334"/>
              </p:ext>
            </p:extLst>
          </p:nvPr>
        </p:nvGraphicFramePr>
        <p:xfrm>
          <a:off x="577880" y="2430470"/>
          <a:ext cx="7757810" cy="2966720"/>
        </p:xfrm>
        <a:graphic>
          <a:graphicData uri="http://schemas.openxmlformats.org/drawingml/2006/table">
            <a:tbl>
              <a:tblPr firstRow="1" bandRow="1"/>
              <a:tblGrid>
                <a:gridCol w="6586820"/>
                <a:gridCol w="117099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Clarkson</a:t>
                      </a:r>
                      <a:r>
                        <a:rPr lang="en-US" b="0" baseline="0" dirty="0" smtClean="0"/>
                        <a:t> and Moreno (1999)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77.6%</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Gunawardana</a:t>
                      </a:r>
                      <a:r>
                        <a:rPr lang="en-US" b="0" dirty="0" smtClean="0"/>
                        <a:t> et al. (2005)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Sung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Petrov</a:t>
                      </a:r>
                      <a:r>
                        <a:rPr lang="en-US" b="0" baseline="0" dirty="0" smtClean="0"/>
                        <a:t>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Sha</a:t>
                      </a:r>
                      <a:r>
                        <a:rPr lang="en-US" b="0" dirty="0" smtClean="0"/>
                        <a:t> and Saul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Yu et al.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79.2%</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r>
                        <a:rPr lang="en-US" b="1" baseline="0" dirty="0" smtClean="0"/>
                        <a:t>)</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80.3%</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656490"/>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pic>
        <p:nvPicPr>
          <p:cNvPr id="7" name="Picture 2" descr="door"/>
          <p:cNvPicPr>
            <a:picLocks noChangeAspect="1" noChangeArrowheads="1"/>
          </p:cNvPicPr>
          <p:nvPr/>
        </p:nvPicPr>
        <p:blipFill>
          <a:blip r:embed="rId3" cstate="print"/>
          <a:srcRect l="5242" t="54010" r="495"/>
          <a:stretch>
            <a:fillRect/>
          </a:stretch>
        </p:blipFill>
        <p:spPr bwMode="auto">
          <a:xfrm>
            <a:off x="616285" y="971080"/>
            <a:ext cx="7719405" cy="1152149"/>
          </a:xfrm>
          <a:prstGeom prst="rect">
            <a:avLst/>
          </a:prstGeom>
          <a:noFill/>
          <a:ln w="9525">
            <a:noFill/>
            <a:miter lim="800000"/>
            <a:headEnd/>
            <a:tailEnd/>
          </a:ln>
        </p:spPr>
      </p:pic>
      <p:cxnSp>
        <p:nvCxnSpPr>
          <p:cNvPr id="11" name="Straight Arrow Connector 10"/>
          <p:cNvCxnSpPr/>
          <p:nvPr/>
        </p:nvCxnSpPr>
        <p:spPr bwMode="auto">
          <a:xfrm rot="10800000">
            <a:off x="8450905" y="5224205"/>
            <a:ext cx="460860" cy="1588"/>
          </a:xfrm>
          <a:prstGeom prst="straightConnector1">
            <a:avLst/>
          </a:prstGeom>
          <a:noFill/>
          <a:ln w="28575" cap="flat" cmpd="sng" algn="ctr">
            <a:solidFill>
              <a:srgbClr val="FF0000"/>
            </a:solidFill>
            <a:prstDash val="solid"/>
            <a:round/>
            <a:headEnd type="none" w="med" len="med"/>
            <a:tailEnd type="arrow"/>
          </a:ln>
          <a:effectLst/>
        </p:spPr>
      </p:cxnSp>
      <p:sp>
        <p:nvSpPr>
          <p:cNvPr id="10" name="TextBox 9"/>
          <p:cNvSpPr txBox="1"/>
          <p:nvPr/>
        </p:nvSpPr>
        <p:spPr>
          <a:xfrm>
            <a:off x="7277515" y="6477713"/>
            <a:ext cx="190308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Arial" pitchFamily="34" charset="0"/>
                <a:cs typeface="Arial" pitchFamily="34" charset="0"/>
              </a:rPr>
              <a:t>[Lee et al., 2009]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695401" y="3339704"/>
            <a:ext cx="1010171" cy="1928813"/>
            <a:chOff x="0" y="0"/>
            <a:chExt cx="904" cy="1728"/>
          </a:xfrm>
        </p:grpSpPr>
        <p:sp>
          <p:nvSpPr>
            <p:cNvPr id="24578" name="AutoShape 2"/>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579" name="Group 3"/>
            <p:cNvGrpSpPr>
              <a:grpSpLocks/>
            </p:cNvGrpSpPr>
            <p:nvPr/>
          </p:nvGrpSpPr>
          <p:grpSpPr bwMode="auto">
            <a:xfrm>
              <a:off x="113" y="112"/>
              <a:ext cx="254" cy="255"/>
              <a:chOff x="0" y="0"/>
              <a:chExt cx="254" cy="254"/>
            </a:xfrm>
          </p:grpSpPr>
          <p:sp>
            <p:nvSpPr>
              <p:cNvPr id="24580" name="Rectangle 4"/>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1" name="Rectangle 5"/>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2" name="Rectangle 6"/>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3" name="Rectangle 7"/>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584" name="AutoShape 8"/>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585" name="Group 9"/>
            <p:cNvGrpSpPr>
              <a:grpSpLocks/>
            </p:cNvGrpSpPr>
            <p:nvPr/>
          </p:nvGrpSpPr>
          <p:grpSpPr bwMode="auto">
            <a:xfrm>
              <a:off x="536" y="112"/>
              <a:ext cx="255" cy="255"/>
              <a:chOff x="0" y="0"/>
              <a:chExt cx="254" cy="254"/>
            </a:xfrm>
          </p:grpSpPr>
          <p:sp>
            <p:nvSpPr>
              <p:cNvPr id="24586" name="Rectangle 10"/>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7" name="Rectangle 11"/>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8" name="Rectangle 12"/>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89" name="Rectangle 13"/>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590" name="AutoShape 14"/>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591" name="Group 15"/>
            <p:cNvGrpSpPr>
              <a:grpSpLocks/>
            </p:cNvGrpSpPr>
            <p:nvPr/>
          </p:nvGrpSpPr>
          <p:grpSpPr bwMode="auto">
            <a:xfrm>
              <a:off x="113" y="536"/>
              <a:ext cx="254" cy="254"/>
              <a:chOff x="0" y="0"/>
              <a:chExt cx="254" cy="254"/>
            </a:xfrm>
          </p:grpSpPr>
          <p:sp>
            <p:nvSpPr>
              <p:cNvPr id="24592" name="Rectangle 16"/>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93" name="Rectangle 17"/>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94" name="Rectangle 18"/>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95" name="Rectangle 19"/>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596" name="AutoShape 20"/>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597" name="Group 21"/>
            <p:cNvGrpSpPr>
              <a:grpSpLocks/>
            </p:cNvGrpSpPr>
            <p:nvPr/>
          </p:nvGrpSpPr>
          <p:grpSpPr bwMode="auto">
            <a:xfrm>
              <a:off x="536" y="536"/>
              <a:ext cx="255" cy="254"/>
              <a:chOff x="0" y="0"/>
              <a:chExt cx="254" cy="254"/>
            </a:xfrm>
          </p:grpSpPr>
          <p:sp>
            <p:nvSpPr>
              <p:cNvPr id="24598" name="Rectangle 22"/>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599" name="Rectangle 23"/>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0" name="Rectangle 24"/>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1" name="Rectangle 25"/>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02" name="Rectangle 26"/>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3" name="Oval 27"/>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4" name="Rectangle 28"/>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5" name="Oval 29"/>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6" name="Line 30"/>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7" name="Line 31"/>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08" name="Line 32"/>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09" name="Rectangle 33"/>
          <p:cNvSpPr>
            <a:spLocks/>
          </p:cNvSpPr>
          <p:nvPr/>
        </p:nvSpPr>
        <p:spPr bwMode="auto">
          <a:xfrm>
            <a:off x="64741" y="294680"/>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Two Approaches to Multi-Model Training</a:t>
            </a:r>
          </a:p>
        </p:txBody>
      </p:sp>
      <p:grpSp>
        <p:nvGrpSpPr>
          <p:cNvPr id="24610" name="Group 34"/>
          <p:cNvGrpSpPr>
            <a:grpSpLocks/>
          </p:cNvGrpSpPr>
          <p:nvPr/>
        </p:nvGrpSpPr>
        <p:grpSpPr bwMode="auto">
          <a:xfrm>
            <a:off x="2044898" y="3339704"/>
            <a:ext cx="1009055" cy="1928813"/>
            <a:chOff x="0" y="0"/>
            <a:chExt cx="904" cy="1728"/>
          </a:xfrm>
        </p:grpSpPr>
        <p:sp>
          <p:nvSpPr>
            <p:cNvPr id="24611" name="AutoShape 35"/>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12" name="Group 36"/>
            <p:cNvGrpSpPr>
              <a:grpSpLocks/>
            </p:cNvGrpSpPr>
            <p:nvPr/>
          </p:nvGrpSpPr>
          <p:grpSpPr bwMode="auto">
            <a:xfrm>
              <a:off x="113" y="112"/>
              <a:ext cx="254" cy="255"/>
              <a:chOff x="0" y="0"/>
              <a:chExt cx="254" cy="254"/>
            </a:xfrm>
          </p:grpSpPr>
          <p:sp>
            <p:nvSpPr>
              <p:cNvPr id="24613" name="Rectangle 37"/>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14" name="Rectangle 38"/>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15" name="Rectangle 39"/>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16" name="Rectangle 40"/>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17" name="AutoShape 41"/>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18" name="Group 42"/>
            <p:cNvGrpSpPr>
              <a:grpSpLocks/>
            </p:cNvGrpSpPr>
            <p:nvPr/>
          </p:nvGrpSpPr>
          <p:grpSpPr bwMode="auto">
            <a:xfrm>
              <a:off x="536" y="112"/>
              <a:ext cx="255" cy="255"/>
              <a:chOff x="0" y="0"/>
              <a:chExt cx="254" cy="254"/>
            </a:xfrm>
          </p:grpSpPr>
          <p:sp>
            <p:nvSpPr>
              <p:cNvPr id="24619" name="Rectangle 43"/>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0" name="Rectangle 44"/>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1" name="Rectangle 45"/>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2" name="Rectangle 46"/>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23" name="AutoShape 47"/>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24" name="Group 48"/>
            <p:cNvGrpSpPr>
              <a:grpSpLocks/>
            </p:cNvGrpSpPr>
            <p:nvPr/>
          </p:nvGrpSpPr>
          <p:grpSpPr bwMode="auto">
            <a:xfrm>
              <a:off x="113" y="536"/>
              <a:ext cx="254" cy="254"/>
              <a:chOff x="0" y="0"/>
              <a:chExt cx="254" cy="254"/>
            </a:xfrm>
          </p:grpSpPr>
          <p:sp>
            <p:nvSpPr>
              <p:cNvPr id="24625" name="Rectangle 49"/>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6" name="Rectangle 50"/>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7" name="Rectangle 51"/>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28" name="Rectangle 52"/>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29" name="AutoShape 53"/>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30" name="Group 54"/>
            <p:cNvGrpSpPr>
              <a:grpSpLocks/>
            </p:cNvGrpSpPr>
            <p:nvPr/>
          </p:nvGrpSpPr>
          <p:grpSpPr bwMode="auto">
            <a:xfrm>
              <a:off x="536" y="536"/>
              <a:ext cx="255" cy="254"/>
              <a:chOff x="0" y="0"/>
              <a:chExt cx="254" cy="254"/>
            </a:xfrm>
          </p:grpSpPr>
          <p:sp>
            <p:nvSpPr>
              <p:cNvPr id="24631" name="Rectangle 55"/>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2" name="Rectangle 56"/>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3" name="Rectangle 57"/>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4" name="Rectangle 58"/>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35" name="Rectangle 59"/>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6" name="Oval 60"/>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7" name="Rectangle 61"/>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8" name="Oval 62"/>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39" name="Line 63"/>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40" name="Line 64"/>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41" name="Line 65"/>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4642" name="Group 66"/>
          <p:cNvGrpSpPr>
            <a:grpSpLocks/>
          </p:cNvGrpSpPr>
          <p:nvPr/>
        </p:nvGrpSpPr>
        <p:grpSpPr bwMode="auto">
          <a:xfrm>
            <a:off x="3393282" y="3339704"/>
            <a:ext cx="1009055" cy="1928813"/>
            <a:chOff x="0" y="0"/>
            <a:chExt cx="904" cy="1728"/>
          </a:xfrm>
        </p:grpSpPr>
        <p:sp>
          <p:nvSpPr>
            <p:cNvPr id="24643" name="AutoShape 67"/>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44" name="Group 68"/>
            <p:cNvGrpSpPr>
              <a:grpSpLocks/>
            </p:cNvGrpSpPr>
            <p:nvPr/>
          </p:nvGrpSpPr>
          <p:grpSpPr bwMode="auto">
            <a:xfrm>
              <a:off x="113" y="112"/>
              <a:ext cx="254" cy="255"/>
              <a:chOff x="0" y="0"/>
              <a:chExt cx="254" cy="254"/>
            </a:xfrm>
          </p:grpSpPr>
          <p:sp>
            <p:nvSpPr>
              <p:cNvPr id="24645" name="Rectangle 69"/>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46" name="Rectangle 70"/>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47" name="Rectangle 71"/>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48" name="Rectangle 72"/>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49" name="AutoShape 73"/>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50" name="Group 74"/>
            <p:cNvGrpSpPr>
              <a:grpSpLocks/>
            </p:cNvGrpSpPr>
            <p:nvPr/>
          </p:nvGrpSpPr>
          <p:grpSpPr bwMode="auto">
            <a:xfrm>
              <a:off x="536" y="112"/>
              <a:ext cx="255" cy="255"/>
              <a:chOff x="0" y="0"/>
              <a:chExt cx="254" cy="254"/>
            </a:xfrm>
          </p:grpSpPr>
          <p:sp>
            <p:nvSpPr>
              <p:cNvPr id="24651" name="Rectangle 75"/>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52" name="Rectangle 76"/>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53" name="Rectangle 77"/>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54" name="Rectangle 78"/>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55" name="AutoShape 79"/>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56" name="Group 80"/>
            <p:cNvGrpSpPr>
              <a:grpSpLocks/>
            </p:cNvGrpSpPr>
            <p:nvPr/>
          </p:nvGrpSpPr>
          <p:grpSpPr bwMode="auto">
            <a:xfrm>
              <a:off x="113" y="536"/>
              <a:ext cx="254" cy="254"/>
              <a:chOff x="0" y="0"/>
              <a:chExt cx="254" cy="254"/>
            </a:xfrm>
          </p:grpSpPr>
          <p:sp>
            <p:nvSpPr>
              <p:cNvPr id="24657" name="Rectangle 81"/>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58" name="Rectangle 82"/>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59" name="Rectangle 83"/>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0" name="Rectangle 84"/>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61" name="AutoShape 85"/>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62" name="Group 86"/>
            <p:cNvGrpSpPr>
              <a:grpSpLocks/>
            </p:cNvGrpSpPr>
            <p:nvPr/>
          </p:nvGrpSpPr>
          <p:grpSpPr bwMode="auto">
            <a:xfrm>
              <a:off x="536" y="536"/>
              <a:ext cx="255" cy="254"/>
              <a:chOff x="0" y="0"/>
              <a:chExt cx="254" cy="254"/>
            </a:xfrm>
          </p:grpSpPr>
          <p:sp>
            <p:nvSpPr>
              <p:cNvPr id="24663" name="Rectangle 87"/>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4" name="Rectangle 88"/>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5" name="Rectangle 89"/>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6" name="Rectangle 90"/>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67" name="Rectangle 91"/>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8" name="Oval 92"/>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69" name="Rectangle 93"/>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0" name="Oval 94"/>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1" name="Line 95"/>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2" name="Line 96"/>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3" name="Line 97"/>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4674" name="Group 98"/>
          <p:cNvGrpSpPr>
            <a:grpSpLocks/>
          </p:cNvGrpSpPr>
          <p:nvPr/>
        </p:nvGrpSpPr>
        <p:grpSpPr bwMode="auto">
          <a:xfrm>
            <a:off x="4741665" y="3339704"/>
            <a:ext cx="1009055" cy="1928813"/>
            <a:chOff x="0" y="0"/>
            <a:chExt cx="904" cy="1728"/>
          </a:xfrm>
        </p:grpSpPr>
        <p:sp>
          <p:nvSpPr>
            <p:cNvPr id="24675" name="AutoShape 99"/>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76" name="Group 100"/>
            <p:cNvGrpSpPr>
              <a:grpSpLocks/>
            </p:cNvGrpSpPr>
            <p:nvPr/>
          </p:nvGrpSpPr>
          <p:grpSpPr bwMode="auto">
            <a:xfrm>
              <a:off x="113" y="112"/>
              <a:ext cx="254" cy="255"/>
              <a:chOff x="0" y="0"/>
              <a:chExt cx="254" cy="254"/>
            </a:xfrm>
          </p:grpSpPr>
          <p:sp>
            <p:nvSpPr>
              <p:cNvPr id="24677" name="Rectangle 101"/>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8" name="Rectangle 102"/>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79" name="Rectangle 103"/>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80" name="Rectangle 104"/>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81" name="AutoShape 105"/>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82" name="Group 106"/>
            <p:cNvGrpSpPr>
              <a:grpSpLocks/>
            </p:cNvGrpSpPr>
            <p:nvPr/>
          </p:nvGrpSpPr>
          <p:grpSpPr bwMode="auto">
            <a:xfrm>
              <a:off x="536" y="112"/>
              <a:ext cx="255" cy="255"/>
              <a:chOff x="0" y="0"/>
              <a:chExt cx="254" cy="254"/>
            </a:xfrm>
          </p:grpSpPr>
          <p:sp>
            <p:nvSpPr>
              <p:cNvPr id="24683" name="Rectangle 107"/>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84" name="Rectangle 108"/>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85" name="Rectangle 109"/>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86" name="Rectangle 110"/>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87" name="AutoShape 111"/>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88" name="Group 112"/>
            <p:cNvGrpSpPr>
              <a:grpSpLocks/>
            </p:cNvGrpSpPr>
            <p:nvPr/>
          </p:nvGrpSpPr>
          <p:grpSpPr bwMode="auto">
            <a:xfrm>
              <a:off x="113" y="536"/>
              <a:ext cx="254" cy="254"/>
              <a:chOff x="0" y="0"/>
              <a:chExt cx="254" cy="254"/>
            </a:xfrm>
          </p:grpSpPr>
          <p:sp>
            <p:nvSpPr>
              <p:cNvPr id="24689" name="Rectangle 113"/>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0" name="Rectangle 114"/>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1" name="Rectangle 115"/>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2" name="Rectangle 116"/>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93" name="AutoShape 117"/>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694" name="Group 118"/>
            <p:cNvGrpSpPr>
              <a:grpSpLocks/>
            </p:cNvGrpSpPr>
            <p:nvPr/>
          </p:nvGrpSpPr>
          <p:grpSpPr bwMode="auto">
            <a:xfrm>
              <a:off x="536" y="536"/>
              <a:ext cx="255" cy="254"/>
              <a:chOff x="0" y="0"/>
              <a:chExt cx="254" cy="254"/>
            </a:xfrm>
          </p:grpSpPr>
          <p:sp>
            <p:nvSpPr>
              <p:cNvPr id="24695" name="Rectangle 119"/>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6" name="Rectangle 120"/>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7" name="Rectangle 121"/>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698" name="Rectangle 122"/>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699" name="Rectangle 123"/>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0" name="Oval 124"/>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1" name="Rectangle 125"/>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2" name="Oval 126"/>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3" name="Line 127"/>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4" name="Line 128"/>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05" name="Line 129"/>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4706" name="Group 130"/>
          <p:cNvGrpSpPr>
            <a:grpSpLocks/>
          </p:cNvGrpSpPr>
          <p:nvPr/>
        </p:nvGrpSpPr>
        <p:grpSpPr bwMode="auto">
          <a:xfrm>
            <a:off x="6090047" y="3339704"/>
            <a:ext cx="1009055" cy="1928813"/>
            <a:chOff x="0" y="0"/>
            <a:chExt cx="904" cy="1728"/>
          </a:xfrm>
        </p:grpSpPr>
        <p:sp>
          <p:nvSpPr>
            <p:cNvPr id="24707" name="AutoShape 131"/>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08" name="Group 132"/>
            <p:cNvGrpSpPr>
              <a:grpSpLocks/>
            </p:cNvGrpSpPr>
            <p:nvPr/>
          </p:nvGrpSpPr>
          <p:grpSpPr bwMode="auto">
            <a:xfrm>
              <a:off x="113" y="112"/>
              <a:ext cx="254" cy="255"/>
              <a:chOff x="0" y="0"/>
              <a:chExt cx="254" cy="254"/>
            </a:xfrm>
          </p:grpSpPr>
          <p:sp>
            <p:nvSpPr>
              <p:cNvPr id="24709" name="Rectangle 133"/>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0" name="Rectangle 134"/>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1" name="Rectangle 135"/>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2" name="Rectangle 136"/>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13" name="AutoShape 137"/>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14" name="Group 138"/>
            <p:cNvGrpSpPr>
              <a:grpSpLocks/>
            </p:cNvGrpSpPr>
            <p:nvPr/>
          </p:nvGrpSpPr>
          <p:grpSpPr bwMode="auto">
            <a:xfrm>
              <a:off x="536" y="112"/>
              <a:ext cx="255" cy="255"/>
              <a:chOff x="0" y="0"/>
              <a:chExt cx="254" cy="254"/>
            </a:xfrm>
          </p:grpSpPr>
          <p:sp>
            <p:nvSpPr>
              <p:cNvPr id="24715" name="Rectangle 139"/>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6" name="Rectangle 140"/>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7" name="Rectangle 141"/>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18" name="Rectangle 142"/>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19" name="AutoShape 143"/>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20" name="Group 144"/>
            <p:cNvGrpSpPr>
              <a:grpSpLocks/>
            </p:cNvGrpSpPr>
            <p:nvPr/>
          </p:nvGrpSpPr>
          <p:grpSpPr bwMode="auto">
            <a:xfrm>
              <a:off x="113" y="536"/>
              <a:ext cx="254" cy="254"/>
              <a:chOff x="0" y="0"/>
              <a:chExt cx="254" cy="254"/>
            </a:xfrm>
          </p:grpSpPr>
          <p:sp>
            <p:nvSpPr>
              <p:cNvPr id="24721" name="Rectangle 145"/>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22" name="Rectangle 146"/>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23" name="Rectangle 147"/>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24" name="Rectangle 148"/>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25" name="AutoShape 149"/>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26" name="Group 150"/>
            <p:cNvGrpSpPr>
              <a:grpSpLocks/>
            </p:cNvGrpSpPr>
            <p:nvPr/>
          </p:nvGrpSpPr>
          <p:grpSpPr bwMode="auto">
            <a:xfrm>
              <a:off x="536" y="536"/>
              <a:ext cx="255" cy="254"/>
              <a:chOff x="0" y="0"/>
              <a:chExt cx="254" cy="254"/>
            </a:xfrm>
          </p:grpSpPr>
          <p:sp>
            <p:nvSpPr>
              <p:cNvPr id="24727" name="Rectangle 151"/>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28" name="Rectangle 152"/>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29" name="Rectangle 153"/>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0" name="Rectangle 154"/>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31" name="Rectangle 155"/>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2" name="Oval 156"/>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3" name="Rectangle 157"/>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4" name="Oval 158"/>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5" name="Line 159"/>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6" name="Line 160"/>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37" name="Line 161"/>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4738" name="Group 162"/>
          <p:cNvGrpSpPr>
            <a:grpSpLocks/>
          </p:cNvGrpSpPr>
          <p:nvPr/>
        </p:nvGrpSpPr>
        <p:grpSpPr bwMode="auto">
          <a:xfrm>
            <a:off x="7438430" y="3339704"/>
            <a:ext cx="1009055" cy="1928813"/>
            <a:chOff x="0" y="0"/>
            <a:chExt cx="904" cy="1728"/>
          </a:xfrm>
        </p:grpSpPr>
        <p:sp>
          <p:nvSpPr>
            <p:cNvPr id="24739" name="AutoShape 163"/>
            <p:cNvSpPr>
              <a:spLocks/>
            </p:cNvSpPr>
            <p:nvPr/>
          </p:nvSpPr>
          <p:spPr bwMode="auto">
            <a:xfrm>
              <a:off x="56"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40" name="Group 164"/>
            <p:cNvGrpSpPr>
              <a:grpSpLocks/>
            </p:cNvGrpSpPr>
            <p:nvPr/>
          </p:nvGrpSpPr>
          <p:grpSpPr bwMode="auto">
            <a:xfrm>
              <a:off x="113" y="112"/>
              <a:ext cx="254" cy="255"/>
              <a:chOff x="0" y="0"/>
              <a:chExt cx="254" cy="254"/>
            </a:xfrm>
          </p:grpSpPr>
          <p:sp>
            <p:nvSpPr>
              <p:cNvPr id="24741" name="Rectangle 165"/>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42" name="Rectangle 166"/>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43" name="Rectangle 167"/>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44" name="Rectangle 168"/>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45" name="AutoShape 169"/>
            <p:cNvSpPr>
              <a:spLocks/>
            </p:cNvSpPr>
            <p:nvPr/>
          </p:nvSpPr>
          <p:spPr bwMode="auto">
            <a:xfrm>
              <a:off x="480" y="56"/>
              <a:ext cx="367" cy="367"/>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46" name="Group 170"/>
            <p:cNvGrpSpPr>
              <a:grpSpLocks/>
            </p:cNvGrpSpPr>
            <p:nvPr/>
          </p:nvGrpSpPr>
          <p:grpSpPr bwMode="auto">
            <a:xfrm>
              <a:off x="536" y="112"/>
              <a:ext cx="255" cy="255"/>
              <a:chOff x="0" y="0"/>
              <a:chExt cx="254" cy="254"/>
            </a:xfrm>
          </p:grpSpPr>
          <p:sp>
            <p:nvSpPr>
              <p:cNvPr id="24747" name="Rectangle 171"/>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48" name="Rectangle 172"/>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49" name="Rectangle 173"/>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50" name="Rectangle 174"/>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51" name="AutoShape 175"/>
            <p:cNvSpPr>
              <a:spLocks/>
            </p:cNvSpPr>
            <p:nvPr/>
          </p:nvSpPr>
          <p:spPr bwMode="auto">
            <a:xfrm>
              <a:off x="56"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52" name="Group 176"/>
            <p:cNvGrpSpPr>
              <a:grpSpLocks/>
            </p:cNvGrpSpPr>
            <p:nvPr/>
          </p:nvGrpSpPr>
          <p:grpSpPr bwMode="auto">
            <a:xfrm>
              <a:off x="113" y="536"/>
              <a:ext cx="254" cy="254"/>
              <a:chOff x="0" y="0"/>
              <a:chExt cx="254" cy="254"/>
            </a:xfrm>
          </p:grpSpPr>
          <p:sp>
            <p:nvSpPr>
              <p:cNvPr id="24753" name="Rectangle 177"/>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54" name="Rectangle 178"/>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55" name="Rectangle 179"/>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56" name="Rectangle 180"/>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57" name="AutoShape 181"/>
            <p:cNvSpPr>
              <a:spLocks/>
            </p:cNvSpPr>
            <p:nvPr/>
          </p:nvSpPr>
          <p:spPr bwMode="auto">
            <a:xfrm>
              <a:off x="480" y="479"/>
              <a:ext cx="367" cy="368"/>
            </a:xfrm>
            <a:prstGeom prst="roundRect">
              <a:avLst>
                <a:gd name="adj" fmla="val 32690"/>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4758" name="Group 182"/>
            <p:cNvGrpSpPr>
              <a:grpSpLocks/>
            </p:cNvGrpSpPr>
            <p:nvPr/>
          </p:nvGrpSpPr>
          <p:grpSpPr bwMode="auto">
            <a:xfrm>
              <a:off x="536" y="536"/>
              <a:ext cx="255" cy="254"/>
              <a:chOff x="0" y="0"/>
              <a:chExt cx="254" cy="254"/>
            </a:xfrm>
          </p:grpSpPr>
          <p:sp>
            <p:nvSpPr>
              <p:cNvPr id="24759" name="Rectangle 183"/>
              <p:cNvSpPr>
                <a:spLocks/>
              </p:cNvSpPr>
              <p:nvPr/>
            </p:nvSpPr>
            <p:spPr bwMode="auto">
              <a:xfrm>
                <a:off x="0"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0" name="Rectangle 184"/>
              <p:cNvSpPr>
                <a:spLocks/>
              </p:cNvSpPr>
              <p:nvPr/>
            </p:nvSpPr>
            <p:spPr bwMode="auto">
              <a:xfrm>
                <a:off x="0"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1" name="Rectangle 185"/>
              <p:cNvSpPr>
                <a:spLocks/>
              </p:cNvSpPr>
              <p:nvPr/>
            </p:nvSpPr>
            <p:spPr bwMode="auto">
              <a:xfrm>
                <a:off x="141" y="0"/>
                <a:ext cx="113" cy="112"/>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2" name="Rectangle 186"/>
              <p:cNvSpPr>
                <a:spLocks/>
              </p:cNvSpPr>
              <p:nvPr/>
            </p:nvSpPr>
            <p:spPr bwMode="auto">
              <a:xfrm>
                <a:off x="141" y="141"/>
                <a:ext cx="113" cy="113"/>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63" name="Rectangle 187"/>
            <p:cNvSpPr>
              <a:spLocks/>
            </p:cNvSpPr>
            <p:nvPr/>
          </p:nvSpPr>
          <p:spPr bwMode="auto">
            <a:xfrm>
              <a:off x="0" y="0"/>
              <a:ext cx="904" cy="903"/>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4" name="Oval 188"/>
            <p:cNvSpPr>
              <a:spLocks/>
            </p:cNvSpPr>
            <p:nvPr/>
          </p:nvSpPr>
          <p:spPr bwMode="auto">
            <a:xfrm>
              <a:off x="226" y="1609"/>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5" name="Rectangle 189"/>
            <p:cNvSpPr>
              <a:spLocks/>
            </p:cNvSpPr>
            <p:nvPr/>
          </p:nvSpPr>
          <p:spPr bwMode="auto">
            <a:xfrm>
              <a:off x="226" y="1343"/>
              <a:ext cx="452" cy="317"/>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6" name="Oval 190"/>
            <p:cNvSpPr>
              <a:spLocks/>
            </p:cNvSpPr>
            <p:nvPr/>
          </p:nvSpPr>
          <p:spPr bwMode="auto">
            <a:xfrm>
              <a:off x="226" y="1270"/>
              <a:ext cx="452" cy="119"/>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7" name="Line 191"/>
            <p:cNvSpPr>
              <a:spLocks noChangeShapeType="1"/>
            </p:cNvSpPr>
            <p:nvPr/>
          </p:nvSpPr>
          <p:spPr bwMode="auto">
            <a:xfrm flipH="1">
              <a:off x="226"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8" name="Line 192"/>
            <p:cNvSpPr>
              <a:spLocks noChangeShapeType="1"/>
            </p:cNvSpPr>
            <p:nvPr/>
          </p:nvSpPr>
          <p:spPr bwMode="auto">
            <a:xfrm>
              <a:off x="678" y="1338"/>
              <a:ext cx="0" cy="3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4769" name="Line 193"/>
            <p:cNvSpPr>
              <a:spLocks noChangeShapeType="1"/>
            </p:cNvSpPr>
            <p:nvPr/>
          </p:nvSpPr>
          <p:spPr bwMode="auto">
            <a:xfrm>
              <a:off x="452" y="971"/>
              <a:ext cx="0" cy="3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4770" name="Rectangle 194"/>
          <p:cNvSpPr>
            <a:spLocks/>
          </p:cNvSpPr>
          <p:nvPr/>
        </p:nvSpPr>
        <p:spPr bwMode="auto">
          <a:xfrm>
            <a:off x="1225599" y="1410891"/>
            <a:ext cx="6697266"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500">
                <a:solidFill>
                  <a:srgbClr val="000000"/>
                </a:solidFill>
                <a:latin typeface="Gill Sans" charset="0"/>
                <a:ea typeface="ＭＳ Ｐゴシック" charset="0"/>
                <a:cs typeface="Gill Sans" charset="0"/>
                <a:sym typeface="Gill Sans" charset="0"/>
              </a:rPr>
              <a:t>(1)  Downpour: Asynchronous Distributed SGD</a:t>
            </a:r>
          </a:p>
          <a:p>
            <a:pPr algn="l">
              <a:spcBef>
                <a:spcPct val="0"/>
              </a:spcBef>
            </a:pPr>
            <a:endParaRPr lang="en-US" sz="2500">
              <a:solidFill>
                <a:srgbClr val="000000"/>
              </a:solidFill>
              <a:latin typeface="Gill Sans" charset="0"/>
              <a:ea typeface="ＭＳ Ｐゴシック" charset="0"/>
              <a:cs typeface="Gill Sans" charset="0"/>
              <a:sym typeface="Gill Sans" charset="0"/>
            </a:endParaRPr>
          </a:p>
          <a:p>
            <a:pPr algn="l">
              <a:spcBef>
                <a:spcPct val="0"/>
              </a:spcBef>
            </a:pPr>
            <a:r>
              <a:rPr lang="en-US" sz="2500">
                <a:solidFill>
                  <a:srgbClr val="000000"/>
                </a:solidFill>
                <a:latin typeface="Gill Sans" charset="0"/>
                <a:ea typeface="ＭＳ Ｐゴシック" charset="0"/>
                <a:cs typeface="Gill Sans" charset="0"/>
                <a:sym typeface="Gill Sans" charset="0"/>
              </a:rPr>
              <a:t>(2)  Sandblaster: Distributed L-BFGS</a:t>
            </a:r>
          </a:p>
        </p:txBody>
      </p:sp>
    </p:spTree>
    <p:extLst>
      <p:ext uri="{BB962C8B-B14F-4D97-AF65-F5344CB8AC3E}">
        <p14:creationId xmlns:p14="http://schemas.microsoft.com/office/powerpoint/2010/main" val="16686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problems</a:t>
            </a:r>
            <a:endParaRPr lang="en-US" dirty="0"/>
          </a:p>
        </p:txBody>
      </p:sp>
      <p:pic>
        <p:nvPicPr>
          <p:cNvPr id="2375682" name="Picture 2"/>
          <p:cNvPicPr>
            <a:picLocks noChangeAspect="1" noChangeArrowheads="1"/>
          </p:cNvPicPr>
          <p:nvPr/>
        </p:nvPicPr>
        <p:blipFill>
          <a:blip r:embed="rId3" cstate="print"/>
          <a:srcRect t="17250"/>
          <a:stretch>
            <a:fillRect/>
          </a:stretch>
        </p:blipFill>
        <p:spPr bwMode="auto">
          <a:xfrm>
            <a:off x="1409700" y="1219200"/>
            <a:ext cx="5905500" cy="1279400"/>
          </a:xfrm>
          <a:prstGeom prst="rect">
            <a:avLst/>
          </a:prstGeom>
          <a:noFill/>
          <a:ln w="9525">
            <a:noFill/>
            <a:miter lim="800000"/>
            <a:headEnd/>
            <a:tailEnd/>
          </a:ln>
        </p:spPr>
      </p:pic>
      <p:sp>
        <p:nvSpPr>
          <p:cNvPr id="9" name="Rectangle 8"/>
          <p:cNvSpPr/>
          <p:nvPr/>
        </p:nvSpPr>
        <p:spPr>
          <a:xfrm>
            <a:off x="1257300" y="6324600"/>
            <a:ext cx="6553200" cy="307777"/>
          </a:xfrm>
          <a:prstGeom prst="rect">
            <a:avLst/>
          </a:prstGeom>
        </p:spPr>
        <p:txBody>
          <a:bodyPr wrap="square">
            <a:spAutoFit/>
          </a:bodyPr>
          <a:lstStyle/>
          <a:p>
            <a:pPr algn="l"/>
            <a:r>
              <a:rPr lang="en-US" sz="1400" dirty="0" smtClean="0">
                <a:solidFill>
                  <a:srgbClr val="FFC000"/>
                </a:solidFill>
              </a:rPr>
              <a:t>Outperforms MFCC baselines.  Having a deeper network generally does better.  </a:t>
            </a:r>
          </a:p>
        </p:txBody>
      </p:sp>
      <p:sp>
        <p:nvSpPr>
          <p:cNvPr id="6" name="TextBox 5"/>
          <p:cNvSpPr txBox="1"/>
          <p:nvPr/>
        </p:nvSpPr>
        <p:spPr>
          <a:xfrm>
            <a:off x="304800" y="800100"/>
            <a:ext cx="2390399" cy="369332"/>
          </a:xfrm>
          <a:prstGeom prst="rect">
            <a:avLst/>
          </a:prstGeom>
          <a:noFill/>
        </p:spPr>
        <p:txBody>
          <a:bodyPr wrap="none" rtlCol="0">
            <a:spAutoFit/>
          </a:bodyPr>
          <a:lstStyle/>
          <a:p>
            <a:r>
              <a:rPr lang="en-US" dirty="0" smtClean="0">
                <a:solidFill>
                  <a:schemeClr val="bg1"/>
                </a:solidFill>
              </a:rPr>
              <a:t>Gender classification:</a:t>
            </a:r>
            <a:endParaRPr lang="en-US" dirty="0">
              <a:solidFill>
                <a:schemeClr val="bg1"/>
              </a:solidFill>
            </a:endParaRPr>
          </a:p>
        </p:txBody>
      </p:sp>
      <p:pic>
        <p:nvPicPr>
          <p:cNvPr id="7" name="Picture 1"/>
          <p:cNvPicPr>
            <a:picLocks noChangeAspect="1" noChangeArrowheads="1"/>
          </p:cNvPicPr>
          <p:nvPr/>
        </p:nvPicPr>
        <p:blipFill>
          <a:blip r:embed="rId4" cstate="print"/>
          <a:srcRect t="23672"/>
          <a:stretch>
            <a:fillRect/>
          </a:stretch>
        </p:blipFill>
        <p:spPr bwMode="auto">
          <a:xfrm>
            <a:off x="1523999" y="3162300"/>
            <a:ext cx="5624547" cy="10668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t="22496"/>
          <a:stretch>
            <a:fillRect/>
          </a:stretch>
        </p:blipFill>
        <p:spPr bwMode="auto">
          <a:xfrm>
            <a:off x="1562100" y="4876800"/>
            <a:ext cx="5600700" cy="1050100"/>
          </a:xfrm>
          <a:prstGeom prst="rect">
            <a:avLst/>
          </a:prstGeom>
          <a:noFill/>
          <a:ln w="9525">
            <a:noFill/>
            <a:miter lim="800000"/>
            <a:headEnd/>
            <a:tailEnd/>
          </a:ln>
        </p:spPr>
      </p:pic>
      <p:sp>
        <p:nvSpPr>
          <p:cNvPr id="10" name="TextBox 9"/>
          <p:cNvSpPr txBox="1"/>
          <p:nvPr/>
        </p:nvSpPr>
        <p:spPr>
          <a:xfrm>
            <a:off x="304800" y="2781300"/>
            <a:ext cx="2877712" cy="369332"/>
          </a:xfrm>
          <a:prstGeom prst="rect">
            <a:avLst/>
          </a:prstGeom>
          <a:noFill/>
        </p:spPr>
        <p:txBody>
          <a:bodyPr wrap="none" rtlCol="0">
            <a:spAutoFit/>
          </a:bodyPr>
          <a:lstStyle/>
          <a:p>
            <a:r>
              <a:rPr lang="en-US" dirty="0" smtClean="0">
                <a:solidFill>
                  <a:schemeClr val="bg1"/>
                </a:solidFill>
              </a:rPr>
              <a:t>Music genre classification:</a:t>
            </a:r>
            <a:endParaRPr lang="en-US" dirty="0">
              <a:solidFill>
                <a:schemeClr val="bg1"/>
              </a:solidFill>
            </a:endParaRPr>
          </a:p>
        </p:txBody>
      </p:sp>
      <p:sp>
        <p:nvSpPr>
          <p:cNvPr id="11" name="TextBox 10"/>
          <p:cNvSpPr txBox="1"/>
          <p:nvPr/>
        </p:nvSpPr>
        <p:spPr>
          <a:xfrm>
            <a:off x="266700" y="4495800"/>
            <a:ext cx="2787943" cy="369332"/>
          </a:xfrm>
          <a:prstGeom prst="rect">
            <a:avLst/>
          </a:prstGeom>
          <a:noFill/>
        </p:spPr>
        <p:txBody>
          <a:bodyPr wrap="none" rtlCol="0">
            <a:spAutoFit/>
          </a:bodyPr>
          <a:lstStyle/>
          <a:p>
            <a:r>
              <a:rPr lang="en-US" dirty="0" smtClean="0">
                <a:solidFill>
                  <a:schemeClr val="bg1"/>
                </a:solidFill>
              </a:rPr>
              <a:t>Music artist classification: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 Identification</a:t>
            </a:r>
            <a:endParaRPr lang="en-US" dirty="0"/>
          </a:p>
        </p:txBody>
      </p:sp>
      <p:pic>
        <p:nvPicPr>
          <p:cNvPr id="2373637" name="Picture 5"/>
          <p:cNvPicPr>
            <a:picLocks noChangeAspect="1" noChangeArrowheads="1"/>
          </p:cNvPicPr>
          <p:nvPr/>
        </p:nvPicPr>
        <p:blipFill>
          <a:blip r:embed="rId3" cstate="print"/>
          <a:srcRect t="17647"/>
          <a:stretch>
            <a:fillRect/>
          </a:stretch>
        </p:blipFill>
        <p:spPr bwMode="auto">
          <a:xfrm>
            <a:off x="342900" y="1714500"/>
            <a:ext cx="8443027" cy="1600200"/>
          </a:xfrm>
          <a:prstGeom prst="rect">
            <a:avLst/>
          </a:prstGeom>
          <a:noFill/>
          <a:ln w="9525">
            <a:noFill/>
            <a:miter lim="800000"/>
            <a:headEnd/>
            <a:tailEnd/>
          </a:ln>
        </p:spPr>
      </p:pic>
      <p:sp>
        <p:nvSpPr>
          <p:cNvPr id="8" name="Rectangle 7"/>
          <p:cNvSpPr/>
          <p:nvPr/>
        </p:nvSpPr>
        <p:spPr>
          <a:xfrm>
            <a:off x="1104900" y="4229100"/>
            <a:ext cx="7124700" cy="707886"/>
          </a:xfrm>
          <a:prstGeom prst="rect">
            <a:avLst/>
          </a:prstGeom>
        </p:spPr>
        <p:txBody>
          <a:bodyPr wrap="square">
            <a:spAutoFit/>
          </a:bodyPr>
          <a:lstStyle/>
          <a:p>
            <a:r>
              <a:rPr lang="en-US" sz="2000" dirty="0" smtClean="0">
                <a:solidFill>
                  <a:srgbClr val="FFC000"/>
                </a:solidFill>
              </a:rPr>
              <a:t>The CDBN features outperform the MFCC features, especially when the number of training examples is small.</a:t>
            </a:r>
          </a:p>
        </p:txBody>
      </p:sp>
      <p:sp>
        <p:nvSpPr>
          <p:cNvPr id="9" name="Rectangle 8"/>
          <p:cNvSpPr/>
          <p:nvPr/>
        </p:nvSpPr>
        <p:spPr>
          <a:xfrm>
            <a:off x="4572000" y="3505200"/>
            <a:ext cx="4419600" cy="338554"/>
          </a:xfrm>
          <a:prstGeom prst="rect">
            <a:avLst/>
          </a:prstGeom>
        </p:spPr>
        <p:txBody>
          <a:bodyPr wrap="square">
            <a:spAutoFit/>
          </a:bodyPr>
          <a:lstStyle/>
          <a:p>
            <a:r>
              <a:rPr lang="en-US" sz="1600" dirty="0" smtClean="0">
                <a:solidFill>
                  <a:srgbClr val="FFFFFF"/>
                </a:solidFill>
              </a:rPr>
              <a:t>[16]  D. A. Reynolds. </a:t>
            </a:r>
            <a:r>
              <a:rPr lang="en-US" sz="1600" i="1" dirty="0" smtClean="0">
                <a:solidFill>
                  <a:srgbClr val="FFFFFF"/>
                </a:solidFill>
              </a:rPr>
              <a:t>Speech Commun</a:t>
            </a:r>
            <a:r>
              <a:rPr lang="en-US" sz="1600" dirty="0" smtClean="0">
                <a:solidFill>
                  <a:srgbClr val="FFFFFF"/>
                </a:solidFill>
              </a:rPr>
              <a:t>,1995.</a:t>
            </a:r>
            <a:endParaRPr lang="en-US" sz="1600" dirty="0">
              <a:solidFill>
                <a:srgbClr val="FFFFFF"/>
              </a:solidFill>
            </a:endParaRPr>
          </a:p>
        </p:txBody>
      </p:sp>
      <p:sp>
        <p:nvSpPr>
          <p:cNvPr id="7" name="TextBox 6"/>
          <p:cNvSpPr txBox="1"/>
          <p:nvPr/>
        </p:nvSpPr>
        <p:spPr>
          <a:xfrm>
            <a:off x="419100" y="1219200"/>
            <a:ext cx="2095510" cy="369332"/>
          </a:xfrm>
          <a:prstGeom prst="rect">
            <a:avLst/>
          </a:prstGeom>
          <a:noFill/>
        </p:spPr>
        <p:txBody>
          <a:bodyPr wrap="none" rtlCol="0">
            <a:spAutoFit/>
          </a:bodyPr>
          <a:lstStyle/>
          <a:p>
            <a:r>
              <a:rPr lang="en-US" dirty="0" smtClean="0">
                <a:solidFill>
                  <a:schemeClr val="bg1"/>
                </a:solidFill>
              </a:rPr>
              <a:t>Test set accuracy: </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600" dirty="0" smtClean="0">
                <a:solidFill>
                  <a:srgbClr val="0070C0"/>
                </a:solidFill>
              </a:rPr>
              <a:t>State-of-the-art Unsupervised   feature learning</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95890"/>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1" name="TextBox 20"/>
          <p:cNvSpPr txBox="1"/>
          <p:nvPr/>
        </p:nvSpPr>
        <p:spPr>
          <a:xfrm>
            <a:off x="651571" y="87765"/>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256593990"/>
              </p:ext>
            </p:extLst>
          </p:nvPr>
        </p:nvGraphicFramePr>
        <p:xfrm>
          <a:off x="683645" y="427183"/>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930680048"/>
              </p:ext>
            </p:extLst>
          </p:nvPr>
        </p:nvGraphicFramePr>
        <p:xfrm>
          <a:off x="4844135" y="427183"/>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0314295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1542426"/>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579680"/>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Speech recognition (Geoff Hinton)</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1606131"/>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val="2610919231"/>
              </p:ext>
            </p:extLst>
          </p:nvPr>
        </p:nvGraphicFramePr>
        <p:xfrm>
          <a:off x="683645" y="1893605"/>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085700505"/>
              </p:ext>
            </p:extLst>
          </p:nvPr>
        </p:nvGraphicFramePr>
        <p:xfrm>
          <a:off x="683645" y="2822646"/>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810188268"/>
              </p:ext>
            </p:extLst>
          </p:nvPr>
        </p:nvGraphicFramePr>
        <p:xfrm>
          <a:off x="4844135" y="2822646"/>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4038543552"/>
              </p:ext>
            </p:extLst>
          </p:nvPr>
        </p:nvGraphicFramePr>
        <p:xfrm>
          <a:off x="4844135" y="1893605"/>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1609515"/>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
        <p:nvSpPr>
          <p:cNvPr id="26" name="Rounded Rectangle 25"/>
          <p:cNvSpPr/>
          <p:nvPr/>
        </p:nvSpPr>
        <p:spPr>
          <a:xfrm>
            <a:off x="494317" y="3936389"/>
            <a:ext cx="8340638"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8" name="TextBox 27"/>
          <p:cNvSpPr txBox="1"/>
          <p:nvPr/>
        </p:nvSpPr>
        <p:spPr>
          <a:xfrm>
            <a:off x="651570" y="3928264"/>
            <a:ext cx="3836832"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2826953260"/>
              </p:ext>
            </p:extLst>
          </p:nvPr>
        </p:nvGraphicFramePr>
        <p:xfrm>
          <a:off x="683645" y="4267682"/>
          <a:ext cx="3850233" cy="918283"/>
        </p:xfrm>
        <a:graphic>
          <a:graphicData uri="http://schemas.openxmlformats.org/drawingml/2006/table">
            <a:tbl>
              <a:tblPr firstRow="1" bandRow="1"/>
              <a:tblGrid>
                <a:gridCol w="2752218"/>
                <a:gridCol w="109801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826953260"/>
              </p:ext>
            </p:extLst>
          </p:nvPr>
        </p:nvGraphicFramePr>
        <p:xfrm>
          <a:off x="4879241" y="4273910"/>
          <a:ext cx="3763690" cy="918283"/>
        </p:xfrm>
        <a:graphic>
          <a:graphicData uri="http://schemas.openxmlformats.org/drawingml/2006/table">
            <a:tbl>
              <a:tblPr firstRow="1" bandRow="1"/>
              <a:tblGrid>
                <a:gridCol w="2688349"/>
                <a:gridCol w="1075341"/>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ounded Rectangle 15"/>
          <p:cNvSpPr/>
          <p:nvPr/>
        </p:nvSpPr>
        <p:spPr>
          <a:xfrm>
            <a:off x="494317" y="1708899"/>
            <a:ext cx="8263827"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900448032"/>
              </p:ext>
            </p:extLst>
          </p:nvPr>
        </p:nvGraphicFramePr>
        <p:xfrm>
          <a:off x="4764025" y="593538"/>
          <a:ext cx="3811544" cy="1128572"/>
        </p:xfrm>
        <a:graphic>
          <a:graphicData uri="http://schemas.openxmlformats.org/drawingml/2006/table">
            <a:tbl>
              <a:tblPr firstRow="1" bandRow="1"/>
              <a:tblGrid>
                <a:gridCol w="2765160"/>
                <a:gridCol w="1046384"/>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Stanford multi-class</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200" dirty="0" smtClean="0"/>
                        <a:t>Prior art (</a:t>
                      </a:r>
                      <a:r>
                        <a:rPr lang="en-US" sz="1200" dirty="0" err="1" smtClean="0"/>
                        <a:t>Tighe</a:t>
                      </a:r>
                      <a:r>
                        <a:rPr lang="en-US" sz="1200" dirty="0" smtClean="0"/>
                        <a:t> &amp; </a:t>
                      </a:r>
                      <a:r>
                        <a:rPr lang="en-US" sz="1200" dirty="0" err="1" smtClean="0"/>
                        <a:t>Lazebnik</a:t>
                      </a:r>
                      <a:r>
                        <a:rPr lang="en-US" sz="1200" dirty="0" smtClean="0"/>
                        <a:t>, 2010)</a:t>
                      </a:r>
                      <a:endParaRPr lang="en-US" sz="1200" b="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78.1%</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7877624"/>
              </p:ext>
            </p:extLst>
          </p:nvPr>
        </p:nvGraphicFramePr>
        <p:xfrm>
          <a:off x="731500" y="587030"/>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MSRC</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(Gould et al., 2008)</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2765160"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 Segmentation</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0" y="1700774"/>
            <a:ext cx="376680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826953260"/>
              </p:ext>
            </p:extLst>
          </p:nvPr>
        </p:nvGraphicFramePr>
        <p:xfrm>
          <a:off x="4764025" y="2046420"/>
          <a:ext cx="3779965" cy="918283"/>
        </p:xfrm>
        <a:graphic>
          <a:graphicData uri="http://schemas.openxmlformats.org/drawingml/2006/table">
            <a:tbl>
              <a:tblPr firstRow="1" bandRow="1"/>
              <a:tblGrid>
                <a:gridCol w="2765160"/>
                <a:gridCol w="101480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47657744"/>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900448032"/>
              </p:ext>
            </p:extLst>
          </p:nvPr>
        </p:nvGraphicFramePr>
        <p:xfrm>
          <a:off x="683646" y="592801"/>
          <a:ext cx="3811544" cy="915212"/>
        </p:xfrm>
        <a:graphic>
          <a:graphicData uri="http://schemas.openxmlformats.org/drawingml/2006/table">
            <a:tbl>
              <a:tblPr firstRow="1" bandRow="1"/>
              <a:tblGrid>
                <a:gridCol w="2652332"/>
                <a:gridCol w="1159212"/>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7877624"/>
              </p:ext>
            </p:extLst>
          </p:nvPr>
        </p:nvGraphicFramePr>
        <p:xfrm>
          <a:off x="4840835" y="592801"/>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(Ciresan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722004526"/>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84277124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val="1197081385"/>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95433351"/>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469474445"/>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530118324"/>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Tree>
    <p:extLst>
      <p:ext uri="{BB962C8B-B14F-4D97-AF65-F5344CB8AC3E}">
        <p14:creationId xmlns:p14="http://schemas.microsoft.com/office/powerpoint/2010/main" val="247657744"/>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ounded Rectangle 15"/>
          <p:cNvSpPr/>
          <p:nvPr/>
        </p:nvSpPr>
        <p:spPr>
          <a:xfrm>
            <a:off x="494317" y="1708899"/>
            <a:ext cx="8263827"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900448032"/>
              </p:ext>
            </p:extLst>
          </p:nvPr>
        </p:nvGraphicFramePr>
        <p:xfrm>
          <a:off x="4764025" y="593538"/>
          <a:ext cx="3811544" cy="1128572"/>
        </p:xfrm>
        <a:graphic>
          <a:graphicData uri="http://schemas.openxmlformats.org/drawingml/2006/table">
            <a:tbl>
              <a:tblPr firstRow="1" bandRow="1"/>
              <a:tblGrid>
                <a:gridCol w="2765160"/>
                <a:gridCol w="1046384"/>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Stanford multi-class</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200" dirty="0" smtClean="0"/>
                        <a:t>Prior art (</a:t>
                      </a:r>
                      <a:r>
                        <a:rPr lang="en-US" sz="1200" dirty="0" err="1" smtClean="0"/>
                        <a:t>Tighe</a:t>
                      </a:r>
                      <a:r>
                        <a:rPr lang="en-US" sz="1200" dirty="0" smtClean="0"/>
                        <a:t> &amp; </a:t>
                      </a:r>
                      <a:r>
                        <a:rPr lang="en-US" sz="1200" dirty="0" err="1" smtClean="0"/>
                        <a:t>Lazebnik</a:t>
                      </a:r>
                      <a:r>
                        <a:rPr lang="en-US" sz="1200" dirty="0" smtClean="0"/>
                        <a:t>, 2010)</a:t>
                      </a:r>
                      <a:endParaRPr lang="en-US" sz="1200" b="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78.1%</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7877624"/>
              </p:ext>
            </p:extLst>
          </p:nvPr>
        </p:nvGraphicFramePr>
        <p:xfrm>
          <a:off x="731500" y="587030"/>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MSRC</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(Gould et al., 2008)</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2765160"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 Segmentation</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0" y="1700774"/>
            <a:ext cx="376680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826953260"/>
              </p:ext>
            </p:extLst>
          </p:nvPr>
        </p:nvGraphicFramePr>
        <p:xfrm>
          <a:off x="4764025" y="2046420"/>
          <a:ext cx="3779965" cy="918283"/>
        </p:xfrm>
        <a:graphic>
          <a:graphicData uri="http://schemas.openxmlformats.org/drawingml/2006/table">
            <a:tbl>
              <a:tblPr firstRow="1" bandRow="1"/>
              <a:tblGrid>
                <a:gridCol w="2765160"/>
                <a:gridCol w="101480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0" name="TextBox 29"/>
          <p:cNvSpPr txBox="1"/>
          <p:nvPr/>
        </p:nvSpPr>
        <p:spPr>
          <a:xfrm>
            <a:off x="462665" y="3736240"/>
            <a:ext cx="7949835"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cs typeface="Calibri" pitchFamily="34" charset="0"/>
              </a:rPr>
              <a:t>Other unsupervised feature learning records: </a:t>
            </a:r>
          </a:p>
          <a:p>
            <a:pPr algn="l">
              <a:spcBef>
                <a:spcPts val="0"/>
              </a:spcBef>
              <a:buFont typeface="Arial" pitchFamily="34" charset="0"/>
              <a:buChar char="•"/>
            </a:pPr>
            <a:r>
              <a:rPr lang="en-US" sz="2000" dirty="0" smtClean="0">
                <a:solidFill>
                  <a:schemeClr val="bg1"/>
                </a:solidFill>
                <a:latin typeface="+mn-lt"/>
                <a:cs typeface="Calibri" pitchFamily="34" charset="0"/>
              </a:rPr>
              <a:t> Pedestrian detection (Yann LeCun)</a:t>
            </a:r>
          </a:p>
          <a:p>
            <a:pPr algn="l">
              <a:spcBef>
                <a:spcPts val="0"/>
              </a:spcBef>
              <a:buFont typeface="Arial" pitchFamily="34" charset="0"/>
              <a:buChar char="•"/>
            </a:pPr>
            <a:r>
              <a:rPr lang="en-US" sz="2000" dirty="0" smtClean="0">
                <a:solidFill>
                  <a:schemeClr val="bg1"/>
                </a:solidFill>
                <a:latin typeface="+mn-lt"/>
                <a:cs typeface="Calibri" pitchFamily="34" charset="0"/>
              </a:rPr>
              <a:t> Different audio tasks (Geoff Hinton)</a:t>
            </a:r>
          </a:p>
          <a:p>
            <a:pPr algn="l">
              <a:spcBef>
                <a:spcPts val="0"/>
              </a:spcBef>
              <a:buFont typeface="Arial" pitchFamily="34" charset="0"/>
              <a:buChar char="•"/>
            </a:pPr>
            <a:r>
              <a:rPr lang="en-US" sz="2000" dirty="0" smtClean="0">
                <a:solidFill>
                  <a:schemeClr val="bg1"/>
                </a:solidFill>
                <a:latin typeface="+mn-lt"/>
                <a:cs typeface="Calibri" pitchFamily="34" charset="0"/>
              </a:rPr>
              <a:t> ImageNet challenge; PASCAL VOC 09 object classification (Kai Yu)</a:t>
            </a:r>
          </a:p>
        </p:txBody>
      </p:sp>
    </p:spTree>
    <p:extLst>
      <p:ext uri="{BB962C8B-B14F-4D97-AF65-F5344CB8AC3E}">
        <p14:creationId xmlns:p14="http://schemas.microsoft.com/office/powerpoint/2010/main" val="24765774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215900"/>
            <a:ext cx="7885811" cy="304800"/>
          </a:xfrm>
        </p:spPr>
        <p:txBody>
          <a:bodyPr/>
          <a:lstStyle/>
          <a:p>
            <a:r>
              <a:rPr lang="en-US" dirty="0" smtClean="0"/>
              <a:t>Kai Yu’s PASCAL VOC (Object recognition) result (2009)  </a:t>
            </a:r>
            <a:endParaRPr lang="en-US" dirty="0"/>
          </a:p>
        </p:txBody>
      </p:sp>
      <p:grpSp>
        <p:nvGrpSpPr>
          <p:cNvPr id="3" name="Group 18"/>
          <p:cNvGrpSpPr/>
          <p:nvPr/>
        </p:nvGrpSpPr>
        <p:grpSpPr>
          <a:xfrm>
            <a:off x="232235" y="971080"/>
            <a:ext cx="4749800" cy="5051769"/>
            <a:chOff x="347450" y="1047890"/>
            <a:chExt cx="4749800" cy="5051769"/>
          </a:xfrm>
        </p:grpSpPr>
        <p:sp>
          <p:nvSpPr>
            <p:cNvPr id="32" name="Rectangle 31"/>
            <p:cNvSpPr/>
            <p:nvPr/>
          </p:nvSpPr>
          <p:spPr bwMode="auto">
            <a:xfrm>
              <a:off x="506535" y="1567869"/>
              <a:ext cx="4339765" cy="453179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4" name="Group 37"/>
            <p:cNvGrpSpPr>
              <a:grpSpLocks/>
            </p:cNvGrpSpPr>
            <p:nvPr/>
          </p:nvGrpSpPr>
          <p:grpSpPr bwMode="auto">
            <a:xfrm>
              <a:off x="347450" y="1047890"/>
              <a:ext cx="4749800" cy="4998494"/>
              <a:chOff x="2286000" y="1219200"/>
              <a:chExt cx="4749801" cy="4997776"/>
            </a:xfrm>
          </p:grpSpPr>
          <p:grpSp>
            <p:nvGrpSpPr>
              <p:cNvPr id="5" name="Group 35"/>
              <p:cNvGrpSpPr>
                <a:grpSpLocks/>
              </p:cNvGrpSpPr>
              <p:nvPr/>
            </p:nvGrpSpPr>
            <p:grpSpPr bwMode="auto">
              <a:xfrm>
                <a:off x="2514600" y="1219200"/>
                <a:ext cx="4521201" cy="4997776"/>
                <a:chOff x="2590800" y="965202"/>
                <a:chExt cx="4521201" cy="4997776"/>
              </a:xfrm>
            </p:grpSpPr>
            <p:grpSp>
              <p:nvGrpSpPr>
                <p:cNvPr id="6" name="Group 28"/>
                <p:cNvGrpSpPr>
                  <a:grpSpLocks/>
                </p:cNvGrpSpPr>
                <p:nvPr/>
              </p:nvGrpSpPr>
              <p:grpSpPr bwMode="auto">
                <a:xfrm>
                  <a:off x="2590800" y="985108"/>
                  <a:ext cx="4521201" cy="4977870"/>
                  <a:chOff x="2573866" y="1093787"/>
                  <a:chExt cx="4521201" cy="4977870"/>
                </a:xfrm>
              </p:grpSpPr>
              <p:grpSp>
                <p:nvGrpSpPr>
                  <p:cNvPr id="7" name="Group 23"/>
                  <p:cNvGrpSpPr>
                    <a:grpSpLocks/>
                  </p:cNvGrpSpPr>
                  <p:nvPr/>
                </p:nvGrpSpPr>
                <p:grpSpPr bwMode="auto">
                  <a:xfrm>
                    <a:off x="2573866" y="1632678"/>
                    <a:ext cx="4238625" cy="4438979"/>
                    <a:chOff x="2209800" y="1327878"/>
                    <a:chExt cx="4238625" cy="4438979"/>
                  </a:xfrm>
                </p:grpSpPr>
                <p:pic>
                  <p:nvPicPr>
                    <p:cNvPr id="29" name="Picture 5"/>
                    <p:cNvPicPr>
                      <a:picLocks noChangeAspect="1" noChangeArrowheads="1"/>
                    </p:cNvPicPr>
                    <p:nvPr/>
                  </p:nvPicPr>
                  <p:blipFill>
                    <a:blip r:embed="rId2" cstate="print"/>
                    <a:srcRect b="2733"/>
                    <a:stretch>
                      <a:fillRect/>
                    </a:stretch>
                  </p:blipFill>
                  <p:spPr bwMode="auto">
                    <a:xfrm>
                      <a:off x="3810000" y="1327878"/>
                      <a:ext cx="2638425" cy="4415448"/>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2209800" y="1371600"/>
                      <a:ext cx="1266825" cy="4395257"/>
                    </a:xfrm>
                    <a:prstGeom prst="rect">
                      <a:avLst/>
                    </a:prstGeom>
                    <a:noFill/>
                    <a:ln w="9525">
                      <a:noFill/>
                      <a:miter lim="800000"/>
                      <a:headEnd/>
                      <a:tailEnd/>
                    </a:ln>
                  </p:spPr>
                </p:pic>
              </p:grpSp>
              <p:sp>
                <p:nvSpPr>
                  <p:cNvPr id="26" name="TextBox 25"/>
                  <p:cNvSpPr txBox="1">
                    <a:spLocks noChangeArrowheads="1"/>
                  </p:cNvSpPr>
                  <p:nvPr/>
                </p:nvSpPr>
                <p:spPr bwMode="auto">
                  <a:xfrm>
                    <a:off x="4002146" y="1093787"/>
                    <a:ext cx="857723" cy="46159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bg1"/>
                        </a:solidFill>
                      </a:rPr>
                      <a:t>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Learning</a:t>
                    </a:r>
                  </a:p>
                </p:txBody>
              </p:sp>
              <p:sp>
                <p:nvSpPr>
                  <p:cNvPr id="27" name="TextBox 26"/>
                  <p:cNvSpPr txBox="1">
                    <a:spLocks noChangeArrowheads="1"/>
                  </p:cNvSpPr>
                  <p:nvPr/>
                </p:nvSpPr>
                <p:spPr bwMode="auto">
                  <a:xfrm>
                    <a:off x="4588928" y="1099279"/>
                    <a:ext cx="1354669" cy="46166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Best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Other Teams</a:t>
                    </a:r>
                  </a:p>
                </p:txBody>
              </p:sp>
              <p:sp>
                <p:nvSpPr>
                  <p:cNvPr id="28" name="TextBox 27"/>
                  <p:cNvSpPr txBox="1">
                    <a:spLocks noChangeArrowheads="1"/>
                  </p:cNvSpPr>
                  <p:nvPr/>
                </p:nvSpPr>
                <p:spPr bwMode="auto">
                  <a:xfrm>
                    <a:off x="5740398" y="1200880"/>
                    <a:ext cx="1354669" cy="276999"/>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chemeClr val="bg1"/>
                        </a:solidFill>
                        <a:effectLst/>
                        <a:uLnTx/>
                        <a:uFillTx/>
                      </a:rPr>
                      <a:t>Difference</a:t>
                    </a:r>
                  </a:p>
                </p:txBody>
              </p:sp>
            </p:grpSp>
            <p:cxnSp>
              <p:nvCxnSpPr>
                <p:cNvPr id="22" name="Straight Connector 30"/>
                <p:cNvCxnSpPr>
                  <a:cxnSpLocks noChangeShapeType="1"/>
                </p:cNvCxnSpPr>
                <p:nvPr/>
              </p:nvCxnSpPr>
              <p:spPr bwMode="auto">
                <a:xfrm>
                  <a:off x="2590800" y="1447800"/>
                  <a:ext cx="4191000" cy="0"/>
                </a:xfrm>
                <a:prstGeom prst="line">
                  <a:avLst/>
                </a:prstGeom>
                <a:noFill/>
                <a:ln w="9525">
                  <a:solidFill>
                    <a:srgbClr val="000000"/>
                  </a:solidFill>
                  <a:round/>
                  <a:headEnd/>
                  <a:tailEnd/>
                </a:ln>
              </p:spPr>
            </p:cxnSp>
            <p:cxnSp>
              <p:nvCxnSpPr>
                <p:cNvPr id="23" name="Straight Connector 33"/>
                <p:cNvCxnSpPr>
                  <a:cxnSpLocks noChangeShapeType="1"/>
                </p:cNvCxnSpPr>
                <p:nvPr/>
              </p:nvCxnSpPr>
              <p:spPr bwMode="auto">
                <a:xfrm>
                  <a:off x="2590800" y="5943600"/>
                  <a:ext cx="4191000" cy="0"/>
                </a:xfrm>
                <a:prstGeom prst="line">
                  <a:avLst/>
                </a:prstGeom>
                <a:noFill/>
                <a:ln w="9525">
                  <a:solidFill>
                    <a:srgbClr val="000000"/>
                  </a:solidFill>
                  <a:round/>
                  <a:headEnd/>
                  <a:tailEnd/>
                </a:ln>
              </p:spPr>
            </p:cxnSp>
            <p:cxnSp>
              <p:nvCxnSpPr>
                <p:cNvPr id="24" name="Straight Connector 34"/>
                <p:cNvCxnSpPr>
                  <a:cxnSpLocks noChangeShapeType="1"/>
                </p:cNvCxnSpPr>
                <p:nvPr/>
              </p:nvCxnSpPr>
              <p:spPr bwMode="auto">
                <a:xfrm>
                  <a:off x="2590800" y="965202"/>
                  <a:ext cx="4191000" cy="0"/>
                </a:xfrm>
                <a:prstGeom prst="line">
                  <a:avLst/>
                </a:prstGeom>
                <a:noFill/>
                <a:ln w="9525">
                  <a:solidFill>
                    <a:srgbClr val="000000"/>
                  </a:solidFill>
                  <a:round/>
                  <a:headEnd/>
                  <a:tailEnd/>
                </a:ln>
              </p:spPr>
            </p:cxnSp>
          </p:grpSp>
          <p:sp>
            <p:nvSpPr>
              <p:cNvPr id="20" name="TextBox 36"/>
              <p:cNvSpPr txBox="1">
                <a:spLocks noChangeArrowheads="1"/>
              </p:cNvSpPr>
              <p:nvPr/>
            </p:nvSpPr>
            <p:spPr bwMode="auto">
              <a:xfrm>
                <a:off x="2286000" y="1354665"/>
                <a:ext cx="1354669" cy="33850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rPr>
                  <a:t>Class</a:t>
                </a:r>
              </a:p>
            </p:txBody>
          </p:sp>
        </p:grpSp>
      </p:grpSp>
      <p:sp>
        <p:nvSpPr>
          <p:cNvPr id="31" name="Rectangle 30"/>
          <p:cNvSpPr>
            <a:spLocks noChangeArrowheads="1"/>
          </p:cNvSpPr>
          <p:nvPr/>
        </p:nvSpPr>
        <p:spPr bwMode="auto">
          <a:xfrm>
            <a:off x="4956050" y="2084825"/>
            <a:ext cx="3886200" cy="2819400"/>
          </a:xfrm>
          <a:prstGeom prst="rect">
            <a:avLst/>
          </a:prstGeom>
          <a:solidFill>
            <a:srgbClr val="C2FFF0"/>
          </a:solidFill>
          <a:ln w="9525">
            <a:noFill/>
            <a:round/>
            <a:headEnd/>
            <a:tailEnd/>
          </a:ln>
          <a:effectLst>
            <a:outerShdw dist="152400" dir="2640007" algn="tl" rotWithShape="0">
              <a:srgbClr val="808080">
                <a:alpha val="39999"/>
              </a:srgbClr>
            </a:outerShdw>
          </a:effectLst>
        </p:spPr>
        <p:txBody>
          <a:bodyPr/>
          <a:lstStyle/>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lang="en-US" sz="2000" kern="0" dirty="0" smtClean="0">
                <a:solidFill>
                  <a:sysClr val="windowText" lastClr="000000"/>
                </a:solidFill>
              </a:rPr>
              <a:t> Sparse coding to learn features. </a:t>
            </a:r>
          </a:p>
          <a:p>
            <a:pPr marL="0" marR="0" lvl="0" indent="0" algn="l" defTabSz="912813" eaLnBrk="1" fontAlgn="auto" latinLnBrk="0" hangingPunct="1">
              <a:lnSpc>
                <a:spcPct val="100000"/>
              </a:lnSpc>
              <a:spcBef>
                <a:spcPts val="0"/>
              </a:spcBef>
              <a:spcAft>
                <a:spcPts val="0"/>
              </a:spcAft>
              <a:buClrTx/>
              <a:buSzTx/>
              <a:tabLst/>
              <a:defRPr/>
            </a:pPr>
            <a:r>
              <a:rPr lang="en-US" sz="2000" kern="0" dirty="0" smtClean="0">
                <a:solidFill>
                  <a:sysClr val="windowText" lastClr="000000"/>
                </a:solidFill>
              </a:rPr>
              <a:t> </a:t>
            </a: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kumimoji="0" lang="en-US" sz="2000" i="0" u="none" strike="noStrike" kern="0" cap="none" spc="0" normalizeH="0" baseline="0" noProof="0" dirty="0" smtClean="0">
                <a:ln>
                  <a:noFill/>
                </a:ln>
                <a:solidFill>
                  <a:sysClr val="windowText" lastClr="000000"/>
                </a:solidFill>
                <a:effectLst/>
                <a:uLnTx/>
                <a:uFillTx/>
              </a:rPr>
              <a:t> Unsupervised</a:t>
            </a:r>
            <a:r>
              <a:rPr kumimoji="0" lang="en-US" sz="200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feature </a:t>
            </a:r>
            <a:r>
              <a:rPr kumimoji="0" lang="en-US" sz="2000" i="0" u="none" strike="noStrike" kern="0" cap="none" spc="0" normalizeH="0" noProof="0" dirty="0" smtClean="0">
                <a:ln>
                  <a:noFill/>
                </a:ln>
                <a:solidFill>
                  <a:sysClr val="windowText" lastClr="000000"/>
                </a:solidFill>
                <a:effectLst/>
                <a:uLnTx/>
                <a:uFillTx/>
              </a:rPr>
              <a:t>learning beat all the other approaches by a significant margin.</a:t>
            </a: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p:txBody>
      </p:sp>
      <p:sp>
        <p:nvSpPr>
          <p:cNvPr id="33" name="TextBox 32"/>
          <p:cNvSpPr txBox="1"/>
          <p:nvPr/>
        </p:nvSpPr>
        <p:spPr>
          <a:xfrm>
            <a:off x="-36600" y="6462995"/>
            <a:ext cx="2206694"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[Courtesy of Kai Yu]</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4" name="Rectangle 2"/>
          <p:cNvSpPr>
            <a:spLocks noGrp="1" noChangeArrowheads="1"/>
          </p:cNvSpPr>
          <p:nvPr>
            <p:ph type="ctrTitle"/>
          </p:nvPr>
        </p:nvSpPr>
        <p:spPr>
          <a:xfrm>
            <a:off x="654690" y="1969610"/>
            <a:ext cx="7772400" cy="2360612"/>
          </a:xfrm>
        </p:spPr>
        <p:txBody>
          <a:bodyPr/>
          <a:lstStyle/>
          <a:p>
            <a:pPr eaLnBrk="1" hangingPunct="1"/>
            <a:r>
              <a:rPr lang="en-US" sz="6000" dirty="0" smtClean="0">
                <a:solidFill>
                  <a:srgbClr val="0070C0"/>
                </a:solidFill>
              </a:rPr>
              <a:t>Technical challenge: Scaling up</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5" name="Content Placeholder 4"/>
          <p:cNvSpPr>
            <a:spLocks noGrp="1"/>
          </p:cNvSpPr>
          <p:nvPr>
            <p:ph idx="1"/>
          </p:nvPr>
        </p:nvSpPr>
        <p:spPr>
          <a:xfrm>
            <a:off x="232235" y="1086295"/>
            <a:ext cx="8229600" cy="4915841"/>
          </a:xfrm>
        </p:spPr>
        <p:txBody>
          <a:bodyPr/>
          <a:lstStyle/>
          <a:p>
            <a:r>
              <a:rPr lang="en-US" sz="2000" b="0" dirty="0" smtClean="0"/>
              <a:t>Choices of learning algorithm:</a:t>
            </a:r>
          </a:p>
          <a:p>
            <a:pPr lvl="1"/>
            <a:r>
              <a:rPr lang="en-US" sz="2000" b="0" dirty="0" smtClean="0"/>
              <a:t>Memory based</a:t>
            </a:r>
          </a:p>
          <a:p>
            <a:pPr lvl="1"/>
            <a:r>
              <a:rPr lang="en-US" sz="2000" b="0" dirty="0" smtClean="0"/>
              <a:t>Winnow</a:t>
            </a:r>
          </a:p>
          <a:p>
            <a:pPr lvl="1"/>
            <a:r>
              <a:rPr lang="en-US" sz="2000" b="0" dirty="0" smtClean="0"/>
              <a:t>Perceptron</a:t>
            </a:r>
          </a:p>
          <a:p>
            <a:pPr lvl="1"/>
            <a:r>
              <a:rPr lang="en-US" sz="2000" b="0" dirty="0" smtClean="0"/>
              <a:t>Naïve Bayes</a:t>
            </a:r>
          </a:p>
          <a:p>
            <a:pPr lvl="1"/>
            <a:r>
              <a:rPr lang="en-US" sz="2000" b="0" dirty="0" smtClean="0"/>
              <a:t>SVM</a:t>
            </a:r>
          </a:p>
          <a:p>
            <a:pPr lvl="1"/>
            <a:r>
              <a:rPr lang="en-US" sz="2000" b="0" dirty="0" smtClean="0"/>
              <a:t>…. </a:t>
            </a:r>
          </a:p>
          <a:p>
            <a:r>
              <a:rPr lang="en-US" sz="2000" b="0" dirty="0" smtClean="0"/>
              <a:t>What matters the most? </a:t>
            </a:r>
          </a:p>
          <a:p>
            <a:pPr lvl="0">
              <a:buNone/>
            </a:pPr>
            <a:endParaRPr lang="en-US" sz="2000" b="0" dirty="0" smtClean="0">
              <a:solidFill>
                <a:srgbClr val="FFFFFF"/>
              </a:solidFill>
            </a:endParaRPr>
          </a:p>
          <a:p>
            <a:pPr lvl="1"/>
            <a:endParaRPr lang="en-US" sz="2000" b="0" dirty="0" smtClean="0"/>
          </a:p>
          <a:p>
            <a:pPr lvl="1"/>
            <a:endParaRPr lang="en-US" sz="2000" b="0" dirty="0" smtClean="0"/>
          </a:p>
        </p:txBody>
      </p:sp>
      <p:grpSp>
        <p:nvGrpSpPr>
          <p:cNvPr id="3" name="Group 9"/>
          <p:cNvGrpSpPr/>
          <p:nvPr/>
        </p:nvGrpSpPr>
        <p:grpSpPr>
          <a:xfrm>
            <a:off x="4341569" y="1047889"/>
            <a:ext cx="4753937" cy="4109335"/>
            <a:chOff x="4341570" y="1047890"/>
            <a:chExt cx="4531790" cy="3917310"/>
          </a:xfrm>
        </p:grpSpPr>
        <p:grpSp>
          <p:nvGrpSpPr>
            <p:cNvPr id="4" name="Group 3"/>
            <p:cNvGrpSpPr/>
            <p:nvPr/>
          </p:nvGrpSpPr>
          <p:grpSpPr>
            <a:xfrm>
              <a:off x="4341570" y="1047890"/>
              <a:ext cx="4531790" cy="3917310"/>
              <a:chOff x="2229295" y="894270"/>
              <a:chExt cx="4915840" cy="4416575"/>
            </a:xfrm>
          </p:grpSpPr>
          <p:pic>
            <p:nvPicPr>
              <p:cNvPr id="6" name="Picture 2" descr="C:\Users\ang\Desktop\Noname.png"/>
              <p:cNvPicPr>
                <a:picLocks noChangeAspect="1" noChangeArrowheads="1"/>
              </p:cNvPicPr>
              <p:nvPr/>
            </p:nvPicPr>
            <p:blipFill>
              <a:blip r:embed="rId3" cstate="print"/>
              <a:srcRect/>
              <a:stretch>
                <a:fillRect/>
              </a:stretch>
            </p:blipFill>
            <p:spPr bwMode="auto">
              <a:xfrm>
                <a:off x="2229295" y="894270"/>
                <a:ext cx="4839030" cy="4131070"/>
              </a:xfrm>
              <a:prstGeom prst="rect">
                <a:avLst/>
              </a:prstGeom>
              <a:noFill/>
            </p:spPr>
          </p:pic>
          <p:sp>
            <p:nvSpPr>
              <p:cNvPr id="7" name="TextBox 6"/>
              <p:cNvSpPr txBox="1"/>
              <p:nvPr/>
            </p:nvSpPr>
            <p:spPr>
              <a:xfrm>
                <a:off x="5336627" y="5003068"/>
                <a:ext cx="1808508" cy="307777"/>
              </a:xfrm>
              <a:prstGeom prst="rect">
                <a:avLst/>
              </a:prstGeom>
              <a:noFill/>
            </p:spPr>
            <p:txBody>
              <a:bodyPr wrap="none" rtlCol="0">
                <a:spAutoFit/>
              </a:bodyPr>
              <a:lstStyle/>
              <a:p>
                <a:r>
                  <a:rPr lang="en-US" sz="1400" dirty="0" smtClean="0">
                    <a:solidFill>
                      <a:schemeClr val="bg1"/>
                    </a:solidFill>
                  </a:rPr>
                  <a:t>[</a:t>
                </a:r>
                <a:r>
                  <a:rPr lang="en-US" sz="1400" dirty="0" err="1" smtClean="0">
                    <a:solidFill>
                      <a:schemeClr val="bg1"/>
                    </a:solidFill>
                  </a:rPr>
                  <a:t>Banko</a:t>
                </a:r>
                <a:r>
                  <a:rPr lang="en-US" sz="1400" dirty="0" smtClean="0">
                    <a:solidFill>
                      <a:schemeClr val="bg1"/>
                    </a:solidFill>
                  </a:rPr>
                  <a:t> &amp; Brill, 2001]</a:t>
                </a:r>
                <a:endParaRPr lang="en-US" sz="1400" dirty="0">
                  <a:solidFill>
                    <a:schemeClr val="bg1"/>
                  </a:solidFill>
                </a:endParaRPr>
              </a:p>
            </p:txBody>
          </p:sp>
        </p:grpSp>
        <p:sp>
          <p:nvSpPr>
            <p:cNvPr id="8" name="TextBox 7"/>
            <p:cNvSpPr txBox="1"/>
            <p:nvPr/>
          </p:nvSpPr>
          <p:spPr>
            <a:xfrm>
              <a:off x="5566333" y="4503552"/>
              <a:ext cx="2142452" cy="205377"/>
            </a:xfrm>
            <a:prstGeom prst="rect">
              <a:avLst/>
            </a:prstGeom>
            <a:solidFill>
              <a:schemeClr val="bg1"/>
            </a:solidFill>
          </p:spPr>
          <p:txBody>
            <a:bodyPr wrap="none" tIns="0" bIns="0" rtlCol="0">
              <a:spAutoFit/>
            </a:bodyPr>
            <a:lstStyle/>
            <a:p>
              <a:r>
                <a:rPr lang="en-US" sz="1400" dirty="0" smtClean="0"/>
                <a:t>Training set size (millions)</a:t>
              </a:r>
              <a:endParaRPr lang="en-US" sz="1400" dirty="0"/>
            </a:p>
          </p:txBody>
        </p:sp>
        <p:sp>
          <p:nvSpPr>
            <p:cNvPr id="9" name="TextBox 8"/>
            <p:cNvSpPr txBox="1"/>
            <p:nvPr/>
          </p:nvSpPr>
          <p:spPr>
            <a:xfrm rot="16200000">
              <a:off x="3749092" y="2649757"/>
              <a:ext cx="1409105" cy="215444"/>
            </a:xfrm>
            <a:prstGeom prst="rect">
              <a:avLst/>
            </a:prstGeom>
            <a:solidFill>
              <a:schemeClr val="bg1"/>
            </a:solidFill>
          </p:spPr>
          <p:txBody>
            <a:bodyPr wrap="none" tIns="0" bIns="0" rtlCol="0">
              <a:spAutoFit/>
            </a:bodyPr>
            <a:lstStyle/>
            <a:p>
              <a:r>
                <a:rPr lang="en-US" sz="1400" dirty="0" smtClean="0"/>
                <a:t>     Accuracy     </a:t>
              </a:r>
              <a:endParaRPr lang="en-US" sz="1400" dirty="0"/>
            </a:p>
          </p:txBody>
        </p:sp>
      </p:grpSp>
      <p:sp>
        <p:nvSpPr>
          <p:cNvPr id="11" name="Rectangle 10"/>
          <p:cNvSpPr/>
          <p:nvPr/>
        </p:nvSpPr>
        <p:spPr>
          <a:xfrm>
            <a:off x="1422790" y="5464465"/>
            <a:ext cx="6720875" cy="830997"/>
          </a:xfrm>
          <a:prstGeom prst="rect">
            <a:avLst/>
          </a:prstGeom>
        </p:spPr>
        <p:txBody>
          <a:bodyPr wrap="square">
            <a:spAutoFit/>
          </a:bodyPr>
          <a:lstStyle/>
          <a:p>
            <a:pPr algn="l">
              <a:buNone/>
            </a:pPr>
            <a:r>
              <a:rPr lang="en-US" sz="2400" dirty="0" smtClean="0">
                <a:solidFill>
                  <a:schemeClr val="bg1"/>
                </a:solidFill>
              </a:rPr>
              <a:t>“It’s not who has the best algorithm that wins. It’s who has the most data.”</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1"/>
          <p:cNvGrpSpPr>
            <a:grpSpLocks/>
          </p:cNvGrpSpPr>
          <p:nvPr/>
        </p:nvGrpSpPr>
        <p:grpSpPr bwMode="auto">
          <a:xfrm>
            <a:off x="2580680" y="2348508"/>
            <a:ext cx="937617" cy="1035844"/>
            <a:chOff x="0" y="0"/>
            <a:chExt cx="840" cy="928"/>
          </a:xfrm>
        </p:grpSpPr>
        <p:sp>
          <p:nvSpPr>
            <p:cNvPr id="25602" name="Line 2"/>
            <p:cNvSpPr>
              <a:spLocks noChangeShapeType="1"/>
            </p:cNvSpPr>
            <p:nvPr/>
          </p:nvSpPr>
          <p:spPr bwMode="auto">
            <a:xfrm flipH="1">
              <a:off x="0" y="0"/>
              <a:ext cx="400" cy="928"/>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03" name="Rectangle 3"/>
            <p:cNvSpPr>
              <a:spLocks/>
            </p:cNvSpPr>
            <p:nvPr/>
          </p:nvSpPr>
          <p:spPr bwMode="auto">
            <a:xfrm>
              <a:off x="176" y="252"/>
              <a:ext cx="66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a:solidFill>
                    <a:srgbClr val="000000"/>
                  </a:solidFill>
                  <a:latin typeface="Gill Sans" charset="0"/>
                  <a:ea typeface="ＭＳ Ｐゴシック" charset="0"/>
                  <a:cs typeface="Gill Sans" charset="0"/>
                  <a:sym typeface="Gill Sans" charset="0"/>
                </a:rPr>
                <a:t>p</a:t>
              </a:r>
            </a:p>
          </p:txBody>
        </p:sp>
      </p:grpSp>
      <p:grpSp>
        <p:nvGrpSpPr>
          <p:cNvPr id="25604" name="Group 4"/>
          <p:cNvGrpSpPr>
            <a:grpSpLocks/>
          </p:cNvGrpSpPr>
          <p:nvPr/>
        </p:nvGrpSpPr>
        <p:grpSpPr bwMode="auto">
          <a:xfrm>
            <a:off x="1741289" y="3446860"/>
            <a:ext cx="1428750" cy="2536031"/>
            <a:chOff x="0" y="0"/>
            <a:chExt cx="1280" cy="2272"/>
          </a:xfrm>
        </p:grpSpPr>
        <p:grpSp>
          <p:nvGrpSpPr>
            <p:cNvPr id="25605" name="Group 5"/>
            <p:cNvGrpSpPr>
              <a:grpSpLocks/>
            </p:cNvGrpSpPr>
            <p:nvPr/>
          </p:nvGrpSpPr>
          <p:grpSpPr bwMode="auto">
            <a:xfrm>
              <a:off x="80" y="80"/>
              <a:ext cx="520" cy="520"/>
              <a:chOff x="0" y="0"/>
              <a:chExt cx="520" cy="520"/>
            </a:xfrm>
          </p:grpSpPr>
          <p:sp>
            <p:nvSpPr>
              <p:cNvPr id="25606" name="AutoShape 6"/>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5607" name="Group 7"/>
              <p:cNvGrpSpPr>
                <a:grpSpLocks/>
              </p:cNvGrpSpPr>
              <p:nvPr/>
            </p:nvGrpSpPr>
            <p:grpSpPr bwMode="auto">
              <a:xfrm>
                <a:off x="80" y="80"/>
                <a:ext cx="360" cy="360"/>
                <a:chOff x="0" y="0"/>
                <a:chExt cx="360" cy="360"/>
              </a:xfrm>
            </p:grpSpPr>
            <p:sp>
              <p:nvSpPr>
                <p:cNvPr id="25608" name="Rectangle 8"/>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09" name="Rectangle 9"/>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10" name="Rectangle 10"/>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11" name="Rectangle 11"/>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5612" name="Group 12"/>
            <p:cNvGrpSpPr>
              <a:grpSpLocks/>
            </p:cNvGrpSpPr>
            <p:nvPr/>
          </p:nvGrpSpPr>
          <p:grpSpPr bwMode="auto">
            <a:xfrm>
              <a:off x="680" y="80"/>
              <a:ext cx="520" cy="520"/>
              <a:chOff x="0" y="0"/>
              <a:chExt cx="520" cy="520"/>
            </a:xfrm>
          </p:grpSpPr>
          <p:sp>
            <p:nvSpPr>
              <p:cNvPr id="25613" name="AutoShape 1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5614" name="Group 14"/>
              <p:cNvGrpSpPr>
                <a:grpSpLocks/>
              </p:cNvGrpSpPr>
              <p:nvPr/>
            </p:nvGrpSpPr>
            <p:grpSpPr bwMode="auto">
              <a:xfrm>
                <a:off x="80" y="80"/>
                <a:ext cx="360" cy="360"/>
                <a:chOff x="0" y="0"/>
                <a:chExt cx="360" cy="360"/>
              </a:xfrm>
            </p:grpSpPr>
            <p:sp>
              <p:nvSpPr>
                <p:cNvPr id="25615" name="Rectangle 1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16" name="Rectangle 1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17" name="Rectangle 1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18" name="Rectangle 1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5619" name="Group 19"/>
            <p:cNvGrpSpPr>
              <a:grpSpLocks/>
            </p:cNvGrpSpPr>
            <p:nvPr/>
          </p:nvGrpSpPr>
          <p:grpSpPr bwMode="auto">
            <a:xfrm>
              <a:off x="80" y="680"/>
              <a:ext cx="520" cy="520"/>
              <a:chOff x="0" y="0"/>
              <a:chExt cx="520" cy="520"/>
            </a:xfrm>
          </p:grpSpPr>
          <p:sp>
            <p:nvSpPr>
              <p:cNvPr id="25620" name="AutoShape 20"/>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5621" name="Group 21"/>
              <p:cNvGrpSpPr>
                <a:grpSpLocks/>
              </p:cNvGrpSpPr>
              <p:nvPr/>
            </p:nvGrpSpPr>
            <p:grpSpPr bwMode="auto">
              <a:xfrm>
                <a:off x="80" y="80"/>
                <a:ext cx="360" cy="360"/>
                <a:chOff x="0" y="0"/>
                <a:chExt cx="360" cy="360"/>
              </a:xfrm>
            </p:grpSpPr>
            <p:sp>
              <p:nvSpPr>
                <p:cNvPr id="25622" name="Rectangle 22"/>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23" name="Rectangle 23"/>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24" name="Rectangle 24"/>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25" name="Rectangle 25"/>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5626" name="Group 26"/>
            <p:cNvGrpSpPr>
              <a:grpSpLocks/>
            </p:cNvGrpSpPr>
            <p:nvPr/>
          </p:nvGrpSpPr>
          <p:grpSpPr bwMode="auto">
            <a:xfrm>
              <a:off x="680" y="680"/>
              <a:ext cx="520" cy="520"/>
              <a:chOff x="0" y="0"/>
              <a:chExt cx="520" cy="520"/>
            </a:xfrm>
          </p:grpSpPr>
          <p:sp>
            <p:nvSpPr>
              <p:cNvPr id="25627" name="AutoShape 27"/>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5628" name="Group 28"/>
              <p:cNvGrpSpPr>
                <a:grpSpLocks/>
              </p:cNvGrpSpPr>
              <p:nvPr/>
            </p:nvGrpSpPr>
            <p:grpSpPr bwMode="auto">
              <a:xfrm>
                <a:off x="80" y="80"/>
                <a:ext cx="360" cy="360"/>
                <a:chOff x="0" y="0"/>
                <a:chExt cx="360" cy="360"/>
              </a:xfrm>
            </p:grpSpPr>
            <p:sp>
              <p:nvSpPr>
                <p:cNvPr id="25629" name="Rectangle 29"/>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0" name="Rectangle 30"/>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1" name="Rectangle 31"/>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2" name="Rectangle 32"/>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5633" name="Rectangle 33"/>
            <p:cNvSpPr>
              <a:spLocks/>
            </p:cNvSpPr>
            <p:nvPr/>
          </p:nvSpPr>
          <p:spPr bwMode="auto">
            <a:xfrm>
              <a:off x="0" y="0"/>
              <a:ext cx="1280" cy="12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5634" name="Group 34"/>
            <p:cNvGrpSpPr>
              <a:grpSpLocks/>
            </p:cNvGrpSpPr>
            <p:nvPr/>
          </p:nvGrpSpPr>
          <p:grpSpPr bwMode="auto">
            <a:xfrm>
              <a:off x="319" y="1376"/>
              <a:ext cx="641" cy="896"/>
              <a:chOff x="0" y="0"/>
              <a:chExt cx="640" cy="896"/>
            </a:xfrm>
          </p:grpSpPr>
          <p:grpSp>
            <p:nvGrpSpPr>
              <p:cNvPr id="25635" name="Group 35"/>
              <p:cNvGrpSpPr>
                <a:grpSpLocks/>
              </p:cNvGrpSpPr>
              <p:nvPr/>
            </p:nvGrpSpPr>
            <p:grpSpPr bwMode="auto">
              <a:xfrm>
                <a:off x="0" y="248"/>
                <a:ext cx="640" cy="648"/>
                <a:chOff x="0" y="0"/>
                <a:chExt cx="640" cy="648"/>
              </a:xfrm>
            </p:grpSpPr>
            <p:sp>
              <p:nvSpPr>
                <p:cNvPr id="25636" name="Oval 36"/>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7" name="Rectangle 37"/>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8" name="Oval 38"/>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39" name="Line 39"/>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40" name="Line 40"/>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5641" name="Line 41"/>
              <p:cNvSpPr>
                <a:spLocks noChangeShapeType="1"/>
              </p:cNvSpPr>
              <p:nvPr/>
            </p:nvSpPr>
            <p:spPr bwMode="auto">
              <a:xfrm flipH="1">
                <a:off x="320" y="0"/>
                <a:ext cx="0" cy="32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5642" name="Rectangle 42"/>
          <p:cNvSpPr>
            <a:spLocks/>
          </p:cNvSpPr>
          <p:nvPr/>
        </p:nvSpPr>
        <p:spPr bwMode="auto">
          <a:xfrm>
            <a:off x="131714" y="3728144"/>
            <a:ext cx="1446609"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a:solidFill>
                  <a:srgbClr val="000000"/>
                </a:solidFill>
                <a:latin typeface="Gill Sans" charset="0"/>
                <a:ea typeface="ＭＳ Ｐゴシック" charset="0"/>
                <a:cs typeface="Gill Sans" charset="0"/>
                <a:sym typeface="Gill Sans" charset="0"/>
              </a:rPr>
              <a:t>Model</a:t>
            </a:r>
          </a:p>
          <a:p>
            <a:pPr>
              <a:spcBef>
                <a:spcPct val="0"/>
              </a:spcBef>
            </a:pPr>
            <a:endParaRPr lang="en-US" sz="2500">
              <a:solidFill>
                <a:srgbClr val="000000"/>
              </a:solidFill>
              <a:latin typeface="Gill Sans" charset="0"/>
              <a:ea typeface="ＭＳ Ｐゴシック" charset="0"/>
              <a:cs typeface="Gill Sans" charset="0"/>
              <a:sym typeface="Gill Sans" charset="0"/>
            </a:endParaRPr>
          </a:p>
        </p:txBody>
      </p:sp>
      <p:sp>
        <p:nvSpPr>
          <p:cNvPr id="25643" name="Rectangle 43"/>
          <p:cNvSpPr>
            <a:spLocks/>
          </p:cNvSpPr>
          <p:nvPr/>
        </p:nvSpPr>
        <p:spPr bwMode="auto">
          <a:xfrm>
            <a:off x="823799" y="5222779"/>
            <a:ext cx="685285" cy="77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ct val="0"/>
              </a:spcBef>
            </a:pPr>
            <a:r>
              <a:rPr lang="en-US" sz="2500">
                <a:solidFill>
                  <a:srgbClr val="000000"/>
                </a:solidFill>
                <a:latin typeface="Gill Sans" charset="0"/>
                <a:ea typeface="ＭＳ Ｐゴシック" charset="0"/>
                <a:cs typeface="Gill Sans" charset="0"/>
                <a:sym typeface="Gill Sans" charset="0"/>
              </a:rPr>
              <a:t>Data</a:t>
            </a:r>
          </a:p>
          <a:p>
            <a:pPr>
              <a:spcBef>
                <a:spcPct val="0"/>
              </a:spcBef>
            </a:pPr>
            <a:endParaRPr lang="en-US" sz="2500">
              <a:solidFill>
                <a:srgbClr val="000000"/>
              </a:solidFill>
              <a:latin typeface="Gill Sans" charset="0"/>
              <a:ea typeface="ＭＳ Ｐゴシック" charset="0"/>
              <a:cs typeface="Gill Sans" charset="0"/>
              <a:sym typeface="Gill Sans" charset="0"/>
            </a:endParaRPr>
          </a:p>
        </p:txBody>
      </p:sp>
      <p:grpSp>
        <p:nvGrpSpPr>
          <p:cNvPr id="25644" name="Group 44"/>
          <p:cNvGrpSpPr>
            <a:grpSpLocks/>
          </p:cNvGrpSpPr>
          <p:nvPr/>
        </p:nvGrpSpPr>
        <p:grpSpPr bwMode="auto">
          <a:xfrm>
            <a:off x="1777008" y="2348508"/>
            <a:ext cx="982266" cy="1035844"/>
            <a:chOff x="0" y="0"/>
            <a:chExt cx="880" cy="928"/>
          </a:xfrm>
        </p:grpSpPr>
        <p:sp>
          <p:nvSpPr>
            <p:cNvPr id="25645" name="Line 45"/>
            <p:cNvSpPr>
              <a:spLocks noChangeShapeType="1"/>
            </p:cNvSpPr>
            <p:nvPr/>
          </p:nvSpPr>
          <p:spPr bwMode="auto">
            <a:xfrm flipH="1">
              <a:off x="480" y="0"/>
              <a:ext cx="400" cy="92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46" name="Rectangle 46"/>
            <p:cNvSpPr>
              <a:spLocks/>
            </p:cNvSpPr>
            <p:nvPr/>
          </p:nvSpPr>
          <p:spPr bwMode="auto">
            <a:xfrm>
              <a:off x="0" y="248"/>
              <a:ext cx="664"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a:solidFill>
                    <a:srgbClr val="000000"/>
                  </a:solidFill>
                  <a:latin typeface="Gill Sans" charset="0"/>
                  <a:ea typeface="ＭＳ Ｐゴシック" charset="0"/>
                  <a:cs typeface="Lucida Grande" charset="0"/>
                  <a:sym typeface="Gill Sans" charset="0"/>
                </a:rPr>
                <a:t>∆</a:t>
              </a:r>
              <a:r>
                <a:rPr lang="en-US" sz="2500" i="1">
                  <a:solidFill>
                    <a:srgbClr val="000000"/>
                  </a:solidFill>
                  <a:latin typeface="Gill Sans" charset="0"/>
                  <a:ea typeface="ＭＳ Ｐゴシック" charset="0"/>
                  <a:cs typeface="Gill Sans" charset="0"/>
                  <a:sym typeface="Gill Sans" charset="0"/>
                </a:rPr>
                <a:t>p</a:t>
              </a:r>
            </a:p>
          </p:txBody>
        </p:sp>
      </p:grpSp>
      <p:grpSp>
        <p:nvGrpSpPr>
          <p:cNvPr id="25647" name="Group 47"/>
          <p:cNvGrpSpPr>
            <a:grpSpLocks/>
          </p:cNvGrpSpPr>
          <p:nvPr/>
        </p:nvGrpSpPr>
        <p:grpSpPr bwMode="auto">
          <a:xfrm>
            <a:off x="2580680" y="2348508"/>
            <a:ext cx="937617" cy="1035844"/>
            <a:chOff x="0" y="0"/>
            <a:chExt cx="840" cy="928"/>
          </a:xfrm>
        </p:grpSpPr>
        <p:sp>
          <p:nvSpPr>
            <p:cNvPr id="25648" name="Line 48"/>
            <p:cNvSpPr>
              <a:spLocks noChangeShapeType="1"/>
            </p:cNvSpPr>
            <p:nvPr/>
          </p:nvSpPr>
          <p:spPr bwMode="auto">
            <a:xfrm flipH="1">
              <a:off x="0" y="0"/>
              <a:ext cx="400" cy="928"/>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49" name="Rectangle 49"/>
            <p:cNvSpPr>
              <a:spLocks/>
            </p:cNvSpPr>
            <p:nvPr/>
          </p:nvSpPr>
          <p:spPr bwMode="auto">
            <a:xfrm>
              <a:off x="176" y="248"/>
              <a:ext cx="664"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a:solidFill>
                    <a:srgbClr val="001F67"/>
                  </a:solidFill>
                  <a:latin typeface="Gill Sans" charset="0"/>
                  <a:ea typeface="ＭＳ Ｐゴシック" charset="0"/>
                  <a:cs typeface="Gill Sans" charset="0"/>
                  <a:sym typeface="Gill Sans" charset="0"/>
                </a:rPr>
                <a:t>p</a:t>
              </a:r>
              <a:r>
                <a:rPr lang="ja-JP" altLang="en-US" sz="2500">
                  <a:solidFill>
                    <a:srgbClr val="001F67"/>
                  </a:solidFill>
                  <a:latin typeface="Arial"/>
                  <a:ea typeface="ＭＳ Ｐゴシック" charset="0"/>
                  <a:cs typeface="Gill Sans" charset="0"/>
                  <a:sym typeface="Gill Sans" charset="0"/>
                </a:rPr>
                <a:t>’</a:t>
              </a:r>
              <a:endParaRPr lang="en-US" sz="2500">
                <a:solidFill>
                  <a:srgbClr val="001F67"/>
                </a:solidFill>
                <a:latin typeface="Gill Sans" charset="0"/>
                <a:ea typeface="ＭＳ Ｐゴシック" charset="0"/>
                <a:cs typeface="Gill Sans" charset="0"/>
                <a:sym typeface="Gill Sans" charset="0"/>
              </a:endParaRPr>
            </a:p>
          </p:txBody>
        </p:sp>
      </p:grpSp>
      <p:sp>
        <p:nvSpPr>
          <p:cNvPr id="25650" name="Rectangle 50"/>
          <p:cNvSpPr>
            <a:spLocks/>
          </p:cNvSpPr>
          <p:nvPr/>
        </p:nvSpPr>
        <p:spPr bwMode="auto">
          <a:xfrm>
            <a:off x="4670227" y="977801"/>
            <a:ext cx="2044898"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a:solidFill>
                  <a:srgbClr val="001F67"/>
                </a:solidFill>
                <a:latin typeface="Gill Sans" charset="0"/>
                <a:ea typeface="ＭＳ Ｐゴシック" charset="0"/>
                <a:cs typeface="Gill Sans" charset="0"/>
                <a:sym typeface="Gill Sans" charset="0"/>
              </a:rPr>
              <a:t>p</a:t>
            </a:r>
            <a:r>
              <a:rPr lang="ja-JP" altLang="en-US" sz="2500">
                <a:solidFill>
                  <a:srgbClr val="001F67"/>
                </a:solidFill>
                <a:latin typeface="Arial"/>
                <a:ea typeface="ＭＳ Ｐゴシック" charset="0"/>
                <a:cs typeface="Gill Sans" charset="0"/>
                <a:sym typeface="Gill Sans" charset="0"/>
              </a:rPr>
              <a:t>’</a:t>
            </a:r>
            <a:r>
              <a:rPr lang="en-US" sz="2500">
                <a:solidFill>
                  <a:srgbClr val="000000"/>
                </a:solidFill>
                <a:latin typeface="Gill Sans" charset="0"/>
                <a:ea typeface="ＭＳ Ｐゴシック" charset="0"/>
                <a:cs typeface="Gill Sans" charset="0"/>
                <a:sym typeface="Gill Sans" charset="0"/>
              </a:rPr>
              <a:t> = </a:t>
            </a:r>
            <a:r>
              <a:rPr lang="en-US" sz="2500" i="1">
                <a:solidFill>
                  <a:srgbClr val="000000"/>
                </a:solidFill>
                <a:latin typeface="Gill Sans" charset="0"/>
                <a:ea typeface="ＭＳ Ｐゴシック" charset="0"/>
                <a:cs typeface="Gill Sans" charset="0"/>
                <a:sym typeface="Gill Sans" charset="0"/>
              </a:rPr>
              <a:t>p</a:t>
            </a:r>
            <a:r>
              <a:rPr lang="en-US" sz="2500">
                <a:solidFill>
                  <a:srgbClr val="000000"/>
                </a:solidFill>
                <a:latin typeface="Gill Sans" charset="0"/>
                <a:ea typeface="ＭＳ Ｐゴシック" charset="0"/>
                <a:cs typeface="Lucida Grande" charset="0"/>
                <a:sym typeface="Gill Sans" charset="0"/>
              </a:rPr>
              <a:t> + ∆</a:t>
            </a:r>
            <a:r>
              <a:rPr lang="en-US" sz="2500" i="1">
                <a:solidFill>
                  <a:srgbClr val="000000"/>
                </a:solidFill>
                <a:latin typeface="Gill Sans" charset="0"/>
                <a:ea typeface="ＭＳ Ｐゴシック" charset="0"/>
                <a:cs typeface="Gill Sans" charset="0"/>
                <a:sym typeface="Gill Sans" charset="0"/>
              </a:rPr>
              <a:t>p</a:t>
            </a:r>
          </a:p>
        </p:txBody>
      </p:sp>
      <p:sp>
        <p:nvSpPr>
          <p:cNvPr id="25651" name="Rectangle 51"/>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Asynchronous Distributed Stochastic Gradient Descent</a:t>
            </a:r>
          </a:p>
        </p:txBody>
      </p:sp>
      <p:grpSp>
        <p:nvGrpSpPr>
          <p:cNvPr id="25652" name="Group 52"/>
          <p:cNvGrpSpPr>
            <a:grpSpLocks/>
          </p:cNvGrpSpPr>
          <p:nvPr/>
        </p:nvGrpSpPr>
        <p:grpSpPr bwMode="auto">
          <a:xfrm>
            <a:off x="2178844" y="1518048"/>
            <a:ext cx="4777383" cy="759023"/>
            <a:chOff x="0" y="0"/>
            <a:chExt cx="4280" cy="680"/>
          </a:xfrm>
        </p:grpSpPr>
        <p:sp>
          <p:nvSpPr>
            <p:cNvPr id="25653" name="AutoShape 53"/>
            <p:cNvSpPr>
              <a:spLocks/>
            </p:cNvSpPr>
            <p:nvPr/>
          </p:nvSpPr>
          <p:spPr bwMode="auto">
            <a:xfrm>
              <a:off x="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4" name="Rectangle 54"/>
            <p:cNvSpPr>
              <a:spLocks/>
            </p:cNvSpPr>
            <p:nvPr/>
          </p:nvSpPr>
          <p:spPr bwMode="auto">
            <a:xfrm>
              <a:off x="0" y="0"/>
              <a:ext cx="4280" cy="6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5" name="AutoShape 55"/>
            <p:cNvSpPr>
              <a:spLocks/>
            </p:cNvSpPr>
            <p:nvPr/>
          </p:nvSpPr>
          <p:spPr bwMode="auto">
            <a:xfrm>
              <a:off x="6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6" name="AutoShape 56"/>
            <p:cNvSpPr>
              <a:spLocks/>
            </p:cNvSpPr>
            <p:nvPr/>
          </p:nvSpPr>
          <p:spPr bwMode="auto">
            <a:xfrm>
              <a:off x="12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7" name="AutoShape 57"/>
            <p:cNvSpPr>
              <a:spLocks/>
            </p:cNvSpPr>
            <p:nvPr/>
          </p:nvSpPr>
          <p:spPr bwMode="auto">
            <a:xfrm>
              <a:off x="18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8" name="AutoShape 58"/>
            <p:cNvSpPr>
              <a:spLocks/>
            </p:cNvSpPr>
            <p:nvPr/>
          </p:nvSpPr>
          <p:spPr bwMode="auto">
            <a:xfrm>
              <a:off x="24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59" name="AutoShape 59"/>
            <p:cNvSpPr>
              <a:spLocks/>
            </p:cNvSpPr>
            <p:nvPr/>
          </p:nvSpPr>
          <p:spPr bwMode="auto">
            <a:xfrm>
              <a:off x="30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60" name="AutoShape 60"/>
            <p:cNvSpPr>
              <a:spLocks/>
            </p:cNvSpPr>
            <p:nvPr/>
          </p:nvSpPr>
          <p:spPr bwMode="auto">
            <a:xfrm>
              <a:off x="36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5661" name="Rectangle 61"/>
          <p:cNvSpPr>
            <a:spLocks/>
          </p:cNvSpPr>
          <p:nvPr/>
        </p:nvSpPr>
        <p:spPr bwMode="auto">
          <a:xfrm>
            <a:off x="2190006" y="1086647"/>
            <a:ext cx="2560797"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Parameter Server</a:t>
            </a:r>
          </a:p>
        </p:txBody>
      </p:sp>
      <p:grpSp>
        <p:nvGrpSpPr>
          <p:cNvPr id="25662" name="Group 62"/>
          <p:cNvGrpSpPr>
            <a:grpSpLocks/>
          </p:cNvGrpSpPr>
          <p:nvPr/>
        </p:nvGrpSpPr>
        <p:grpSpPr bwMode="auto">
          <a:xfrm>
            <a:off x="1777008" y="2348508"/>
            <a:ext cx="982266" cy="1035844"/>
            <a:chOff x="0" y="0"/>
            <a:chExt cx="880" cy="928"/>
          </a:xfrm>
        </p:grpSpPr>
        <p:sp>
          <p:nvSpPr>
            <p:cNvPr id="25663" name="Line 63"/>
            <p:cNvSpPr>
              <a:spLocks noChangeShapeType="1"/>
            </p:cNvSpPr>
            <p:nvPr/>
          </p:nvSpPr>
          <p:spPr bwMode="auto">
            <a:xfrm flipH="1">
              <a:off x="480" y="0"/>
              <a:ext cx="400" cy="92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5664" name="Rectangle 64"/>
            <p:cNvSpPr>
              <a:spLocks/>
            </p:cNvSpPr>
            <p:nvPr/>
          </p:nvSpPr>
          <p:spPr bwMode="auto">
            <a:xfrm>
              <a:off x="0" y="248"/>
              <a:ext cx="664"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a:solidFill>
                    <a:srgbClr val="000000"/>
                  </a:solidFill>
                  <a:latin typeface="Gill Sans" charset="0"/>
                  <a:ea typeface="ＭＳ Ｐゴシック" charset="0"/>
                  <a:cs typeface="Lucida Grande" charset="0"/>
                  <a:sym typeface="Gill Sans" charset="0"/>
                </a:rPr>
                <a:t>∆</a:t>
              </a:r>
              <a:r>
                <a:rPr lang="en-US" sz="2500" i="1">
                  <a:solidFill>
                    <a:srgbClr val="000000"/>
                  </a:solidFill>
                  <a:latin typeface="Gill Sans" charset="0"/>
                  <a:ea typeface="ＭＳ Ｐゴシック" charset="0"/>
                  <a:cs typeface="Gill Sans" charset="0"/>
                  <a:sym typeface="Gill Sans" charset="0"/>
                </a:rPr>
                <a:t>p</a:t>
              </a:r>
              <a:r>
                <a:rPr lang="ja-JP" altLang="en-US" sz="2500" i="1">
                  <a:solidFill>
                    <a:srgbClr val="000000"/>
                  </a:solidFill>
                  <a:latin typeface="Arial"/>
                  <a:ea typeface="ＭＳ Ｐゴシック" charset="0"/>
                  <a:cs typeface="Gill Sans" charset="0"/>
                  <a:sym typeface="Gill Sans" charset="0"/>
                </a:rPr>
                <a:t>’</a:t>
              </a:r>
              <a:endParaRPr lang="en-US" sz="2500" i="1">
                <a:solidFill>
                  <a:srgbClr val="000000"/>
                </a:solidFill>
                <a:latin typeface="Gill Sans" charset="0"/>
                <a:ea typeface="ＭＳ Ｐゴシック" charset="0"/>
                <a:cs typeface="Gill Sans" charset="0"/>
                <a:sym typeface="Gill Sans" charset="0"/>
              </a:endParaRPr>
            </a:p>
          </p:txBody>
        </p:sp>
      </p:grpSp>
      <p:sp>
        <p:nvSpPr>
          <p:cNvPr id="25665" name="Rectangle 65"/>
          <p:cNvSpPr>
            <a:spLocks/>
          </p:cNvSpPr>
          <p:nvPr/>
        </p:nvSpPr>
        <p:spPr bwMode="auto">
          <a:xfrm>
            <a:off x="4670227" y="982266"/>
            <a:ext cx="3012578"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dirty="0">
                <a:solidFill>
                  <a:srgbClr val="001F67"/>
                </a:solidFill>
                <a:latin typeface="Gill Sans" charset="0"/>
                <a:ea typeface="ＭＳ Ｐゴシック" charset="0"/>
                <a:cs typeface="Gill Sans" charset="0"/>
                <a:sym typeface="Gill Sans" charset="0"/>
              </a:rPr>
              <a:t>p</a:t>
            </a:r>
            <a:r>
              <a:rPr lang="ja-JP" altLang="en-US" sz="2500" dirty="0">
                <a:solidFill>
                  <a:srgbClr val="001F67"/>
                </a:solidFill>
                <a:latin typeface="Arial"/>
                <a:ea typeface="ＭＳ Ｐゴシック" charset="0"/>
                <a:cs typeface="Gill Sans" charset="0"/>
                <a:sym typeface="Gill Sans" charset="0"/>
              </a:rPr>
              <a:t>’’</a:t>
            </a:r>
            <a:r>
              <a:rPr lang="en-US" sz="2500" dirty="0">
                <a:solidFill>
                  <a:srgbClr val="000000"/>
                </a:solidFill>
                <a:latin typeface="Gill Sans" charset="0"/>
                <a:ea typeface="ＭＳ Ｐゴシック" charset="0"/>
                <a:cs typeface="Gill Sans" charset="0"/>
                <a:sym typeface="Gill Sans" charset="0"/>
              </a:rPr>
              <a:t> = </a:t>
            </a:r>
            <a:r>
              <a:rPr lang="en-US" sz="2500" i="1" dirty="0">
                <a:solidFill>
                  <a:srgbClr val="000000"/>
                </a:solidFill>
                <a:latin typeface="Gill Sans" charset="0"/>
                <a:ea typeface="ＭＳ Ｐゴシック" charset="0"/>
                <a:cs typeface="Gill Sans" charset="0"/>
                <a:sym typeface="Gill Sans" charset="0"/>
              </a:rPr>
              <a:t>p</a:t>
            </a:r>
            <a:r>
              <a:rPr lang="ja-JP" altLang="en-US" sz="2500" i="1" dirty="0">
                <a:solidFill>
                  <a:srgbClr val="000000"/>
                </a:solidFill>
                <a:latin typeface="Arial"/>
                <a:ea typeface="ＭＳ Ｐゴシック" charset="0"/>
                <a:cs typeface="Gill Sans" charset="0"/>
                <a:sym typeface="Gill Sans" charset="0"/>
              </a:rPr>
              <a:t>’</a:t>
            </a:r>
            <a:r>
              <a:rPr lang="en-US" sz="2500" dirty="0">
                <a:solidFill>
                  <a:srgbClr val="000000"/>
                </a:solidFill>
                <a:latin typeface="Gill Sans" charset="0"/>
                <a:ea typeface="ＭＳ Ｐゴシック" charset="0"/>
                <a:cs typeface="Lucida Grande" charset="0"/>
                <a:sym typeface="Gill Sans" charset="0"/>
              </a:rPr>
              <a:t> + ∆</a:t>
            </a:r>
            <a:r>
              <a:rPr lang="en-US" sz="2500" i="1" dirty="0">
                <a:solidFill>
                  <a:srgbClr val="000000"/>
                </a:solidFill>
                <a:latin typeface="Gill Sans" charset="0"/>
                <a:ea typeface="ＭＳ Ｐゴシック" charset="0"/>
                <a:cs typeface="Gill Sans" charset="0"/>
                <a:sym typeface="Gill Sans" charset="0"/>
              </a:rPr>
              <a:t>p</a:t>
            </a:r>
            <a:r>
              <a:rPr lang="ja-JP" altLang="en-US" sz="2500" i="1" dirty="0">
                <a:solidFill>
                  <a:srgbClr val="000000"/>
                </a:solidFill>
                <a:latin typeface="Arial"/>
                <a:ea typeface="ＭＳ Ｐゴシック" charset="0"/>
                <a:cs typeface="Gill Sans" charset="0"/>
                <a:sym typeface="Gill Sans" charset="0"/>
              </a:rPr>
              <a:t>’</a:t>
            </a:r>
            <a:endParaRPr lang="en-US" sz="2500" i="1" dirty="0">
              <a:solidFill>
                <a:srgbClr val="000000"/>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3542371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499"/>
                                          </p:stCondLst>
                                        </p:cTn>
                                        <p:tgtEl>
                                          <p:spTgt spid="2560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2564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650"/>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499"/>
                                          </p:stCondLst>
                                        </p:cTn>
                                        <p:tgtEl>
                                          <p:spTgt spid="2564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499"/>
                                          </p:stCondLst>
                                        </p:cTn>
                                        <p:tgtEl>
                                          <p:spTgt spid="25650"/>
                                        </p:tgtEl>
                                        <p:attrNameLst>
                                          <p:attrName>style.visibility</p:attrName>
                                        </p:attrNameLst>
                                      </p:cBhvr>
                                      <p:to>
                                        <p:strVal val="hidden"/>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2564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499"/>
                                          </p:stCondLst>
                                        </p:cTn>
                                        <p:tgtEl>
                                          <p:spTgt spid="25647"/>
                                        </p:tgtEl>
                                        <p:attrNameLst>
                                          <p:attrName>style.visibility</p:attrName>
                                        </p:attrNameLst>
                                      </p:cBhvr>
                                      <p:to>
                                        <p:strVal val="hidden"/>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499"/>
                                          </p:stCondLst>
                                        </p:cTn>
                                        <p:tgtEl>
                                          <p:spTgt spid="2566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499"/>
                                          </p:stCondLst>
                                        </p:cTn>
                                        <p:tgtEl>
                                          <p:spTgt spid="25662"/>
                                        </p:tgtEl>
                                        <p:attrNameLst>
                                          <p:attrName>style.visibility</p:attrName>
                                        </p:attrNameLst>
                                      </p:cBhvr>
                                      <p:to>
                                        <p:strVal val="hidden"/>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499"/>
                                          </p:stCondLst>
                                        </p:cTn>
                                        <p:tgtEl>
                                          <p:spTgt spid="25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0" grpId="0" autoUpdateAnimBg="0"/>
      <p:bldP spid="25650" grpId="1" autoUpdateAnimBg="0"/>
      <p:bldP spid="25665"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and classification accuracy (CIFAR-10)</a:t>
            </a:r>
            <a:endParaRPr lang="en-US" dirty="0"/>
          </a:p>
        </p:txBody>
      </p:sp>
      <p:sp>
        <p:nvSpPr>
          <p:cNvPr id="3" name="Content Placeholder 2"/>
          <p:cNvSpPr>
            <a:spLocks noGrp="1"/>
          </p:cNvSpPr>
          <p:nvPr>
            <p:ph idx="1"/>
          </p:nvPr>
        </p:nvSpPr>
        <p:spPr>
          <a:xfrm>
            <a:off x="457200" y="702245"/>
            <a:ext cx="8229600" cy="6155755"/>
          </a:xfrm>
        </p:spPr>
        <p:txBody>
          <a:bodyPr/>
          <a:lstStyle/>
          <a:p>
            <a:pPr>
              <a:buNone/>
            </a:pPr>
            <a:r>
              <a:rPr lang="en-US" sz="1800" b="0" dirty="0" smtClean="0"/>
              <a:t>Large numbers of features is critical. The specific learning algorithm is important, but ones that can scale to many features also have a big advantage. </a:t>
            </a:r>
            <a:endParaRPr lang="en-US" sz="1800" b="0" dirty="0"/>
          </a:p>
        </p:txBody>
      </p:sp>
      <p:pic>
        <p:nvPicPr>
          <p:cNvPr id="6" name="Picture 5" descr="whiteningcv.png"/>
          <p:cNvPicPr>
            <a:picLocks noChangeAspect="1"/>
          </p:cNvPicPr>
          <p:nvPr/>
        </p:nvPicPr>
        <p:blipFill>
          <a:blip r:embed="rId3" cstate="print"/>
          <a:srcRect t="6348"/>
          <a:stretch>
            <a:fillRect/>
          </a:stretch>
        </p:blipFill>
        <p:spPr>
          <a:xfrm>
            <a:off x="729695" y="1824236"/>
            <a:ext cx="7260350" cy="5099619"/>
          </a:xfrm>
          <a:prstGeom prst="rect">
            <a:avLst/>
          </a:prstGeom>
        </p:spPr>
      </p:pic>
      <p:sp>
        <p:nvSpPr>
          <p:cNvPr id="5" name="TextBox 4"/>
          <p:cNvSpPr txBox="1"/>
          <p:nvPr/>
        </p:nvSpPr>
        <p:spPr>
          <a:xfrm>
            <a:off x="7798020" y="6539805"/>
            <a:ext cx="1369286"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[Adam Coates]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scaling up</a:t>
            </a:r>
            <a:endParaRPr lang="en-US" dirty="0"/>
          </a:p>
        </p:txBody>
      </p:sp>
      <p:sp>
        <p:nvSpPr>
          <p:cNvPr id="3" name="Content Placeholder 2"/>
          <p:cNvSpPr>
            <a:spLocks noGrp="1"/>
          </p:cNvSpPr>
          <p:nvPr>
            <p:ph idx="1"/>
          </p:nvPr>
        </p:nvSpPr>
        <p:spPr>
          <a:xfrm>
            <a:off x="385854" y="1086295"/>
            <a:ext cx="8641125" cy="3994120"/>
          </a:xfrm>
        </p:spPr>
        <p:txBody>
          <a:bodyPr/>
          <a:lstStyle/>
          <a:p>
            <a:r>
              <a:rPr lang="en-US" sz="2400" b="0" dirty="0" smtClean="0"/>
              <a:t>Efficient sparse coding algorithms. (Lee et al., NIPS 2006) </a:t>
            </a:r>
          </a:p>
          <a:p>
            <a:r>
              <a:rPr lang="en-US" sz="2400" b="0" dirty="0" smtClean="0"/>
              <a:t>GPUs for deep learning. (Raina et al., ICML 2008)</a:t>
            </a:r>
          </a:p>
          <a:p>
            <a:r>
              <a:rPr lang="en-US" sz="2400" b="0" dirty="0" smtClean="0"/>
              <a:t>Tiled Convolutional Networks (Le et al., NIPS 2010)</a:t>
            </a:r>
          </a:p>
          <a:p>
            <a:pPr lvl="1"/>
            <a:r>
              <a:rPr lang="en-US" sz="2400" dirty="0" smtClean="0"/>
              <a:t>The scaling advantage of convolutional networks, but without hard-coding translation invariance. </a:t>
            </a:r>
          </a:p>
          <a:p>
            <a:r>
              <a:rPr lang="en-US" sz="2400" b="0" dirty="0" smtClean="0"/>
              <a:t>Simple, fast feature decoders (Coates et al., 2011)</a:t>
            </a:r>
            <a:endParaRPr lang="en-US" sz="2400" dirty="0" smtClean="0"/>
          </a:p>
          <a:p>
            <a:pPr lvl="1">
              <a:buNone/>
            </a:pPr>
            <a:endParaRPr lang="en-US" sz="2400" dirty="0" smtClean="0"/>
          </a:p>
          <a:p>
            <a:endParaRPr lang="en-US" sz="24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scaling up</a:t>
            </a:r>
            <a:endParaRPr lang="en-US" dirty="0"/>
          </a:p>
        </p:txBody>
      </p:sp>
      <p:sp>
        <p:nvSpPr>
          <p:cNvPr id="3" name="Content Placeholder 2"/>
          <p:cNvSpPr>
            <a:spLocks noGrp="1"/>
          </p:cNvSpPr>
          <p:nvPr>
            <p:ph idx="1"/>
          </p:nvPr>
        </p:nvSpPr>
        <p:spPr>
          <a:xfrm>
            <a:off x="385854" y="1086295"/>
            <a:ext cx="8641125" cy="3994120"/>
          </a:xfrm>
        </p:spPr>
        <p:txBody>
          <a:bodyPr/>
          <a:lstStyle/>
          <a:p>
            <a:r>
              <a:rPr lang="en-US" sz="2000" b="0" dirty="0" smtClean="0"/>
              <a:t>Efficient sparse coding algorithms. (Lee et al., NIPS 2006)</a:t>
            </a:r>
          </a:p>
          <a:p>
            <a:r>
              <a:rPr lang="en-US" sz="2000" b="0" dirty="0" smtClean="0"/>
              <a:t>Parallel implementations via Map-Reduce (Chu et al., NIPS 2006) </a:t>
            </a:r>
          </a:p>
          <a:p>
            <a:r>
              <a:rPr lang="en-US" sz="2000" b="0" dirty="0" smtClean="0"/>
              <a:t>GPUs for deep learning. (Raina et al., ICML 2008)</a:t>
            </a:r>
          </a:p>
          <a:p>
            <a:r>
              <a:rPr lang="en-US" sz="2000" b="0" dirty="0" smtClean="0"/>
              <a:t>Tiled Convolutional Networks (Le et al., NIPS 2010)</a:t>
            </a:r>
          </a:p>
          <a:p>
            <a:r>
              <a:rPr lang="en-US" sz="2000" b="0" dirty="0" smtClean="0"/>
              <a:t>Efficient optimization algorithms (Le et al., ICML 2011) </a:t>
            </a:r>
          </a:p>
          <a:p>
            <a:r>
              <a:rPr lang="en-US" sz="2000" b="0" dirty="0" smtClean="0"/>
              <a:t>Simple, fast feature decoders (Coates et al., AISTATS 2011)</a:t>
            </a:r>
            <a:endParaRPr lang="en-US" sz="2000" dirty="0" smtClean="0"/>
          </a:p>
          <a:p>
            <a:pPr>
              <a:buNone/>
            </a:pPr>
            <a:endParaRPr lang="en-US" sz="2000" dirty="0" smtClean="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Attempts to scale up</a:t>
            </a:r>
            <a:endParaRPr lang="en-US" dirty="0"/>
          </a:p>
        </p:txBody>
      </p:sp>
      <p:sp>
        <p:nvSpPr>
          <p:cNvPr id="3" name="Content Placeholder 2"/>
          <p:cNvSpPr>
            <a:spLocks noGrp="1"/>
          </p:cNvSpPr>
          <p:nvPr>
            <p:ph idx="1"/>
          </p:nvPr>
        </p:nvSpPr>
        <p:spPr>
          <a:xfrm>
            <a:off x="270640" y="932675"/>
            <a:ext cx="8641125" cy="3994120"/>
          </a:xfrm>
        </p:spPr>
        <p:txBody>
          <a:bodyPr/>
          <a:lstStyle/>
          <a:p>
            <a:pPr>
              <a:spcBef>
                <a:spcPts val="1200"/>
              </a:spcBef>
              <a:buNone/>
            </a:pPr>
            <a:r>
              <a:rPr lang="en-US" sz="2000" b="0" dirty="0" smtClean="0"/>
              <a:t>Significant effort spent on algorithmic tricks to get algorithms to run faster.</a:t>
            </a:r>
          </a:p>
          <a:p>
            <a:pPr>
              <a:spcBef>
                <a:spcPts val="1200"/>
              </a:spcBef>
            </a:pPr>
            <a:r>
              <a:rPr lang="en-US" sz="2000" b="0" dirty="0" smtClean="0"/>
              <a:t>Efficient sparse coding.  [LeCun, Ng, Yu] </a:t>
            </a:r>
          </a:p>
          <a:p>
            <a:pPr>
              <a:spcBef>
                <a:spcPts val="1200"/>
              </a:spcBef>
            </a:pPr>
            <a:r>
              <a:rPr lang="en-US" sz="2000" b="0" dirty="0" smtClean="0"/>
              <a:t>Efficient posterior inference [Bengio, Hinton] </a:t>
            </a:r>
          </a:p>
          <a:p>
            <a:pPr>
              <a:spcBef>
                <a:spcPts val="1200"/>
              </a:spcBef>
            </a:pPr>
            <a:r>
              <a:rPr lang="en-US" sz="2000" b="0" dirty="0" smtClean="0"/>
              <a:t>Convolutional Networks. [Bengio, de </a:t>
            </a:r>
            <a:r>
              <a:rPr lang="en-US" sz="2000" b="0" dirty="0" err="1" smtClean="0"/>
              <a:t>Freitas</a:t>
            </a:r>
            <a:r>
              <a:rPr lang="en-US" sz="2000" b="0" dirty="0" smtClean="0"/>
              <a:t>, </a:t>
            </a:r>
            <a:r>
              <a:rPr lang="en-US" sz="2000" b="0" dirty="0" err="1" smtClean="0"/>
              <a:t>LeCun</a:t>
            </a:r>
            <a:r>
              <a:rPr lang="en-US" sz="2000" b="0" dirty="0" smtClean="0"/>
              <a:t>, Lee, Ng]</a:t>
            </a:r>
          </a:p>
          <a:p>
            <a:pPr>
              <a:spcBef>
                <a:spcPts val="1200"/>
              </a:spcBef>
            </a:pPr>
            <a:r>
              <a:rPr lang="en-US" sz="2000" b="0" dirty="0" smtClean="0"/>
              <a:t>Tiled Networks. [Hinton, Ng]</a:t>
            </a:r>
          </a:p>
          <a:p>
            <a:pPr>
              <a:spcBef>
                <a:spcPts val="1200"/>
              </a:spcBef>
            </a:pPr>
            <a:r>
              <a:rPr lang="en-US" sz="2000" b="0" dirty="0" smtClean="0"/>
              <a:t>Randomized/fast parameter search. [</a:t>
            </a:r>
            <a:r>
              <a:rPr lang="en-US" sz="2000" b="0" dirty="0" err="1" smtClean="0"/>
              <a:t>DiCarlo</a:t>
            </a:r>
            <a:r>
              <a:rPr lang="en-US" sz="2000" b="0" dirty="0" smtClean="0"/>
              <a:t>, Ng] </a:t>
            </a:r>
          </a:p>
          <a:p>
            <a:pPr>
              <a:spcBef>
                <a:spcPts val="1200"/>
              </a:spcBef>
            </a:pPr>
            <a:r>
              <a:rPr lang="en-US" sz="2000" b="0" dirty="0" smtClean="0"/>
              <a:t>Massive data synthesis. [LeCun, </a:t>
            </a:r>
            <a:r>
              <a:rPr lang="en-US" sz="2000" b="0" dirty="0" err="1" smtClean="0"/>
              <a:t>Schmidhuber</a:t>
            </a:r>
            <a:r>
              <a:rPr lang="en-US" sz="2000" b="0" dirty="0" smtClean="0"/>
              <a:t>]</a:t>
            </a:r>
          </a:p>
          <a:p>
            <a:pPr>
              <a:spcBef>
                <a:spcPts val="1200"/>
              </a:spcBef>
            </a:pPr>
            <a:r>
              <a:rPr lang="en-US" sz="2000" b="0" dirty="0" smtClean="0"/>
              <a:t>Massive embedding models [Bengio, </a:t>
            </a:r>
            <a:r>
              <a:rPr lang="en-US" sz="2000" b="0" dirty="0" err="1" smtClean="0"/>
              <a:t>Collobert</a:t>
            </a:r>
            <a:r>
              <a:rPr lang="en-US" sz="2000" b="0" dirty="0" smtClean="0"/>
              <a:t>, Hinton, Weston]</a:t>
            </a:r>
          </a:p>
          <a:p>
            <a:pPr>
              <a:spcBef>
                <a:spcPts val="1200"/>
              </a:spcBef>
            </a:pPr>
            <a:r>
              <a:rPr lang="en-US" sz="2000" b="0" dirty="0" smtClean="0"/>
              <a:t>Fast decoder algorithms. [LeCun, Lee, Ng, Yu] </a:t>
            </a:r>
          </a:p>
          <a:p>
            <a:pPr>
              <a:spcBef>
                <a:spcPts val="1200"/>
              </a:spcBef>
            </a:pPr>
            <a:r>
              <a:rPr lang="en-US" sz="2000" b="0" dirty="0" smtClean="0"/>
              <a:t>FPGA and ASIC implementations. [Dean, LeCun, </a:t>
            </a:r>
            <a:r>
              <a:rPr lang="en-US" sz="2000" b="0" dirty="0" err="1" smtClean="0"/>
              <a:t>Olukotun</a:t>
            </a:r>
            <a:r>
              <a:rPr lang="en-US" sz="2000" b="0" dirty="0" smtClean="0"/>
              <a:t>]</a:t>
            </a:r>
          </a:p>
          <a:p>
            <a:pPr>
              <a:spcBef>
                <a:spcPts val="1200"/>
              </a:spcBef>
            </a:pPr>
            <a:r>
              <a:rPr lang="en-US" sz="2000" b="0" dirty="0" smtClean="0"/>
              <a:t>GPU implementations [Ng, and now many others]  </a:t>
            </a:r>
          </a:p>
          <a:p>
            <a:pPr>
              <a:spcBef>
                <a:spcPts val="1200"/>
              </a:spcBef>
            </a:pPr>
            <a:endParaRPr lang="en-US" sz="2000" dirty="0" smtClean="0"/>
          </a:p>
          <a:p>
            <a:pPr lvl="1">
              <a:spcBef>
                <a:spcPts val="1200"/>
              </a:spcBef>
              <a:buNone/>
            </a:pPr>
            <a:endParaRPr lang="en-US" sz="2000" dirty="0" smtClean="0"/>
          </a:p>
          <a:p>
            <a:pPr>
              <a:spcBef>
                <a:spcPts val="1200"/>
              </a:spcBef>
            </a:pPr>
            <a:endParaRPr lang="en-US" sz="20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pic>
        <p:nvPicPr>
          <p:cNvPr id="6" name="Picture 2" descr="http://www.nvidia.com/docs/IO/35375/geforce_7900.jpg"/>
          <p:cNvPicPr>
            <a:picLocks noChangeAspect="1" noChangeArrowheads="1"/>
          </p:cNvPicPr>
          <p:nvPr/>
        </p:nvPicPr>
        <p:blipFill>
          <a:blip r:embed="rId3" cstate="print"/>
          <a:srcRect/>
          <a:stretch>
            <a:fillRect/>
          </a:stretch>
        </p:blipFill>
        <p:spPr bwMode="auto">
          <a:xfrm>
            <a:off x="10179130" y="5310845"/>
            <a:ext cx="2265895" cy="1688092"/>
          </a:xfrm>
          <a:prstGeom prst="rect">
            <a:avLst/>
          </a:prstGeom>
          <a:noFill/>
        </p:spPr>
      </p:pic>
    </p:spTree>
    <p:extLst>
      <p:ext uri="{BB962C8B-B14F-4D97-AF65-F5344CB8AC3E}">
        <p14:creationId xmlns:p14="http://schemas.microsoft.com/office/powerpoint/2010/main" val="2812676954"/>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using GPU hardware</a:t>
            </a:r>
            <a:endParaRPr lang="en-US" dirty="0"/>
          </a:p>
        </p:txBody>
      </p:sp>
      <p:sp>
        <p:nvSpPr>
          <p:cNvPr id="3" name="Content Placeholder 2"/>
          <p:cNvSpPr>
            <a:spLocks noGrp="1"/>
          </p:cNvSpPr>
          <p:nvPr>
            <p:ph idx="1"/>
          </p:nvPr>
        </p:nvSpPr>
        <p:spPr>
          <a:xfrm>
            <a:off x="385855" y="1086295"/>
            <a:ext cx="8229600" cy="3994120"/>
          </a:xfrm>
        </p:spPr>
        <p:txBody>
          <a:bodyPr/>
          <a:lstStyle/>
          <a:p>
            <a:r>
              <a:rPr lang="en-US" sz="2400" b="0" dirty="0" smtClean="0"/>
              <a:t>Use GPU (Graphics Processor Unit) hardware. </a:t>
            </a:r>
          </a:p>
          <a:p>
            <a:r>
              <a:rPr lang="en-US" sz="2400" b="0" dirty="0" smtClean="0"/>
              <a:t>You already have this in your desktop, and it runs 10-100x faster than your CPU. </a:t>
            </a:r>
          </a:p>
          <a:p>
            <a:endParaRPr lang="en-US" sz="24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5071265" y="3044950"/>
            <a:ext cx="3608524" cy="2688350"/>
          </a:xfrm>
          <a:prstGeom prst="rect">
            <a:avLst/>
          </a:prstGeom>
          <a:noFill/>
        </p:spPr>
      </p:pic>
      <p:sp>
        <p:nvSpPr>
          <p:cNvPr id="5" name="TextBox 4"/>
          <p:cNvSpPr txBox="1"/>
          <p:nvPr/>
        </p:nvSpPr>
        <p:spPr>
          <a:xfrm>
            <a:off x="5647340" y="646299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95890"/>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1" name="TextBox 20"/>
          <p:cNvSpPr txBox="1"/>
          <p:nvPr/>
        </p:nvSpPr>
        <p:spPr>
          <a:xfrm>
            <a:off x="651571" y="87765"/>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256593990"/>
              </p:ext>
            </p:extLst>
          </p:nvPr>
        </p:nvGraphicFramePr>
        <p:xfrm>
          <a:off x="683645" y="427183"/>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930680048"/>
              </p:ext>
            </p:extLst>
          </p:nvPr>
        </p:nvGraphicFramePr>
        <p:xfrm>
          <a:off x="4844135" y="427183"/>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0314295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1542426"/>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579680"/>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Speech recognition (Geoff Hinton)</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1606131"/>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val="2610919231"/>
              </p:ext>
            </p:extLst>
          </p:nvPr>
        </p:nvGraphicFramePr>
        <p:xfrm>
          <a:off x="683645" y="1893605"/>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085700505"/>
              </p:ext>
            </p:extLst>
          </p:nvPr>
        </p:nvGraphicFramePr>
        <p:xfrm>
          <a:off x="683645" y="2822646"/>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810188268"/>
              </p:ext>
            </p:extLst>
          </p:nvPr>
        </p:nvGraphicFramePr>
        <p:xfrm>
          <a:off x="4844135" y="2822646"/>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4038543552"/>
              </p:ext>
            </p:extLst>
          </p:nvPr>
        </p:nvGraphicFramePr>
        <p:xfrm>
          <a:off x="4844135" y="1893605"/>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1609515"/>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
        <p:nvSpPr>
          <p:cNvPr id="26" name="Rounded Rectangle 25"/>
          <p:cNvSpPr/>
          <p:nvPr/>
        </p:nvSpPr>
        <p:spPr>
          <a:xfrm>
            <a:off x="494317" y="3936389"/>
            <a:ext cx="8340638"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8" name="TextBox 27"/>
          <p:cNvSpPr txBox="1"/>
          <p:nvPr/>
        </p:nvSpPr>
        <p:spPr>
          <a:xfrm>
            <a:off x="651570" y="3928264"/>
            <a:ext cx="3836832"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2826953260"/>
              </p:ext>
            </p:extLst>
          </p:nvPr>
        </p:nvGraphicFramePr>
        <p:xfrm>
          <a:off x="683645" y="4267682"/>
          <a:ext cx="3850233" cy="918283"/>
        </p:xfrm>
        <a:graphic>
          <a:graphicData uri="http://schemas.openxmlformats.org/drawingml/2006/table">
            <a:tbl>
              <a:tblPr firstRow="1" bandRow="1"/>
              <a:tblGrid>
                <a:gridCol w="2752218"/>
                <a:gridCol w="109801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826953260"/>
              </p:ext>
            </p:extLst>
          </p:nvPr>
        </p:nvGraphicFramePr>
        <p:xfrm>
          <a:off x="4879241" y="4273910"/>
          <a:ext cx="3763690" cy="918283"/>
        </p:xfrm>
        <a:graphic>
          <a:graphicData uri="http://schemas.openxmlformats.org/drawingml/2006/table">
            <a:tbl>
              <a:tblPr firstRow="1" bandRow="1"/>
              <a:tblGrid>
                <a:gridCol w="2688349"/>
                <a:gridCol w="1075341"/>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pSp>
        <p:nvGrpSpPr>
          <p:cNvPr id="38" name="Group 37"/>
          <p:cNvGrpSpPr/>
          <p:nvPr/>
        </p:nvGrpSpPr>
        <p:grpSpPr>
          <a:xfrm>
            <a:off x="556020" y="356600"/>
            <a:ext cx="8278935" cy="6144800"/>
            <a:chOff x="566950" y="1969610"/>
            <a:chExt cx="8278935" cy="6144800"/>
          </a:xfrm>
        </p:grpSpPr>
        <p:sp>
          <p:nvSpPr>
            <p:cNvPr id="39" name="Rectangle 38"/>
            <p:cNvSpPr/>
            <p:nvPr/>
          </p:nvSpPr>
          <p:spPr bwMode="auto">
            <a:xfrm>
              <a:off x="566950"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0" name="Rectangle 39"/>
            <p:cNvSpPr/>
            <p:nvPr/>
          </p:nvSpPr>
          <p:spPr bwMode="auto">
            <a:xfrm>
              <a:off x="4764025"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1" name="Rectangle 40"/>
            <p:cNvSpPr/>
            <p:nvPr/>
          </p:nvSpPr>
          <p:spPr bwMode="auto">
            <a:xfrm>
              <a:off x="616285"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2" name="Rectangle 41"/>
            <p:cNvSpPr/>
            <p:nvPr/>
          </p:nvSpPr>
          <p:spPr bwMode="auto">
            <a:xfrm>
              <a:off x="4802430"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Rectangle 42"/>
            <p:cNvSpPr/>
            <p:nvPr/>
          </p:nvSpPr>
          <p:spPr bwMode="auto">
            <a:xfrm>
              <a:off x="4917645" y="742312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4" name="Rectangle 43"/>
            <p:cNvSpPr/>
            <p:nvPr/>
          </p:nvSpPr>
          <p:spPr bwMode="auto">
            <a:xfrm>
              <a:off x="4917645" y="784009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4238721223"/>
              </p:ext>
            </p:extLst>
          </p:nvPr>
        </p:nvGraphicFramePr>
        <p:xfrm>
          <a:off x="683646" y="592801"/>
          <a:ext cx="3811544" cy="915212"/>
        </p:xfrm>
        <a:graphic>
          <a:graphicData uri="http://schemas.openxmlformats.org/drawingml/2006/table">
            <a:tbl>
              <a:tblPr firstRow="1" bandRow="1"/>
              <a:tblGrid>
                <a:gridCol w="2652332"/>
                <a:gridCol w="1159212"/>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640819499"/>
              </p:ext>
            </p:extLst>
          </p:nvPr>
        </p:nvGraphicFramePr>
        <p:xfrm>
          <a:off x="4840835" y="592801"/>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26169042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693273990"/>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05419246"/>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662261"/>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Different audio tasks (Geoff Hinton, Honglak Lee)</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val="2212963406"/>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152435346"/>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704496724"/>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2654583024"/>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grpSp>
        <p:nvGrpSpPr>
          <p:cNvPr id="26" name="Group 25"/>
          <p:cNvGrpSpPr/>
          <p:nvPr/>
        </p:nvGrpSpPr>
        <p:grpSpPr>
          <a:xfrm>
            <a:off x="566950" y="1969610"/>
            <a:ext cx="8278935" cy="4608600"/>
            <a:chOff x="566950" y="1969610"/>
            <a:chExt cx="8278935" cy="4608600"/>
          </a:xfrm>
        </p:grpSpPr>
        <p:sp>
          <p:nvSpPr>
            <p:cNvPr id="28" name="Rectangle 27"/>
            <p:cNvSpPr/>
            <p:nvPr/>
          </p:nvSpPr>
          <p:spPr bwMode="auto">
            <a:xfrm>
              <a:off x="566950"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6" name="Rectangle 35"/>
            <p:cNvSpPr/>
            <p:nvPr/>
          </p:nvSpPr>
          <p:spPr bwMode="auto">
            <a:xfrm>
              <a:off x="4764025"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7" name="Rectangle 36"/>
            <p:cNvSpPr/>
            <p:nvPr/>
          </p:nvSpPr>
          <p:spPr bwMode="auto">
            <a:xfrm>
              <a:off x="616285"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8" name="Rectangle 37"/>
            <p:cNvSpPr/>
            <p:nvPr/>
          </p:nvSpPr>
          <p:spPr bwMode="auto">
            <a:xfrm>
              <a:off x="4802430"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9" name="Rectangle 38"/>
            <p:cNvSpPr/>
            <p:nvPr/>
          </p:nvSpPr>
          <p:spPr bwMode="auto">
            <a:xfrm>
              <a:off x="4917645" y="588692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0" name="Rectangle 39"/>
            <p:cNvSpPr/>
            <p:nvPr/>
          </p:nvSpPr>
          <p:spPr bwMode="auto">
            <a:xfrm>
              <a:off x="4917645" y="630389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extLst>
      <p:ext uri="{BB962C8B-B14F-4D97-AF65-F5344CB8AC3E}">
        <p14:creationId xmlns:p14="http://schemas.microsoft.com/office/powerpoint/2010/main" val="2580287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5400" dirty="0" smtClean="0">
                <a:solidFill>
                  <a:srgbClr val="0070C0"/>
                </a:solidFill>
              </a:rPr>
              <a:t>Scaling up: Discovering object classes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7" name="Rectangle 6"/>
          <p:cNvSpPr/>
          <p:nvPr/>
        </p:nvSpPr>
        <p:spPr>
          <a:xfrm>
            <a:off x="3037605" y="6078945"/>
            <a:ext cx="6106395" cy="1015663"/>
          </a:xfrm>
          <a:prstGeom prst="rect">
            <a:avLst/>
          </a:prstGeom>
        </p:spPr>
        <p:txBody>
          <a:bodyPr wrap="square">
            <a:spAutoFit/>
          </a:bodyPr>
          <a:lstStyle/>
          <a:p>
            <a:pPr algn="l"/>
            <a:r>
              <a:rPr lang="en-US" sz="2000" dirty="0" smtClean="0">
                <a:solidFill>
                  <a:schemeClr val="bg1"/>
                </a:solidFill>
              </a:rPr>
              <a:t>[Quoc V. Le, Marc'Aurelio Ranzato, Rajat  Monga, Greg Corrado, Matthieu Devin, Kai Chen, Jeff Dean]</a:t>
            </a:r>
            <a:br>
              <a:rPr lang="en-US" sz="2000" dirty="0" smtClean="0">
                <a:solidFill>
                  <a:schemeClr val="bg1"/>
                </a:solidFill>
              </a:rPr>
            </a:br>
            <a:endParaRPr lang="en-US" sz="2000" dirty="0">
              <a:solidFill>
                <a:schemeClr val="bg1"/>
              </a:solidFill>
            </a:endParaRPr>
          </a:p>
        </p:txBody>
      </p:sp>
    </p:spTree>
    <p:extLst>
      <p:ext uri="{BB962C8B-B14F-4D97-AF65-F5344CB8AC3E}">
        <p14:creationId xmlns:p14="http://schemas.microsoft.com/office/powerpoint/2010/main" val="167607607"/>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Receptive Field networks</a:t>
            </a:r>
            <a:endParaRPr lang="en-US" dirty="0"/>
          </a:p>
        </p:txBody>
      </p:sp>
      <p:sp>
        <p:nvSpPr>
          <p:cNvPr id="57" name="Oval 56"/>
          <p:cNvSpPr/>
          <p:nvPr/>
        </p:nvSpPr>
        <p:spPr>
          <a:xfrm>
            <a:off x="1578199"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8" name="Oval 57"/>
          <p:cNvSpPr/>
          <p:nvPr/>
        </p:nvSpPr>
        <p:spPr>
          <a:xfrm>
            <a:off x="1952534"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9" name="Oval 58"/>
          <p:cNvSpPr/>
          <p:nvPr/>
        </p:nvSpPr>
        <p:spPr>
          <a:xfrm>
            <a:off x="2347083"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0" name="Oval 59"/>
          <p:cNvSpPr/>
          <p:nvPr/>
        </p:nvSpPr>
        <p:spPr>
          <a:xfrm>
            <a:off x="2716974" y="4639477"/>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1" name="Oval 60"/>
          <p:cNvSpPr/>
          <p:nvPr/>
        </p:nvSpPr>
        <p:spPr>
          <a:xfrm>
            <a:off x="3145072"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2" name="Oval 61"/>
          <p:cNvSpPr/>
          <p:nvPr/>
        </p:nvSpPr>
        <p:spPr>
          <a:xfrm>
            <a:off x="3568725"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3" name="Oval 62"/>
          <p:cNvSpPr/>
          <p:nvPr/>
        </p:nvSpPr>
        <p:spPr>
          <a:xfrm>
            <a:off x="3973165" y="4639477"/>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4" name="Oval 63"/>
          <p:cNvSpPr/>
          <p:nvPr/>
        </p:nvSpPr>
        <p:spPr>
          <a:xfrm>
            <a:off x="4423916" y="4651806"/>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65" name="Straight Arrow Connector 64"/>
          <p:cNvCxnSpPr>
            <a:stCxn id="57" idx="0"/>
            <a:endCxn id="66" idx="4"/>
          </p:cNvCxnSpPr>
          <p:nvPr/>
        </p:nvCxnSpPr>
        <p:spPr>
          <a:xfrm flipV="1">
            <a:off x="1719991" y="3659319"/>
            <a:ext cx="814763"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sp>
        <p:nvSpPr>
          <p:cNvPr id="66" name="Oval 65"/>
          <p:cNvSpPr/>
          <p:nvPr/>
        </p:nvSpPr>
        <p:spPr>
          <a:xfrm>
            <a:off x="2392962" y="3375753"/>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67" name="Straight Arrow Connector 66"/>
          <p:cNvCxnSpPr>
            <a:stCxn id="58" idx="0"/>
            <a:endCxn id="66" idx="4"/>
          </p:cNvCxnSpPr>
          <p:nvPr/>
        </p:nvCxnSpPr>
        <p:spPr>
          <a:xfrm flipV="1">
            <a:off x="2094326" y="3659319"/>
            <a:ext cx="440428"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68" name="Straight Arrow Connector 67"/>
          <p:cNvCxnSpPr>
            <a:stCxn id="59" idx="0"/>
            <a:endCxn id="66" idx="4"/>
          </p:cNvCxnSpPr>
          <p:nvPr/>
        </p:nvCxnSpPr>
        <p:spPr>
          <a:xfrm flipV="1">
            <a:off x="2488875" y="3659319"/>
            <a:ext cx="45879"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69" name="Straight Arrow Connector 68"/>
          <p:cNvCxnSpPr>
            <a:stCxn id="60" idx="0"/>
            <a:endCxn id="66" idx="4"/>
          </p:cNvCxnSpPr>
          <p:nvPr/>
        </p:nvCxnSpPr>
        <p:spPr>
          <a:xfrm flipH="1" flipV="1">
            <a:off x="2534754" y="3659319"/>
            <a:ext cx="324012" cy="98015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70" name="Straight Arrow Connector 69"/>
          <p:cNvCxnSpPr>
            <a:stCxn id="61" idx="0"/>
            <a:endCxn id="66" idx="4"/>
          </p:cNvCxnSpPr>
          <p:nvPr/>
        </p:nvCxnSpPr>
        <p:spPr>
          <a:xfrm flipH="1" flipV="1">
            <a:off x="2534754" y="3659319"/>
            <a:ext cx="752110"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71" name="Straight Arrow Connector 70"/>
          <p:cNvCxnSpPr>
            <a:stCxn id="62" idx="0"/>
            <a:endCxn id="66" idx="4"/>
          </p:cNvCxnSpPr>
          <p:nvPr/>
        </p:nvCxnSpPr>
        <p:spPr>
          <a:xfrm flipH="1" flipV="1">
            <a:off x="2534754" y="3659319"/>
            <a:ext cx="1175763"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72" name="Straight Arrow Connector 71"/>
          <p:cNvCxnSpPr>
            <a:stCxn id="63" idx="0"/>
            <a:endCxn id="66" idx="4"/>
          </p:cNvCxnSpPr>
          <p:nvPr/>
        </p:nvCxnSpPr>
        <p:spPr>
          <a:xfrm flipH="1" flipV="1">
            <a:off x="2534754" y="3659319"/>
            <a:ext cx="1580203" cy="98015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73" name="Straight Arrow Connector 72"/>
          <p:cNvCxnSpPr>
            <a:stCxn id="64" idx="0"/>
            <a:endCxn id="66" idx="4"/>
          </p:cNvCxnSpPr>
          <p:nvPr/>
        </p:nvCxnSpPr>
        <p:spPr>
          <a:xfrm flipH="1" flipV="1">
            <a:off x="2534754" y="3659319"/>
            <a:ext cx="2030954" cy="992487"/>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74" name="Straight Arrow Connector 73"/>
          <p:cNvCxnSpPr>
            <a:stCxn id="58" idx="0"/>
            <a:endCxn id="75" idx="4"/>
          </p:cNvCxnSpPr>
          <p:nvPr/>
        </p:nvCxnSpPr>
        <p:spPr>
          <a:xfrm flipV="1">
            <a:off x="2094326" y="3659319"/>
            <a:ext cx="1537771"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sp>
        <p:nvSpPr>
          <p:cNvPr id="75" name="Oval 74"/>
          <p:cNvSpPr/>
          <p:nvPr/>
        </p:nvSpPr>
        <p:spPr>
          <a:xfrm>
            <a:off x="3490305" y="3375753"/>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76" name="Straight Arrow Connector 75"/>
          <p:cNvCxnSpPr>
            <a:stCxn id="59" idx="0"/>
            <a:endCxn id="75" idx="4"/>
          </p:cNvCxnSpPr>
          <p:nvPr/>
        </p:nvCxnSpPr>
        <p:spPr>
          <a:xfrm flipV="1">
            <a:off x="2488875" y="3659319"/>
            <a:ext cx="1143222"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77" name="Straight Arrow Connector 76"/>
          <p:cNvCxnSpPr>
            <a:stCxn id="60" idx="0"/>
            <a:endCxn id="75" idx="4"/>
          </p:cNvCxnSpPr>
          <p:nvPr/>
        </p:nvCxnSpPr>
        <p:spPr>
          <a:xfrm flipV="1">
            <a:off x="2858766" y="3659319"/>
            <a:ext cx="773331" cy="980158"/>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78" name="Straight Arrow Connector 77"/>
          <p:cNvCxnSpPr>
            <a:stCxn id="61" idx="0"/>
            <a:endCxn id="75" idx="4"/>
          </p:cNvCxnSpPr>
          <p:nvPr/>
        </p:nvCxnSpPr>
        <p:spPr>
          <a:xfrm flipV="1">
            <a:off x="3286864" y="3659319"/>
            <a:ext cx="345233"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79" name="Straight Arrow Connector 78"/>
          <p:cNvCxnSpPr>
            <a:stCxn id="62" idx="0"/>
            <a:endCxn id="75" idx="4"/>
          </p:cNvCxnSpPr>
          <p:nvPr/>
        </p:nvCxnSpPr>
        <p:spPr>
          <a:xfrm flipH="1" flipV="1">
            <a:off x="3632097" y="3659319"/>
            <a:ext cx="78420"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0" name="Straight Arrow Connector 79"/>
          <p:cNvCxnSpPr>
            <a:stCxn id="64" idx="0"/>
            <a:endCxn id="75" idx="4"/>
          </p:cNvCxnSpPr>
          <p:nvPr/>
        </p:nvCxnSpPr>
        <p:spPr>
          <a:xfrm flipH="1" flipV="1">
            <a:off x="3632097" y="3659319"/>
            <a:ext cx="933611"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1" name="Straight Arrow Connector 80"/>
          <p:cNvCxnSpPr>
            <a:stCxn id="57" idx="0"/>
            <a:endCxn id="75" idx="4"/>
          </p:cNvCxnSpPr>
          <p:nvPr/>
        </p:nvCxnSpPr>
        <p:spPr>
          <a:xfrm flipV="1">
            <a:off x="1719991" y="3659319"/>
            <a:ext cx="1912106" cy="992487"/>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2" name="Straight Arrow Connector 81"/>
          <p:cNvCxnSpPr>
            <a:stCxn id="63" idx="0"/>
            <a:endCxn id="75" idx="4"/>
          </p:cNvCxnSpPr>
          <p:nvPr/>
        </p:nvCxnSpPr>
        <p:spPr>
          <a:xfrm flipH="1" flipV="1">
            <a:off x="3632097" y="3659319"/>
            <a:ext cx="482860" cy="980158"/>
          </a:xfrm>
          <a:prstGeom prst="straightConnector1">
            <a:avLst/>
          </a:prstGeom>
          <a:noFill/>
          <a:ln w="25400"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3" name="Straight Arrow Connector 82"/>
          <p:cNvCxnSpPr>
            <a:endCxn id="84" idx="4"/>
          </p:cNvCxnSpPr>
          <p:nvPr/>
        </p:nvCxnSpPr>
        <p:spPr>
          <a:xfrm flipV="1">
            <a:off x="4639688" y="3665481"/>
            <a:ext cx="0" cy="986325"/>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sp>
        <p:nvSpPr>
          <p:cNvPr id="84" name="Oval 83"/>
          <p:cNvSpPr/>
          <p:nvPr/>
        </p:nvSpPr>
        <p:spPr>
          <a:xfrm>
            <a:off x="4497896" y="3381915"/>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85" name="Straight Arrow Connector 84"/>
          <p:cNvCxnSpPr>
            <a:stCxn id="63" idx="0"/>
            <a:endCxn id="84" idx="4"/>
          </p:cNvCxnSpPr>
          <p:nvPr/>
        </p:nvCxnSpPr>
        <p:spPr>
          <a:xfrm flipV="1">
            <a:off x="4114957" y="3665481"/>
            <a:ext cx="524731" cy="973996"/>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86" name="Straight Arrow Connector 85"/>
          <p:cNvCxnSpPr>
            <a:endCxn id="84" idx="4"/>
          </p:cNvCxnSpPr>
          <p:nvPr/>
        </p:nvCxnSpPr>
        <p:spPr>
          <a:xfrm flipH="1" flipV="1">
            <a:off x="4639688" y="3665481"/>
            <a:ext cx="415483" cy="986325"/>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87" name="Straight Arrow Connector 86"/>
          <p:cNvCxnSpPr>
            <a:endCxn id="84" idx="4"/>
          </p:cNvCxnSpPr>
          <p:nvPr/>
        </p:nvCxnSpPr>
        <p:spPr>
          <a:xfrm flipH="1" flipV="1">
            <a:off x="4639688" y="3665481"/>
            <a:ext cx="731895" cy="986325"/>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sp>
        <p:nvSpPr>
          <p:cNvPr id="88" name="Oval 87"/>
          <p:cNvSpPr/>
          <p:nvPr/>
        </p:nvSpPr>
        <p:spPr>
          <a:xfrm>
            <a:off x="5381473" y="3381915"/>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9" name="Oval 88"/>
          <p:cNvSpPr/>
          <p:nvPr/>
        </p:nvSpPr>
        <p:spPr>
          <a:xfrm>
            <a:off x="2775179" y="2276759"/>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90" name="Straight Arrow Connector 89"/>
          <p:cNvCxnSpPr>
            <a:stCxn id="84" idx="0"/>
            <a:endCxn id="89" idx="4"/>
          </p:cNvCxnSpPr>
          <p:nvPr/>
        </p:nvCxnSpPr>
        <p:spPr>
          <a:xfrm flipH="1" flipV="1">
            <a:off x="2916971" y="2560325"/>
            <a:ext cx="1722717" cy="821590"/>
          </a:xfrm>
          <a:prstGeom prst="straightConnector1">
            <a:avLst/>
          </a:prstGeom>
          <a:noFill/>
          <a:ln w="25400"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91" name="Straight Arrow Connector 90"/>
          <p:cNvCxnSpPr>
            <a:stCxn id="75" idx="0"/>
            <a:endCxn id="89" idx="4"/>
          </p:cNvCxnSpPr>
          <p:nvPr/>
        </p:nvCxnSpPr>
        <p:spPr>
          <a:xfrm flipH="1" flipV="1">
            <a:off x="2916971" y="2560325"/>
            <a:ext cx="715126" cy="815428"/>
          </a:xfrm>
          <a:prstGeom prst="straightConnector1">
            <a:avLst/>
          </a:prstGeom>
          <a:noFill/>
          <a:ln w="25400"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92" name="Straight Arrow Connector 91"/>
          <p:cNvCxnSpPr>
            <a:stCxn id="66" idx="0"/>
            <a:endCxn id="89" idx="4"/>
          </p:cNvCxnSpPr>
          <p:nvPr/>
        </p:nvCxnSpPr>
        <p:spPr>
          <a:xfrm flipV="1">
            <a:off x="2534754" y="2560325"/>
            <a:ext cx="382217" cy="815428"/>
          </a:xfrm>
          <a:prstGeom prst="straightConnector1">
            <a:avLst/>
          </a:prstGeom>
          <a:noFill/>
          <a:ln w="25400" cap="flat" cmpd="sng" algn="ctr">
            <a:solidFill>
              <a:srgbClr val="F79646"/>
            </a:solidFill>
            <a:prstDash val="solid"/>
            <a:tailEnd type="arrow"/>
          </a:ln>
          <a:effectLst>
            <a:outerShdw blurRad="40000" dist="20000" dir="5400000" rotWithShape="0">
              <a:srgbClr val="000000">
                <a:alpha val="38000"/>
              </a:srgbClr>
            </a:outerShdw>
          </a:effectLst>
        </p:spPr>
      </p:cxnSp>
      <p:sp>
        <p:nvSpPr>
          <p:cNvPr id="93" name="Oval 92"/>
          <p:cNvSpPr/>
          <p:nvPr/>
        </p:nvSpPr>
        <p:spPr>
          <a:xfrm>
            <a:off x="3856750" y="2276759"/>
            <a:ext cx="283583" cy="283566"/>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94" name="Straight Arrow Connector 93"/>
          <p:cNvCxnSpPr>
            <a:stCxn id="88" idx="0"/>
            <a:endCxn id="93" idx="4"/>
          </p:cNvCxnSpPr>
          <p:nvPr/>
        </p:nvCxnSpPr>
        <p:spPr>
          <a:xfrm flipH="1" flipV="1">
            <a:off x="3998542" y="2560325"/>
            <a:ext cx="1524723" cy="821590"/>
          </a:xfrm>
          <a:prstGeom prst="straightConnector1">
            <a:avLst/>
          </a:prstGeom>
          <a:noFill/>
          <a:ln w="25400" cap="flat" cmpd="sng" algn="ctr">
            <a:solidFill>
              <a:srgbClr val="9BBB59"/>
            </a:solidFill>
            <a:prstDash val="solid"/>
            <a:tailEnd type="arrow"/>
          </a:ln>
          <a:effectLst>
            <a:outerShdw blurRad="40000" dist="20000" dir="5400000" rotWithShape="0">
              <a:srgbClr val="000000">
                <a:alpha val="38000"/>
              </a:srgbClr>
            </a:outerShdw>
          </a:effectLst>
        </p:spPr>
      </p:cxnSp>
      <p:cxnSp>
        <p:nvCxnSpPr>
          <p:cNvPr id="95" name="Straight Arrow Connector 94"/>
          <p:cNvCxnSpPr>
            <a:stCxn id="84" idx="0"/>
            <a:endCxn id="93" idx="4"/>
          </p:cNvCxnSpPr>
          <p:nvPr/>
        </p:nvCxnSpPr>
        <p:spPr>
          <a:xfrm flipH="1" flipV="1">
            <a:off x="3998542" y="2560325"/>
            <a:ext cx="641146" cy="821590"/>
          </a:xfrm>
          <a:prstGeom prst="straightConnector1">
            <a:avLst/>
          </a:prstGeom>
          <a:noFill/>
          <a:ln w="25400" cap="flat" cmpd="sng" algn="ctr">
            <a:solidFill>
              <a:srgbClr val="9BBB59"/>
            </a:solidFill>
            <a:prstDash val="solid"/>
            <a:tailEnd type="arrow"/>
          </a:ln>
          <a:effectLst>
            <a:outerShdw blurRad="40000" dist="20000" dir="5400000" rotWithShape="0">
              <a:srgbClr val="000000">
                <a:alpha val="38000"/>
              </a:srgbClr>
            </a:outerShdw>
          </a:effectLst>
        </p:spPr>
      </p:cxnSp>
      <p:cxnSp>
        <p:nvCxnSpPr>
          <p:cNvPr id="96" name="Straight Arrow Connector 95"/>
          <p:cNvCxnSpPr>
            <a:stCxn id="75" idx="0"/>
            <a:endCxn id="93" idx="4"/>
          </p:cNvCxnSpPr>
          <p:nvPr/>
        </p:nvCxnSpPr>
        <p:spPr>
          <a:xfrm flipV="1">
            <a:off x="3632097" y="2560325"/>
            <a:ext cx="366445" cy="815428"/>
          </a:xfrm>
          <a:prstGeom prst="straightConnector1">
            <a:avLst/>
          </a:prstGeom>
          <a:noFill/>
          <a:ln w="25400" cap="flat" cmpd="sng" algn="ctr">
            <a:solidFill>
              <a:srgbClr val="9BBB59"/>
            </a:solidFill>
            <a:prstDash val="solid"/>
            <a:tailEnd type="arrow"/>
          </a:ln>
          <a:effectLst>
            <a:outerShdw blurRad="40000" dist="20000" dir="5400000" rotWithShape="0">
              <a:srgbClr val="000000">
                <a:alpha val="38000"/>
              </a:srgbClr>
            </a:outerShdw>
          </a:effectLst>
        </p:spPr>
      </p:cxnSp>
      <p:cxnSp>
        <p:nvCxnSpPr>
          <p:cNvPr id="97" name="Straight Arrow Connector 96"/>
          <p:cNvCxnSpPr/>
          <p:nvPr/>
        </p:nvCxnSpPr>
        <p:spPr>
          <a:xfrm flipV="1">
            <a:off x="3430664" y="1137848"/>
            <a:ext cx="14941" cy="5150128"/>
          </a:xfrm>
          <a:prstGeom prst="straightConnector1">
            <a:avLst/>
          </a:prstGeom>
          <a:noFill/>
          <a:ln w="25400" cap="flat" cmpd="sng" algn="ctr">
            <a:solidFill>
              <a:sysClr val="window" lastClr="FFFFFF"/>
            </a:solidFill>
            <a:prstDash val="solid"/>
            <a:tailEnd type="none"/>
          </a:ln>
          <a:effectLst>
            <a:outerShdw blurRad="40000" dist="20000" dir="5400000" rotWithShape="0">
              <a:srgbClr val="000000">
                <a:alpha val="38000"/>
              </a:srgbClr>
            </a:outerShdw>
          </a:effectLst>
        </p:spPr>
      </p:cxnSp>
      <p:cxnSp>
        <p:nvCxnSpPr>
          <p:cNvPr id="98" name="Straight Arrow Connector 97"/>
          <p:cNvCxnSpPr/>
          <p:nvPr/>
        </p:nvCxnSpPr>
        <p:spPr>
          <a:xfrm flipV="1">
            <a:off x="5319823" y="1137848"/>
            <a:ext cx="14941" cy="5150128"/>
          </a:xfrm>
          <a:prstGeom prst="straightConnector1">
            <a:avLst/>
          </a:prstGeom>
          <a:noFill/>
          <a:ln w="25400" cap="flat" cmpd="sng" algn="ctr">
            <a:solidFill>
              <a:sysClr val="window" lastClr="FFFFFF"/>
            </a:solidFill>
            <a:prstDash val="solid"/>
            <a:tailEnd type="none"/>
          </a:ln>
          <a:effectLst>
            <a:outerShdw blurRad="40000" dist="20000" dir="5400000" rotWithShape="0">
              <a:srgbClr val="000000">
                <a:alpha val="38000"/>
              </a:srgbClr>
            </a:outerShdw>
          </a:effectLst>
        </p:spPr>
      </p:cxnSp>
      <p:cxnSp>
        <p:nvCxnSpPr>
          <p:cNvPr id="99" name="Straight Arrow Connector 98"/>
          <p:cNvCxnSpPr/>
          <p:nvPr/>
        </p:nvCxnSpPr>
        <p:spPr>
          <a:xfrm flipV="1">
            <a:off x="7309346" y="1137848"/>
            <a:ext cx="14941" cy="5150128"/>
          </a:xfrm>
          <a:prstGeom prst="straightConnector1">
            <a:avLst/>
          </a:prstGeom>
          <a:noFill/>
          <a:ln w="25400" cap="flat" cmpd="sng" algn="ctr">
            <a:solidFill>
              <a:sysClr val="window" lastClr="FFFFFF"/>
            </a:solidFill>
            <a:prstDash val="solid"/>
            <a:tailEnd type="none"/>
          </a:ln>
          <a:effectLst>
            <a:outerShdw blurRad="40000" dist="20000" dir="5400000" rotWithShape="0">
              <a:srgbClr val="000000">
                <a:alpha val="38000"/>
              </a:srgbClr>
            </a:outerShdw>
          </a:effectLst>
        </p:spPr>
      </p:cxnSp>
      <p:cxnSp>
        <p:nvCxnSpPr>
          <p:cNvPr id="100" name="Straight Arrow Connector 99"/>
          <p:cNvCxnSpPr/>
          <p:nvPr/>
        </p:nvCxnSpPr>
        <p:spPr>
          <a:xfrm flipV="1">
            <a:off x="1446254" y="1137848"/>
            <a:ext cx="14941" cy="5150128"/>
          </a:xfrm>
          <a:prstGeom prst="straightConnector1">
            <a:avLst/>
          </a:prstGeom>
          <a:noFill/>
          <a:ln w="25400" cap="flat" cmpd="sng" algn="ctr">
            <a:solidFill>
              <a:sysClr val="window" lastClr="FFFFFF"/>
            </a:solidFill>
            <a:prstDash val="solid"/>
            <a:tailEnd type="none"/>
          </a:ln>
          <a:effectLst>
            <a:outerShdw blurRad="40000" dist="20000" dir="5400000" rotWithShape="0">
              <a:srgbClr val="000000">
                <a:alpha val="38000"/>
              </a:srgbClr>
            </a:outerShdw>
          </a:effectLst>
        </p:spPr>
      </p:cxnSp>
      <p:sp>
        <p:nvSpPr>
          <p:cNvPr id="101" name="TextBox 100"/>
          <p:cNvSpPr txBox="1"/>
          <p:nvPr/>
        </p:nvSpPr>
        <p:spPr>
          <a:xfrm>
            <a:off x="1861782" y="1261334"/>
            <a:ext cx="128472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Machine #1</a:t>
            </a:r>
            <a:endParaRPr lang="en-US" dirty="0">
              <a:solidFill>
                <a:prstClr val="white"/>
              </a:solidFill>
              <a:latin typeface="Calibri"/>
            </a:endParaRPr>
          </a:p>
        </p:txBody>
      </p:sp>
      <p:sp>
        <p:nvSpPr>
          <p:cNvPr id="102" name="TextBox 101"/>
          <p:cNvSpPr txBox="1"/>
          <p:nvPr/>
        </p:nvSpPr>
        <p:spPr>
          <a:xfrm>
            <a:off x="3851586" y="1261334"/>
            <a:ext cx="128472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Machine #2</a:t>
            </a:r>
            <a:endParaRPr lang="en-US" dirty="0">
              <a:solidFill>
                <a:prstClr val="white"/>
              </a:solidFill>
              <a:latin typeface="Calibri"/>
            </a:endParaRPr>
          </a:p>
        </p:txBody>
      </p:sp>
      <p:sp>
        <p:nvSpPr>
          <p:cNvPr id="103" name="TextBox 102"/>
          <p:cNvSpPr txBox="1"/>
          <p:nvPr/>
        </p:nvSpPr>
        <p:spPr>
          <a:xfrm>
            <a:off x="5754801" y="1265249"/>
            <a:ext cx="128472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Machine #3</a:t>
            </a:r>
            <a:endParaRPr lang="en-US" dirty="0">
              <a:solidFill>
                <a:prstClr val="white"/>
              </a:solidFill>
              <a:latin typeface="Calibri"/>
            </a:endParaRPr>
          </a:p>
        </p:txBody>
      </p:sp>
      <p:sp>
        <p:nvSpPr>
          <p:cNvPr id="104" name="TextBox 103"/>
          <p:cNvSpPr txBox="1"/>
          <p:nvPr/>
        </p:nvSpPr>
        <p:spPr>
          <a:xfrm>
            <a:off x="7547049" y="1265249"/>
            <a:ext cx="128753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Machine #4</a:t>
            </a:r>
            <a:endParaRPr lang="en-US" dirty="0">
              <a:solidFill>
                <a:prstClr val="white"/>
              </a:solidFill>
              <a:latin typeface="Calibri"/>
            </a:endParaRPr>
          </a:p>
        </p:txBody>
      </p:sp>
      <p:cxnSp>
        <p:nvCxnSpPr>
          <p:cNvPr id="105" name="Straight Arrow Connector 104"/>
          <p:cNvCxnSpPr/>
          <p:nvPr/>
        </p:nvCxnSpPr>
        <p:spPr>
          <a:xfrm flipH="1">
            <a:off x="3062209" y="1877783"/>
            <a:ext cx="711679" cy="0"/>
          </a:xfrm>
          <a:prstGeom prst="straightConnector1">
            <a:avLst/>
          </a:prstGeom>
          <a:noFill/>
          <a:ln w="25400"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106" name="Straight Arrow Connector 105"/>
          <p:cNvCxnSpPr/>
          <p:nvPr/>
        </p:nvCxnSpPr>
        <p:spPr>
          <a:xfrm>
            <a:off x="3138910" y="2009977"/>
            <a:ext cx="634978" cy="0"/>
          </a:xfrm>
          <a:prstGeom prst="straightConnector1">
            <a:avLst/>
          </a:prstGeom>
          <a:noFill/>
          <a:ln w="25400" cap="flat" cmpd="sng" algn="ctr">
            <a:solidFill>
              <a:srgbClr val="F79646"/>
            </a:solidFill>
            <a:prstDash val="solid"/>
            <a:tailEnd type="arrow"/>
          </a:ln>
          <a:effectLst>
            <a:outerShdw blurRad="40000" dist="20000" dir="5400000" rotWithShape="0">
              <a:srgbClr val="000000">
                <a:alpha val="38000"/>
              </a:srgbClr>
            </a:outerShdw>
          </a:effectLst>
        </p:spPr>
      </p:cxnSp>
      <p:sp>
        <p:nvSpPr>
          <p:cNvPr id="107" name="TextBox 106"/>
          <p:cNvSpPr txBox="1"/>
          <p:nvPr/>
        </p:nvSpPr>
        <p:spPr>
          <a:xfrm>
            <a:off x="-37837" y="6362498"/>
            <a:ext cx="6812571"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Tiled Convolutional Neural Networks</a:t>
            </a:r>
            <a:r>
              <a:rPr lang="en-US" dirty="0" smtClean="0">
                <a:solidFill>
                  <a:prstClr val="white"/>
                </a:solidFill>
                <a:latin typeface="Calibri"/>
              </a:rPr>
              <a:t>. NIPS 2010</a:t>
            </a:r>
          </a:p>
        </p:txBody>
      </p:sp>
      <p:sp>
        <p:nvSpPr>
          <p:cNvPr id="108" name="TextBox 107"/>
          <p:cNvSpPr txBox="1"/>
          <p:nvPr/>
        </p:nvSpPr>
        <p:spPr>
          <a:xfrm>
            <a:off x="808310" y="3300498"/>
            <a:ext cx="162692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Sparse features</a:t>
            </a:r>
            <a:endParaRPr lang="en-US" dirty="0">
              <a:solidFill>
                <a:prstClr val="white"/>
              </a:solidFill>
              <a:latin typeface="Calibri"/>
            </a:endParaRPr>
          </a:p>
        </p:txBody>
      </p:sp>
      <p:sp>
        <p:nvSpPr>
          <p:cNvPr id="109" name="TextBox 108"/>
          <p:cNvSpPr txBox="1"/>
          <p:nvPr/>
        </p:nvSpPr>
        <p:spPr>
          <a:xfrm>
            <a:off x="372456" y="4569595"/>
            <a:ext cx="761296"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Image</a:t>
            </a:r>
            <a:endParaRPr lang="en-US" dirty="0">
              <a:solidFill>
                <a:prstClr val="white"/>
              </a:solidFill>
              <a:latin typeface="Calibri"/>
            </a:endParaRPr>
          </a:p>
        </p:txBody>
      </p:sp>
    </p:spTree>
    <p:extLst>
      <p:ext uri="{BB962C8B-B14F-4D97-AF65-F5344CB8AC3E}">
        <p14:creationId xmlns:p14="http://schemas.microsoft.com/office/powerpoint/2010/main" val="23609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89" grpId="0" animBg="1"/>
      <p:bldP spid="93" grpId="0" animBg="1"/>
      <p:bldP spid="101" grpId="0"/>
      <p:bldP spid="102" grpId="0"/>
      <p:bldP spid="103" grpId="0"/>
      <p:bldP spid="10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Asynchronous Parallel SGD</a:t>
            </a:r>
            <a:endParaRPr lang="en-US" dirty="0"/>
          </a:p>
        </p:txBody>
      </p:sp>
      <p:sp>
        <p:nvSpPr>
          <p:cNvPr id="126" name="TextBox 125"/>
          <p:cNvSpPr txBox="1"/>
          <p:nvPr/>
        </p:nvSpPr>
        <p:spPr>
          <a:xfrm>
            <a:off x="759336"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grpSp>
        <p:nvGrpSpPr>
          <p:cNvPr id="232" name="Group 231"/>
          <p:cNvGrpSpPr/>
          <p:nvPr/>
        </p:nvGrpSpPr>
        <p:grpSpPr>
          <a:xfrm>
            <a:off x="3604575" y="2609967"/>
            <a:ext cx="1328550" cy="1334988"/>
            <a:chOff x="1420808" y="2118433"/>
            <a:chExt cx="985115" cy="847835"/>
          </a:xfrm>
        </p:grpSpPr>
        <p:pic>
          <p:nvPicPr>
            <p:cNvPr id="233" name="Picture 2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234" name="Picture 2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235" name="Picture 2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236" name="Picture 2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237" name="Straight Connector 236"/>
            <p:cNvCxnSpPr>
              <a:stCxn id="233" idx="3"/>
              <a:endCxn id="236"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8" name="Straight Connector 237"/>
            <p:cNvCxnSpPr>
              <a:stCxn id="234" idx="2"/>
              <a:endCxn id="235"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9" name="Straight Connector 238"/>
            <p:cNvCxnSpPr>
              <a:stCxn id="233" idx="3"/>
              <a:endCxn id="235"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0" name="Straight Connector 239"/>
            <p:cNvCxnSpPr>
              <a:stCxn id="235" idx="3"/>
              <a:endCxn id="236"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1" name="Straight Connector 240"/>
            <p:cNvCxnSpPr>
              <a:stCxn id="234" idx="3"/>
              <a:endCxn id="236"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2" name="Straight Connector 241"/>
            <p:cNvCxnSpPr>
              <a:stCxn id="233" idx="0"/>
              <a:endCxn id="234"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sp>
        <p:nvSpPr>
          <p:cNvPr id="249" name="TextBox 2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005662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p:cNvGrpSpPr>
            <a:grpSpLocks/>
          </p:cNvGrpSpPr>
          <p:nvPr/>
        </p:nvGrpSpPr>
        <p:grpSpPr bwMode="auto">
          <a:xfrm>
            <a:off x="1741289" y="3446860"/>
            <a:ext cx="1428750" cy="2536031"/>
            <a:chOff x="0" y="0"/>
            <a:chExt cx="1280" cy="2272"/>
          </a:xfrm>
        </p:grpSpPr>
        <p:grpSp>
          <p:nvGrpSpPr>
            <p:cNvPr id="26626" name="Group 2"/>
            <p:cNvGrpSpPr>
              <a:grpSpLocks/>
            </p:cNvGrpSpPr>
            <p:nvPr/>
          </p:nvGrpSpPr>
          <p:grpSpPr bwMode="auto">
            <a:xfrm>
              <a:off x="80" y="80"/>
              <a:ext cx="520" cy="520"/>
              <a:chOff x="0" y="0"/>
              <a:chExt cx="520" cy="520"/>
            </a:xfrm>
          </p:grpSpPr>
          <p:sp>
            <p:nvSpPr>
              <p:cNvPr id="26627" name="AutoShape 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28" name="Group 4"/>
              <p:cNvGrpSpPr>
                <a:grpSpLocks/>
              </p:cNvGrpSpPr>
              <p:nvPr/>
            </p:nvGrpSpPr>
            <p:grpSpPr bwMode="auto">
              <a:xfrm>
                <a:off x="80" y="80"/>
                <a:ext cx="360" cy="360"/>
                <a:chOff x="0" y="0"/>
                <a:chExt cx="360" cy="360"/>
              </a:xfrm>
            </p:grpSpPr>
            <p:sp>
              <p:nvSpPr>
                <p:cNvPr id="26629" name="Rectangle 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0" name="Rectangle 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1" name="Rectangle 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2" name="Rectangle 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33" name="Group 9"/>
            <p:cNvGrpSpPr>
              <a:grpSpLocks/>
            </p:cNvGrpSpPr>
            <p:nvPr/>
          </p:nvGrpSpPr>
          <p:grpSpPr bwMode="auto">
            <a:xfrm>
              <a:off x="680" y="80"/>
              <a:ext cx="520" cy="520"/>
              <a:chOff x="0" y="0"/>
              <a:chExt cx="520" cy="520"/>
            </a:xfrm>
          </p:grpSpPr>
          <p:sp>
            <p:nvSpPr>
              <p:cNvPr id="26634" name="AutoShape 10"/>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35" name="Group 11"/>
              <p:cNvGrpSpPr>
                <a:grpSpLocks/>
              </p:cNvGrpSpPr>
              <p:nvPr/>
            </p:nvGrpSpPr>
            <p:grpSpPr bwMode="auto">
              <a:xfrm>
                <a:off x="80" y="80"/>
                <a:ext cx="360" cy="360"/>
                <a:chOff x="0" y="0"/>
                <a:chExt cx="360" cy="360"/>
              </a:xfrm>
            </p:grpSpPr>
            <p:sp>
              <p:nvSpPr>
                <p:cNvPr id="26636" name="Rectangle 12"/>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7" name="Rectangle 13"/>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8" name="Rectangle 14"/>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39" name="Rectangle 15"/>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40" name="Group 16"/>
            <p:cNvGrpSpPr>
              <a:grpSpLocks/>
            </p:cNvGrpSpPr>
            <p:nvPr/>
          </p:nvGrpSpPr>
          <p:grpSpPr bwMode="auto">
            <a:xfrm>
              <a:off x="80" y="680"/>
              <a:ext cx="520" cy="520"/>
              <a:chOff x="0" y="0"/>
              <a:chExt cx="520" cy="520"/>
            </a:xfrm>
          </p:grpSpPr>
          <p:sp>
            <p:nvSpPr>
              <p:cNvPr id="26641" name="AutoShape 17"/>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42" name="Group 18"/>
              <p:cNvGrpSpPr>
                <a:grpSpLocks/>
              </p:cNvGrpSpPr>
              <p:nvPr/>
            </p:nvGrpSpPr>
            <p:grpSpPr bwMode="auto">
              <a:xfrm>
                <a:off x="80" y="80"/>
                <a:ext cx="360" cy="360"/>
                <a:chOff x="0" y="0"/>
                <a:chExt cx="360" cy="360"/>
              </a:xfrm>
            </p:grpSpPr>
            <p:sp>
              <p:nvSpPr>
                <p:cNvPr id="26643" name="Rectangle 19"/>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44" name="Rectangle 20"/>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45" name="Rectangle 21"/>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46" name="Rectangle 22"/>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47" name="Group 23"/>
            <p:cNvGrpSpPr>
              <a:grpSpLocks/>
            </p:cNvGrpSpPr>
            <p:nvPr/>
          </p:nvGrpSpPr>
          <p:grpSpPr bwMode="auto">
            <a:xfrm>
              <a:off x="680" y="680"/>
              <a:ext cx="520" cy="520"/>
              <a:chOff x="0" y="0"/>
              <a:chExt cx="520" cy="520"/>
            </a:xfrm>
          </p:grpSpPr>
          <p:sp>
            <p:nvSpPr>
              <p:cNvPr id="26648" name="AutoShape 24"/>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49" name="Group 25"/>
              <p:cNvGrpSpPr>
                <a:grpSpLocks/>
              </p:cNvGrpSpPr>
              <p:nvPr/>
            </p:nvGrpSpPr>
            <p:grpSpPr bwMode="auto">
              <a:xfrm>
                <a:off x="80" y="80"/>
                <a:ext cx="360" cy="360"/>
                <a:chOff x="0" y="0"/>
                <a:chExt cx="360" cy="360"/>
              </a:xfrm>
            </p:grpSpPr>
            <p:sp>
              <p:nvSpPr>
                <p:cNvPr id="26650" name="Rectangle 26"/>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51" name="Rectangle 27"/>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52" name="Rectangle 28"/>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53" name="Rectangle 29"/>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6654" name="Rectangle 30"/>
            <p:cNvSpPr>
              <a:spLocks/>
            </p:cNvSpPr>
            <p:nvPr/>
          </p:nvSpPr>
          <p:spPr bwMode="auto">
            <a:xfrm>
              <a:off x="0" y="0"/>
              <a:ext cx="1280" cy="12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55" name="Group 31"/>
            <p:cNvGrpSpPr>
              <a:grpSpLocks/>
            </p:cNvGrpSpPr>
            <p:nvPr/>
          </p:nvGrpSpPr>
          <p:grpSpPr bwMode="auto">
            <a:xfrm>
              <a:off x="319" y="1376"/>
              <a:ext cx="641" cy="896"/>
              <a:chOff x="0" y="0"/>
              <a:chExt cx="640" cy="896"/>
            </a:xfrm>
          </p:grpSpPr>
          <p:grpSp>
            <p:nvGrpSpPr>
              <p:cNvPr id="26656" name="Group 32"/>
              <p:cNvGrpSpPr>
                <a:grpSpLocks/>
              </p:cNvGrpSpPr>
              <p:nvPr/>
            </p:nvGrpSpPr>
            <p:grpSpPr bwMode="auto">
              <a:xfrm>
                <a:off x="0" y="248"/>
                <a:ext cx="640" cy="648"/>
                <a:chOff x="0" y="0"/>
                <a:chExt cx="640" cy="648"/>
              </a:xfrm>
            </p:grpSpPr>
            <p:sp>
              <p:nvSpPr>
                <p:cNvPr id="26657" name="Oval 33"/>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58" name="Rectangle 34"/>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59" name="Oval 35"/>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60" name="Line 36"/>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61" name="Line 37"/>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6662" name="Line 38"/>
              <p:cNvSpPr>
                <a:spLocks noChangeShapeType="1"/>
              </p:cNvSpPr>
              <p:nvPr/>
            </p:nvSpPr>
            <p:spPr bwMode="auto">
              <a:xfrm flipH="1">
                <a:off x="320" y="0"/>
                <a:ext cx="0" cy="32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63" name="Group 39"/>
          <p:cNvGrpSpPr>
            <a:grpSpLocks/>
          </p:cNvGrpSpPr>
          <p:nvPr/>
        </p:nvGrpSpPr>
        <p:grpSpPr bwMode="auto">
          <a:xfrm>
            <a:off x="3857625" y="3446860"/>
            <a:ext cx="1428750" cy="2536031"/>
            <a:chOff x="0" y="0"/>
            <a:chExt cx="1280" cy="2272"/>
          </a:xfrm>
        </p:grpSpPr>
        <p:grpSp>
          <p:nvGrpSpPr>
            <p:cNvPr id="26664" name="Group 40"/>
            <p:cNvGrpSpPr>
              <a:grpSpLocks/>
            </p:cNvGrpSpPr>
            <p:nvPr/>
          </p:nvGrpSpPr>
          <p:grpSpPr bwMode="auto">
            <a:xfrm>
              <a:off x="80" y="80"/>
              <a:ext cx="520" cy="520"/>
              <a:chOff x="0" y="0"/>
              <a:chExt cx="520" cy="520"/>
            </a:xfrm>
          </p:grpSpPr>
          <p:sp>
            <p:nvSpPr>
              <p:cNvPr id="26665" name="AutoShape 41"/>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66" name="Group 42"/>
              <p:cNvGrpSpPr>
                <a:grpSpLocks/>
              </p:cNvGrpSpPr>
              <p:nvPr/>
            </p:nvGrpSpPr>
            <p:grpSpPr bwMode="auto">
              <a:xfrm>
                <a:off x="80" y="80"/>
                <a:ext cx="360" cy="360"/>
                <a:chOff x="0" y="0"/>
                <a:chExt cx="360" cy="360"/>
              </a:xfrm>
            </p:grpSpPr>
            <p:sp>
              <p:nvSpPr>
                <p:cNvPr id="26667" name="Rectangle 43"/>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68" name="Rectangle 44"/>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69" name="Rectangle 45"/>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70" name="Rectangle 46"/>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71" name="Group 47"/>
            <p:cNvGrpSpPr>
              <a:grpSpLocks/>
            </p:cNvGrpSpPr>
            <p:nvPr/>
          </p:nvGrpSpPr>
          <p:grpSpPr bwMode="auto">
            <a:xfrm>
              <a:off x="680" y="80"/>
              <a:ext cx="520" cy="520"/>
              <a:chOff x="0" y="0"/>
              <a:chExt cx="520" cy="520"/>
            </a:xfrm>
          </p:grpSpPr>
          <p:sp>
            <p:nvSpPr>
              <p:cNvPr id="26672" name="AutoShape 48"/>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73" name="Group 49"/>
              <p:cNvGrpSpPr>
                <a:grpSpLocks/>
              </p:cNvGrpSpPr>
              <p:nvPr/>
            </p:nvGrpSpPr>
            <p:grpSpPr bwMode="auto">
              <a:xfrm>
                <a:off x="80" y="80"/>
                <a:ext cx="360" cy="360"/>
                <a:chOff x="0" y="0"/>
                <a:chExt cx="360" cy="360"/>
              </a:xfrm>
            </p:grpSpPr>
            <p:sp>
              <p:nvSpPr>
                <p:cNvPr id="26674" name="Rectangle 50"/>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75" name="Rectangle 51"/>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76" name="Rectangle 52"/>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77" name="Rectangle 53"/>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78" name="Group 54"/>
            <p:cNvGrpSpPr>
              <a:grpSpLocks/>
            </p:cNvGrpSpPr>
            <p:nvPr/>
          </p:nvGrpSpPr>
          <p:grpSpPr bwMode="auto">
            <a:xfrm>
              <a:off x="80" y="680"/>
              <a:ext cx="520" cy="520"/>
              <a:chOff x="0" y="0"/>
              <a:chExt cx="520" cy="520"/>
            </a:xfrm>
          </p:grpSpPr>
          <p:sp>
            <p:nvSpPr>
              <p:cNvPr id="26679" name="AutoShape 55"/>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80" name="Group 56"/>
              <p:cNvGrpSpPr>
                <a:grpSpLocks/>
              </p:cNvGrpSpPr>
              <p:nvPr/>
            </p:nvGrpSpPr>
            <p:grpSpPr bwMode="auto">
              <a:xfrm>
                <a:off x="80" y="80"/>
                <a:ext cx="360" cy="360"/>
                <a:chOff x="0" y="0"/>
                <a:chExt cx="360" cy="360"/>
              </a:xfrm>
            </p:grpSpPr>
            <p:sp>
              <p:nvSpPr>
                <p:cNvPr id="26681" name="Rectangle 57"/>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82" name="Rectangle 58"/>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83" name="Rectangle 59"/>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84" name="Rectangle 60"/>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685" name="Group 61"/>
            <p:cNvGrpSpPr>
              <a:grpSpLocks/>
            </p:cNvGrpSpPr>
            <p:nvPr/>
          </p:nvGrpSpPr>
          <p:grpSpPr bwMode="auto">
            <a:xfrm>
              <a:off x="680" y="680"/>
              <a:ext cx="520" cy="520"/>
              <a:chOff x="0" y="0"/>
              <a:chExt cx="520" cy="520"/>
            </a:xfrm>
          </p:grpSpPr>
          <p:sp>
            <p:nvSpPr>
              <p:cNvPr id="26686" name="AutoShape 62"/>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87" name="Group 63"/>
              <p:cNvGrpSpPr>
                <a:grpSpLocks/>
              </p:cNvGrpSpPr>
              <p:nvPr/>
            </p:nvGrpSpPr>
            <p:grpSpPr bwMode="auto">
              <a:xfrm>
                <a:off x="80" y="80"/>
                <a:ext cx="360" cy="360"/>
                <a:chOff x="0" y="0"/>
                <a:chExt cx="360" cy="360"/>
              </a:xfrm>
            </p:grpSpPr>
            <p:sp>
              <p:nvSpPr>
                <p:cNvPr id="26688" name="Rectangle 64"/>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89" name="Rectangle 65"/>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0" name="Rectangle 66"/>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1" name="Rectangle 67"/>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6692" name="Rectangle 68"/>
            <p:cNvSpPr>
              <a:spLocks/>
            </p:cNvSpPr>
            <p:nvPr/>
          </p:nvSpPr>
          <p:spPr bwMode="auto">
            <a:xfrm>
              <a:off x="0" y="0"/>
              <a:ext cx="1280" cy="12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693" name="Group 69"/>
            <p:cNvGrpSpPr>
              <a:grpSpLocks/>
            </p:cNvGrpSpPr>
            <p:nvPr/>
          </p:nvGrpSpPr>
          <p:grpSpPr bwMode="auto">
            <a:xfrm>
              <a:off x="319" y="1376"/>
              <a:ext cx="641" cy="896"/>
              <a:chOff x="0" y="0"/>
              <a:chExt cx="640" cy="896"/>
            </a:xfrm>
          </p:grpSpPr>
          <p:grpSp>
            <p:nvGrpSpPr>
              <p:cNvPr id="26694" name="Group 70"/>
              <p:cNvGrpSpPr>
                <a:grpSpLocks/>
              </p:cNvGrpSpPr>
              <p:nvPr/>
            </p:nvGrpSpPr>
            <p:grpSpPr bwMode="auto">
              <a:xfrm>
                <a:off x="0" y="248"/>
                <a:ext cx="640" cy="648"/>
                <a:chOff x="0" y="0"/>
                <a:chExt cx="640" cy="648"/>
              </a:xfrm>
            </p:grpSpPr>
            <p:sp>
              <p:nvSpPr>
                <p:cNvPr id="26695" name="Oval 71"/>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6" name="Rectangle 72"/>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7" name="Oval 73"/>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8" name="Line 74"/>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699" name="Line 75"/>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6700" name="Line 76"/>
              <p:cNvSpPr>
                <a:spLocks noChangeShapeType="1"/>
              </p:cNvSpPr>
              <p:nvPr/>
            </p:nvSpPr>
            <p:spPr bwMode="auto">
              <a:xfrm flipH="1">
                <a:off x="320" y="0"/>
                <a:ext cx="0" cy="32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701" name="Group 77"/>
          <p:cNvGrpSpPr>
            <a:grpSpLocks/>
          </p:cNvGrpSpPr>
          <p:nvPr/>
        </p:nvGrpSpPr>
        <p:grpSpPr bwMode="auto">
          <a:xfrm>
            <a:off x="5973961" y="3446860"/>
            <a:ext cx="1428750" cy="2536031"/>
            <a:chOff x="0" y="0"/>
            <a:chExt cx="1280" cy="2272"/>
          </a:xfrm>
        </p:grpSpPr>
        <p:grpSp>
          <p:nvGrpSpPr>
            <p:cNvPr id="26702" name="Group 78"/>
            <p:cNvGrpSpPr>
              <a:grpSpLocks/>
            </p:cNvGrpSpPr>
            <p:nvPr/>
          </p:nvGrpSpPr>
          <p:grpSpPr bwMode="auto">
            <a:xfrm>
              <a:off x="80" y="80"/>
              <a:ext cx="520" cy="520"/>
              <a:chOff x="0" y="0"/>
              <a:chExt cx="520" cy="520"/>
            </a:xfrm>
          </p:grpSpPr>
          <p:sp>
            <p:nvSpPr>
              <p:cNvPr id="26703" name="AutoShape 79"/>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704" name="Group 80"/>
              <p:cNvGrpSpPr>
                <a:grpSpLocks/>
              </p:cNvGrpSpPr>
              <p:nvPr/>
            </p:nvGrpSpPr>
            <p:grpSpPr bwMode="auto">
              <a:xfrm>
                <a:off x="80" y="80"/>
                <a:ext cx="360" cy="360"/>
                <a:chOff x="0" y="0"/>
                <a:chExt cx="360" cy="360"/>
              </a:xfrm>
            </p:grpSpPr>
            <p:sp>
              <p:nvSpPr>
                <p:cNvPr id="26705" name="Rectangle 81"/>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06" name="Rectangle 82"/>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07" name="Rectangle 83"/>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08" name="Rectangle 84"/>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709" name="Group 85"/>
            <p:cNvGrpSpPr>
              <a:grpSpLocks/>
            </p:cNvGrpSpPr>
            <p:nvPr/>
          </p:nvGrpSpPr>
          <p:grpSpPr bwMode="auto">
            <a:xfrm>
              <a:off x="680" y="80"/>
              <a:ext cx="520" cy="520"/>
              <a:chOff x="0" y="0"/>
              <a:chExt cx="520" cy="520"/>
            </a:xfrm>
          </p:grpSpPr>
          <p:sp>
            <p:nvSpPr>
              <p:cNvPr id="26710" name="AutoShape 86"/>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711" name="Group 87"/>
              <p:cNvGrpSpPr>
                <a:grpSpLocks/>
              </p:cNvGrpSpPr>
              <p:nvPr/>
            </p:nvGrpSpPr>
            <p:grpSpPr bwMode="auto">
              <a:xfrm>
                <a:off x="80" y="80"/>
                <a:ext cx="360" cy="360"/>
                <a:chOff x="0" y="0"/>
                <a:chExt cx="360" cy="360"/>
              </a:xfrm>
            </p:grpSpPr>
            <p:sp>
              <p:nvSpPr>
                <p:cNvPr id="26712" name="Rectangle 88"/>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13" name="Rectangle 89"/>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14" name="Rectangle 90"/>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15" name="Rectangle 91"/>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716" name="Group 92"/>
            <p:cNvGrpSpPr>
              <a:grpSpLocks/>
            </p:cNvGrpSpPr>
            <p:nvPr/>
          </p:nvGrpSpPr>
          <p:grpSpPr bwMode="auto">
            <a:xfrm>
              <a:off x="80" y="680"/>
              <a:ext cx="520" cy="520"/>
              <a:chOff x="0" y="0"/>
              <a:chExt cx="520" cy="520"/>
            </a:xfrm>
          </p:grpSpPr>
          <p:sp>
            <p:nvSpPr>
              <p:cNvPr id="26717" name="AutoShape 93"/>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718" name="Group 94"/>
              <p:cNvGrpSpPr>
                <a:grpSpLocks/>
              </p:cNvGrpSpPr>
              <p:nvPr/>
            </p:nvGrpSpPr>
            <p:grpSpPr bwMode="auto">
              <a:xfrm>
                <a:off x="80" y="80"/>
                <a:ext cx="360" cy="360"/>
                <a:chOff x="0" y="0"/>
                <a:chExt cx="360" cy="360"/>
              </a:xfrm>
            </p:grpSpPr>
            <p:sp>
              <p:nvSpPr>
                <p:cNvPr id="26719" name="Rectangle 95"/>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0" name="Rectangle 96"/>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1" name="Rectangle 97"/>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2" name="Rectangle 98"/>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723" name="Group 99"/>
            <p:cNvGrpSpPr>
              <a:grpSpLocks/>
            </p:cNvGrpSpPr>
            <p:nvPr/>
          </p:nvGrpSpPr>
          <p:grpSpPr bwMode="auto">
            <a:xfrm>
              <a:off x="680" y="680"/>
              <a:ext cx="520" cy="520"/>
              <a:chOff x="0" y="0"/>
              <a:chExt cx="520" cy="520"/>
            </a:xfrm>
          </p:grpSpPr>
          <p:sp>
            <p:nvSpPr>
              <p:cNvPr id="26724" name="AutoShape 100"/>
              <p:cNvSpPr>
                <a:spLocks/>
              </p:cNvSpPr>
              <p:nvPr/>
            </p:nvSpPr>
            <p:spPr bwMode="auto">
              <a:xfrm>
                <a:off x="0" y="0"/>
                <a:ext cx="520" cy="520"/>
              </a:xfrm>
              <a:prstGeom prst="roundRect">
                <a:avLst>
                  <a:gd name="adj" fmla="val 23074"/>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725" name="Group 101"/>
              <p:cNvGrpSpPr>
                <a:grpSpLocks/>
              </p:cNvGrpSpPr>
              <p:nvPr/>
            </p:nvGrpSpPr>
            <p:grpSpPr bwMode="auto">
              <a:xfrm>
                <a:off x="80" y="80"/>
                <a:ext cx="360" cy="360"/>
                <a:chOff x="0" y="0"/>
                <a:chExt cx="360" cy="360"/>
              </a:xfrm>
            </p:grpSpPr>
            <p:sp>
              <p:nvSpPr>
                <p:cNvPr id="26726" name="Rectangle 102"/>
                <p:cNvSpPr>
                  <a:spLocks/>
                </p:cNvSpPr>
                <p:nvPr/>
              </p:nvSpPr>
              <p:spPr bwMode="auto">
                <a:xfrm>
                  <a:off x="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7" name="Rectangle 103"/>
                <p:cNvSpPr>
                  <a:spLocks/>
                </p:cNvSpPr>
                <p:nvPr/>
              </p:nvSpPr>
              <p:spPr bwMode="auto">
                <a:xfrm>
                  <a:off x="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8" name="Rectangle 104"/>
                <p:cNvSpPr>
                  <a:spLocks/>
                </p:cNvSpPr>
                <p:nvPr/>
              </p:nvSpPr>
              <p:spPr bwMode="auto">
                <a:xfrm>
                  <a:off x="200" y="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29" name="Rectangle 105"/>
                <p:cNvSpPr>
                  <a:spLocks/>
                </p:cNvSpPr>
                <p:nvPr/>
              </p:nvSpPr>
              <p:spPr bwMode="auto">
                <a:xfrm>
                  <a:off x="200" y="200"/>
                  <a:ext cx="160" cy="160"/>
                </a:xfrm>
                <a:prstGeom prst="rect">
                  <a:avLst/>
                </a:prstGeom>
                <a:solidFill>
                  <a:srgbClr val="FCBD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6730" name="Rectangle 106"/>
            <p:cNvSpPr>
              <a:spLocks/>
            </p:cNvSpPr>
            <p:nvPr/>
          </p:nvSpPr>
          <p:spPr bwMode="auto">
            <a:xfrm>
              <a:off x="0" y="0"/>
              <a:ext cx="1280" cy="12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6731" name="Group 107"/>
            <p:cNvGrpSpPr>
              <a:grpSpLocks/>
            </p:cNvGrpSpPr>
            <p:nvPr/>
          </p:nvGrpSpPr>
          <p:grpSpPr bwMode="auto">
            <a:xfrm>
              <a:off x="319" y="1376"/>
              <a:ext cx="641" cy="896"/>
              <a:chOff x="0" y="0"/>
              <a:chExt cx="640" cy="896"/>
            </a:xfrm>
          </p:grpSpPr>
          <p:grpSp>
            <p:nvGrpSpPr>
              <p:cNvPr id="26732" name="Group 108"/>
              <p:cNvGrpSpPr>
                <a:grpSpLocks/>
              </p:cNvGrpSpPr>
              <p:nvPr/>
            </p:nvGrpSpPr>
            <p:grpSpPr bwMode="auto">
              <a:xfrm>
                <a:off x="0" y="248"/>
                <a:ext cx="640" cy="648"/>
                <a:chOff x="0" y="0"/>
                <a:chExt cx="640" cy="648"/>
              </a:xfrm>
            </p:grpSpPr>
            <p:sp>
              <p:nvSpPr>
                <p:cNvPr id="26733" name="Oval 109"/>
                <p:cNvSpPr>
                  <a:spLocks/>
                </p:cNvSpPr>
                <p:nvPr/>
              </p:nvSpPr>
              <p:spPr bwMode="auto">
                <a:xfrm>
                  <a:off x="0" y="48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34" name="Rectangle 110"/>
                <p:cNvSpPr>
                  <a:spLocks/>
                </p:cNvSpPr>
                <p:nvPr/>
              </p:nvSpPr>
              <p:spPr bwMode="auto">
                <a:xfrm>
                  <a:off x="0" y="104"/>
                  <a:ext cx="640" cy="44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35" name="Oval 111"/>
                <p:cNvSpPr>
                  <a:spLocks/>
                </p:cNvSpPr>
                <p:nvPr/>
              </p:nvSpPr>
              <p:spPr bwMode="auto">
                <a:xfrm>
                  <a:off x="0" y="0"/>
                  <a:ext cx="640" cy="16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36" name="Line 112"/>
                <p:cNvSpPr>
                  <a:spLocks noChangeShapeType="1"/>
                </p:cNvSpPr>
                <p:nvPr/>
              </p:nvSpPr>
              <p:spPr bwMode="auto">
                <a:xfrm flipH="1">
                  <a:off x="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37" name="Line 113"/>
                <p:cNvSpPr>
                  <a:spLocks noChangeShapeType="1"/>
                </p:cNvSpPr>
                <p:nvPr/>
              </p:nvSpPr>
              <p:spPr bwMode="auto">
                <a:xfrm flipH="1">
                  <a:off x="640" y="96"/>
                  <a:ext cx="0" cy="48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6738" name="Line 114"/>
              <p:cNvSpPr>
                <a:spLocks noChangeShapeType="1"/>
              </p:cNvSpPr>
              <p:nvPr/>
            </p:nvSpPr>
            <p:spPr bwMode="auto">
              <a:xfrm flipH="1">
                <a:off x="320" y="0"/>
                <a:ext cx="0" cy="32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grpSp>
        <p:nvGrpSpPr>
          <p:cNvPr id="26739" name="Group 115"/>
          <p:cNvGrpSpPr>
            <a:grpSpLocks/>
          </p:cNvGrpSpPr>
          <p:nvPr/>
        </p:nvGrpSpPr>
        <p:grpSpPr bwMode="auto">
          <a:xfrm>
            <a:off x="2178844" y="1518048"/>
            <a:ext cx="4777383" cy="759023"/>
            <a:chOff x="0" y="0"/>
            <a:chExt cx="4280" cy="680"/>
          </a:xfrm>
        </p:grpSpPr>
        <p:sp>
          <p:nvSpPr>
            <p:cNvPr id="26740" name="AutoShape 116"/>
            <p:cNvSpPr>
              <a:spLocks/>
            </p:cNvSpPr>
            <p:nvPr/>
          </p:nvSpPr>
          <p:spPr bwMode="auto">
            <a:xfrm>
              <a:off x="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1" name="Rectangle 117"/>
            <p:cNvSpPr>
              <a:spLocks/>
            </p:cNvSpPr>
            <p:nvPr/>
          </p:nvSpPr>
          <p:spPr bwMode="auto">
            <a:xfrm>
              <a:off x="0" y="0"/>
              <a:ext cx="4280" cy="68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2" name="AutoShape 118"/>
            <p:cNvSpPr>
              <a:spLocks/>
            </p:cNvSpPr>
            <p:nvPr/>
          </p:nvSpPr>
          <p:spPr bwMode="auto">
            <a:xfrm>
              <a:off x="6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3" name="AutoShape 119"/>
            <p:cNvSpPr>
              <a:spLocks/>
            </p:cNvSpPr>
            <p:nvPr/>
          </p:nvSpPr>
          <p:spPr bwMode="auto">
            <a:xfrm>
              <a:off x="12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4" name="AutoShape 120"/>
            <p:cNvSpPr>
              <a:spLocks/>
            </p:cNvSpPr>
            <p:nvPr/>
          </p:nvSpPr>
          <p:spPr bwMode="auto">
            <a:xfrm>
              <a:off x="18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5" name="AutoShape 121"/>
            <p:cNvSpPr>
              <a:spLocks/>
            </p:cNvSpPr>
            <p:nvPr/>
          </p:nvSpPr>
          <p:spPr bwMode="auto">
            <a:xfrm>
              <a:off x="24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6" name="AutoShape 122"/>
            <p:cNvSpPr>
              <a:spLocks/>
            </p:cNvSpPr>
            <p:nvPr/>
          </p:nvSpPr>
          <p:spPr bwMode="auto">
            <a:xfrm>
              <a:off x="30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47" name="AutoShape 123"/>
            <p:cNvSpPr>
              <a:spLocks/>
            </p:cNvSpPr>
            <p:nvPr/>
          </p:nvSpPr>
          <p:spPr bwMode="auto">
            <a:xfrm>
              <a:off x="3680" y="80"/>
              <a:ext cx="520" cy="520"/>
            </a:xfrm>
            <a:prstGeom prst="roundRect">
              <a:avLst>
                <a:gd name="adj" fmla="val 23074"/>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6748" name="Rectangle 124"/>
          <p:cNvSpPr>
            <a:spLocks/>
          </p:cNvSpPr>
          <p:nvPr/>
        </p:nvSpPr>
        <p:spPr bwMode="auto">
          <a:xfrm>
            <a:off x="2190006" y="1086647"/>
            <a:ext cx="2560797"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2500">
                <a:solidFill>
                  <a:srgbClr val="000000"/>
                </a:solidFill>
                <a:latin typeface="Gill Sans" charset="0"/>
                <a:ea typeface="ＭＳ Ｐゴシック" charset="0"/>
                <a:cs typeface="Gill Sans" charset="0"/>
                <a:sym typeface="Gill Sans" charset="0"/>
              </a:rPr>
              <a:t>Parameter Server</a:t>
            </a:r>
          </a:p>
        </p:txBody>
      </p:sp>
      <p:sp>
        <p:nvSpPr>
          <p:cNvPr id="26749" name="Rectangle 125"/>
          <p:cNvSpPr>
            <a:spLocks/>
          </p:cNvSpPr>
          <p:nvPr/>
        </p:nvSpPr>
        <p:spPr bwMode="auto">
          <a:xfrm>
            <a:off x="131714" y="3728144"/>
            <a:ext cx="1446609"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a:solidFill>
                  <a:srgbClr val="000000"/>
                </a:solidFill>
                <a:latin typeface="Gill Sans" charset="0"/>
                <a:ea typeface="ＭＳ Ｐゴシック" charset="0"/>
                <a:cs typeface="Gill Sans" charset="0"/>
                <a:sym typeface="Gill Sans" charset="0"/>
              </a:rPr>
              <a:t>Model</a:t>
            </a:r>
          </a:p>
          <a:p>
            <a:pPr>
              <a:spcBef>
                <a:spcPct val="0"/>
              </a:spcBef>
            </a:pPr>
            <a:r>
              <a:rPr lang="en-US" sz="2500">
                <a:solidFill>
                  <a:srgbClr val="000000"/>
                </a:solidFill>
                <a:latin typeface="Gill Sans" charset="0"/>
                <a:ea typeface="ＭＳ Ｐゴシック" charset="0"/>
                <a:cs typeface="Gill Sans" charset="0"/>
                <a:sym typeface="Gill Sans" charset="0"/>
              </a:rPr>
              <a:t>Workers</a:t>
            </a:r>
          </a:p>
        </p:txBody>
      </p:sp>
      <p:sp>
        <p:nvSpPr>
          <p:cNvPr id="26750" name="Rectangle 126"/>
          <p:cNvSpPr>
            <a:spLocks/>
          </p:cNvSpPr>
          <p:nvPr/>
        </p:nvSpPr>
        <p:spPr bwMode="auto">
          <a:xfrm>
            <a:off x="652477" y="5222779"/>
            <a:ext cx="1027927" cy="77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ct val="0"/>
              </a:spcBef>
            </a:pPr>
            <a:r>
              <a:rPr lang="en-US" sz="2500">
                <a:solidFill>
                  <a:srgbClr val="000000"/>
                </a:solidFill>
                <a:latin typeface="Gill Sans" charset="0"/>
                <a:ea typeface="ＭＳ Ｐゴシック" charset="0"/>
                <a:cs typeface="Gill Sans" charset="0"/>
                <a:sym typeface="Gill Sans" charset="0"/>
              </a:rPr>
              <a:t>Data</a:t>
            </a:r>
          </a:p>
          <a:p>
            <a:pPr>
              <a:spcBef>
                <a:spcPct val="0"/>
              </a:spcBef>
            </a:pPr>
            <a:r>
              <a:rPr lang="en-US" sz="2500">
                <a:solidFill>
                  <a:srgbClr val="000000"/>
                </a:solidFill>
                <a:latin typeface="Gill Sans" charset="0"/>
                <a:ea typeface="ＭＳ Ｐゴシック" charset="0"/>
                <a:cs typeface="Gill Sans" charset="0"/>
                <a:sym typeface="Gill Sans" charset="0"/>
              </a:rPr>
              <a:t>Shards</a:t>
            </a:r>
          </a:p>
        </p:txBody>
      </p:sp>
      <p:sp>
        <p:nvSpPr>
          <p:cNvPr id="26751" name="Line 127"/>
          <p:cNvSpPr>
            <a:spLocks noChangeShapeType="1"/>
          </p:cNvSpPr>
          <p:nvPr/>
        </p:nvSpPr>
        <p:spPr bwMode="auto">
          <a:xfrm flipH="1">
            <a:off x="2312789" y="2348508"/>
            <a:ext cx="446484" cy="103584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2" name="Line 128"/>
          <p:cNvSpPr>
            <a:spLocks noChangeShapeType="1"/>
          </p:cNvSpPr>
          <p:nvPr/>
        </p:nvSpPr>
        <p:spPr bwMode="auto">
          <a:xfrm flipH="1">
            <a:off x="2580681" y="2348508"/>
            <a:ext cx="446484" cy="1035844"/>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3" name="Line 129"/>
          <p:cNvSpPr>
            <a:spLocks noChangeShapeType="1"/>
          </p:cNvSpPr>
          <p:nvPr/>
        </p:nvSpPr>
        <p:spPr bwMode="auto">
          <a:xfrm>
            <a:off x="6134696" y="2357437"/>
            <a:ext cx="446484" cy="103584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4" name="Line 130"/>
          <p:cNvSpPr>
            <a:spLocks noChangeShapeType="1"/>
          </p:cNvSpPr>
          <p:nvPr/>
        </p:nvSpPr>
        <p:spPr bwMode="auto">
          <a:xfrm>
            <a:off x="6402586" y="2357437"/>
            <a:ext cx="446484" cy="1035844"/>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5" name="Line 131"/>
          <p:cNvSpPr>
            <a:spLocks noChangeShapeType="1"/>
          </p:cNvSpPr>
          <p:nvPr/>
        </p:nvSpPr>
        <p:spPr bwMode="auto">
          <a:xfrm>
            <a:off x="4455914" y="2338462"/>
            <a:ext cx="0" cy="103584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6" name="Line 132"/>
          <p:cNvSpPr>
            <a:spLocks noChangeShapeType="1"/>
          </p:cNvSpPr>
          <p:nvPr/>
        </p:nvSpPr>
        <p:spPr bwMode="auto">
          <a:xfrm>
            <a:off x="4679156" y="2339578"/>
            <a:ext cx="0" cy="1035844"/>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6757" name="Rectangle 133"/>
          <p:cNvSpPr>
            <a:spLocks/>
          </p:cNvSpPr>
          <p:nvPr/>
        </p:nvSpPr>
        <p:spPr bwMode="auto">
          <a:xfrm>
            <a:off x="4670227" y="977801"/>
            <a:ext cx="2044898"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a:solidFill>
                  <a:srgbClr val="001F67"/>
                </a:solidFill>
                <a:latin typeface="Gill Sans" charset="0"/>
                <a:ea typeface="ＭＳ Ｐゴシック" charset="0"/>
                <a:cs typeface="Gill Sans" charset="0"/>
                <a:sym typeface="Gill Sans" charset="0"/>
              </a:rPr>
              <a:t>p</a:t>
            </a:r>
            <a:r>
              <a:rPr lang="ja-JP" altLang="en-US" sz="2500">
                <a:solidFill>
                  <a:srgbClr val="001F67"/>
                </a:solidFill>
                <a:latin typeface="Arial"/>
                <a:ea typeface="ＭＳ Ｐゴシック" charset="0"/>
                <a:cs typeface="Gill Sans" charset="0"/>
                <a:sym typeface="Gill Sans" charset="0"/>
              </a:rPr>
              <a:t>’</a:t>
            </a:r>
            <a:r>
              <a:rPr lang="en-US" sz="2500">
                <a:solidFill>
                  <a:srgbClr val="000000"/>
                </a:solidFill>
                <a:latin typeface="Gill Sans" charset="0"/>
                <a:ea typeface="ＭＳ Ｐゴシック" charset="0"/>
                <a:cs typeface="Gill Sans" charset="0"/>
                <a:sym typeface="Gill Sans" charset="0"/>
              </a:rPr>
              <a:t> = </a:t>
            </a:r>
            <a:r>
              <a:rPr lang="en-US" sz="2500" i="1">
                <a:solidFill>
                  <a:srgbClr val="000000"/>
                </a:solidFill>
                <a:latin typeface="Gill Sans" charset="0"/>
                <a:ea typeface="ＭＳ Ｐゴシック" charset="0"/>
                <a:cs typeface="Gill Sans" charset="0"/>
                <a:sym typeface="Gill Sans" charset="0"/>
              </a:rPr>
              <a:t>p</a:t>
            </a:r>
            <a:r>
              <a:rPr lang="en-US" sz="2500">
                <a:solidFill>
                  <a:srgbClr val="000000"/>
                </a:solidFill>
                <a:latin typeface="Gill Sans" charset="0"/>
                <a:ea typeface="ＭＳ Ｐゴシック" charset="0"/>
                <a:cs typeface="Lucida Grande" charset="0"/>
                <a:sym typeface="Gill Sans" charset="0"/>
              </a:rPr>
              <a:t> + ∆</a:t>
            </a:r>
            <a:r>
              <a:rPr lang="en-US" sz="2500" i="1">
                <a:solidFill>
                  <a:srgbClr val="000000"/>
                </a:solidFill>
                <a:latin typeface="Gill Sans" charset="0"/>
                <a:ea typeface="ＭＳ Ｐゴシック" charset="0"/>
                <a:cs typeface="Gill Sans" charset="0"/>
                <a:sym typeface="Gill Sans" charset="0"/>
              </a:rPr>
              <a:t>p</a:t>
            </a:r>
          </a:p>
        </p:txBody>
      </p:sp>
      <p:sp>
        <p:nvSpPr>
          <p:cNvPr id="26758" name="Rectangle 134"/>
          <p:cNvSpPr>
            <a:spLocks/>
          </p:cNvSpPr>
          <p:nvPr/>
        </p:nvSpPr>
        <p:spPr bwMode="auto">
          <a:xfrm>
            <a:off x="1777008" y="2625328"/>
            <a:ext cx="741164"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a:solidFill>
                  <a:srgbClr val="000000"/>
                </a:solidFill>
                <a:latin typeface="Gill Sans" charset="0"/>
                <a:ea typeface="ＭＳ Ｐゴシック" charset="0"/>
                <a:cs typeface="Lucida Grande" charset="0"/>
                <a:sym typeface="Gill Sans" charset="0"/>
              </a:rPr>
              <a:t>∆</a:t>
            </a:r>
            <a:r>
              <a:rPr lang="en-US" sz="2500" i="1">
                <a:solidFill>
                  <a:srgbClr val="000000"/>
                </a:solidFill>
                <a:latin typeface="Gill Sans" charset="0"/>
                <a:ea typeface="ＭＳ Ｐゴシック" charset="0"/>
                <a:cs typeface="Gill Sans" charset="0"/>
                <a:sym typeface="Gill Sans" charset="0"/>
              </a:rPr>
              <a:t>p</a:t>
            </a:r>
          </a:p>
        </p:txBody>
      </p:sp>
      <p:sp>
        <p:nvSpPr>
          <p:cNvPr id="26759" name="Rectangle 135"/>
          <p:cNvSpPr>
            <a:spLocks/>
          </p:cNvSpPr>
          <p:nvPr/>
        </p:nvSpPr>
        <p:spPr bwMode="auto">
          <a:xfrm>
            <a:off x="2777133" y="2625328"/>
            <a:ext cx="741164"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2500" i="1">
                <a:solidFill>
                  <a:srgbClr val="001F67"/>
                </a:solidFill>
                <a:latin typeface="Gill Sans" charset="0"/>
                <a:ea typeface="ＭＳ Ｐゴシック" charset="0"/>
                <a:cs typeface="Gill Sans" charset="0"/>
                <a:sym typeface="Gill Sans" charset="0"/>
              </a:rPr>
              <a:t>p</a:t>
            </a:r>
            <a:r>
              <a:rPr lang="ja-JP" altLang="en-US" sz="2500">
                <a:solidFill>
                  <a:srgbClr val="001F67"/>
                </a:solidFill>
                <a:latin typeface="Arial"/>
                <a:ea typeface="ＭＳ Ｐゴシック" charset="0"/>
                <a:cs typeface="Gill Sans" charset="0"/>
                <a:sym typeface="Gill Sans" charset="0"/>
              </a:rPr>
              <a:t>’</a:t>
            </a:r>
            <a:endParaRPr lang="en-US" sz="2500">
              <a:solidFill>
                <a:srgbClr val="001F67"/>
              </a:solidFill>
              <a:latin typeface="Gill Sans" charset="0"/>
              <a:ea typeface="ＭＳ Ｐゴシック" charset="0"/>
              <a:cs typeface="Gill Sans" charset="0"/>
              <a:sym typeface="Gill Sans" charset="0"/>
            </a:endParaRPr>
          </a:p>
        </p:txBody>
      </p:sp>
      <p:sp>
        <p:nvSpPr>
          <p:cNvPr id="26760" name="Rectangle 136"/>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Asynchronous Distributed Stochastic Gradient Descent</a:t>
            </a:r>
          </a:p>
        </p:txBody>
      </p:sp>
    </p:spTree>
    <p:extLst>
      <p:ext uri="{BB962C8B-B14F-4D97-AF65-F5344CB8AC3E}">
        <p14:creationId xmlns:p14="http://schemas.microsoft.com/office/powerpoint/2010/main" val="3195606924"/>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Asynchronous Parallel SGD</a:t>
            </a:r>
            <a:endParaRPr lang="en-US" dirty="0"/>
          </a:p>
        </p:txBody>
      </p:sp>
      <p:grpSp>
        <p:nvGrpSpPr>
          <p:cNvPr id="127" name="Group 126"/>
          <p:cNvGrpSpPr/>
          <p:nvPr/>
        </p:nvGrpSpPr>
        <p:grpSpPr>
          <a:xfrm>
            <a:off x="1926144" y="1511300"/>
            <a:ext cx="4527701" cy="3620354"/>
            <a:chOff x="1420808" y="1511300"/>
            <a:chExt cx="4527701" cy="3620354"/>
          </a:xfrm>
        </p:grpSpPr>
        <p:grpSp>
          <p:nvGrpSpPr>
            <p:cNvPr id="128" name="Group 127"/>
            <p:cNvGrpSpPr/>
            <p:nvPr/>
          </p:nvGrpSpPr>
          <p:grpSpPr>
            <a:xfrm>
              <a:off x="1420808" y="2118433"/>
              <a:ext cx="985115" cy="847835"/>
              <a:chOff x="1420808" y="2118433"/>
              <a:chExt cx="985115" cy="847835"/>
            </a:xfrm>
          </p:grpSpPr>
          <p:pic>
            <p:nvPicPr>
              <p:cNvPr id="178" name="Picture 1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79" name="Picture 1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80" name="Picture 1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81" name="Picture 1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82" name="Straight Connector 181"/>
              <p:cNvCxnSpPr>
                <a:stCxn id="178" idx="3"/>
                <a:endCxn id="181"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3" name="Straight Connector 182"/>
              <p:cNvCxnSpPr>
                <a:stCxn id="179" idx="2"/>
                <a:endCxn id="180"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4" name="Straight Connector 183"/>
              <p:cNvCxnSpPr>
                <a:stCxn id="178" idx="3"/>
                <a:endCxn id="180"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5" name="Straight Connector 184"/>
              <p:cNvCxnSpPr>
                <a:stCxn id="180" idx="3"/>
                <a:endCxn id="181"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6" name="Straight Connector 185"/>
              <p:cNvCxnSpPr>
                <a:stCxn id="179" idx="3"/>
                <a:endCxn id="181"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87" name="Straight Connector 186"/>
              <p:cNvCxnSpPr>
                <a:stCxn id="178" idx="0"/>
                <a:endCxn id="179"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129" name="Group 128"/>
            <p:cNvGrpSpPr/>
            <p:nvPr/>
          </p:nvGrpSpPr>
          <p:grpSpPr>
            <a:xfrm>
              <a:off x="3978279" y="1511300"/>
              <a:ext cx="985115" cy="847835"/>
              <a:chOff x="1420808" y="2118433"/>
              <a:chExt cx="985115" cy="847835"/>
            </a:xfrm>
          </p:grpSpPr>
          <p:pic>
            <p:nvPicPr>
              <p:cNvPr id="168" name="Picture 1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69" name="Picture 1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70" name="Picture 1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71" name="Picture 1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72" name="Straight Connector 171"/>
              <p:cNvCxnSpPr>
                <a:stCxn id="168" idx="3"/>
                <a:endCxn id="171"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3" name="Straight Connector 172"/>
              <p:cNvCxnSpPr>
                <a:stCxn id="169" idx="2"/>
                <a:endCxn id="170"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4" name="Straight Connector 173"/>
              <p:cNvCxnSpPr>
                <a:stCxn id="168" idx="3"/>
                <a:endCxn id="170"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5" name="Straight Connector 174"/>
              <p:cNvCxnSpPr>
                <a:stCxn id="170" idx="3"/>
                <a:endCxn id="171"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6" name="Straight Connector 175"/>
              <p:cNvCxnSpPr>
                <a:stCxn id="169" idx="3"/>
                <a:endCxn id="171"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77" name="Straight Connector 176"/>
              <p:cNvCxnSpPr>
                <a:stCxn id="168" idx="0"/>
                <a:endCxn id="169"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130" name="Group 129"/>
            <p:cNvGrpSpPr/>
            <p:nvPr/>
          </p:nvGrpSpPr>
          <p:grpSpPr>
            <a:xfrm>
              <a:off x="2329477" y="4283819"/>
              <a:ext cx="985115" cy="847835"/>
              <a:chOff x="1420808" y="2118433"/>
              <a:chExt cx="985115" cy="847835"/>
            </a:xfrm>
          </p:grpSpPr>
          <p:pic>
            <p:nvPicPr>
              <p:cNvPr id="158" name="Picture 1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59" name="Picture 1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60" name="Picture 1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61" name="Picture 1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62" name="Straight Connector 161"/>
              <p:cNvCxnSpPr>
                <a:stCxn id="158" idx="3"/>
                <a:endCxn id="161"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63" name="Straight Connector 162"/>
              <p:cNvCxnSpPr>
                <a:stCxn id="159" idx="2"/>
                <a:endCxn id="160"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64" name="Straight Connector 163"/>
              <p:cNvCxnSpPr>
                <a:stCxn id="158" idx="3"/>
                <a:endCxn id="160"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65" name="Straight Connector 164"/>
              <p:cNvCxnSpPr>
                <a:stCxn id="160" idx="3"/>
                <a:endCxn id="161"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66" name="Straight Connector 165"/>
              <p:cNvCxnSpPr>
                <a:stCxn id="159" idx="3"/>
                <a:endCxn id="161"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67" name="Straight Connector 166"/>
              <p:cNvCxnSpPr>
                <a:stCxn id="158" idx="0"/>
                <a:endCxn id="159"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131" name="Group 130"/>
            <p:cNvGrpSpPr/>
            <p:nvPr/>
          </p:nvGrpSpPr>
          <p:grpSpPr>
            <a:xfrm>
              <a:off x="4963394" y="3622988"/>
              <a:ext cx="985115" cy="847835"/>
              <a:chOff x="1420808" y="2118433"/>
              <a:chExt cx="985115" cy="847835"/>
            </a:xfrm>
          </p:grpSpPr>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49" name="Picture 1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50" name="Picture 1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51" name="Picture 1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52" name="Straight Connector 151"/>
              <p:cNvCxnSpPr>
                <a:stCxn id="148" idx="3"/>
                <a:endCxn id="151"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3" name="Straight Connector 152"/>
              <p:cNvCxnSpPr>
                <a:stCxn id="149" idx="2"/>
                <a:endCxn id="150"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4" name="Straight Connector 153"/>
              <p:cNvCxnSpPr>
                <a:stCxn id="148" idx="3"/>
                <a:endCxn id="150"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5" name="Straight Connector 154"/>
              <p:cNvCxnSpPr>
                <a:stCxn id="150" idx="3"/>
                <a:endCxn id="151"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6" name="Straight Connector 155"/>
              <p:cNvCxnSpPr>
                <a:stCxn id="149" idx="3"/>
                <a:endCxn id="151"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7" name="Straight Connector 156"/>
              <p:cNvCxnSpPr>
                <a:stCxn id="148" idx="0"/>
                <a:endCxn id="149"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132" name="Group 131"/>
            <p:cNvGrpSpPr/>
            <p:nvPr/>
          </p:nvGrpSpPr>
          <p:grpSpPr>
            <a:xfrm>
              <a:off x="3099239" y="2609967"/>
              <a:ext cx="1328550" cy="1334988"/>
              <a:chOff x="1420808" y="2118433"/>
              <a:chExt cx="985115" cy="847835"/>
            </a:xfrm>
          </p:grpSpPr>
          <p:pic>
            <p:nvPicPr>
              <p:cNvPr id="138" name="Picture 1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39" name="Picture 1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40" name="Picture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41" name="Picture 1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42" name="Straight Connector 141"/>
              <p:cNvCxnSpPr>
                <a:stCxn id="138" idx="3"/>
                <a:endCxn id="141"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43" name="Straight Connector 142"/>
              <p:cNvCxnSpPr>
                <a:stCxn id="139" idx="2"/>
                <a:endCxn id="140"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44" name="Straight Connector 143"/>
              <p:cNvCxnSpPr>
                <a:stCxn id="138" idx="3"/>
                <a:endCxn id="140"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45" name="Straight Connector 144"/>
              <p:cNvCxnSpPr>
                <a:stCxn id="140" idx="3"/>
                <a:endCxn id="141"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46" name="Straight Connector 145"/>
              <p:cNvCxnSpPr>
                <a:stCxn id="139" idx="3"/>
                <a:endCxn id="141"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47" name="Straight Connector 146"/>
              <p:cNvCxnSpPr>
                <a:stCxn id="138" idx="0"/>
                <a:endCxn id="139"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sp>
          <p:nvSpPr>
            <p:cNvPr id="133" name="Left Arrow 132"/>
            <p:cNvSpPr/>
            <p:nvPr/>
          </p:nvSpPr>
          <p:spPr>
            <a:xfrm rot="7651528">
              <a:off x="3897205" y="2379565"/>
              <a:ext cx="643726" cy="333942"/>
            </a:xfrm>
            <a:prstGeom prst="leftArrow">
              <a:avLst>
                <a:gd name="adj1" fmla="val 40844"/>
                <a:gd name="adj2" fmla="val 5303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4" name="Left Arrow 133"/>
            <p:cNvSpPr/>
            <p:nvPr/>
          </p:nvSpPr>
          <p:spPr>
            <a:xfrm rot="7651528" flipH="1">
              <a:off x="2908437" y="3903571"/>
              <a:ext cx="723989" cy="314814"/>
            </a:xfrm>
            <a:prstGeom prst="leftArrow">
              <a:avLst>
                <a:gd name="adj1" fmla="val 40844"/>
                <a:gd name="adj2" fmla="val 5303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5" name="Left Arrow 134"/>
            <p:cNvSpPr/>
            <p:nvPr/>
          </p:nvSpPr>
          <p:spPr>
            <a:xfrm rot="1515718" flipH="1">
              <a:off x="4356028" y="3550390"/>
              <a:ext cx="723989" cy="314814"/>
            </a:xfrm>
            <a:prstGeom prst="leftArrow">
              <a:avLst>
                <a:gd name="adj1" fmla="val 40844"/>
                <a:gd name="adj2" fmla="val 5303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6" name="Left Arrow 135"/>
            <p:cNvSpPr/>
            <p:nvPr/>
          </p:nvSpPr>
          <p:spPr>
            <a:xfrm rot="12180419" flipH="1">
              <a:off x="2473527" y="2590244"/>
              <a:ext cx="746341" cy="331269"/>
            </a:xfrm>
            <a:prstGeom prst="leftArrow">
              <a:avLst>
                <a:gd name="adj1" fmla="val 40844"/>
                <a:gd name="adj2" fmla="val 5303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7" name="TextBox 136"/>
            <p:cNvSpPr txBox="1"/>
            <p:nvPr/>
          </p:nvSpPr>
          <p:spPr>
            <a:xfrm>
              <a:off x="3515534" y="4012505"/>
              <a:ext cx="1454244" cy="307777"/>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a:rPr>
                <a:t>Parameter server</a:t>
              </a:r>
            </a:p>
          </p:txBody>
        </p:sp>
      </p:grpSp>
      <p:sp>
        <p:nvSpPr>
          <p:cNvPr id="188" name="TextBox 187"/>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43003413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Asynchronous Parallel SGD</a:t>
            </a:r>
            <a:endParaRPr lang="en-US" dirty="0"/>
          </a:p>
        </p:txBody>
      </p:sp>
      <p:sp>
        <p:nvSpPr>
          <p:cNvPr id="126" name="TextBox 125"/>
          <p:cNvSpPr txBox="1"/>
          <p:nvPr/>
        </p:nvSpPr>
        <p:spPr>
          <a:xfrm>
            <a:off x="759336"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grpSp>
        <p:nvGrpSpPr>
          <p:cNvPr id="188" name="Group 187"/>
          <p:cNvGrpSpPr/>
          <p:nvPr/>
        </p:nvGrpSpPr>
        <p:grpSpPr>
          <a:xfrm>
            <a:off x="1926144" y="2118433"/>
            <a:ext cx="985115" cy="847835"/>
            <a:chOff x="1420808" y="2118433"/>
            <a:chExt cx="985115" cy="847835"/>
          </a:xfrm>
        </p:grpSpPr>
        <p:pic>
          <p:nvPicPr>
            <p:cNvPr id="189" name="Picture 1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190" name="Picture 1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191" name="Picture 1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92" name="Picture 1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193" name="Straight Connector 192"/>
            <p:cNvCxnSpPr>
              <a:stCxn id="189" idx="3"/>
              <a:endCxn id="192"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94" name="Straight Connector 193"/>
            <p:cNvCxnSpPr>
              <a:stCxn id="190" idx="2"/>
              <a:endCxn id="191"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95" name="Straight Connector 194"/>
            <p:cNvCxnSpPr>
              <a:stCxn id="189" idx="3"/>
              <a:endCxn id="191"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96" name="Straight Connector 195"/>
            <p:cNvCxnSpPr>
              <a:stCxn id="191" idx="3"/>
              <a:endCxn id="192"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97" name="Straight Connector 196"/>
            <p:cNvCxnSpPr>
              <a:stCxn id="190" idx="3"/>
              <a:endCxn id="192"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98" name="Straight Connector 197"/>
            <p:cNvCxnSpPr>
              <a:stCxn id="189" idx="0"/>
              <a:endCxn id="190"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199" name="Group 198"/>
          <p:cNvGrpSpPr/>
          <p:nvPr/>
        </p:nvGrpSpPr>
        <p:grpSpPr>
          <a:xfrm>
            <a:off x="4483615" y="1511300"/>
            <a:ext cx="985115" cy="847835"/>
            <a:chOff x="1420808" y="2118433"/>
            <a:chExt cx="985115" cy="847835"/>
          </a:xfrm>
        </p:grpSpPr>
        <p:pic>
          <p:nvPicPr>
            <p:cNvPr id="200" name="Picture 1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201" name="Picture 2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202" name="Picture 2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203" name="Picture 2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204" name="Straight Connector 203"/>
            <p:cNvCxnSpPr>
              <a:stCxn id="200" idx="3"/>
              <a:endCxn id="203"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05" name="Straight Connector 204"/>
            <p:cNvCxnSpPr>
              <a:stCxn id="201" idx="2"/>
              <a:endCxn id="202"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06" name="Straight Connector 205"/>
            <p:cNvCxnSpPr>
              <a:stCxn id="200" idx="3"/>
              <a:endCxn id="202"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07" name="Straight Connector 206"/>
            <p:cNvCxnSpPr>
              <a:stCxn id="202" idx="3"/>
              <a:endCxn id="203"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08" name="Straight Connector 207"/>
            <p:cNvCxnSpPr>
              <a:stCxn id="201" idx="3"/>
              <a:endCxn id="203"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09" name="Straight Connector 208"/>
            <p:cNvCxnSpPr>
              <a:stCxn id="200" idx="0"/>
              <a:endCxn id="201"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10" name="Group 209"/>
          <p:cNvGrpSpPr/>
          <p:nvPr/>
        </p:nvGrpSpPr>
        <p:grpSpPr>
          <a:xfrm>
            <a:off x="2834813" y="4283819"/>
            <a:ext cx="985115" cy="847835"/>
            <a:chOff x="1420808" y="2118433"/>
            <a:chExt cx="985115" cy="847835"/>
          </a:xfrm>
        </p:grpSpPr>
        <p:pic>
          <p:nvPicPr>
            <p:cNvPr id="211" name="Picture 2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212" name="Picture 2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213" name="Picture 2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214" name="Picture 2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215" name="Straight Connector 214"/>
            <p:cNvCxnSpPr>
              <a:stCxn id="211" idx="3"/>
              <a:endCxn id="214"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16" name="Straight Connector 215"/>
            <p:cNvCxnSpPr>
              <a:stCxn id="212" idx="2"/>
              <a:endCxn id="213"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17" name="Straight Connector 216"/>
            <p:cNvCxnSpPr>
              <a:stCxn id="211" idx="3"/>
              <a:endCxn id="213"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18" name="Straight Connector 217"/>
            <p:cNvCxnSpPr>
              <a:stCxn id="213" idx="3"/>
              <a:endCxn id="214"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19" name="Straight Connector 218"/>
            <p:cNvCxnSpPr>
              <a:stCxn id="212" idx="3"/>
              <a:endCxn id="214"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20" name="Straight Connector 219"/>
            <p:cNvCxnSpPr>
              <a:stCxn id="211" idx="0"/>
              <a:endCxn id="212"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1" name="Group 220"/>
          <p:cNvGrpSpPr/>
          <p:nvPr/>
        </p:nvGrpSpPr>
        <p:grpSpPr>
          <a:xfrm>
            <a:off x="5468730" y="3622988"/>
            <a:ext cx="985115" cy="847835"/>
            <a:chOff x="1420808" y="2118433"/>
            <a:chExt cx="985115" cy="847835"/>
          </a:xfrm>
        </p:grpSpPr>
        <p:pic>
          <p:nvPicPr>
            <p:cNvPr id="222" name="Picture 2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223" name="Picture 2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224" name="Picture 2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225" name="Picture 2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226" name="Straight Connector 225"/>
            <p:cNvCxnSpPr>
              <a:stCxn id="222" idx="3"/>
              <a:endCxn id="225"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27" name="Straight Connector 226"/>
            <p:cNvCxnSpPr>
              <a:stCxn id="223" idx="2"/>
              <a:endCxn id="224"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28" name="Straight Connector 227"/>
            <p:cNvCxnSpPr>
              <a:stCxn id="222" idx="3"/>
              <a:endCxn id="224"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29" name="Straight Connector 228"/>
            <p:cNvCxnSpPr>
              <a:stCxn id="224" idx="3"/>
              <a:endCxn id="225"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0" name="Straight Connector 229"/>
            <p:cNvCxnSpPr>
              <a:stCxn id="223" idx="3"/>
              <a:endCxn id="225"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1" name="Straight Connector 230"/>
            <p:cNvCxnSpPr>
              <a:stCxn id="222" idx="0"/>
              <a:endCxn id="223"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2" name="Group 231"/>
          <p:cNvGrpSpPr/>
          <p:nvPr/>
        </p:nvGrpSpPr>
        <p:grpSpPr>
          <a:xfrm>
            <a:off x="3604575" y="2609967"/>
            <a:ext cx="1328550" cy="1334988"/>
            <a:chOff x="1420808" y="2118433"/>
            <a:chExt cx="985115" cy="847835"/>
          </a:xfrm>
        </p:grpSpPr>
        <p:pic>
          <p:nvPicPr>
            <p:cNvPr id="233" name="Picture 2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234" name="Picture 2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235" name="Picture 2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236" name="Picture 2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237" name="Straight Connector 236"/>
            <p:cNvCxnSpPr>
              <a:stCxn id="233" idx="3"/>
              <a:endCxn id="236" idx="1"/>
            </p:cNvCxnSpPr>
            <p:nvPr/>
          </p:nvCxnSpPr>
          <p:spPr>
            <a:xfrm flipV="1">
              <a:off x="1729489" y="2440400"/>
              <a:ext cx="36775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8" name="Straight Connector 237"/>
            <p:cNvCxnSpPr>
              <a:stCxn id="234" idx="2"/>
              <a:endCxn id="235" idx="0"/>
            </p:cNvCxnSpPr>
            <p:nvPr/>
          </p:nvCxnSpPr>
          <p:spPr>
            <a:xfrm>
              <a:off x="1870318" y="2457567"/>
              <a:ext cx="165912"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9" name="Straight Connector 238"/>
            <p:cNvCxnSpPr>
              <a:stCxn id="233" idx="3"/>
              <a:endCxn id="235" idx="1"/>
            </p:cNvCxnSpPr>
            <p:nvPr/>
          </p:nvCxnSpPr>
          <p:spPr>
            <a:xfrm>
              <a:off x="1729489" y="2627134"/>
              <a:ext cx="152400"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0" name="Straight Connector 239"/>
            <p:cNvCxnSpPr>
              <a:stCxn id="235" idx="3"/>
              <a:endCxn id="236" idx="2"/>
            </p:cNvCxnSpPr>
            <p:nvPr/>
          </p:nvCxnSpPr>
          <p:spPr>
            <a:xfrm flipV="1">
              <a:off x="2190570" y="2609967"/>
              <a:ext cx="61013" cy="18673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1" name="Straight Connector 240"/>
            <p:cNvCxnSpPr>
              <a:stCxn id="234" idx="3"/>
              <a:endCxn id="236" idx="0"/>
            </p:cNvCxnSpPr>
            <p:nvPr/>
          </p:nvCxnSpPr>
          <p:spPr>
            <a:xfrm flipV="1">
              <a:off x="2024658" y="2270833"/>
              <a:ext cx="226925" cy="171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2" name="Straight Connector 241"/>
            <p:cNvCxnSpPr>
              <a:stCxn id="233" idx="0"/>
              <a:endCxn id="234" idx="1"/>
            </p:cNvCxnSpPr>
            <p:nvPr/>
          </p:nvCxnSpPr>
          <p:spPr>
            <a:xfrm flipV="1">
              <a:off x="1575149" y="2288000"/>
              <a:ext cx="140828" cy="169567"/>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sp>
        <p:nvSpPr>
          <p:cNvPr id="243" name="Left Arrow 242"/>
          <p:cNvSpPr/>
          <p:nvPr/>
        </p:nvSpPr>
        <p:spPr>
          <a:xfrm rot="7651528" flipH="1">
            <a:off x="4365710" y="2374278"/>
            <a:ext cx="590129" cy="333942"/>
          </a:xfrm>
          <a:prstGeom prst="leftArrow">
            <a:avLst>
              <a:gd name="adj1" fmla="val 40844"/>
              <a:gd name="adj2" fmla="val 53036"/>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4" name="Left Arrow 243"/>
          <p:cNvSpPr/>
          <p:nvPr/>
        </p:nvSpPr>
        <p:spPr>
          <a:xfrm rot="7651528">
            <a:off x="3511887" y="3813931"/>
            <a:ext cx="635462" cy="314814"/>
          </a:xfrm>
          <a:prstGeom prst="leftArrow">
            <a:avLst>
              <a:gd name="adj1" fmla="val 40844"/>
              <a:gd name="adj2" fmla="val 53036"/>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5" name="Left Arrow 244"/>
          <p:cNvSpPr/>
          <p:nvPr/>
        </p:nvSpPr>
        <p:spPr>
          <a:xfrm rot="1515718">
            <a:off x="4727611" y="3520551"/>
            <a:ext cx="742851" cy="314814"/>
          </a:xfrm>
          <a:prstGeom prst="leftArrow">
            <a:avLst>
              <a:gd name="adj1" fmla="val 40844"/>
              <a:gd name="adj2" fmla="val 53036"/>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6" name="Left Arrow 245"/>
          <p:cNvSpPr/>
          <p:nvPr/>
        </p:nvSpPr>
        <p:spPr>
          <a:xfrm rot="12180419">
            <a:off x="2918722" y="2631066"/>
            <a:ext cx="731203" cy="331269"/>
          </a:xfrm>
          <a:prstGeom prst="leftArrow">
            <a:avLst>
              <a:gd name="adj1" fmla="val 40844"/>
              <a:gd name="adj2" fmla="val 53036"/>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7" name="TextBox 246"/>
          <p:cNvSpPr txBox="1"/>
          <p:nvPr/>
        </p:nvSpPr>
        <p:spPr>
          <a:xfrm>
            <a:off x="4020870" y="4012505"/>
            <a:ext cx="1454244" cy="307777"/>
          </a:xfrm>
          <a:prstGeom prst="rect">
            <a:avLst/>
          </a:prstGeom>
          <a:noFill/>
        </p:spPr>
        <p:txBody>
          <a:bodyPr wrap="none" rtlCol="0">
            <a:spAutoFit/>
          </a:bodyPr>
          <a:lstStyle/>
          <a:p>
            <a:pPr algn="l" fontAlgn="auto">
              <a:spcBef>
                <a:spcPts val="0"/>
              </a:spcBef>
              <a:spcAft>
                <a:spcPts val="0"/>
              </a:spcAft>
            </a:pPr>
            <a:r>
              <a:rPr lang="en-US" sz="1400" dirty="0" smtClean="0">
                <a:solidFill>
                  <a:prstClr val="white"/>
                </a:solidFill>
                <a:latin typeface="Calibri"/>
              </a:rPr>
              <a:t>Parameter server</a:t>
            </a:r>
            <a:endParaRPr lang="en-US" sz="1400" dirty="0">
              <a:solidFill>
                <a:prstClr val="white"/>
              </a:solidFill>
              <a:latin typeface="Calibri"/>
            </a:endParaRPr>
          </a:p>
        </p:txBody>
      </p:sp>
      <p:sp>
        <p:nvSpPr>
          <p:cNvPr id="248" name="Multiply 247"/>
          <p:cNvSpPr/>
          <p:nvPr/>
        </p:nvSpPr>
        <p:spPr>
          <a:xfrm>
            <a:off x="2833342" y="4131689"/>
            <a:ext cx="1061879" cy="1041246"/>
          </a:xfrm>
          <a:prstGeom prst="mathMultiply">
            <a:avLst>
              <a:gd name="adj1" fmla="val 10545"/>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9" name="TextBox 2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3470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procedure</a:t>
            </a:r>
            <a:endParaRPr lang="en-US" dirty="0"/>
          </a:p>
        </p:txBody>
      </p:sp>
      <p:sp>
        <p:nvSpPr>
          <p:cNvPr id="3" name="Content Placeholder 2"/>
          <p:cNvSpPr>
            <a:spLocks noGrp="1"/>
          </p:cNvSpPr>
          <p:nvPr>
            <p:ph idx="1"/>
          </p:nvPr>
        </p:nvSpPr>
        <p:spPr>
          <a:xfrm>
            <a:off x="462665" y="855865"/>
            <a:ext cx="8229600" cy="4570412"/>
          </a:xfrm>
        </p:spPr>
        <p:txBody>
          <a:bodyPr/>
          <a:lstStyle/>
          <a:p>
            <a:pPr>
              <a:spcBef>
                <a:spcPts val="600"/>
              </a:spcBef>
              <a:buNone/>
            </a:pPr>
            <a:r>
              <a:rPr lang="en-US" sz="2000" b="0" dirty="0" smtClean="0"/>
              <a:t>What features can we learn if we train a massive model on a massive amount of data.  Can we learn a “grandmother cell”?</a:t>
            </a:r>
          </a:p>
          <a:p>
            <a:pPr>
              <a:spcBef>
                <a:spcPts val="600"/>
              </a:spcBef>
            </a:pPr>
            <a:r>
              <a:rPr lang="en-US" sz="2000" b="0" dirty="0" smtClean="0"/>
              <a:t>Train on 10 million images (YouTube)</a:t>
            </a:r>
          </a:p>
          <a:p>
            <a:pPr>
              <a:spcBef>
                <a:spcPts val="600"/>
              </a:spcBef>
            </a:pPr>
            <a:r>
              <a:rPr lang="en-US" sz="2000" b="0" dirty="0" smtClean="0"/>
              <a:t>1000 machines (16,000 cores) for 1 week. </a:t>
            </a:r>
          </a:p>
          <a:p>
            <a:pPr>
              <a:spcBef>
                <a:spcPts val="600"/>
              </a:spcBef>
            </a:pPr>
            <a:r>
              <a:rPr lang="en-US" sz="2000" b="0" dirty="0" smtClean="0"/>
              <a:t>1.15 billion parameters</a:t>
            </a:r>
          </a:p>
          <a:p>
            <a:pPr>
              <a:spcBef>
                <a:spcPts val="600"/>
              </a:spcBef>
            </a:pPr>
            <a:r>
              <a:rPr lang="en-US" sz="2000" b="0" dirty="0" smtClean="0"/>
              <a:t>Test on novel images</a:t>
            </a:r>
            <a:endParaRPr lang="en-US" sz="2000" b="0" dirty="0"/>
          </a:p>
        </p:txBody>
      </p:sp>
      <p:pic>
        <p:nvPicPr>
          <p:cNvPr id="2672642" name="Picture 2" descr="C:\Users\ang\Desktop\Noname.png"/>
          <p:cNvPicPr>
            <a:picLocks noChangeAspect="1" noChangeArrowheads="1"/>
          </p:cNvPicPr>
          <p:nvPr/>
        </p:nvPicPr>
        <p:blipFill>
          <a:blip r:embed="rId2" cstate="print"/>
          <a:srcRect/>
          <a:stretch>
            <a:fillRect/>
          </a:stretch>
        </p:blipFill>
        <p:spPr bwMode="auto">
          <a:xfrm>
            <a:off x="616285" y="3313785"/>
            <a:ext cx="3463446" cy="2880375"/>
          </a:xfrm>
          <a:prstGeom prst="rect">
            <a:avLst/>
          </a:prstGeom>
          <a:noFill/>
        </p:spPr>
      </p:pic>
      <p:pic>
        <p:nvPicPr>
          <p:cNvPr id="2672643" name="Picture 3" descr="C:\Users\ang\Desktop\Noname.png"/>
          <p:cNvPicPr>
            <a:picLocks noChangeAspect="1" noChangeArrowheads="1"/>
          </p:cNvPicPr>
          <p:nvPr/>
        </p:nvPicPr>
        <p:blipFill>
          <a:blip r:embed="rId3" cstate="print"/>
          <a:srcRect r="40164" b="43821"/>
          <a:stretch>
            <a:fillRect/>
          </a:stretch>
        </p:blipFill>
        <p:spPr bwMode="auto">
          <a:xfrm>
            <a:off x="4687215" y="3275379"/>
            <a:ext cx="3945758" cy="2918781"/>
          </a:xfrm>
          <a:prstGeom prst="rect">
            <a:avLst/>
          </a:prstGeom>
          <a:noFill/>
        </p:spPr>
      </p:pic>
      <p:sp>
        <p:nvSpPr>
          <p:cNvPr id="6" name="TextBox 5"/>
          <p:cNvSpPr txBox="1"/>
          <p:nvPr/>
        </p:nvSpPr>
        <p:spPr>
          <a:xfrm>
            <a:off x="1115550" y="6309375"/>
            <a:ext cx="7073603" cy="369332"/>
          </a:xfrm>
          <a:prstGeom prst="rect">
            <a:avLst/>
          </a:prstGeom>
          <a:noFill/>
        </p:spPr>
        <p:txBody>
          <a:bodyPr wrap="none" rtlCol="0">
            <a:spAutoFit/>
          </a:bodyPr>
          <a:lstStyle/>
          <a:p>
            <a:pPr algn="l">
              <a:spcBef>
                <a:spcPts val="0"/>
              </a:spcBef>
            </a:pPr>
            <a:r>
              <a:rPr lang="en-US" dirty="0" smtClean="0">
                <a:solidFill>
                  <a:schemeClr val="bg1"/>
                </a:solidFill>
                <a:latin typeface="Arial" pitchFamily="34" charset="0"/>
                <a:cs typeface="Arial" pitchFamily="34" charset="0"/>
              </a:rPr>
              <a:t>Training set (YouTube)                           Test set (FITW + ImageNet)</a:t>
            </a:r>
          </a:p>
        </p:txBody>
      </p:sp>
    </p:spTree>
    <p:extLst>
      <p:ext uri="{BB962C8B-B14F-4D97-AF65-F5344CB8AC3E}">
        <p14:creationId xmlns:p14="http://schemas.microsoft.com/office/powerpoint/2010/main" val="102072885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neuron</a:t>
            </a:r>
            <a:endParaRPr lang="en-US"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rgbClr val="FFFFFF"/>
                </a:solidFill>
                <a:latin typeface="Calibri" pitchFamily="34" charset="0"/>
                <a:cs typeface="Calibri" pitchFamily="34" charset="0"/>
              </a:rPr>
              <a:t>[Raina, Madhavan and Ng, 2008]</a:t>
            </a:r>
          </a:p>
        </p:txBody>
      </p:sp>
      <p:pic>
        <p:nvPicPr>
          <p:cNvPr id="7" name="Picture 6"/>
          <p:cNvPicPr>
            <a:picLocks noChangeAspect="1"/>
          </p:cNvPicPr>
          <p:nvPr/>
        </p:nvPicPr>
        <p:blipFill>
          <a:blip r:embed="rId4" cstate="print">
            <a:lum bright="-30000" contrast="30000"/>
            <a:extLst>
              <a:ext uri="{28A0092B-C50C-407E-A947-70E740481C1C}">
                <a14:useLocalDpi xmlns:a14="http://schemas.microsoft.com/office/drawing/2010/main" val="0"/>
              </a:ext>
            </a:extLst>
          </a:blip>
          <a:stretch>
            <a:fillRect/>
          </a:stretch>
        </p:blipFill>
        <p:spPr>
          <a:xfrm>
            <a:off x="164350" y="1916063"/>
            <a:ext cx="4254435" cy="3190826"/>
          </a:xfrm>
          <a:prstGeom prst="rect">
            <a:avLst/>
          </a:prstGeom>
        </p:spPr>
      </p:pic>
      <p:sp>
        <p:nvSpPr>
          <p:cNvPr id="8" name="TextBox 7"/>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pic>
        <p:nvPicPr>
          <p:cNvPr id="9" name="Picture 8" descr="averaged_fac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31" y="1880632"/>
            <a:ext cx="4127500" cy="3256139"/>
          </a:xfrm>
          <a:prstGeom prst="rect">
            <a:avLst/>
          </a:prstGeom>
        </p:spPr>
      </p:pic>
      <p:sp>
        <p:nvSpPr>
          <p:cNvPr id="10" name="TextBox 9"/>
          <p:cNvSpPr txBox="1"/>
          <p:nvPr/>
        </p:nvSpPr>
        <p:spPr>
          <a:xfrm>
            <a:off x="4799097" y="1529231"/>
            <a:ext cx="427765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Optimal stimulus by numerical optimization</a:t>
            </a:r>
            <a:endParaRPr lang="en-US" dirty="0">
              <a:solidFill>
                <a:prstClr val="white"/>
              </a:solidFill>
              <a:latin typeface="Calibri"/>
            </a:endParaRPr>
          </a:p>
        </p:txBody>
      </p:sp>
      <p:sp>
        <p:nvSpPr>
          <p:cNvPr id="11" name="Rectangle 10"/>
          <p:cNvSpPr/>
          <p:nvPr/>
        </p:nvSpPr>
        <p:spPr bwMode="auto">
          <a:xfrm>
            <a:off x="203355" y="2968140"/>
            <a:ext cx="502920" cy="484632"/>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172532669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7" name="Picture 6" descr="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982" t="8104" r="9608" b="11022"/>
          <a:stretch/>
        </p:blipFill>
        <p:spPr>
          <a:xfrm>
            <a:off x="1777996" y="1269998"/>
            <a:ext cx="5567082" cy="4419231"/>
          </a:xfrm>
          <a:prstGeom prst="rect">
            <a:avLst/>
          </a:prstGeom>
        </p:spPr>
      </p:pic>
      <p:sp>
        <p:nvSpPr>
          <p:cNvPr id="9" name="TextBox 8"/>
          <p:cNvSpPr txBox="1"/>
          <p:nvPr/>
        </p:nvSpPr>
        <p:spPr>
          <a:xfrm>
            <a:off x="2525059" y="1526241"/>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10" name="TextBox 9"/>
          <p:cNvSpPr txBox="1"/>
          <p:nvPr/>
        </p:nvSpPr>
        <p:spPr>
          <a:xfrm>
            <a:off x="4367510" y="2256117"/>
            <a:ext cx="70403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Faces</a:t>
            </a:r>
            <a:endParaRPr lang="en-US" dirty="0">
              <a:solidFill>
                <a:prstClr val="white"/>
              </a:solidFill>
              <a:latin typeface="Calibri"/>
            </a:endParaRPr>
          </a:p>
        </p:txBody>
      </p:sp>
    </p:spTree>
    <p:extLst>
      <p:ext uri="{BB962C8B-B14F-4D97-AF65-F5344CB8AC3E}">
        <p14:creationId xmlns:p14="http://schemas.microsoft.com/office/powerpoint/2010/main" val="3954720015"/>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properties</a:t>
            </a:r>
            <a:endParaRPr lang="en-US" dirty="0"/>
          </a:p>
        </p:txBody>
      </p:sp>
      <p:sp>
        <p:nvSpPr>
          <p:cNvPr id="29" name="TextBox 28"/>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30" name="Picture 29" descr="translation_invariance_horizontal_black.png"/>
          <p:cNvPicPr>
            <a:picLocks noChangeAspect="1"/>
          </p:cNvPicPr>
          <p:nvPr/>
        </p:nvPicPr>
        <p:blipFill rotWithShape="1">
          <a:blip r:embed="rId2" cstate="print">
            <a:extLst>
              <a:ext uri="{28A0092B-C50C-407E-A947-70E740481C1C}">
                <a14:useLocalDpi xmlns:a14="http://schemas.microsoft.com/office/drawing/2010/main" val="0"/>
              </a:ext>
            </a:extLst>
          </a:blip>
          <a:srcRect l="15452" t="8215" r="9325" b="20222"/>
          <a:stretch/>
        </p:blipFill>
        <p:spPr>
          <a:xfrm>
            <a:off x="567765" y="1389528"/>
            <a:ext cx="2764117" cy="1972237"/>
          </a:xfrm>
          <a:prstGeom prst="rect">
            <a:avLst/>
          </a:prstGeom>
        </p:spPr>
      </p:pic>
      <p:cxnSp>
        <p:nvCxnSpPr>
          <p:cNvPr id="31" name="Straight Connector 30"/>
          <p:cNvCxnSpPr/>
          <p:nvPr/>
        </p:nvCxnSpPr>
        <p:spPr>
          <a:xfrm>
            <a:off x="567765" y="3361765"/>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32" name="Straight Connector 31"/>
          <p:cNvCxnSpPr/>
          <p:nvPr/>
        </p:nvCxnSpPr>
        <p:spPr>
          <a:xfrm flipV="1">
            <a:off x="585695" y="1072776"/>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33" name="TextBox 32"/>
          <p:cNvSpPr txBox="1"/>
          <p:nvPr/>
        </p:nvSpPr>
        <p:spPr>
          <a:xfrm rot="16200000">
            <a:off x="-602669" y="206487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34" name="TextBox 33"/>
          <p:cNvSpPr txBox="1"/>
          <p:nvPr/>
        </p:nvSpPr>
        <p:spPr>
          <a:xfrm>
            <a:off x="1134701" y="3405380"/>
            <a:ext cx="161416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Horizontal shift</a:t>
            </a:r>
            <a:endParaRPr lang="en-US" dirty="0">
              <a:solidFill>
                <a:prstClr val="white"/>
              </a:solidFill>
              <a:latin typeface="Calibri"/>
            </a:endParaRPr>
          </a:p>
        </p:txBody>
      </p:sp>
      <p:pic>
        <p:nvPicPr>
          <p:cNvPr id="35" name="Picture 34" descr="translation_invariance_vertical_black.png"/>
          <p:cNvPicPr>
            <a:picLocks noChangeAspect="1"/>
          </p:cNvPicPr>
          <p:nvPr/>
        </p:nvPicPr>
        <p:blipFill rotWithShape="1">
          <a:blip r:embed="rId3" cstate="print">
            <a:extLst>
              <a:ext uri="{28A0092B-C50C-407E-A947-70E740481C1C}">
                <a14:useLocalDpi xmlns:a14="http://schemas.microsoft.com/office/drawing/2010/main" val="0"/>
              </a:ext>
            </a:extLst>
          </a:blip>
          <a:srcRect l="15820" t="8456" r="9871" b="15923"/>
          <a:stretch/>
        </p:blipFill>
        <p:spPr>
          <a:xfrm>
            <a:off x="5423644" y="1340893"/>
            <a:ext cx="2704860" cy="2064487"/>
          </a:xfrm>
          <a:prstGeom prst="rect">
            <a:avLst/>
          </a:prstGeom>
        </p:spPr>
      </p:pic>
      <p:cxnSp>
        <p:nvCxnSpPr>
          <p:cNvPr id="36" name="Straight Connector 35"/>
          <p:cNvCxnSpPr/>
          <p:nvPr/>
        </p:nvCxnSpPr>
        <p:spPr>
          <a:xfrm>
            <a:off x="5368200" y="3349813"/>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37" name="Straight Connector 36"/>
          <p:cNvCxnSpPr/>
          <p:nvPr/>
        </p:nvCxnSpPr>
        <p:spPr>
          <a:xfrm flipV="1">
            <a:off x="5368200" y="1072776"/>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38" name="TextBox 37"/>
          <p:cNvSpPr txBox="1"/>
          <p:nvPr/>
        </p:nvSpPr>
        <p:spPr>
          <a:xfrm>
            <a:off x="5963670" y="3408370"/>
            <a:ext cx="135428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Vertical shift</a:t>
            </a:r>
            <a:endParaRPr lang="en-US" dirty="0">
              <a:solidFill>
                <a:prstClr val="white"/>
              </a:solidFill>
              <a:latin typeface="Calibri"/>
            </a:endParaRPr>
          </a:p>
        </p:txBody>
      </p:sp>
      <p:sp>
        <p:nvSpPr>
          <p:cNvPr id="39" name="TextBox 38"/>
          <p:cNvSpPr txBox="1"/>
          <p:nvPr/>
        </p:nvSpPr>
        <p:spPr>
          <a:xfrm rot="16200000">
            <a:off x="4121727" y="2064872"/>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pic>
        <p:nvPicPr>
          <p:cNvPr id="40" name="Picture 39" descr="rotation3d_invariance_black.png"/>
          <p:cNvPicPr>
            <a:picLocks noChangeAspect="1"/>
          </p:cNvPicPr>
          <p:nvPr/>
        </p:nvPicPr>
        <p:blipFill rotWithShape="1">
          <a:blip r:embed="rId4" cstate="print">
            <a:extLst>
              <a:ext uri="{28A0092B-C50C-407E-A947-70E740481C1C}">
                <a14:useLocalDpi xmlns:a14="http://schemas.microsoft.com/office/drawing/2010/main" val="0"/>
              </a:ext>
            </a:extLst>
          </a:blip>
          <a:srcRect l="15558" t="8805" r="9871" b="17324"/>
          <a:stretch/>
        </p:blipFill>
        <p:spPr>
          <a:xfrm>
            <a:off x="630518" y="4168594"/>
            <a:ext cx="2861902" cy="2126272"/>
          </a:xfrm>
          <a:prstGeom prst="rect">
            <a:avLst/>
          </a:prstGeom>
        </p:spPr>
      </p:pic>
      <p:cxnSp>
        <p:nvCxnSpPr>
          <p:cNvPr id="41" name="Straight Connector 40"/>
          <p:cNvCxnSpPr/>
          <p:nvPr/>
        </p:nvCxnSpPr>
        <p:spPr>
          <a:xfrm>
            <a:off x="567765" y="6312794"/>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42" name="Straight Connector 41"/>
          <p:cNvCxnSpPr/>
          <p:nvPr/>
        </p:nvCxnSpPr>
        <p:spPr>
          <a:xfrm flipV="1">
            <a:off x="567765" y="4023805"/>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43" name="TextBox 42"/>
          <p:cNvSpPr txBox="1"/>
          <p:nvPr/>
        </p:nvSpPr>
        <p:spPr>
          <a:xfrm>
            <a:off x="988276" y="6325318"/>
            <a:ext cx="1818076"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3D rotation angle</a:t>
            </a:r>
            <a:endParaRPr lang="en-US" dirty="0">
              <a:solidFill>
                <a:prstClr val="white"/>
              </a:solidFill>
              <a:latin typeface="Calibri"/>
            </a:endParaRPr>
          </a:p>
        </p:txBody>
      </p:sp>
      <p:sp>
        <p:nvSpPr>
          <p:cNvPr id="44" name="TextBox 43"/>
          <p:cNvSpPr txBox="1"/>
          <p:nvPr/>
        </p:nvSpPr>
        <p:spPr>
          <a:xfrm rot="16200000">
            <a:off x="4121728" y="4996297"/>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45" name="TextBox 44"/>
          <p:cNvSpPr txBox="1"/>
          <p:nvPr/>
        </p:nvSpPr>
        <p:spPr>
          <a:xfrm>
            <a:off x="3128654" y="5747960"/>
            <a:ext cx="4186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90</a:t>
            </a:r>
            <a:endParaRPr lang="en-US" dirty="0">
              <a:solidFill>
                <a:prstClr val="white"/>
              </a:solidFill>
              <a:latin typeface="Calibri"/>
            </a:endParaRPr>
          </a:p>
        </p:txBody>
      </p:sp>
      <p:sp>
        <p:nvSpPr>
          <p:cNvPr id="46" name="TextBox 45"/>
          <p:cNvSpPr txBox="1"/>
          <p:nvPr/>
        </p:nvSpPr>
        <p:spPr>
          <a:xfrm>
            <a:off x="3163565" y="2934253"/>
            <a:ext cx="111312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+15 pixels</a:t>
            </a:r>
            <a:endParaRPr lang="en-US" dirty="0">
              <a:solidFill>
                <a:prstClr val="white"/>
              </a:solidFill>
              <a:latin typeface="Calibri"/>
            </a:endParaRPr>
          </a:p>
        </p:txBody>
      </p:sp>
      <p:sp>
        <p:nvSpPr>
          <p:cNvPr id="47" name="TextBox 46"/>
          <p:cNvSpPr txBox="1"/>
          <p:nvPr/>
        </p:nvSpPr>
        <p:spPr>
          <a:xfrm>
            <a:off x="3354164" y="5593176"/>
            <a:ext cx="306394" cy="369332"/>
          </a:xfrm>
          <a:prstGeom prst="rect">
            <a:avLst/>
          </a:prstGeom>
          <a:noFill/>
        </p:spPr>
        <p:txBody>
          <a:bodyPr wrap="none" rtlCol="0">
            <a:spAutoFit/>
          </a:bodyPr>
          <a:lstStyle/>
          <a:p>
            <a:pPr algn="l" fontAlgn="auto">
              <a:spcBef>
                <a:spcPts val="0"/>
              </a:spcBef>
              <a:spcAft>
                <a:spcPts val="0"/>
              </a:spcAft>
            </a:pPr>
            <a:r>
              <a:rPr lang="en-US" dirty="0">
                <a:solidFill>
                  <a:prstClr val="white"/>
                </a:solidFill>
                <a:latin typeface="Calibri"/>
              </a:rPr>
              <a:t>o</a:t>
            </a:r>
          </a:p>
        </p:txBody>
      </p:sp>
      <p:pic>
        <p:nvPicPr>
          <p:cNvPr id="48" name="Picture 47" descr="scale_invariance_black.png"/>
          <p:cNvPicPr>
            <a:picLocks noChangeAspect="1"/>
          </p:cNvPicPr>
          <p:nvPr/>
        </p:nvPicPr>
        <p:blipFill rotWithShape="1">
          <a:blip r:embed="rId5" cstate="print">
            <a:extLst>
              <a:ext uri="{28A0092B-C50C-407E-A947-70E740481C1C}">
                <a14:useLocalDpi xmlns:a14="http://schemas.microsoft.com/office/drawing/2010/main" val="0"/>
              </a:ext>
            </a:extLst>
          </a:blip>
          <a:srcRect l="16346" t="8025" r="10133" b="17104"/>
          <a:stretch/>
        </p:blipFill>
        <p:spPr>
          <a:xfrm>
            <a:off x="5319051" y="3993923"/>
            <a:ext cx="2967208" cy="2288989"/>
          </a:xfrm>
          <a:prstGeom prst="rect">
            <a:avLst/>
          </a:prstGeom>
        </p:spPr>
      </p:pic>
      <p:cxnSp>
        <p:nvCxnSpPr>
          <p:cNvPr id="49" name="Straight Connector 48"/>
          <p:cNvCxnSpPr/>
          <p:nvPr/>
        </p:nvCxnSpPr>
        <p:spPr>
          <a:xfrm>
            <a:off x="5368200" y="6341331"/>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50" name="Straight Connector 49"/>
          <p:cNvCxnSpPr/>
          <p:nvPr/>
        </p:nvCxnSpPr>
        <p:spPr>
          <a:xfrm flipV="1">
            <a:off x="5368200" y="4052342"/>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51" name="TextBox 50"/>
          <p:cNvSpPr txBox="1"/>
          <p:nvPr/>
        </p:nvSpPr>
        <p:spPr>
          <a:xfrm rot="16200000">
            <a:off x="-602668" y="504411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52" name="TextBox 51"/>
          <p:cNvSpPr txBox="1"/>
          <p:nvPr/>
        </p:nvSpPr>
        <p:spPr>
          <a:xfrm>
            <a:off x="6337195" y="6373133"/>
            <a:ext cx="127706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Scale factor</a:t>
            </a:r>
            <a:endParaRPr lang="en-US" dirty="0">
              <a:solidFill>
                <a:prstClr val="white"/>
              </a:solidFill>
              <a:latin typeface="Calibri"/>
            </a:endParaRPr>
          </a:p>
        </p:txBody>
      </p:sp>
      <p:sp>
        <p:nvSpPr>
          <p:cNvPr id="53" name="TextBox 52"/>
          <p:cNvSpPr txBox="1"/>
          <p:nvPr/>
        </p:nvSpPr>
        <p:spPr>
          <a:xfrm>
            <a:off x="8038858" y="5955138"/>
            <a:ext cx="58221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1.6x</a:t>
            </a:r>
            <a:endParaRPr lang="en-US" dirty="0">
              <a:solidFill>
                <a:prstClr val="white"/>
              </a:solidFill>
              <a:latin typeface="Calibri"/>
            </a:endParaRPr>
          </a:p>
        </p:txBody>
      </p:sp>
      <p:sp>
        <p:nvSpPr>
          <p:cNvPr id="54" name="TextBox 53"/>
          <p:cNvSpPr txBox="1"/>
          <p:nvPr/>
        </p:nvSpPr>
        <p:spPr>
          <a:xfrm>
            <a:off x="7567590" y="2891330"/>
            <a:ext cx="111312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+15 pixels</a:t>
            </a:r>
            <a:endParaRPr lang="en-US" dirty="0">
              <a:solidFill>
                <a:prstClr val="white"/>
              </a:solidFill>
              <a:latin typeface="Calibri"/>
            </a:endParaRPr>
          </a:p>
        </p:txBody>
      </p:sp>
    </p:spTree>
    <p:extLst>
      <p:ext uri="{BB962C8B-B14F-4D97-AF65-F5344CB8AC3E}">
        <p14:creationId xmlns:p14="http://schemas.microsoft.com/office/powerpoint/2010/main" val="307634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neuron</a:t>
            </a:r>
            <a:endParaRPr lang="en-US"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rgbClr val="FFFFFF"/>
                </a:solidFill>
                <a:latin typeface="Calibri" pitchFamily="34" charset="0"/>
                <a:cs typeface="Calibri" pitchFamily="34" charset="0"/>
              </a:rPr>
              <a:t>[Raina, Madhavan and Ng, 2008]</a:t>
            </a:r>
          </a:p>
        </p:txBody>
      </p:sp>
      <p:sp>
        <p:nvSpPr>
          <p:cNvPr id="11" name="TextBox 10"/>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12" name="TextBox 11"/>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sp>
        <p:nvSpPr>
          <p:cNvPr id="13" name="TextBox 12"/>
          <p:cNvSpPr txBox="1"/>
          <p:nvPr/>
        </p:nvSpPr>
        <p:spPr>
          <a:xfrm>
            <a:off x="5196855" y="1499349"/>
            <a:ext cx="348448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Average of top stimuli from test set</a:t>
            </a:r>
            <a:endParaRPr lang="en-US" dirty="0">
              <a:solidFill>
                <a:prstClr val="white"/>
              </a:solidFill>
              <a:latin typeface="Calibri"/>
            </a:endParaRPr>
          </a:p>
        </p:txBody>
      </p:sp>
      <p:pic>
        <p:nvPicPr>
          <p:cNvPr id="14" name="Picture 13"/>
          <p:cNvPicPr>
            <a:picLocks noChangeAspect="1"/>
          </p:cNvPicPr>
          <p:nvPr/>
        </p:nvPicPr>
        <p:blipFill>
          <a:blip r:embed="rId4" cstate="print">
            <a:lum bright="-30000" contrast="40000"/>
            <a:extLst>
              <a:ext uri="{28A0092B-C50C-407E-A947-70E740481C1C}">
                <a14:useLocalDpi xmlns:a14="http://schemas.microsoft.com/office/drawing/2010/main" val="0"/>
              </a:ext>
            </a:extLst>
          </a:blip>
          <a:stretch>
            <a:fillRect/>
          </a:stretch>
        </p:blipFill>
        <p:spPr>
          <a:xfrm>
            <a:off x="259374" y="2000306"/>
            <a:ext cx="3958839" cy="2969129"/>
          </a:xfrm>
          <a:prstGeom prst="rect">
            <a:avLst/>
          </a:prstGeom>
        </p:spPr>
      </p:pic>
      <p:pic>
        <p:nvPicPr>
          <p:cNvPr id="15" name="Picture 14" descr="averaged_catface2.png"/>
          <p:cNvPicPr>
            <a:picLocks noChangeAspect="1"/>
          </p:cNvPicPr>
          <p:nvPr/>
        </p:nvPicPr>
        <p:blipFill>
          <a:blip r:embed="rId5" cstate="print">
            <a:lum bright="-20000" contrast="40000"/>
            <a:extLst>
              <a:ext uri="{28A0092B-C50C-407E-A947-70E740481C1C}">
                <a14:useLocalDpi xmlns:a14="http://schemas.microsoft.com/office/drawing/2010/main" val="0"/>
              </a:ext>
            </a:extLst>
          </a:blip>
          <a:stretch>
            <a:fillRect/>
          </a:stretch>
        </p:blipFill>
        <p:spPr>
          <a:xfrm>
            <a:off x="10167498" y="2123230"/>
            <a:ext cx="3862642" cy="3041276"/>
          </a:xfrm>
          <a:prstGeom prst="rect">
            <a:avLst/>
          </a:prstGeom>
        </p:spPr>
      </p:pic>
      <p:pic>
        <p:nvPicPr>
          <p:cNvPr id="2325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0735" y="1931205"/>
            <a:ext cx="3687410" cy="318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664409"/>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2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930" y="279790"/>
            <a:ext cx="7220140" cy="628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31258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2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0" y="510220"/>
            <a:ext cx="8333885" cy="552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98825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1647" y="358149"/>
            <a:ext cx="3555005" cy="523220"/>
          </a:xfrm>
          <a:prstGeom prst="rect">
            <a:avLst/>
          </a:prstGeom>
          <a:noFill/>
        </p:spPr>
        <p:txBody>
          <a:bodyPr wrap="none" rtlCol="0">
            <a:spAutoFit/>
          </a:bodyPr>
          <a:lstStyle/>
          <a:p>
            <a:pPr algn="l" fontAlgn="auto">
              <a:spcBef>
                <a:spcPts val="0"/>
              </a:spcBef>
              <a:spcAft>
                <a:spcPts val="0"/>
              </a:spcAft>
            </a:pPr>
            <a:r>
              <a:rPr lang="en-US" sz="2800" dirty="0" err="1" smtClean="0">
                <a:solidFill>
                  <a:prstClr val="white"/>
                </a:solidFill>
                <a:latin typeface="Calibri"/>
              </a:rPr>
              <a:t>ImageNet</a:t>
            </a:r>
            <a:r>
              <a:rPr lang="en-US" sz="2800" dirty="0" smtClean="0">
                <a:solidFill>
                  <a:prstClr val="white"/>
                </a:solidFill>
                <a:latin typeface="Calibri"/>
              </a:rPr>
              <a:t> classification</a:t>
            </a:r>
            <a:endParaRPr lang="en-US" sz="2800" dirty="0">
              <a:solidFill>
                <a:prstClr val="white"/>
              </a:solidFill>
              <a:latin typeface="Calibri"/>
            </a:endParaRPr>
          </a:p>
        </p:txBody>
      </p:sp>
      <p:sp>
        <p:nvSpPr>
          <p:cNvPr id="9" name="TextBox 8"/>
          <p:cNvSpPr txBox="1"/>
          <p:nvPr/>
        </p:nvSpPr>
        <p:spPr>
          <a:xfrm>
            <a:off x="859208" y="1385389"/>
            <a:ext cx="7750263" cy="3108543"/>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20,000 categories</a:t>
            </a:r>
          </a:p>
          <a:p>
            <a:pPr algn="l" fontAlgn="auto">
              <a:spcBef>
                <a:spcPts val="0"/>
              </a:spcBef>
              <a:spcAft>
                <a:spcPts val="0"/>
              </a:spcAft>
            </a:pPr>
            <a:endParaRPr lang="en-US" sz="2800" dirty="0" smtClean="0">
              <a:solidFill>
                <a:prstClr val="white"/>
              </a:solidFill>
              <a:latin typeface="Calibri"/>
            </a:endParaRPr>
          </a:p>
          <a:p>
            <a:pPr algn="l" fontAlgn="auto">
              <a:spcBef>
                <a:spcPts val="0"/>
              </a:spcBef>
              <a:spcAft>
                <a:spcPts val="0"/>
              </a:spcAft>
            </a:pPr>
            <a:r>
              <a:rPr lang="en-US" sz="2800" dirty="0" smtClean="0">
                <a:solidFill>
                  <a:prstClr val="white"/>
                </a:solidFill>
                <a:latin typeface="Calibri"/>
              </a:rPr>
              <a:t>16,000,000 images</a:t>
            </a:r>
          </a:p>
          <a:p>
            <a:pPr algn="l" fontAlgn="auto">
              <a:spcBef>
                <a:spcPts val="0"/>
              </a:spcBef>
              <a:spcAft>
                <a:spcPts val="0"/>
              </a:spcAft>
            </a:pPr>
            <a:endParaRPr lang="en-US" sz="2800" dirty="0" smtClean="0">
              <a:solidFill>
                <a:prstClr val="white"/>
              </a:solidFill>
              <a:latin typeface="Calibri"/>
            </a:endParaRPr>
          </a:p>
          <a:p>
            <a:pPr algn="l" fontAlgn="auto">
              <a:spcBef>
                <a:spcPts val="0"/>
              </a:spcBef>
              <a:spcAft>
                <a:spcPts val="0"/>
              </a:spcAft>
            </a:pPr>
            <a:r>
              <a:rPr lang="en-US" sz="2800" dirty="0" smtClean="0">
                <a:solidFill>
                  <a:prstClr val="white"/>
                </a:solidFill>
                <a:latin typeface="Calibri"/>
              </a:rPr>
              <a:t>Others: Hand-engineered features (SIFT, HOG, LBP), </a:t>
            </a:r>
          </a:p>
          <a:p>
            <a:pPr algn="l" fontAlgn="auto">
              <a:spcBef>
                <a:spcPts val="0"/>
              </a:spcBef>
              <a:spcAft>
                <a:spcPts val="0"/>
              </a:spcAft>
            </a:pPr>
            <a:r>
              <a:rPr lang="en-US" sz="2800" dirty="0" smtClean="0">
                <a:solidFill>
                  <a:prstClr val="white"/>
                </a:solidFill>
                <a:latin typeface="Calibri"/>
              </a:rPr>
              <a:t>Spatial pyramid,  </a:t>
            </a:r>
            <a:r>
              <a:rPr lang="en-US" sz="2800" dirty="0" err="1" smtClean="0">
                <a:solidFill>
                  <a:prstClr val="white"/>
                </a:solidFill>
                <a:latin typeface="Calibri"/>
              </a:rPr>
              <a:t>SparseCoding</a:t>
            </a:r>
            <a:r>
              <a:rPr lang="en-US" sz="2800" dirty="0" smtClean="0">
                <a:solidFill>
                  <a:prstClr val="white"/>
                </a:solidFill>
                <a:latin typeface="Calibri"/>
              </a:rPr>
              <a:t>/Compression</a:t>
            </a:r>
          </a:p>
          <a:p>
            <a:pPr algn="l" fontAlgn="auto">
              <a:spcBef>
                <a:spcPts val="0"/>
              </a:spcBef>
              <a:spcAft>
                <a:spcPts val="0"/>
              </a:spcAft>
            </a:pPr>
            <a:endParaRPr lang="en-US" sz="2800" dirty="0">
              <a:solidFill>
                <a:prstClr val="white"/>
              </a:solidFill>
              <a:latin typeface="Calibri"/>
            </a:endParaRPr>
          </a:p>
        </p:txBody>
      </p:sp>
      <p:sp>
        <p:nvSpPr>
          <p:cNvPr id="4" name="TextBox 3"/>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p>
        </p:txBody>
      </p:sp>
    </p:spTree>
    <p:extLst>
      <p:ext uri="{BB962C8B-B14F-4D97-AF65-F5344CB8AC3E}">
        <p14:creationId xmlns:p14="http://schemas.microsoft.com/office/powerpoint/2010/main" val="975299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Asynchronous Distributed Stochastic Gradient Descent</a:t>
            </a:r>
          </a:p>
        </p:txBody>
      </p:sp>
      <p:grpSp>
        <p:nvGrpSpPr>
          <p:cNvPr id="27650" name="Group 2"/>
          <p:cNvGrpSpPr>
            <a:grpSpLocks/>
          </p:cNvGrpSpPr>
          <p:nvPr/>
        </p:nvGrpSpPr>
        <p:grpSpPr bwMode="auto">
          <a:xfrm>
            <a:off x="214314" y="802557"/>
            <a:ext cx="4301877" cy="3389932"/>
            <a:chOff x="0" y="27"/>
            <a:chExt cx="3854" cy="3037"/>
          </a:xfrm>
        </p:grpSpPr>
        <p:grpSp>
          <p:nvGrpSpPr>
            <p:cNvPr id="27651" name="Group 3"/>
            <p:cNvGrpSpPr>
              <a:grpSpLocks/>
            </p:cNvGrpSpPr>
            <p:nvPr/>
          </p:nvGrpSpPr>
          <p:grpSpPr bwMode="auto">
            <a:xfrm>
              <a:off x="136" y="2051"/>
              <a:ext cx="471" cy="713"/>
              <a:chOff x="0" y="0"/>
              <a:chExt cx="471" cy="712"/>
            </a:xfrm>
          </p:grpSpPr>
          <p:grpSp>
            <p:nvGrpSpPr>
              <p:cNvPr id="27652" name="Group 4"/>
              <p:cNvGrpSpPr>
                <a:grpSpLocks/>
              </p:cNvGrpSpPr>
              <p:nvPr/>
            </p:nvGrpSpPr>
            <p:grpSpPr bwMode="auto">
              <a:xfrm>
                <a:off x="0" y="231"/>
                <a:ext cx="471" cy="481"/>
                <a:chOff x="0" y="0"/>
                <a:chExt cx="471" cy="480"/>
              </a:xfrm>
            </p:grpSpPr>
            <p:sp>
              <p:nvSpPr>
                <p:cNvPr id="27653" name="Oval 5"/>
                <p:cNvSpPr>
                  <a:spLocks/>
                </p:cNvSpPr>
                <p:nvPr/>
              </p:nvSpPr>
              <p:spPr bwMode="auto">
                <a:xfrm>
                  <a:off x="0" y="355"/>
                  <a:ext cx="471" cy="125"/>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54" name="Rectangle 6"/>
                <p:cNvSpPr>
                  <a:spLocks/>
                </p:cNvSpPr>
                <p:nvPr/>
              </p:nvSpPr>
              <p:spPr bwMode="auto">
                <a:xfrm>
                  <a:off x="0" y="77"/>
                  <a:ext cx="471" cy="332"/>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55" name="Oval 7"/>
                <p:cNvSpPr>
                  <a:spLocks/>
                </p:cNvSpPr>
                <p:nvPr/>
              </p:nvSpPr>
              <p:spPr bwMode="auto">
                <a:xfrm>
                  <a:off x="0" y="0"/>
                  <a:ext cx="471" cy="124"/>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56" name="Line 8"/>
                <p:cNvSpPr>
                  <a:spLocks noChangeShapeType="1"/>
                </p:cNvSpPr>
                <p:nvPr/>
              </p:nvSpPr>
              <p:spPr bwMode="auto">
                <a:xfrm flipH="1">
                  <a:off x="0"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57" name="Line 9"/>
                <p:cNvSpPr>
                  <a:spLocks noChangeShapeType="1"/>
                </p:cNvSpPr>
                <p:nvPr/>
              </p:nvSpPr>
              <p:spPr bwMode="auto">
                <a:xfrm flipH="1">
                  <a:off x="471"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7658" name="Line 10"/>
              <p:cNvSpPr>
                <a:spLocks noChangeShapeType="1"/>
              </p:cNvSpPr>
              <p:nvPr/>
            </p:nvSpPr>
            <p:spPr bwMode="auto">
              <a:xfrm flipH="1">
                <a:off x="235" y="0"/>
                <a:ext cx="0" cy="28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7659" name="Rectangle 11"/>
            <p:cNvSpPr>
              <a:spLocks/>
            </p:cNvSpPr>
            <p:nvPr/>
          </p:nvSpPr>
          <p:spPr bwMode="auto">
            <a:xfrm>
              <a:off x="770" y="27"/>
              <a:ext cx="154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1700">
                  <a:solidFill>
                    <a:srgbClr val="000000"/>
                  </a:solidFill>
                  <a:latin typeface="Gill Sans" charset="0"/>
                  <a:ea typeface="ＭＳ Ｐゴシック" charset="0"/>
                  <a:cs typeface="Gill Sans" charset="0"/>
                  <a:sym typeface="Gill Sans" charset="0"/>
                </a:rPr>
                <a:t>Parameter Server</a:t>
              </a:r>
            </a:p>
          </p:txBody>
        </p:sp>
        <p:sp>
          <p:nvSpPr>
            <p:cNvPr id="27660" name="Rectangle 12"/>
            <p:cNvSpPr>
              <a:spLocks/>
            </p:cNvSpPr>
            <p:nvPr/>
          </p:nvSpPr>
          <p:spPr bwMode="auto">
            <a:xfrm>
              <a:off x="3022" y="1352"/>
              <a:ext cx="83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1700">
                  <a:solidFill>
                    <a:srgbClr val="000000"/>
                  </a:solidFill>
                  <a:latin typeface="Gill Sans" charset="0"/>
                  <a:ea typeface="ＭＳ Ｐゴシック" charset="0"/>
                  <a:cs typeface="Gill Sans" charset="0"/>
                  <a:sym typeface="Gill Sans" charset="0"/>
                </a:rPr>
                <a:t>Model</a:t>
              </a:r>
            </a:p>
            <a:p>
              <a:pPr>
                <a:spcBef>
                  <a:spcPct val="0"/>
                </a:spcBef>
              </a:pPr>
              <a:r>
                <a:rPr lang="en-US" sz="1700">
                  <a:solidFill>
                    <a:srgbClr val="000000"/>
                  </a:solidFill>
                  <a:latin typeface="Gill Sans" charset="0"/>
                  <a:ea typeface="ＭＳ Ｐゴシック" charset="0"/>
                  <a:cs typeface="Gill Sans" charset="0"/>
                  <a:sym typeface="Gill Sans" charset="0"/>
                </a:rPr>
                <a:t>Workers</a:t>
              </a:r>
            </a:p>
          </p:txBody>
        </p:sp>
        <p:sp>
          <p:nvSpPr>
            <p:cNvPr id="27661" name="Rectangle 13"/>
            <p:cNvSpPr>
              <a:spLocks/>
            </p:cNvSpPr>
            <p:nvPr/>
          </p:nvSpPr>
          <p:spPr bwMode="auto">
            <a:xfrm>
              <a:off x="850" y="2776"/>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1700">
                  <a:solidFill>
                    <a:srgbClr val="000000"/>
                  </a:solidFill>
                  <a:latin typeface="Gill Sans" charset="0"/>
                  <a:ea typeface="ＭＳ Ｐゴシック" charset="0"/>
                  <a:cs typeface="Gill Sans" charset="0"/>
                  <a:sym typeface="Gill Sans" charset="0"/>
                </a:rPr>
                <a:t>Data Shards</a:t>
              </a:r>
            </a:p>
          </p:txBody>
        </p:sp>
        <p:grpSp>
          <p:nvGrpSpPr>
            <p:cNvPr id="27662" name="Group 14"/>
            <p:cNvGrpSpPr>
              <a:grpSpLocks/>
            </p:cNvGrpSpPr>
            <p:nvPr/>
          </p:nvGrpSpPr>
          <p:grpSpPr bwMode="auto">
            <a:xfrm>
              <a:off x="0" y="1235"/>
              <a:ext cx="753" cy="753"/>
              <a:chOff x="0" y="0"/>
              <a:chExt cx="753" cy="752"/>
            </a:xfrm>
          </p:grpSpPr>
          <p:sp>
            <p:nvSpPr>
              <p:cNvPr id="27663" name="AutoShape 15"/>
              <p:cNvSpPr>
                <a:spLocks/>
              </p:cNvSpPr>
              <p:nvPr/>
            </p:nvSpPr>
            <p:spPr bwMode="auto">
              <a:xfrm>
                <a:off x="47"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64" name="AutoShape 16"/>
              <p:cNvSpPr>
                <a:spLocks/>
              </p:cNvSpPr>
              <p:nvPr/>
            </p:nvSpPr>
            <p:spPr bwMode="auto">
              <a:xfrm>
                <a:off x="400"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65" name="AutoShape 17"/>
              <p:cNvSpPr>
                <a:spLocks/>
              </p:cNvSpPr>
              <p:nvPr/>
            </p:nvSpPr>
            <p:spPr bwMode="auto">
              <a:xfrm>
                <a:off x="47"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66" name="AutoShape 18"/>
              <p:cNvSpPr>
                <a:spLocks/>
              </p:cNvSpPr>
              <p:nvPr/>
            </p:nvSpPr>
            <p:spPr bwMode="auto">
              <a:xfrm>
                <a:off x="400"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67" name="Rectangle 19"/>
              <p:cNvSpPr>
                <a:spLocks/>
              </p:cNvSpPr>
              <p:nvPr/>
            </p:nvSpPr>
            <p:spPr bwMode="auto">
              <a:xfrm>
                <a:off x="0" y="0"/>
                <a:ext cx="753" cy="75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7668" name="Group 20"/>
            <p:cNvGrpSpPr>
              <a:grpSpLocks/>
            </p:cNvGrpSpPr>
            <p:nvPr/>
          </p:nvGrpSpPr>
          <p:grpSpPr bwMode="auto">
            <a:xfrm>
              <a:off x="1115" y="1235"/>
              <a:ext cx="753" cy="753"/>
              <a:chOff x="0" y="0"/>
              <a:chExt cx="753" cy="752"/>
            </a:xfrm>
          </p:grpSpPr>
          <p:sp>
            <p:nvSpPr>
              <p:cNvPr id="27669" name="AutoShape 21"/>
              <p:cNvSpPr>
                <a:spLocks/>
              </p:cNvSpPr>
              <p:nvPr/>
            </p:nvSpPr>
            <p:spPr bwMode="auto">
              <a:xfrm>
                <a:off x="47"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0" name="AutoShape 22"/>
              <p:cNvSpPr>
                <a:spLocks/>
              </p:cNvSpPr>
              <p:nvPr/>
            </p:nvSpPr>
            <p:spPr bwMode="auto">
              <a:xfrm>
                <a:off x="400"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1" name="AutoShape 23"/>
              <p:cNvSpPr>
                <a:spLocks/>
              </p:cNvSpPr>
              <p:nvPr/>
            </p:nvSpPr>
            <p:spPr bwMode="auto">
              <a:xfrm>
                <a:off x="47"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2" name="AutoShape 24"/>
              <p:cNvSpPr>
                <a:spLocks/>
              </p:cNvSpPr>
              <p:nvPr/>
            </p:nvSpPr>
            <p:spPr bwMode="auto">
              <a:xfrm>
                <a:off x="400"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3" name="Rectangle 25"/>
              <p:cNvSpPr>
                <a:spLocks/>
              </p:cNvSpPr>
              <p:nvPr/>
            </p:nvSpPr>
            <p:spPr bwMode="auto">
              <a:xfrm>
                <a:off x="0" y="0"/>
                <a:ext cx="753" cy="75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7674" name="Group 26"/>
            <p:cNvGrpSpPr>
              <a:grpSpLocks/>
            </p:cNvGrpSpPr>
            <p:nvPr/>
          </p:nvGrpSpPr>
          <p:grpSpPr bwMode="auto">
            <a:xfrm>
              <a:off x="2230" y="1235"/>
              <a:ext cx="753" cy="753"/>
              <a:chOff x="0" y="0"/>
              <a:chExt cx="753" cy="752"/>
            </a:xfrm>
          </p:grpSpPr>
          <p:sp>
            <p:nvSpPr>
              <p:cNvPr id="27675" name="AutoShape 27"/>
              <p:cNvSpPr>
                <a:spLocks/>
              </p:cNvSpPr>
              <p:nvPr/>
            </p:nvSpPr>
            <p:spPr bwMode="auto">
              <a:xfrm>
                <a:off x="47"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6" name="AutoShape 28"/>
              <p:cNvSpPr>
                <a:spLocks/>
              </p:cNvSpPr>
              <p:nvPr/>
            </p:nvSpPr>
            <p:spPr bwMode="auto">
              <a:xfrm>
                <a:off x="400" y="47"/>
                <a:ext cx="305" cy="305"/>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7" name="AutoShape 29"/>
              <p:cNvSpPr>
                <a:spLocks/>
              </p:cNvSpPr>
              <p:nvPr/>
            </p:nvSpPr>
            <p:spPr bwMode="auto">
              <a:xfrm>
                <a:off x="47"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8" name="AutoShape 30"/>
              <p:cNvSpPr>
                <a:spLocks/>
              </p:cNvSpPr>
              <p:nvPr/>
            </p:nvSpPr>
            <p:spPr bwMode="auto">
              <a:xfrm>
                <a:off x="400" y="399"/>
                <a:ext cx="305" cy="306"/>
              </a:xfrm>
              <a:prstGeom prst="roundRect">
                <a:avLst>
                  <a:gd name="adj" fmla="val 39259"/>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79" name="Rectangle 31"/>
              <p:cNvSpPr>
                <a:spLocks/>
              </p:cNvSpPr>
              <p:nvPr/>
            </p:nvSpPr>
            <p:spPr bwMode="auto">
              <a:xfrm>
                <a:off x="0" y="0"/>
                <a:ext cx="753" cy="75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7680" name="Group 32"/>
            <p:cNvGrpSpPr>
              <a:grpSpLocks/>
            </p:cNvGrpSpPr>
            <p:nvPr/>
          </p:nvGrpSpPr>
          <p:grpSpPr bwMode="auto">
            <a:xfrm>
              <a:off x="230" y="308"/>
              <a:ext cx="2518" cy="399"/>
              <a:chOff x="0" y="0"/>
              <a:chExt cx="2518" cy="399"/>
            </a:xfrm>
          </p:grpSpPr>
          <p:sp>
            <p:nvSpPr>
              <p:cNvPr id="27681" name="AutoShape 33"/>
              <p:cNvSpPr>
                <a:spLocks/>
              </p:cNvSpPr>
              <p:nvPr/>
            </p:nvSpPr>
            <p:spPr bwMode="auto">
              <a:xfrm>
                <a:off x="47"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2" name="Rectangle 34"/>
              <p:cNvSpPr>
                <a:spLocks/>
              </p:cNvSpPr>
              <p:nvPr/>
            </p:nvSpPr>
            <p:spPr bwMode="auto">
              <a:xfrm>
                <a:off x="0" y="0"/>
                <a:ext cx="2518" cy="399"/>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3" name="AutoShape 35"/>
              <p:cNvSpPr>
                <a:spLocks/>
              </p:cNvSpPr>
              <p:nvPr/>
            </p:nvSpPr>
            <p:spPr bwMode="auto">
              <a:xfrm>
                <a:off x="400"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4" name="AutoShape 36"/>
              <p:cNvSpPr>
                <a:spLocks/>
              </p:cNvSpPr>
              <p:nvPr/>
            </p:nvSpPr>
            <p:spPr bwMode="auto">
              <a:xfrm>
                <a:off x="753"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5" name="AutoShape 37"/>
              <p:cNvSpPr>
                <a:spLocks/>
              </p:cNvSpPr>
              <p:nvPr/>
            </p:nvSpPr>
            <p:spPr bwMode="auto">
              <a:xfrm>
                <a:off x="1106"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6" name="AutoShape 38"/>
              <p:cNvSpPr>
                <a:spLocks/>
              </p:cNvSpPr>
              <p:nvPr/>
            </p:nvSpPr>
            <p:spPr bwMode="auto">
              <a:xfrm>
                <a:off x="1459"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7" name="AutoShape 39"/>
              <p:cNvSpPr>
                <a:spLocks/>
              </p:cNvSpPr>
              <p:nvPr/>
            </p:nvSpPr>
            <p:spPr bwMode="auto">
              <a:xfrm>
                <a:off x="1812"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88" name="AutoShape 40"/>
              <p:cNvSpPr>
                <a:spLocks/>
              </p:cNvSpPr>
              <p:nvPr/>
            </p:nvSpPr>
            <p:spPr bwMode="auto">
              <a:xfrm>
                <a:off x="2165" y="47"/>
                <a:ext cx="305" cy="305"/>
              </a:xfrm>
              <a:prstGeom prst="roundRect">
                <a:avLst>
                  <a:gd name="adj" fmla="val 39259"/>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7689" name="Line 41"/>
            <p:cNvSpPr>
              <a:spLocks noChangeShapeType="1"/>
            </p:cNvSpPr>
            <p:nvPr/>
          </p:nvSpPr>
          <p:spPr bwMode="auto">
            <a:xfrm flipH="1">
              <a:off x="367" y="750"/>
              <a:ext cx="236" cy="448"/>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0" name="Line 42"/>
            <p:cNvSpPr>
              <a:spLocks noChangeShapeType="1"/>
            </p:cNvSpPr>
            <p:nvPr/>
          </p:nvSpPr>
          <p:spPr bwMode="auto">
            <a:xfrm>
              <a:off x="2380" y="754"/>
              <a:ext cx="236" cy="448"/>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1" name="Line 43"/>
            <p:cNvSpPr>
              <a:spLocks noChangeShapeType="1"/>
            </p:cNvSpPr>
            <p:nvPr/>
          </p:nvSpPr>
          <p:spPr bwMode="auto">
            <a:xfrm>
              <a:off x="1488" y="746"/>
              <a:ext cx="0" cy="449"/>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27692" name="Group 44"/>
            <p:cNvGrpSpPr>
              <a:grpSpLocks/>
            </p:cNvGrpSpPr>
            <p:nvPr/>
          </p:nvGrpSpPr>
          <p:grpSpPr bwMode="auto">
            <a:xfrm>
              <a:off x="1256" y="2052"/>
              <a:ext cx="471" cy="712"/>
              <a:chOff x="0" y="0"/>
              <a:chExt cx="471" cy="712"/>
            </a:xfrm>
          </p:grpSpPr>
          <p:grpSp>
            <p:nvGrpSpPr>
              <p:cNvPr id="27693" name="Group 45"/>
              <p:cNvGrpSpPr>
                <a:grpSpLocks/>
              </p:cNvGrpSpPr>
              <p:nvPr/>
            </p:nvGrpSpPr>
            <p:grpSpPr bwMode="auto">
              <a:xfrm>
                <a:off x="0" y="231"/>
                <a:ext cx="471" cy="481"/>
                <a:chOff x="0" y="0"/>
                <a:chExt cx="471" cy="480"/>
              </a:xfrm>
            </p:grpSpPr>
            <p:sp>
              <p:nvSpPr>
                <p:cNvPr id="27694" name="Oval 46"/>
                <p:cNvSpPr>
                  <a:spLocks/>
                </p:cNvSpPr>
                <p:nvPr/>
              </p:nvSpPr>
              <p:spPr bwMode="auto">
                <a:xfrm>
                  <a:off x="0" y="355"/>
                  <a:ext cx="471" cy="125"/>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5" name="Rectangle 47"/>
                <p:cNvSpPr>
                  <a:spLocks/>
                </p:cNvSpPr>
                <p:nvPr/>
              </p:nvSpPr>
              <p:spPr bwMode="auto">
                <a:xfrm>
                  <a:off x="0" y="77"/>
                  <a:ext cx="471" cy="332"/>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6" name="Oval 48"/>
                <p:cNvSpPr>
                  <a:spLocks/>
                </p:cNvSpPr>
                <p:nvPr/>
              </p:nvSpPr>
              <p:spPr bwMode="auto">
                <a:xfrm>
                  <a:off x="0" y="0"/>
                  <a:ext cx="471" cy="124"/>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7" name="Line 49"/>
                <p:cNvSpPr>
                  <a:spLocks noChangeShapeType="1"/>
                </p:cNvSpPr>
                <p:nvPr/>
              </p:nvSpPr>
              <p:spPr bwMode="auto">
                <a:xfrm flipH="1">
                  <a:off x="0"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698" name="Line 50"/>
                <p:cNvSpPr>
                  <a:spLocks noChangeShapeType="1"/>
                </p:cNvSpPr>
                <p:nvPr/>
              </p:nvSpPr>
              <p:spPr bwMode="auto">
                <a:xfrm flipH="1">
                  <a:off x="471"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7699" name="Line 51"/>
              <p:cNvSpPr>
                <a:spLocks noChangeShapeType="1"/>
              </p:cNvSpPr>
              <p:nvPr/>
            </p:nvSpPr>
            <p:spPr bwMode="auto">
              <a:xfrm flipH="1">
                <a:off x="235" y="0"/>
                <a:ext cx="0" cy="28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27700" name="Group 52"/>
            <p:cNvGrpSpPr>
              <a:grpSpLocks/>
            </p:cNvGrpSpPr>
            <p:nvPr/>
          </p:nvGrpSpPr>
          <p:grpSpPr bwMode="auto">
            <a:xfrm>
              <a:off x="2376" y="2052"/>
              <a:ext cx="471" cy="712"/>
              <a:chOff x="0" y="0"/>
              <a:chExt cx="471" cy="712"/>
            </a:xfrm>
          </p:grpSpPr>
          <p:grpSp>
            <p:nvGrpSpPr>
              <p:cNvPr id="27701" name="Group 53"/>
              <p:cNvGrpSpPr>
                <a:grpSpLocks/>
              </p:cNvGrpSpPr>
              <p:nvPr/>
            </p:nvGrpSpPr>
            <p:grpSpPr bwMode="auto">
              <a:xfrm>
                <a:off x="0" y="231"/>
                <a:ext cx="471" cy="481"/>
                <a:chOff x="0" y="0"/>
                <a:chExt cx="471" cy="480"/>
              </a:xfrm>
            </p:grpSpPr>
            <p:sp>
              <p:nvSpPr>
                <p:cNvPr id="27702" name="Oval 54"/>
                <p:cNvSpPr>
                  <a:spLocks/>
                </p:cNvSpPr>
                <p:nvPr/>
              </p:nvSpPr>
              <p:spPr bwMode="auto">
                <a:xfrm>
                  <a:off x="0" y="355"/>
                  <a:ext cx="471" cy="125"/>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703" name="Rectangle 55"/>
                <p:cNvSpPr>
                  <a:spLocks/>
                </p:cNvSpPr>
                <p:nvPr/>
              </p:nvSpPr>
              <p:spPr bwMode="auto">
                <a:xfrm>
                  <a:off x="0" y="77"/>
                  <a:ext cx="471" cy="332"/>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704" name="Oval 56"/>
                <p:cNvSpPr>
                  <a:spLocks/>
                </p:cNvSpPr>
                <p:nvPr/>
              </p:nvSpPr>
              <p:spPr bwMode="auto">
                <a:xfrm>
                  <a:off x="0" y="0"/>
                  <a:ext cx="471" cy="124"/>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705" name="Line 57"/>
                <p:cNvSpPr>
                  <a:spLocks noChangeShapeType="1"/>
                </p:cNvSpPr>
                <p:nvPr/>
              </p:nvSpPr>
              <p:spPr bwMode="auto">
                <a:xfrm flipH="1">
                  <a:off x="0"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27706" name="Line 58"/>
                <p:cNvSpPr>
                  <a:spLocks noChangeShapeType="1"/>
                </p:cNvSpPr>
                <p:nvPr/>
              </p:nvSpPr>
              <p:spPr bwMode="auto">
                <a:xfrm flipH="1">
                  <a:off x="471" y="71"/>
                  <a:ext cx="0" cy="355"/>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27707" name="Line 59"/>
              <p:cNvSpPr>
                <a:spLocks noChangeShapeType="1"/>
              </p:cNvSpPr>
              <p:nvPr/>
            </p:nvSpPr>
            <p:spPr bwMode="auto">
              <a:xfrm flipH="1">
                <a:off x="235" y="0"/>
                <a:ext cx="0" cy="28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27708" name="Rectangle 60"/>
          <p:cNvSpPr>
            <a:spLocks noGrp="1" noChangeArrowheads="1"/>
          </p:cNvSpPr>
          <p:nvPr>
            <p:ph type="body" idx="1"/>
          </p:nvPr>
        </p:nvSpPr>
        <p:spPr bwMode="auto">
          <a:xfrm>
            <a:off x="580430" y="5188149"/>
            <a:ext cx="8286750" cy="1482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ctr" anchorCtr="0" compatLnSpc="1">
            <a:prstTxWarp prst="textNoShape">
              <a:avLst/>
            </a:prstTxWarp>
          </a:bodyPr>
          <a:lstStyle/>
          <a:p>
            <a:pPr>
              <a:spcBef>
                <a:spcPct val="0"/>
              </a:spcBef>
            </a:pPr>
            <a:r>
              <a:rPr lang="en-US" sz="2500" dirty="0" smtClean="0"/>
              <a:t>Better </a:t>
            </a:r>
            <a:r>
              <a:rPr lang="en-US" sz="2500" dirty="0"/>
              <a:t>robustness to individual slow machines</a:t>
            </a:r>
          </a:p>
          <a:p>
            <a:pPr>
              <a:spcBef>
                <a:spcPts val="844"/>
              </a:spcBef>
            </a:pPr>
            <a:r>
              <a:rPr lang="en-US" sz="2500" dirty="0"/>
              <a:t>Makes forward progress even during evictions/restarts</a:t>
            </a:r>
          </a:p>
        </p:txBody>
      </p:sp>
      <p:sp>
        <p:nvSpPr>
          <p:cNvPr id="27709" name="Rectangle 61"/>
          <p:cNvSpPr>
            <a:spLocks/>
          </p:cNvSpPr>
          <p:nvPr/>
        </p:nvSpPr>
        <p:spPr bwMode="auto">
          <a:xfrm>
            <a:off x="285751" y="4420195"/>
            <a:ext cx="814387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844"/>
              </a:spcBef>
            </a:pPr>
            <a:r>
              <a:rPr lang="en-US" sz="2500" dirty="0">
                <a:solidFill>
                  <a:srgbClr val="000000"/>
                </a:solidFill>
                <a:latin typeface="Gill Sans" charset="0"/>
                <a:ea typeface="ＭＳ Ｐゴシック" charset="0"/>
                <a:cs typeface="Gill Sans" charset="0"/>
                <a:sym typeface="Gill Sans" charset="0"/>
              </a:rPr>
              <a:t>From an engineering standpoint, </a:t>
            </a:r>
            <a:r>
              <a:rPr lang="en-US" sz="2500" dirty="0" smtClean="0">
                <a:solidFill>
                  <a:srgbClr val="000000"/>
                </a:solidFill>
                <a:latin typeface="Gill Sans" charset="0"/>
                <a:ea typeface="ＭＳ Ｐゴシック" charset="0"/>
                <a:cs typeface="Gill Sans" charset="0"/>
                <a:sym typeface="Gill Sans" charset="0"/>
              </a:rPr>
              <a:t>superior to a </a:t>
            </a:r>
            <a:r>
              <a:rPr lang="en-US" sz="2500" dirty="0">
                <a:solidFill>
                  <a:srgbClr val="000000"/>
                </a:solidFill>
                <a:latin typeface="Gill Sans" charset="0"/>
                <a:ea typeface="ＭＳ Ｐゴシック" charset="0"/>
                <a:cs typeface="Gill Sans" charset="0"/>
                <a:sym typeface="Gill Sans" charset="0"/>
              </a:rPr>
              <a:t>single model with the same number of total machines:</a:t>
            </a:r>
            <a:br>
              <a:rPr lang="en-US" sz="2500" dirty="0">
                <a:solidFill>
                  <a:srgbClr val="000000"/>
                </a:solidFill>
                <a:latin typeface="Gill Sans" charset="0"/>
                <a:ea typeface="ＭＳ Ｐゴシック" charset="0"/>
                <a:cs typeface="Gill Sans" charset="0"/>
                <a:sym typeface="Gill Sans" charset="0"/>
              </a:rPr>
            </a:br>
            <a:endParaRPr lang="en-US" sz="2500" dirty="0">
              <a:solidFill>
                <a:srgbClr val="000000"/>
              </a:solidFill>
              <a:latin typeface="Gill Sans" charset="0"/>
              <a:ea typeface="ＭＳ Ｐゴシック" charset="0"/>
              <a:cs typeface="Gill Sans" charset="0"/>
              <a:sym typeface="Gill Sans" charset="0"/>
            </a:endParaRPr>
          </a:p>
        </p:txBody>
      </p:sp>
      <p:sp>
        <p:nvSpPr>
          <p:cNvPr id="27710" name="Rectangle 62"/>
          <p:cNvSpPr>
            <a:spLocks/>
          </p:cNvSpPr>
          <p:nvPr/>
        </p:nvSpPr>
        <p:spPr bwMode="auto">
          <a:xfrm>
            <a:off x="5018484" y="1723430"/>
            <a:ext cx="3687961"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844"/>
              </a:spcBef>
            </a:pPr>
            <a:r>
              <a:rPr lang="en-US" sz="2500">
                <a:solidFill>
                  <a:srgbClr val="000000"/>
                </a:solidFill>
                <a:latin typeface="Gill Sans" charset="0"/>
                <a:ea typeface="ＭＳ Ｐゴシック" charset="0"/>
                <a:cs typeface="Gill Sans" charset="0"/>
                <a:sym typeface="Gill Sans" charset="0"/>
              </a:rPr>
              <a:t>Will the workers</a:t>
            </a:r>
            <a:r>
              <a:rPr lang="ja-JP" altLang="en-US" sz="2500">
                <a:solidFill>
                  <a:srgbClr val="000000"/>
                </a:solidFill>
                <a:latin typeface="Arial"/>
                <a:ea typeface="ＭＳ Ｐゴシック" charset="0"/>
                <a:cs typeface="Gill Sans" charset="0"/>
                <a:sym typeface="Gill Sans" charset="0"/>
              </a:rPr>
              <a:t>’</a:t>
            </a:r>
            <a:r>
              <a:rPr lang="en-US" sz="2500">
                <a:solidFill>
                  <a:srgbClr val="000000"/>
                </a:solidFill>
                <a:latin typeface="Gill Sans" charset="0"/>
                <a:ea typeface="ＭＳ Ｐゴシック" charset="0"/>
                <a:cs typeface="Gill Sans" charset="0"/>
                <a:sym typeface="Gill Sans" charset="0"/>
              </a:rPr>
              <a:t> use of stale parameters to </a:t>
            </a:r>
            <a:br>
              <a:rPr lang="en-US" sz="2500">
                <a:solidFill>
                  <a:srgbClr val="000000"/>
                </a:solidFill>
                <a:latin typeface="Gill Sans" charset="0"/>
                <a:ea typeface="ＭＳ Ｐゴシック" charset="0"/>
                <a:cs typeface="Gill Sans" charset="0"/>
                <a:sym typeface="Gill Sans" charset="0"/>
              </a:rPr>
            </a:br>
            <a:r>
              <a:rPr lang="en-US" sz="2500">
                <a:solidFill>
                  <a:srgbClr val="000000"/>
                </a:solidFill>
                <a:latin typeface="Gill Sans" charset="0"/>
                <a:ea typeface="ＭＳ Ｐゴシック" charset="0"/>
                <a:cs typeface="Gill Sans" charset="0"/>
                <a:sym typeface="Gill Sans" charset="0"/>
              </a:rPr>
              <a:t>compute gradients mess the whole thing up?</a:t>
            </a:r>
            <a:br>
              <a:rPr lang="en-US" sz="2500">
                <a:solidFill>
                  <a:srgbClr val="000000"/>
                </a:solidFill>
                <a:latin typeface="Gill Sans" charset="0"/>
                <a:ea typeface="ＭＳ Ｐゴシック" charset="0"/>
                <a:cs typeface="Gill Sans" charset="0"/>
                <a:sym typeface="Gill Sans" charset="0"/>
              </a:rPr>
            </a:br>
            <a:endParaRPr lang="en-US" sz="2500">
              <a:solidFill>
                <a:srgbClr val="000000"/>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710772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0"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110" y="2065791"/>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11" name="TextBox 10"/>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pic>
        <p:nvPicPr>
          <p:cNvPr id="151" name="Picture 150" descr="concep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82" y="4112462"/>
            <a:ext cx="6858000" cy="812800"/>
          </a:xfrm>
          <a:prstGeom prst="rect">
            <a:avLst/>
          </a:prstGeom>
        </p:spPr>
      </p:pic>
      <p:pic>
        <p:nvPicPr>
          <p:cNvPr id="152" name="Picture 151" descr="concept4.png"/>
          <p:cNvPicPr>
            <a:picLocks noChangeAspect="1"/>
          </p:cNvPicPr>
          <p:nvPr/>
        </p:nvPicPr>
        <p:blipFill rotWithShape="1">
          <a:blip r:embed="rId4">
            <a:extLst>
              <a:ext uri="{28A0092B-C50C-407E-A947-70E740481C1C}">
                <a14:useLocalDpi xmlns:a14="http://schemas.microsoft.com/office/drawing/2010/main" val="0"/>
              </a:ext>
            </a:extLst>
          </a:blip>
          <a:srcRect t="6139"/>
          <a:stretch/>
        </p:blipFill>
        <p:spPr>
          <a:xfrm>
            <a:off x="1599232" y="5141876"/>
            <a:ext cx="6858000" cy="846343"/>
          </a:xfrm>
          <a:prstGeom prst="rect">
            <a:avLst/>
          </a:prstGeom>
        </p:spPr>
      </p:pic>
      <p:pic>
        <p:nvPicPr>
          <p:cNvPr id="153" name="Picture 152" descr="concept5.png"/>
          <p:cNvPicPr>
            <a:picLocks noChangeAspect="1"/>
          </p:cNvPicPr>
          <p:nvPr/>
        </p:nvPicPr>
        <p:blipFill rotWithShape="1">
          <a:blip r:embed="rId5">
            <a:extLst>
              <a:ext uri="{28A0092B-C50C-407E-A947-70E740481C1C}">
                <a14:useLocalDpi xmlns:a14="http://schemas.microsoft.com/office/drawing/2010/main" val="0"/>
              </a:ext>
            </a:extLst>
          </a:blip>
          <a:srcRect t="6947" b="5548"/>
          <a:stretch/>
        </p:blipFill>
        <p:spPr>
          <a:xfrm>
            <a:off x="1584945" y="3180691"/>
            <a:ext cx="6654800" cy="722354"/>
          </a:xfrm>
          <a:prstGeom prst="rect">
            <a:avLst/>
          </a:prstGeom>
        </p:spPr>
      </p:pic>
      <p:cxnSp>
        <p:nvCxnSpPr>
          <p:cNvPr id="155" name="Straight Connector 154"/>
          <p:cNvCxnSpPr/>
          <p:nvPr/>
        </p:nvCxnSpPr>
        <p:spPr>
          <a:xfrm>
            <a:off x="492231" y="2065791"/>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492231" y="3046377"/>
            <a:ext cx="81216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492231" y="4053534"/>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492231" y="5036604"/>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24831" y="1564907"/>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a:t>
            </a:r>
            <a:endParaRPr lang="en-US" dirty="0">
              <a:solidFill>
                <a:prstClr val="white"/>
              </a:solidFill>
              <a:latin typeface="Calibri"/>
            </a:endParaRPr>
          </a:p>
        </p:txBody>
      </p:sp>
      <p:sp>
        <p:nvSpPr>
          <p:cNvPr id="167" name="TextBox 166"/>
          <p:cNvSpPr txBox="1"/>
          <p:nvPr/>
        </p:nvSpPr>
        <p:spPr>
          <a:xfrm>
            <a:off x="330556" y="2502015"/>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2</a:t>
            </a:r>
            <a:endParaRPr lang="en-US" dirty="0">
              <a:solidFill>
                <a:prstClr val="white"/>
              </a:solidFill>
              <a:latin typeface="Calibri"/>
            </a:endParaRPr>
          </a:p>
        </p:txBody>
      </p:sp>
      <p:sp>
        <p:nvSpPr>
          <p:cNvPr id="168" name="TextBox 167"/>
          <p:cNvSpPr txBox="1"/>
          <p:nvPr/>
        </p:nvSpPr>
        <p:spPr>
          <a:xfrm>
            <a:off x="327925" y="3461872"/>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3</a:t>
            </a:r>
            <a:endParaRPr lang="en-US" dirty="0">
              <a:solidFill>
                <a:prstClr val="white"/>
              </a:solidFill>
              <a:latin typeface="Calibri"/>
            </a:endParaRPr>
          </a:p>
        </p:txBody>
      </p:sp>
      <p:sp>
        <p:nvSpPr>
          <p:cNvPr id="169" name="TextBox 168"/>
          <p:cNvSpPr txBox="1"/>
          <p:nvPr/>
        </p:nvSpPr>
        <p:spPr>
          <a:xfrm>
            <a:off x="324831" y="4496182"/>
            <a:ext cx="10823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4</a:t>
            </a:r>
            <a:endParaRPr lang="en-US" dirty="0">
              <a:solidFill>
                <a:prstClr val="white"/>
              </a:solidFill>
              <a:latin typeface="Calibri"/>
            </a:endParaRPr>
          </a:p>
        </p:txBody>
      </p:sp>
      <p:sp>
        <p:nvSpPr>
          <p:cNvPr id="170" name="TextBox 169"/>
          <p:cNvSpPr txBox="1"/>
          <p:nvPr/>
        </p:nvSpPr>
        <p:spPr>
          <a:xfrm>
            <a:off x="327925" y="5410148"/>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5</a:t>
            </a:r>
            <a:endParaRPr lang="en-US" dirty="0">
              <a:solidFill>
                <a:prstClr val="white"/>
              </a:solidFill>
              <a:latin typeface="Calibri"/>
            </a:endParaRPr>
          </a:p>
        </p:txBody>
      </p:sp>
      <p:pic>
        <p:nvPicPr>
          <p:cNvPr id="173" name="Picture 172" descr="concept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82" y="1252991"/>
            <a:ext cx="6883400" cy="812800"/>
          </a:xfrm>
          <a:prstGeom prst="rect">
            <a:avLst/>
          </a:prstGeom>
        </p:spPr>
      </p:pic>
      <p:pic>
        <p:nvPicPr>
          <p:cNvPr id="150" name="Picture 149" descr="concept6.png"/>
          <p:cNvPicPr>
            <a:picLocks noChangeAspect="1"/>
          </p:cNvPicPr>
          <p:nvPr/>
        </p:nvPicPr>
        <p:blipFill rotWithShape="1">
          <a:blip r:embed="rId7">
            <a:extLst>
              <a:ext uri="{28A0092B-C50C-407E-A947-70E740481C1C}">
                <a14:useLocalDpi xmlns:a14="http://schemas.microsoft.com/office/drawing/2010/main" val="0"/>
              </a:ext>
            </a:extLst>
          </a:blip>
          <a:srcRect r="715"/>
          <a:stretch/>
        </p:blipFill>
        <p:spPr>
          <a:xfrm>
            <a:off x="1599232" y="2112013"/>
            <a:ext cx="6960302" cy="825500"/>
          </a:xfrm>
          <a:prstGeom prst="rect">
            <a:avLst/>
          </a:prstGeom>
        </p:spPr>
      </p:pic>
      <p:sp>
        <p:nvSpPr>
          <p:cNvPr id="154" name="TextBox 153"/>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236626219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grpSp>
        <p:nvGrpSpPr>
          <p:cNvPr id="11" name="Group 10"/>
          <p:cNvGrpSpPr/>
          <p:nvPr/>
        </p:nvGrpSpPr>
        <p:grpSpPr>
          <a:xfrm>
            <a:off x="316062" y="1274085"/>
            <a:ext cx="8233858" cy="4018620"/>
            <a:chOff x="316062" y="1274085"/>
            <a:chExt cx="8233858" cy="4018620"/>
          </a:xfrm>
        </p:grpSpPr>
        <p:sp>
          <p:nvSpPr>
            <p:cNvPr id="4" name="TextBox 3"/>
            <p:cNvSpPr txBox="1"/>
            <p:nvPr/>
          </p:nvSpPr>
          <p:spPr>
            <a:xfrm>
              <a:off x="573156" y="2685114"/>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2" name="Picture 1" descr="concept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49" y="2356714"/>
              <a:ext cx="6858000" cy="774700"/>
            </a:xfrm>
            <a:prstGeom prst="rect">
              <a:avLst/>
            </a:prstGeom>
          </p:spPr>
        </p:pic>
        <p:pic>
          <p:nvPicPr>
            <p:cNvPr id="3" name="Picture 2" descr="concept11.png"/>
            <p:cNvPicPr>
              <a:picLocks noChangeAspect="1"/>
            </p:cNvPicPr>
            <p:nvPr/>
          </p:nvPicPr>
          <p:blipFill rotWithShape="1">
            <a:blip r:embed="rId4">
              <a:extLst>
                <a:ext uri="{28A0092B-C50C-407E-A947-70E740481C1C}">
                  <a14:useLocalDpi xmlns:a14="http://schemas.microsoft.com/office/drawing/2010/main" val="0"/>
                </a:ext>
              </a:extLst>
            </a:blip>
            <a:srcRect t="6605"/>
            <a:stretch/>
          </p:blipFill>
          <p:spPr>
            <a:xfrm>
              <a:off x="1583649" y="3352716"/>
              <a:ext cx="6858000" cy="818425"/>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7 </a:t>
              </a:r>
              <a:endParaRPr lang="en-US" dirty="0">
                <a:solidFill>
                  <a:prstClr val="white"/>
                </a:solidFill>
                <a:latin typeface="Calibri"/>
              </a:endParaRPr>
            </a:p>
          </p:txBody>
        </p:sp>
        <p:sp>
          <p:nvSpPr>
            <p:cNvPr id="156" name="TextBox 155"/>
            <p:cNvSpPr txBox="1"/>
            <p:nvPr/>
          </p:nvSpPr>
          <p:spPr>
            <a:xfrm>
              <a:off x="319156" y="3633758"/>
              <a:ext cx="10823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8</a:t>
              </a:r>
              <a:endParaRPr lang="en-US" dirty="0">
                <a:solidFill>
                  <a:prstClr val="white"/>
                </a:solidFill>
                <a:latin typeface="Calibri"/>
              </a:endParaRPr>
            </a:p>
          </p:txBody>
        </p:sp>
        <p:cxnSp>
          <p:nvCxnSpPr>
            <p:cNvPr id="157" name="Straight Connector 156"/>
            <p:cNvCxnSpPr/>
            <p:nvPr/>
          </p:nvCxnSpPr>
          <p:spPr>
            <a:xfrm>
              <a:off x="407840" y="4310214"/>
              <a:ext cx="80215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6</a:t>
              </a:r>
              <a:endParaRPr lang="en-US" dirty="0">
                <a:solidFill>
                  <a:prstClr val="white"/>
                </a:solidFill>
                <a:latin typeface="Calibri"/>
              </a:endParaRPr>
            </a:p>
          </p:txBody>
        </p:sp>
        <p:pic>
          <p:nvPicPr>
            <p:cNvPr id="143" name="Picture 142" descr="concept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412" y="1274085"/>
              <a:ext cx="6692900" cy="812800"/>
            </a:xfrm>
            <a:prstGeom prst="rect">
              <a:avLst/>
            </a:prstGeom>
          </p:spPr>
        </p:pic>
        <p:pic>
          <p:nvPicPr>
            <p:cNvPr id="144" name="Picture 143" descr="concept10.png"/>
            <p:cNvPicPr>
              <a:picLocks noChangeAspect="1"/>
            </p:cNvPicPr>
            <p:nvPr/>
          </p:nvPicPr>
          <p:blipFill rotWithShape="1">
            <a:blip r:embed="rId6">
              <a:extLst>
                <a:ext uri="{28A0092B-C50C-407E-A947-70E740481C1C}">
                  <a14:useLocalDpi xmlns:a14="http://schemas.microsoft.com/office/drawing/2010/main" val="0"/>
                </a:ext>
              </a:extLst>
            </a:blip>
            <a:srcRect t="5889" r="630" b="-1"/>
            <a:stretch/>
          </p:blipFill>
          <p:spPr>
            <a:xfrm>
              <a:off x="1583649" y="4420204"/>
              <a:ext cx="6966271" cy="872501"/>
            </a:xfrm>
            <a:prstGeom prst="rect">
              <a:avLst/>
            </a:prstGeom>
          </p:spPr>
        </p:pic>
        <p:sp>
          <p:nvSpPr>
            <p:cNvPr id="164" name="TextBox 163"/>
            <p:cNvSpPr txBox="1"/>
            <p:nvPr/>
          </p:nvSpPr>
          <p:spPr>
            <a:xfrm>
              <a:off x="316062" y="4742028"/>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a:t>
              </a:r>
              <a:r>
                <a:rPr lang="en-US" dirty="0">
                  <a:solidFill>
                    <a:prstClr val="white"/>
                  </a:solidFill>
                  <a:latin typeface="Calibri"/>
                </a:rPr>
                <a:t>9</a:t>
              </a:r>
            </a:p>
          </p:txBody>
        </p:sp>
      </p:grpSp>
      <p:sp>
        <p:nvSpPr>
          <p:cNvPr id="150" name="TextBox 149"/>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sp>
        <p:nvSpPr>
          <p:cNvPr id="149" name="TextBox 1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93363266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156" y="2685114"/>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771" y="2356714"/>
            <a:ext cx="6572845" cy="774700"/>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11 </a:t>
            </a:r>
            <a:endParaRPr lang="en-US" dirty="0">
              <a:solidFill>
                <a:prstClr val="white"/>
              </a:solidFill>
              <a:latin typeface="Calibri"/>
            </a:endParaRPr>
          </a:p>
        </p:txBody>
      </p: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10</a:t>
            </a:r>
            <a:endParaRPr lang="en-US" dirty="0">
              <a:solidFill>
                <a:prstClr val="white"/>
              </a:solidFill>
              <a:latin typeface="Calibri"/>
            </a:endParaRPr>
          </a:p>
        </p:txBody>
      </p:sp>
      <p:pic>
        <p:nvPicPr>
          <p:cNvPr id="143" name="Picture 1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305" y="1274084"/>
            <a:ext cx="6474311" cy="846549"/>
          </a:xfrm>
          <a:prstGeom prst="rect">
            <a:avLst/>
          </a:prstGeom>
        </p:spPr>
      </p:pic>
      <p:sp>
        <p:nvSpPr>
          <p:cNvPr id="152" name="TextBox 151"/>
          <p:cNvSpPr txBox="1"/>
          <p:nvPr/>
        </p:nvSpPr>
        <p:spPr>
          <a:xfrm>
            <a:off x="319156" y="3613327"/>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12</a:t>
            </a:r>
            <a:endParaRPr lang="en-US" dirty="0">
              <a:solidFill>
                <a:prstClr val="white"/>
              </a:solidFill>
              <a:latin typeface="Calibri"/>
            </a:endParaRPr>
          </a:p>
        </p:txBody>
      </p:sp>
      <p:pic>
        <p:nvPicPr>
          <p:cNvPr id="153" name="Picture 152" descr="concept2.png"/>
          <p:cNvPicPr>
            <a:picLocks noChangeAspect="1"/>
          </p:cNvPicPr>
          <p:nvPr/>
        </p:nvPicPr>
        <p:blipFill rotWithShape="1">
          <a:blip r:embed="rId5">
            <a:extLst>
              <a:ext uri="{28A0092B-C50C-407E-A947-70E740481C1C}">
                <a14:useLocalDpi xmlns:a14="http://schemas.microsoft.com/office/drawing/2010/main" val="0"/>
              </a:ext>
            </a:extLst>
          </a:blip>
          <a:srcRect t="5436"/>
          <a:stretch/>
        </p:blipFill>
        <p:spPr>
          <a:xfrm>
            <a:off x="1627189" y="3363557"/>
            <a:ext cx="6515100" cy="828666"/>
          </a:xfrm>
          <a:prstGeom prst="rect">
            <a:avLst/>
          </a:prstGeom>
        </p:spPr>
      </p:pic>
      <p:cxnSp>
        <p:nvCxnSpPr>
          <p:cNvPr id="154" name="Straight Connector 153"/>
          <p:cNvCxnSpPr/>
          <p:nvPr/>
        </p:nvCxnSpPr>
        <p:spPr>
          <a:xfrm>
            <a:off x="408960" y="4320790"/>
            <a:ext cx="8021588" cy="0"/>
          </a:xfrm>
          <a:prstGeom prst="line">
            <a:avLst/>
          </a:prstGeom>
        </p:spPr>
        <p:style>
          <a:lnRef idx="2">
            <a:schemeClr val="accent1"/>
          </a:lnRef>
          <a:fillRef idx="0">
            <a:schemeClr val="accent1"/>
          </a:fillRef>
          <a:effectRef idx="1">
            <a:schemeClr val="accent1"/>
          </a:effectRef>
          <a:fontRef idx="minor">
            <a:schemeClr val="tx1"/>
          </a:fontRef>
        </p:style>
      </p:cxnSp>
      <p:pic>
        <p:nvPicPr>
          <p:cNvPr id="139" name="Picture 138" descr="pizza-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7189" y="4425752"/>
            <a:ext cx="6832600" cy="812800"/>
          </a:xfrm>
          <a:prstGeom prst="rect">
            <a:avLst/>
          </a:prstGeom>
        </p:spPr>
      </p:pic>
      <p:sp>
        <p:nvSpPr>
          <p:cNvPr id="158" name="TextBox 157"/>
          <p:cNvSpPr txBox="1"/>
          <p:nvPr/>
        </p:nvSpPr>
        <p:spPr>
          <a:xfrm>
            <a:off x="319156" y="4686130"/>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13</a:t>
            </a:r>
            <a:endParaRPr lang="en-US" dirty="0">
              <a:solidFill>
                <a:prstClr val="white"/>
              </a:solidFill>
              <a:latin typeface="Calibri"/>
            </a:endParaRPr>
          </a:p>
        </p:txBody>
      </p:sp>
      <p:sp>
        <p:nvSpPr>
          <p:cNvPr id="165" name="TextBox 164"/>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pic>
        <p:nvPicPr>
          <p:cNvPr id="3" name="Picture 2" descr="keyboard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9473" y="2356714"/>
            <a:ext cx="765143" cy="765143"/>
          </a:xfrm>
          <a:prstGeom prst="rect">
            <a:avLst/>
          </a:prstGeom>
        </p:spPr>
      </p:pic>
      <p:sp>
        <p:nvSpPr>
          <p:cNvPr id="149" name="TextBox 1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12403131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339681" y="358149"/>
            <a:ext cx="4455667"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20,000 is a lot of categories… </a:t>
            </a:r>
            <a:endParaRPr lang="en-US" sz="2800" dirty="0">
              <a:solidFill>
                <a:prstClr val="white"/>
              </a:solidFill>
              <a:latin typeface="Calibri"/>
            </a:endParaRPr>
          </a:p>
        </p:txBody>
      </p:sp>
      <p:sp>
        <p:nvSpPr>
          <p:cNvPr id="8" name="TextBox 7"/>
          <p:cNvSpPr txBox="1"/>
          <p:nvPr/>
        </p:nvSpPr>
        <p:spPr>
          <a:xfrm>
            <a:off x="649048" y="1024831"/>
            <a:ext cx="4226688" cy="5909308"/>
          </a:xfrm>
          <a:prstGeom prst="rect">
            <a:avLst/>
          </a:prstGeom>
          <a:noFill/>
        </p:spPr>
        <p:txBody>
          <a:bodyPr wrap="none" rtlCol="0">
            <a:spAutoFit/>
          </a:bodyPr>
          <a:lstStyle/>
          <a:p>
            <a:pPr algn="l" fontAlgn="auto">
              <a:spcBef>
                <a:spcPts val="0"/>
              </a:spcBef>
              <a:spcAft>
                <a:spcPts val="0"/>
              </a:spcAft>
            </a:pPr>
            <a:r>
              <a:rPr lang="en-US" sz="1400" dirty="0" smtClean="0">
                <a:solidFill>
                  <a:prstClr val="white"/>
                </a:solidFill>
                <a:latin typeface="Calibri"/>
              </a:rPr>
              <a:t>…</a:t>
            </a:r>
          </a:p>
          <a:p>
            <a:pPr algn="l" fontAlgn="auto">
              <a:spcBef>
                <a:spcPts val="0"/>
              </a:spcBef>
              <a:spcAft>
                <a:spcPts val="0"/>
              </a:spcAft>
            </a:pPr>
            <a:r>
              <a:rPr lang="en-US" sz="1400" dirty="0" err="1" smtClean="0">
                <a:solidFill>
                  <a:prstClr val="white"/>
                </a:solidFill>
                <a:latin typeface="Calibri"/>
              </a:rPr>
              <a:t>smoothhound</a:t>
            </a:r>
            <a:r>
              <a:rPr lang="en-US" sz="1400" dirty="0">
                <a:solidFill>
                  <a:prstClr val="white"/>
                </a:solidFill>
                <a:latin typeface="Calibri"/>
              </a:rPr>
              <a:t>, </a:t>
            </a:r>
            <a:r>
              <a:rPr lang="en-US" sz="1400" dirty="0" err="1">
                <a:solidFill>
                  <a:prstClr val="white"/>
                </a:solidFill>
                <a:latin typeface="Calibri"/>
              </a:rPr>
              <a:t>smoothhound</a:t>
            </a:r>
            <a:r>
              <a:rPr lang="en-US" sz="1400" dirty="0">
                <a:solidFill>
                  <a:prstClr val="white"/>
                </a:solidFill>
                <a:latin typeface="Calibri"/>
              </a:rPr>
              <a:t> shark,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mustelus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American </a:t>
            </a:r>
            <a:r>
              <a:rPr lang="en-US" sz="1400" dirty="0">
                <a:solidFill>
                  <a:prstClr val="white"/>
                </a:solidFill>
                <a:latin typeface="Calibri"/>
              </a:rPr>
              <a:t>smooth dogfish,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canis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Florida </a:t>
            </a:r>
            <a:r>
              <a:rPr lang="en-US" sz="1400" dirty="0" err="1">
                <a:solidFill>
                  <a:prstClr val="white"/>
                </a:solidFill>
                <a:latin typeface="Calibri"/>
              </a:rPr>
              <a:t>smoothhound</a:t>
            </a:r>
            <a:r>
              <a:rPr lang="en-US" sz="1400" dirty="0">
                <a:solidFill>
                  <a:prstClr val="white"/>
                </a:solidFill>
                <a:latin typeface="Calibri"/>
              </a:rPr>
              <a:t>,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norrisi</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whitetip</a:t>
            </a:r>
            <a:r>
              <a:rPr lang="en-US" sz="1400" dirty="0" smtClean="0">
                <a:solidFill>
                  <a:prstClr val="white"/>
                </a:solidFill>
                <a:latin typeface="Calibri"/>
              </a:rPr>
              <a:t> </a:t>
            </a:r>
            <a:r>
              <a:rPr lang="en-US" sz="1400" dirty="0">
                <a:solidFill>
                  <a:prstClr val="white"/>
                </a:solidFill>
                <a:latin typeface="Calibri"/>
              </a:rPr>
              <a:t>shark, reef </a:t>
            </a:r>
            <a:r>
              <a:rPr lang="en-US" sz="1400" dirty="0" err="1">
                <a:solidFill>
                  <a:prstClr val="white"/>
                </a:solidFill>
                <a:latin typeface="Calibri"/>
              </a:rPr>
              <a:t>whitetip</a:t>
            </a:r>
            <a:r>
              <a:rPr lang="en-US" sz="1400" dirty="0">
                <a:solidFill>
                  <a:prstClr val="white"/>
                </a:solidFill>
                <a:latin typeface="Calibri"/>
              </a:rPr>
              <a:t> shark, </a:t>
            </a:r>
            <a:r>
              <a:rPr lang="en-US" sz="1400" dirty="0" err="1">
                <a:solidFill>
                  <a:prstClr val="white"/>
                </a:solidFill>
                <a:latin typeface="Calibri"/>
              </a:rPr>
              <a:t>Triaenodon</a:t>
            </a:r>
            <a:r>
              <a:rPr lang="en-US" sz="1400" dirty="0">
                <a:solidFill>
                  <a:prstClr val="white"/>
                </a:solidFill>
                <a:latin typeface="Calibri"/>
              </a:rPr>
              <a:t> </a:t>
            </a:r>
            <a:r>
              <a:rPr lang="en-US" sz="1400" dirty="0" err="1">
                <a:solidFill>
                  <a:prstClr val="white"/>
                </a:solidFill>
                <a:latin typeface="Calibri"/>
              </a:rPr>
              <a:t>obseus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Atlantic </a:t>
            </a:r>
            <a:r>
              <a:rPr lang="en-US" sz="1400" dirty="0">
                <a:solidFill>
                  <a:prstClr val="white"/>
                </a:solidFill>
                <a:latin typeface="Calibri"/>
              </a:rPr>
              <a:t>spiny dogfish, </a:t>
            </a:r>
            <a:r>
              <a:rPr lang="en-US" sz="1400" dirty="0" err="1">
                <a:solidFill>
                  <a:prstClr val="white"/>
                </a:solidFill>
                <a:latin typeface="Calibri"/>
              </a:rPr>
              <a:t>Squalus</a:t>
            </a:r>
            <a:r>
              <a:rPr lang="en-US" sz="1400" dirty="0">
                <a:solidFill>
                  <a:prstClr val="white"/>
                </a:solidFill>
                <a:latin typeface="Calibri"/>
              </a:rPr>
              <a:t> </a:t>
            </a:r>
            <a:r>
              <a:rPr lang="en-US" sz="1400" dirty="0" err="1">
                <a:solidFill>
                  <a:prstClr val="white"/>
                </a:solidFill>
                <a:latin typeface="Calibri"/>
              </a:rPr>
              <a:t>acanthias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Pacific </a:t>
            </a:r>
            <a:r>
              <a:rPr lang="en-US" sz="1400" dirty="0">
                <a:solidFill>
                  <a:prstClr val="white"/>
                </a:solidFill>
                <a:latin typeface="Calibri"/>
              </a:rPr>
              <a:t>spiny dogfish, </a:t>
            </a:r>
            <a:r>
              <a:rPr lang="en-US" sz="1400" dirty="0" err="1">
                <a:solidFill>
                  <a:prstClr val="white"/>
                </a:solidFill>
                <a:latin typeface="Calibri"/>
              </a:rPr>
              <a:t>Squalus</a:t>
            </a:r>
            <a:r>
              <a:rPr lang="en-US" sz="1400" dirty="0">
                <a:solidFill>
                  <a:prstClr val="white"/>
                </a:solidFill>
                <a:latin typeface="Calibri"/>
              </a:rPr>
              <a:t> </a:t>
            </a:r>
            <a:r>
              <a:rPr lang="en-US" sz="1400" dirty="0" err="1">
                <a:solidFill>
                  <a:prstClr val="white"/>
                </a:solidFill>
                <a:latin typeface="Calibri"/>
              </a:rPr>
              <a:t>suckleyi</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hammerhead</a:t>
            </a:r>
            <a:r>
              <a:rPr lang="en-US" sz="1400" dirty="0">
                <a:solidFill>
                  <a:prstClr val="white"/>
                </a:solidFill>
                <a:latin typeface="Calibri"/>
              </a:rPr>
              <a:t>, hammerhead shark</a:t>
            </a:r>
          </a:p>
          <a:p>
            <a:pPr algn="l" fontAlgn="auto">
              <a:spcBef>
                <a:spcPts val="0"/>
              </a:spcBef>
              <a:spcAft>
                <a:spcPts val="0"/>
              </a:spcAft>
            </a:pPr>
            <a:r>
              <a:rPr lang="en-US" sz="1400" dirty="0" smtClean="0">
                <a:solidFill>
                  <a:prstClr val="white"/>
                </a:solidFill>
                <a:latin typeface="Calibri"/>
              </a:rPr>
              <a:t>smooth </a:t>
            </a:r>
            <a:r>
              <a:rPr lang="en-US" sz="1400" dirty="0">
                <a:solidFill>
                  <a:prstClr val="white"/>
                </a:solidFill>
                <a:latin typeface="Calibri"/>
              </a:rPr>
              <a:t>hammerhead,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zygaena</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smalleye</a:t>
            </a:r>
            <a:r>
              <a:rPr lang="en-US" sz="1400" dirty="0" smtClean="0">
                <a:solidFill>
                  <a:prstClr val="white"/>
                </a:solidFill>
                <a:latin typeface="Calibri"/>
              </a:rPr>
              <a:t> </a:t>
            </a:r>
            <a:r>
              <a:rPr lang="en-US" sz="1400" dirty="0">
                <a:solidFill>
                  <a:prstClr val="white"/>
                </a:solidFill>
                <a:latin typeface="Calibri"/>
              </a:rPr>
              <a:t>hammerhead,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tudes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shovelhead</a:t>
            </a:r>
            <a:r>
              <a:rPr lang="en-US" sz="1400" dirty="0">
                <a:solidFill>
                  <a:prstClr val="white"/>
                </a:solidFill>
                <a:latin typeface="Calibri"/>
              </a:rPr>
              <a:t>, </a:t>
            </a:r>
            <a:r>
              <a:rPr lang="en-US" sz="1400" dirty="0" err="1">
                <a:solidFill>
                  <a:prstClr val="white"/>
                </a:solidFill>
                <a:latin typeface="Calibri"/>
              </a:rPr>
              <a:t>bonnethead</a:t>
            </a:r>
            <a:r>
              <a:rPr lang="en-US" sz="1400" dirty="0">
                <a:solidFill>
                  <a:prstClr val="white"/>
                </a:solidFill>
                <a:latin typeface="Calibri"/>
              </a:rPr>
              <a:t>, bonnet shark,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tiburo</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angel </a:t>
            </a:r>
            <a:r>
              <a:rPr lang="en-US" sz="1400" dirty="0">
                <a:solidFill>
                  <a:prstClr val="white"/>
                </a:solidFill>
                <a:latin typeface="Calibri"/>
              </a:rPr>
              <a:t>shark, angelfish, </a:t>
            </a:r>
            <a:r>
              <a:rPr lang="en-US" sz="1400" dirty="0" err="1">
                <a:solidFill>
                  <a:prstClr val="white"/>
                </a:solidFill>
                <a:latin typeface="Calibri"/>
              </a:rPr>
              <a:t>Squatina</a:t>
            </a:r>
            <a:r>
              <a:rPr lang="en-US" sz="1400" dirty="0">
                <a:solidFill>
                  <a:prstClr val="white"/>
                </a:solidFill>
                <a:latin typeface="Calibri"/>
              </a:rPr>
              <a:t> </a:t>
            </a:r>
            <a:r>
              <a:rPr lang="en-US" sz="1400" dirty="0" err="1">
                <a:solidFill>
                  <a:prstClr val="white"/>
                </a:solidFill>
                <a:latin typeface="Calibri"/>
              </a:rPr>
              <a:t>squatina</a:t>
            </a:r>
            <a:r>
              <a:rPr lang="en-US" sz="1400" dirty="0">
                <a:solidFill>
                  <a:prstClr val="white"/>
                </a:solidFill>
                <a:latin typeface="Calibri"/>
              </a:rPr>
              <a:t>, monkfish</a:t>
            </a:r>
          </a:p>
          <a:p>
            <a:pPr algn="l" fontAlgn="auto">
              <a:spcBef>
                <a:spcPts val="0"/>
              </a:spcBef>
              <a:spcAft>
                <a:spcPts val="0"/>
              </a:spcAft>
            </a:pPr>
            <a:r>
              <a:rPr lang="en-US" sz="1400" dirty="0" smtClean="0">
                <a:solidFill>
                  <a:prstClr val="white"/>
                </a:solidFill>
                <a:latin typeface="Calibri"/>
              </a:rPr>
              <a:t>electric </a:t>
            </a:r>
            <a:r>
              <a:rPr lang="en-US" sz="1400" dirty="0">
                <a:solidFill>
                  <a:prstClr val="white"/>
                </a:solidFill>
                <a:latin typeface="Calibri"/>
              </a:rPr>
              <a:t>ray, crampfish, </a:t>
            </a:r>
            <a:r>
              <a:rPr lang="en-US" sz="1400" dirty="0" err="1">
                <a:solidFill>
                  <a:prstClr val="white"/>
                </a:solidFill>
                <a:latin typeface="Calibri"/>
              </a:rPr>
              <a:t>numbfish</a:t>
            </a:r>
            <a:r>
              <a:rPr lang="en-US" sz="1400" dirty="0">
                <a:solidFill>
                  <a:prstClr val="white"/>
                </a:solidFill>
                <a:latin typeface="Calibri"/>
              </a:rPr>
              <a:t>, torpedo</a:t>
            </a:r>
          </a:p>
          <a:p>
            <a:pPr algn="l" fontAlgn="auto">
              <a:spcBef>
                <a:spcPts val="0"/>
              </a:spcBef>
              <a:spcAft>
                <a:spcPts val="0"/>
              </a:spcAft>
            </a:pPr>
            <a:r>
              <a:rPr lang="en-US" sz="1400" dirty="0" err="1" smtClean="0">
                <a:solidFill>
                  <a:prstClr val="white"/>
                </a:solidFill>
                <a:latin typeface="Calibri"/>
              </a:rPr>
              <a:t>smalltooth</a:t>
            </a:r>
            <a:r>
              <a:rPr lang="en-US" sz="1400" dirty="0" smtClean="0">
                <a:solidFill>
                  <a:prstClr val="white"/>
                </a:solidFill>
                <a:latin typeface="Calibri"/>
              </a:rPr>
              <a:t> </a:t>
            </a:r>
            <a:r>
              <a:rPr lang="en-US" sz="1400" dirty="0">
                <a:solidFill>
                  <a:prstClr val="white"/>
                </a:solidFill>
                <a:latin typeface="Calibri"/>
              </a:rPr>
              <a:t>sawfish, </a:t>
            </a:r>
            <a:r>
              <a:rPr lang="en-US" sz="1400" dirty="0" err="1">
                <a:solidFill>
                  <a:prstClr val="white"/>
                </a:solidFill>
                <a:latin typeface="Calibri"/>
              </a:rPr>
              <a:t>Pristis</a:t>
            </a:r>
            <a:r>
              <a:rPr lang="en-US" sz="1400" dirty="0">
                <a:solidFill>
                  <a:prstClr val="white"/>
                </a:solidFill>
                <a:latin typeface="Calibri"/>
              </a:rPr>
              <a:t> </a:t>
            </a:r>
            <a:r>
              <a:rPr lang="en-US" sz="1400" dirty="0" err="1">
                <a:solidFill>
                  <a:prstClr val="white"/>
                </a:solidFill>
                <a:latin typeface="Calibri"/>
              </a:rPr>
              <a:t>pectinatus</a:t>
            </a:r>
            <a:endParaRPr lang="en-US" sz="1400" dirty="0">
              <a:solidFill>
                <a:prstClr val="white"/>
              </a:solidFill>
              <a:latin typeface="Calibri"/>
            </a:endParaRPr>
          </a:p>
          <a:p>
            <a:pPr algn="l" fontAlgn="auto">
              <a:spcBef>
                <a:spcPts val="0"/>
              </a:spcBef>
              <a:spcAft>
                <a:spcPts val="0"/>
              </a:spcAft>
            </a:pPr>
            <a:r>
              <a:rPr lang="en-US" sz="1400" dirty="0">
                <a:solidFill>
                  <a:prstClr val="white"/>
                </a:solidFill>
                <a:latin typeface="Calibri"/>
              </a:rPr>
              <a:t>g</a:t>
            </a:r>
            <a:r>
              <a:rPr lang="is-IS" sz="1400" dirty="0" smtClean="0">
                <a:solidFill>
                  <a:prstClr val="white"/>
                </a:solidFill>
                <a:latin typeface="Calibri"/>
              </a:rPr>
              <a:t>uitarfish</a:t>
            </a:r>
            <a:endParaRPr lang="is-IS" sz="1400" dirty="0">
              <a:solidFill>
                <a:prstClr val="white"/>
              </a:solidFill>
              <a:latin typeface="Calibri"/>
            </a:endParaRPr>
          </a:p>
          <a:p>
            <a:pPr algn="l" fontAlgn="auto">
              <a:spcBef>
                <a:spcPts val="0"/>
              </a:spcBef>
              <a:spcAft>
                <a:spcPts val="0"/>
              </a:spcAft>
            </a:pPr>
            <a:r>
              <a:rPr lang="tr-TR" sz="1400" dirty="0" err="1" smtClean="0">
                <a:solidFill>
                  <a:prstClr val="white"/>
                </a:solidFill>
                <a:latin typeface="Calibri"/>
              </a:rPr>
              <a:t>roughtail</a:t>
            </a:r>
            <a:r>
              <a:rPr lang="tr-TR" sz="1400" dirty="0" smtClean="0">
                <a:solidFill>
                  <a:prstClr val="white"/>
                </a:solidFill>
                <a:latin typeface="Calibri"/>
              </a:rPr>
              <a:t> </a:t>
            </a:r>
            <a:r>
              <a:rPr lang="tr-TR" sz="1400" dirty="0" err="1">
                <a:solidFill>
                  <a:prstClr val="white"/>
                </a:solidFill>
                <a:latin typeface="Calibri"/>
              </a:rPr>
              <a:t>stingray</a:t>
            </a:r>
            <a:r>
              <a:rPr lang="tr-TR" sz="1400" dirty="0">
                <a:solidFill>
                  <a:prstClr val="white"/>
                </a:solidFill>
                <a:latin typeface="Calibri"/>
              </a:rPr>
              <a:t>, </a:t>
            </a:r>
            <a:r>
              <a:rPr lang="tr-TR" sz="1400" dirty="0" err="1">
                <a:solidFill>
                  <a:prstClr val="white"/>
                </a:solidFill>
                <a:latin typeface="Calibri"/>
              </a:rPr>
              <a:t>Dasyatis</a:t>
            </a:r>
            <a:r>
              <a:rPr lang="tr-TR" sz="1400" dirty="0">
                <a:solidFill>
                  <a:prstClr val="white"/>
                </a:solidFill>
                <a:latin typeface="Calibri"/>
              </a:rPr>
              <a:t> </a:t>
            </a:r>
            <a:r>
              <a:rPr lang="tr-TR" sz="1400" dirty="0" err="1">
                <a:solidFill>
                  <a:prstClr val="white"/>
                </a:solidFill>
                <a:latin typeface="Calibri"/>
              </a:rPr>
              <a:t>centroura</a:t>
            </a:r>
            <a:endParaRPr lang="tr-TR" sz="1400" dirty="0">
              <a:solidFill>
                <a:prstClr val="white"/>
              </a:solidFill>
              <a:latin typeface="Calibri"/>
            </a:endParaRPr>
          </a:p>
          <a:p>
            <a:pPr algn="l" fontAlgn="auto">
              <a:spcBef>
                <a:spcPts val="0"/>
              </a:spcBef>
              <a:spcAft>
                <a:spcPts val="0"/>
              </a:spcAft>
            </a:pPr>
            <a:r>
              <a:rPr lang="tr-TR" sz="1400" dirty="0" err="1" smtClean="0">
                <a:solidFill>
                  <a:prstClr val="white"/>
                </a:solidFill>
                <a:latin typeface="Calibri"/>
              </a:rPr>
              <a:t>butterfly</a:t>
            </a:r>
            <a:r>
              <a:rPr lang="tr-TR" sz="1400" dirty="0" smtClean="0">
                <a:solidFill>
                  <a:prstClr val="white"/>
                </a:solidFill>
                <a:latin typeface="Calibri"/>
              </a:rPr>
              <a:t> </a:t>
            </a:r>
            <a:r>
              <a:rPr lang="tr-TR" sz="1400" dirty="0">
                <a:solidFill>
                  <a:prstClr val="white"/>
                </a:solidFill>
                <a:latin typeface="Calibri"/>
              </a:rPr>
              <a:t>ray</a:t>
            </a:r>
          </a:p>
          <a:p>
            <a:pPr algn="l" fontAlgn="auto">
              <a:spcBef>
                <a:spcPts val="0"/>
              </a:spcBef>
              <a:spcAft>
                <a:spcPts val="0"/>
              </a:spcAft>
            </a:pPr>
            <a:r>
              <a:rPr lang="en-US" sz="1400" dirty="0" smtClean="0">
                <a:solidFill>
                  <a:prstClr val="white"/>
                </a:solidFill>
                <a:latin typeface="Calibri"/>
              </a:rPr>
              <a:t>eagle </a:t>
            </a:r>
            <a:r>
              <a:rPr lang="en-US" sz="1400" dirty="0">
                <a:solidFill>
                  <a:prstClr val="white"/>
                </a:solidFill>
                <a:latin typeface="Calibri"/>
              </a:rPr>
              <a:t>ray</a:t>
            </a:r>
          </a:p>
          <a:p>
            <a:pPr algn="l" fontAlgn="auto">
              <a:spcBef>
                <a:spcPts val="0"/>
              </a:spcBef>
              <a:spcAft>
                <a:spcPts val="0"/>
              </a:spcAft>
            </a:pPr>
            <a:r>
              <a:rPr lang="en-US" sz="1400" dirty="0" smtClean="0">
                <a:solidFill>
                  <a:prstClr val="white"/>
                </a:solidFill>
                <a:latin typeface="Calibri"/>
              </a:rPr>
              <a:t>spotted </a:t>
            </a:r>
            <a:r>
              <a:rPr lang="en-US" sz="1400" dirty="0">
                <a:solidFill>
                  <a:prstClr val="white"/>
                </a:solidFill>
                <a:latin typeface="Calibri"/>
              </a:rPr>
              <a:t>eagle ray, spotted ray, </a:t>
            </a:r>
            <a:r>
              <a:rPr lang="en-US" sz="1400" dirty="0" err="1">
                <a:solidFill>
                  <a:prstClr val="white"/>
                </a:solidFill>
                <a:latin typeface="Calibri"/>
              </a:rPr>
              <a:t>Aetobatus</a:t>
            </a:r>
            <a:r>
              <a:rPr lang="en-US" sz="1400" dirty="0">
                <a:solidFill>
                  <a:prstClr val="white"/>
                </a:solidFill>
                <a:latin typeface="Calibri"/>
              </a:rPr>
              <a:t> </a:t>
            </a:r>
            <a:r>
              <a:rPr lang="en-US" sz="1400" dirty="0" err="1">
                <a:solidFill>
                  <a:prstClr val="white"/>
                </a:solidFill>
                <a:latin typeface="Calibri"/>
              </a:rPr>
              <a:t>narinari</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cownose</a:t>
            </a:r>
            <a:r>
              <a:rPr lang="en-US" sz="1400" dirty="0" smtClean="0">
                <a:solidFill>
                  <a:prstClr val="white"/>
                </a:solidFill>
                <a:latin typeface="Calibri"/>
              </a:rPr>
              <a:t> </a:t>
            </a:r>
            <a:r>
              <a:rPr lang="en-US" sz="1400" dirty="0">
                <a:solidFill>
                  <a:prstClr val="white"/>
                </a:solidFill>
                <a:latin typeface="Calibri"/>
              </a:rPr>
              <a:t>ray, cow-nosed ray, </a:t>
            </a:r>
            <a:r>
              <a:rPr lang="en-US" sz="1400" dirty="0" err="1">
                <a:solidFill>
                  <a:prstClr val="white"/>
                </a:solidFill>
                <a:latin typeface="Calibri"/>
              </a:rPr>
              <a:t>Rhinoptera</a:t>
            </a:r>
            <a:r>
              <a:rPr lang="en-US" sz="1400" dirty="0">
                <a:solidFill>
                  <a:prstClr val="white"/>
                </a:solidFill>
                <a:latin typeface="Calibri"/>
              </a:rPr>
              <a:t> </a:t>
            </a:r>
            <a:r>
              <a:rPr lang="en-US" sz="1400" dirty="0" err="1">
                <a:solidFill>
                  <a:prstClr val="white"/>
                </a:solidFill>
                <a:latin typeface="Calibri"/>
              </a:rPr>
              <a:t>bonasus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manta</a:t>
            </a:r>
            <a:r>
              <a:rPr lang="en-US" sz="1400" dirty="0">
                <a:solidFill>
                  <a:prstClr val="white"/>
                </a:solidFill>
                <a:latin typeface="Calibri"/>
              </a:rPr>
              <a:t>, manta ray, devilfish</a:t>
            </a:r>
          </a:p>
          <a:p>
            <a:pPr algn="l" fontAlgn="auto">
              <a:spcBef>
                <a:spcPts val="0"/>
              </a:spcBef>
              <a:spcAft>
                <a:spcPts val="0"/>
              </a:spcAft>
            </a:pPr>
            <a:r>
              <a:rPr lang="en-US" sz="1400" dirty="0" smtClean="0">
                <a:solidFill>
                  <a:prstClr val="white"/>
                </a:solidFill>
                <a:latin typeface="Calibri"/>
              </a:rPr>
              <a:t>Atlantic </a:t>
            </a:r>
            <a:r>
              <a:rPr lang="en-US" sz="1400" dirty="0">
                <a:solidFill>
                  <a:prstClr val="white"/>
                </a:solidFill>
                <a:latin typeface="Calibri"/>
              </a:rPr>
              <a:t>manta, Manta </a:t>
            </a:r>
            <a:r>
              <a:rPr lang="en-US" sz="1400" dirty="0" err="1">
                <a:solidFill>
                  <a:prstClr val="white"/>
                </a:solidFill>
                <a:latin typeface="Calibri"/>
              </a:rPr>
              <a:t>birostris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devil </a:t>
            </a:r>
            <a:r>
              <a:rPr lang="en-US" sz="1400" dirty="0">
                <a:solidFill>
                  <a:prstClr val="white"/>
                </a:solidFill>
                <a:latin typeface="Calibri"/>
              </a:rPr>
              <a:t>ray, </a:t>
            </a:r>
            <a:r>
              <a:rPr lang="en-US" sz="1400" dirty="0" err="1">
                <a:solidFill>
                  <a:prstClr val="white"/>
                </a:solidFill>
                <a:latin typeface="Calibri"/>
              </a:rPr>
              <a:t>Mobula</a:t>
            </a:r>
            <a:r>
              <a:rPr lang="en-US" sz="1400" dirty="0">
                <a:solidFill>
                  <a:prstClr val="white"/>
                </a:solidFill>
                <a:latin typeface="Calibri"/>
              </a:rPr>
              <a:t> </a:t>
            </a:r>
            <a:r>
              <a:rPr lang="en-US" sz="1400" dirty="0" err="1">
                <a:solidFill>
                  <a:prstClr val="white"/>
                </a:solidFill>
                <a:latin typeface="Calibri"/>
              </a:rPr>
              <a:t>hypostoma</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grey </a:t>
            </a:r>
            <a:r>
              <a:rPr lang="en-US" sz="1400" dirty="0">
                <a:solidFill>
                  <a:prstClr val="white"/>
                </a:solidFill>
                <a:latin typeface="Calibri"/>
              </a:rPr>
              <a:t>skate, gray skate, Raja </a:t>
            </a:r>
            <a:r>
              <a:rPr lang="en-US" sz="1400" dirty="0" err="1">
                <a:solidFill>
                  <a:prstClr val="white"/>
                </a:solidFill>
                <a:latin typeface="Calibri"/>
              </a:rPr>
              <a:t>batis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little </a:t>
            </a:r>
            <a:r>
              <a:rPr lang="en-US" sz="1400" dirty="0">
                <a:solidFill>
                  <a:prstClr val="white"/>
                </a:solidFill>
                <a:latin typeface="Calibri"/>
              </a:rPr>
              <a:t>skate, Raja </a:t>
            </a:r>
            <a:r>
              <a:rPr lang="en-US" sz="1400" dirty="0" err="1" smtClean="0">
                <a:solidFill>
                  <a:prstClr val="white"/>
                </a:solidFill>
                <a:latin typeface="Calibri"/>
              </a:rPr>
              <a:t>erinacea</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t>
            </a:r>
            <a:endParaRPr lang="en-US" sz="1400" dirty="0">
              <a:solidFill>
                <a:prstClr val="white"/>
              </a:solidFill>
              <a:latin typeface="Calibri"/>
            </a:endParaRPr>
          </a:p>
        </p:txBody>
      </p:sp>
      <p:pic>
        <p:nvPicPr>
          <p:cNvPr id="9" name="Picture 8" descr="122605522_190633b05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807" y="2475743"/>
            <a:ext cx="1316975" cy="987731"/>
          </a:xfrm>
          <a:prstGeom prst="rect">
            <a:avLst/>
          </a:prstGeom>
        </p:spPr>
      </p:pic>
      <p:pic>
        <p:nvPicPr>
          <p:cNvPr id="20" name="Picture 19" descr="182057624_070cb8f3a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584" y="2475743"/>
            <a:ext cx="1279444" cy="987731"/>
          </a:xfrm>
          <a:prstGeom prst="rect">
            <a:avLst/>
          </a:prstGeom>
        </p:spPr>
      </p:pic>
      <p:pic>
        <p:nvPicPr>
          <p:cNvPr id="21" name="Picture 20" descr="2144442372_6f59b15fcb.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857" y="2475743"/>
            <a:ext cx="1316975" cy="987731"/>
          </a:xfrm>
          <a:prstGeom prst="rect">
            <a:avLst/>
          </a:prstGeom>
        </p:spPr>
      </p:pic>
      <p:pic>
        <p:nvPicPr>
          <p:cNvPr id="23" name="Picture 22" descr="1338400888_595cb269f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413" y="3960111"/>
            <a:ext cx="1266615" cy="978547"/>
          </a:xfrm>
          <a:prstGeom prst="rect">
            <a:avLst/>
          </a:prstGeom>
        </p:spPr>
      </p:pic>
      <p:sp>
        <p:nvSpPr>
          <p:cNvPr id="25" name="Frame 24"/>
          <p:cNvSpPr/>
          <p:nvPr/>
        </p:nvSpPr>
        <p:spPr>
          <a:xfrm>
            <a:off x="692773" y="4271620"/>
            <a:ext cx="2835252"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26" name="Frame 25"/>
          <p:cNvSpPr/>
          <p:nvPr/>
        </p:nvSpPr>
        <p:spPr>
          <a:xfrm>
            <a:off x="692772" y="5514372"/>
            <a:ext cx="2424719"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27" name="TextBox 26"/>
          <p:cNvSpPr txBox="1"/>
          <p:nvPr/>
        </p:nvSpPr>
        <p:spPr>
          <a:xfrm>
            <a:off x="5170807" y="2167878"/>
            <a:ext cx="94479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Stingray</a:t>
            </a:r>
            <a:endParaRPr lang="en-US" dirty="0">
              <a:solidFill>
                <a:prstClr val="white"/>
              </a:solidFill>
              <a:latin typeface="Calibri"/>
            </a:endParaRPr>
          </a:p>
        </p:txBody>
      </p:sp>
      <p:sp>
        <p:nvSpPr>
          <p:cNvPr id="28" name="TextBox 27"/>
          <p:cNvSpPr txBox="1"/>
          <p:nvPr/>
        </p:nvSpPr>
        <p:spPr>
          <a:xfrm>
            <a:off x="5170807" y="3599403"/>
            <a:ext cx="1097288" cy="369332"/>
          </a:xfrm>
          <a:prstGeom prst="rect">
            <a:avLst/>
          </a:prstGeom>
          <a:noFill/>
        </p:spPr>
        <p:txBody>
          <a:bodyPr wrap="none" rtlCol="0">
            <a:spAutoFit/>
          </a:bodyPr>
          <a:lstStyle/>
          <a:p>
            <a:pPr algn="l" fontAlgn="auto">
              <a:spcBef>
                <a:spcPts val="0"/>
              </a:spcBef>
              <a:spcAft>
                <a:spcPts val="0"/>
              </a:spcAft>
            </a:pPr>
            <a:r>
              <a:rPr lang="en-US" dirty="0" err="1" smtClean="0">
                <a:solidFill>
                  <a:prstClr val="white"/>
                </a:solidFill>
                <a:latin typeface="Calibri"/>
              </a:rPr>
              <a:t>Mantaray</a:t>
            </a:r>
            <a:endParaRPr lang="en-US" dirty="0">
              <a:solidFill>
                <a:prstClr val="white"/>
              </a:solidFill>
              <a:latin typeface="Calibri"/>
            </a:endParaRPr>
          </a:p>
        </p:txBody>
      </p:sp>
      <p:pic>
        <p:nvPicPr>
          <p:cNvPr id="1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68026" t="23190" r="946" b="7767"/>
          <a:stretch/>
        </p:blipFill>
        <p:spPr bwMode="auto">
          <a:xfrm>
            <a:off x="5170807" y="3968735"/>
            <a:ext cx="1309911"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5172" t="18647" r="34080" b="14851"/>
          <a:stretch/>
        </p:blipFill>
        <p:spPr bwMode="auto">
          <a:xfrm>
            <a:off x="7802857" y="3968734"/>
            <a:ext cx="1316975"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8153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0.005%</a:t>
            </a:r>
            <a:endParaRPr lang="en-US" sz="6600" dirty="0">
              <a:solidFill>
                <a:prstClr val="white"/>
              </a:solidFill>
              <a:latin typeface="Calibri"/>
            </a:endParaRPr>
          </a:p>
        </p:txBody>
      </p:sp>
      <p:sp>
        <p:nvSpPr>
          <p:cNvPr id="5" name="TextBox 4"/>
          <p:cNvSpPr txBox="1"/>
          <p:nvPr/>
        </p:nvSpPr>
        <p:spPr>
          <a:xfrm>
            <a:off x="1039035" y="2733297"/>
            <a:ext cx="2000818" cy="461665"/>
          </a:xfrm>
          <a:prstGeom prst="rect">
            <a:avLst/>
          </a:prstGeom>
          <a:noFill/>
        </p:spPr>
        <p:txBody>
          <a:bodyPr wrap="none" rtlCol="0">
            <a:spAutoFit/>
          </a:bodyPr>
          <a:lstStyle/>
          <a:p>
            <a:pPr algn="l" fontAlgn="auto">
              <a:spcBef>
                <a:spcPts val="0"/>
              </a:spcBef>
              <a:spcAft>
                <a:spcPts val="0"/>
              </a:spcAft>
            </a:pPr>
            <a:r>
              <a:rPr lang="en-US" sz="2400" dirty="0" smtClean="0">
                <a:solidFill>
                  <a:prstClr val="white"/>
                </a:solidFill>
                <a:latin typeface="Calibri"/>
              </a:rPr>
              <a:t>Random guess</a:t>
            </a:r>
            <a:endParaRPr lang="en-US" sz="2400" dirty="0">
              <a:solidFill>
                <a:prstClr val="white"/>
              </a:solidFill>
              <a:latin typeface="Calibri"/>
            </a:endParaRPr>
          </a:p>
        </p:txBody>
      </p:sp>
      <p:sp>
        <p:nvSpPr>
          <p:cNvPr id="7" name="TextBox 6"/>
          <p:cNvSpPr txBox="1"/>
          <p:nvPr/>
        </p:nvSpPr>
        <p:spPr>
          <a:xfrm>
            <a:off x="4035651" y="1713367"/>
            <a:ext cx="1894178"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9.5%</a:t>
            </a:r>
            <a:endParaRPr lang="en-US" sz="6600" dirty="0">
              <a:solidFill>
                <a:prstClr val="white"/>
              </a:solidFill>
              <a:latin typeface="Calibri"/>
            </a:endParaRPr>
          </a:p>
        </p:txBody>
      </p:sp>
      <p:sp>
        <p:nvSpPr>
          <p:cNvPr id="10" name="TextBox 9"/>
          <p:cNvSpPr txBox="1"/>
          <p:nvPr/>
        </p:nvSpPr>
        <p:spPr>
          <a:xfrm>
            <a:off x="6633448" y="1713367"/>
            <a:ext cx="1894178" cy="1107996"/>
          </a:xfrm>
          <a:prstGeom prst="rect">
            <a:avLst/>
          </a:prstGeom>
          <a:noFill/>
        </p:spPr>
        <p:txBody>
          <a:bodyPr wrap="square" rtlCol="0">
            <a:spAutoFit/>
          </a:bodyPr>
          <a:lstStyle/>
          <a:p>
            <a:pPr fontAlgn="auto">
              <a:spcBef>
                <a:spcPts val="0"/>
              </a:spcBef>
              <a:spcAft>
                <a:spcPts val="0"/>
              </a:spcAft>
            </a:pPr>
            <a:r>
              <a:rPr lang="en-US" sz="6600" dirty="0" smtClean="0">
                <a:solidFill>
                  <a:srgbClr val="FF0000"/>
                </a:solidFill>
                <a:latin typeface="Calibri"/>
              </a:rPr>
              <a:t>?</a:t>
            </a:r>
            <a:endParaRPr lang="en-US" sz="6600" dirty="0">
              <a:solidFill>
                <a:srgbClr val="FF0000"/>
              </a:solidFill>
              <a:latin typeface="Calibri"/>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Feature learning </a:t>
            </a:r>
          </a:p>
          <a:p>
            <a:pPr fontAlgn="auto">
              <a:spcBef>
                <a:spcPts val="0"/>
              </a:spcBef>
              <a:spcAft>
                <a:spcPts val="0"/>
              </a:spcAft>
            </a:pPr>
            <a:r>
              <a:rPr lang="en-US" sz="2400" dirty="0" smtClean="0">
                <a:solidFill>
                  <a:prstClr val="white"/>
                </a:solidFill>
                <a:latin typeface="Calibri"/>
              </a:rPr>
              <a:t>From raw pixels</a:t>
            </a:r>
            <a:endParaRPr lang="en-US" sz="2400" dirty="0">
              <a:solidFill>
                <a:prstClr val="white"/>
              </a:solidFill>
              <a:latin typeface="Calibri"/>
            </a:endParaRPr>
          </a:p>
        </p:txBody>
      </p:sp>
      <p:sp>
        <p:nvSpPr>
          <p:cNvPr id="12" name="TextBox 11"/>
          <p:cNvSpPr txBox="1"/>
          <p:nvPr/>
        </p:nvSpPr>
        <p:spPr>
          <a:xfrm>
            <a:off x="3474667" y="2733297"/>
            <a:ext cx="2810535"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State</a:t>
            </a:r>
            <a:r>
              <a:rPr lang="en-US" sz="2400" dirty="0">
                <a:solidFill>
                  <a:prstClr val="white"/>
                </a:solidFill>
                <a:latin typeface="Calibri"/>
              </a:rPr>
              <a:t>-</a:t>
            </a:r>
            <a:r>
              <a:rPr lang="en-US" sz="2400" dirty="0" smtClean="0">
                <a:solidFill>
                  <a:prstClr val="white"/>
                </a:solidFill>
                <a:latin typeface="Calibri"/>
              </a:rPr>
              <a:t>of-the-art</a:t>
            </a:r>
          </a:p>
          <a:p>
            <a:pPr fontAlgn="auto">
              <a:spcBef>
                <a:spcPts val="0"/>
              </a:spcBef>
              <a:spcAft>
                <a:spcPts val="0"/>
              </a:spcAft>
            </a:pPr>
            <a:r>
              <a:rPr lang="en-US" sz="2400" dirty="0" smtClean="0">
                <a:solidFill>
                  <a:prstClr val="white"/>
                </a:solidFill>
                <a:latin typeface="Calibri"/>
              </a:rPr>
              <a:t>(Weston, </a:t>
            </a:r>
            <a:r>
              <a:rPr lang="en-US" sz="2400" dirty="0" err="1" smtClean="0">
                <a:solidFill>
                  <a:prstClr val="white"/>
                </a:solidFill>
                <a:latin typeface="Calibri"/>
              </a:rPr>
              <a:t>Bengio</a:t>
            </a:r>
            <a:r>
              <a:rPr lang="en-US" sz="2400" dirty="0" smtClean="0">
                <a:solidFill>
                  <a:prstClr val="white"/>
                </a:solidFill>
                <a:latin typeface="Calibri"/>
              </a:rPr>
              <a:t> ‘11)</a:t>
            </a:r>
            <a:endParaRPr lang="en-US" sz="2400" dirty="0">
              <a:solidFill>
                <a:prstClr val="white"/>
              </a:solidFill>
              <a:latin typeface="Calibri"/>
            </a:endParaRPr>
          </a:p>
        </p:txBody>
      </p:sp>
      <p:sp>
        <p:nvSpPr>
          <p:cNvPr id="13" name="TextBox 12"/>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9255691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41990" y="4009456"/>
            <a:ext cx="5775940" cy="1754327"/>
          </a:xfrm>
          <a:prstGeom prst="rect">
            <a:avLst/>
          </a:prstGeom>
          <a:noFill/>
        </p:spPr>
        <p:txBody>
          <a:bodyPr wrap="none" rtlCol="0">
            <a:spAutoFit/>
          </a:bodyPr>
          <a:lstStyle/>
          <a:p>
            <a:pPr algn="l" fontAlgn="auto">
              <a:spcBef>
                <a:spcPts val="0"/>
              </a:spcBef>
              <a:spcAft>
                <a:spcPts val="0"/>
              </a:spcAft>
            </a:pPr>
            <a:r>
              <a:rPr lang="en-US" dirty="0" err="1" smtClean="0">
                <a:solidFill>
                  <a:prstClr val="white"/>
                </a:solidFill>
                <a:latin typeface="Calibri"/>
              </a:rPr>
              <a:t>ImageNet</a:t>
            </a:r>
            <a:r>
              <a:rPr lang="en-US" dirty="0" smtClean="0">
                <a:solidFill>
                  <a:prstClr val="white"/>
                </a:solidFill>
                <a:latin typeface="Calibri"/>
              </a:rPr>
              <a:t> 2009 (10k categories): Best published result: 17% </a:t>
            </a:r>
          </a:p>
          <a:p>
            <a:pPr algn="l" fontAlgn="auto">
              <a:spcBef>
                <a:spcPts val="0"/>
              </a:spcBef>
              <a:spcAft>
                <a:spcPts val="0"/>
              </a:spcAft>
            </a:pPr>
            <a:r>
              <a:rPr lang="en-US" dirty="0">
                <a:solidFill>
                  <a:prstClr val="white"/>
                </a:solidFill>
                <a:latin typeface="Calibri"/>
              </a:rPr>
              <a:t> </a:t>
            </a:r>
            <a:r>
              <a:rPr lang="en-US" dirty="0" smtClean="0">
                <a:solidFill>
                  <a:prstClr val="white"/>
                </a:solidFill>
                <a:latin typeface="Calibri"/>
              </a:rPr>
              <a:t>                                                         (Sanchez &amp; </a:t>
            </a:r>
            <a:r>
              <a:rPr lang="en-US" dirty="0" err="1" smtClean="0">
                <a:solidFill>
                  <a:prstClr val="white"/>
                </a:solidFill>
                <a:latin typeface="Calibri"/>
              </a:rPr>
              <a:t>Perronnin</a:t>
            </a:r>
            <a:r>
              <a:rPr lang="en-US" dirty="0">
                <a:solidFill>
                  <a:prstClr val="white"/>
                </a:solidFill>
                <a:latin typeface="Calibri"/>
              </a:rPr>
              <a:t> </a:t>
            </a:r>
            <a:r>
              <a:rPr lang="en-US" dirty="0" smtClean="0">
                <a:solidFill>
                  <a:prstClr val="white"/>
                </a:solidFill>
                <a:latin typeface="Calibri"/>
              </a:rPr>
              <a:t>‘11 ), </a:t>
            </a:r>
          </a:p>
          <a:p>
            <a:pPr algn="l" fontAlgn="auto">
              <a:spcBef>
                <a:spcPts val="0"/>
              </a:spcBef>
              <a:spcAft>
                <a:spcPts val="0"/>
              </a:spcAft>
            </a:pPr>
            <a:r>
              <a:rPr lang="en-US" dirty="0">
                <a:solidFill>
                  <a:prstClr val="white"/>
                </a:solidFill>
                <a:latin typeface="Calibri"/>
              </a:rPr>
              <a:t> </a:t>
            </a:r>
            <a:r>
              <a:rPr lang="en-US" dirty="0" smtClean="0">
                <a:solidFill>
                  <a:prstClr val="white"/>
                </a:solidFill>
                <a:latin typeface="Calibri"/>
              </a:rPr>
              <a:t>                                                         Our method: </a:t>
            </a:r>
            <a:r>
              <a:rPr lang="en-US" dirty="0" smtClean="0">
                <a:solidFill>
                  <a:srgbClr val="FF0000"/>
                </a:solidFill>
                <a:latin typeface="Calibri"/>
              </a:rPr>
              <a:t>20%</a:t>
            </a:r>
          </a:p>
          <a:p>
            <a:pPr algn="l" fontAlgn="auto">
              <a:spcBef>
                <a:spcPts val="0"/>
              </a:spcBef>
              <a:spcAft>
                <a:spcPts val="0"/>
              </a:spcAft>
            </a:pPr>
            <a:endParaRPr lang="en-US" dirty="0">
              <a:solidFill>
                <a:prstClr val="white"/>
              </a:solidFill>
              <a:latin typeface="Calibri"/>
            </a:endParaRPr>
          </a:p>
          <a:p>
            <a:pPr algn="l" fontAlgn="auto">
              <a:spcBef>
                <a:spcPts val="0"/>
              </a:spcBef>
              <a:spcAft>
                <a:spcPts val="0"/>
              </a:spcAft>
            </a:pPr>
            <a:r>
              <a:rPr lang="en-US" dirty="0" smtClean="0">
                <a:solidFill>
                  <a:prstClr val="white"/>
                </a:solidFill>
                <a:latin typeface="Calibri"/>
              </a:rPr>
              <a:t>Using only 1000 categories, our method &gt; 50%</a:t>
            </a:r>
          </a:p>
          <a:p>
            <a:pPr algn="l" fontAlgn="auto">
              <a:spcBef>
                <a:spcPts val="0"/>
              </a:spcBef>
              <a:spcAft>
                <a:spcPts val="0"/>
              </a:spcAft>
            </a:pPr>
            <a:endParaRPr lang="en-US" dirty="0">
              <a:solidFill>
                <a:prstClr val="white"/>
              </a:solidFill>
              <a:latin typeface="Calibri"/>
            </a:endParaRPr>
          </a:p>
        </p:txBody>
      </p:sp>
      <p:sp>
        <p:nvSpPr>
          <p:cNvPr id="4" name="TextBox 3"/>
          <p:cNvSpPr txBox="1"/>
          <p:nvPr/>
        </p:nvSpPr>
        <p:spPr>
          <a:xfrm>
            <a:off x="682195" y="1713367"/>
            <a:ext cx="2875702"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0.005%</a:t>
            </a:r>
            <a:endParaRPr lang="en-US" sz="6600" dirty="0">
              <a:solidFill>
                <a:prstClr val="white"/>
              </a:solidFill>
              <a:latin typeface="Calibri"/>
            </a:endParaRPr>
          </a:p>
        </p:txBody>
      </p:sp>
      <p:sp>
        <p:nvSpPr>
          <p:cNvPr id="5" name="TextBox 4"/>
          <p:cNvSpPr txBox="1"/>
          <p:nvPr/>
        </p:nvSpPr>
        <p:spPr>
          <a:xfrm>
            <a:off x="1039035" y="2733297"/>
            <a:ext cx="2000818" cy="461665"/>
          </a:xfrm>
          <a:prstGeom prst="rect">
            <a:avLst/>
          </a:prstGeom>
          <a:noFill/>
        </p:spPr>
        <p:txBody>
          <a:bodyPr wrap="none" rtlCol="0">
            <a:spAutoFit/>
          </a:bodyPr>
          <a:lstStyle/>
          <a:p>
            <a:pPr algn="l" fontAlgn="auto">
              <a:spcBef>
                <a:spcPts val="0"/>
              </a:spcBef>
              <a:spcAft>
                <a:spcPts val="0"/>
              </a:spcAft>
            </a:pPr>
            <a:r>
              <a:rPr lang="en-US" sz="2400" dirty="0" smtClean="0">
                <a:solidFill>
                  <a:prstClr val="white"/>
                </a:solidFill>
                <a:latin typeface="Calibri"/>
              </a:rPr>
              <a:t>Random guess</a:t>
            </a:r>
            <a:endParaRPr lang="en-US" sz="2400" dirty="0">
              <a:solidFill>
                <a:prstClr val="white"/>
              </a:solidFill>
              <a:latin typeface="Calibri"/>
            </a:endParaRPr>
          </a:p>
        </p:txBody>
      </p:sp>
      <p:sp>
        <p:nvSpPr>
          <p:cNvPr id="7" name="TextBox 6"/>
          <p:cNvSpPr txBox="1"/>
          <p:nvPr/>
        </p:nvSpPr>
        <p:spPr>
          <a:xfrm>
            <a:off x="4035651" y="1713367"/>
            <a:ext cx="1894178"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9.5%</a:t>
            </a:r>
            <a:endParaRPr lang="en-US" sz="6600" dirty="0">
              <a:solidFill>
                <a:prstClr val="white"/>
              </a:solidFill>
              <a:latin typeface="Calibri"/>
            </a:endParaRPr>
          </a:p>
        </p:txBody>
      </p:sp>
      <p:sp>
        <p:nvSpPr>
          <p:cNvPr id="8" name="TextBox 7"/>
          <p:cNvSpPr txBox="1"/>
          <p:nvPr/>
        </p:nvSpPr>
        <p:spPr>
          <a:xfrm>
            <a:off x="3474667" y="2733297"/>
            <a:ext cx="2810535"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State-of-the-art</a:t>
            </a:r>
          </a:p>
          <a:p>
            <a:pPr fontAlgn="auto">
              <a:spcBef>
                <a:spcPts val="0"/>
              </a:spcBef>
              <a:spcAft>
                <a:spcPts val="0"/>
              </a:spcAft>
            </a:pPr>
            <a:r>
              <a:rPr lang="en-US" sz="2400" dirty="0" smtClean="0">
                <a:solidFill>
                  <a:prstClr val="white"/>
                </a:solidFill>
                <a:latin typeface="Calibri"/>
              </a:rPr>
              <a:t>(Weston, </a:t>
            </a:r>
            <a:r>
              <a:rPr lang="en-US" sz="2400" dirty="0" err="1" smtClean="0">
                <a:solidFill>
                  <a:prstClr val="white"/>
                </a:solidFill>
                <a:latin typeface="Calibri"/>
              </a:rPr>
              <a:t>Bengio</a:t>
            </a:r>
            <a:r>
              <a:rPr lang="en-US" sz="2400" dirty="0" smtClean="0">
                <a:solidFill>
                  <a:prstClr val="white"/>
                </a:solidFill>
                <a:latin typeface="Calibri"/>
              </a:rPr>
              <a:t> ‘11)</a:t>
            </a:r>
            <a:endParaRPr lang="en-US" sz="2400" dirty="0">
              <a:solidFill>
                <a:prstClr val="white"/>
              </a:solidFill>
              <a:latin typeface="Calibri"/>
            </a:endParaRPr>
          </a:p>
        </p:txBody>
      </p:sp>
      <p:sp>
        <p:nvSpPr>
          <p:cNvPr id="10" name="TextBox 9"/>
          <p:cNvSpPr txBox="1"/>
          <p:nvPr/>
        </p:nvSpPr>
        <p:spPr>
          <a:xfrm>
            <a:off x="6473738" y="1713367"/>
            <a:ext cx="2510552" cy="1107996"/>
          </a:xfrm>
          <a:prstGeom prst="rect">
            <a:avLst/>
          </a:prstGeom>
          <a:noFill/>
        </p:spPr>
        <p:txBody>
          <a:bodyPr wrap="square" rtlCol="0">
            <a:spAutoFit/>
          </a:bodyPr>
          <a:lstStyle/>
          <a:p>
            <a:pPr fontAlgn="auto">
              <a:spcBef>
                <a:spcPts val="0"/>
              </a:spcBef>
              <a:spcAft>
                <a:spcPts val="0"/>
              </a:spcAft>
            </a:pPr>
            <a:r>
              <a:rPr lang="en-US" sz="6600" dirty="0" smtClean="0">
                <a:solidFill>
                  <a:srgbClr val="FF0000"/>
                </a:solidFill>
                <a:latin typeface="Calibri"/>
              </a:rPr>
              <a:t>15.8%</a:t>
            </a:r>
            <a:endParaRPr lang="en-US" sz="6600" dirty="0">
              <a:solidFill>
                <a:srgbClr val="FF0000"/>
              </a:solidFill>
              <a:latin typeface="Calibri"/>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Feature learning </a:t>
            </a:r>
          </a:p>
          <a:p>
            <a:pPr fontAlgn="auto">
              <a:spcBef>
                <a:spcPts val="0"/>
              </a:spcBef>
              <a:spcAft>
                <a:spcPts val="0"/>
              </a:spcAft>
            </a:pPr>
            <a:r>
              <a:rPr lang="en-US" sz="2400" dirty="0" smtClean="0">
                <a:solidFill>
                  <a:prstClr val="white"/>
                </a:solidFill>
                <a:latin typeface="Calibri"/>
              </a:rPr>
              <a:t>From raw pixels</a:t>
            </a:r>
            <a:endParaRPr lang="en-US" sz="2400" dirty="0">
              <a:solidFill>
                <a:prstClr val="white"/>
              </a:solidFill>
              <a:latin typeface="Calibri"/>
            </a:endParaRPr>
          </a:p>
        </p:txBody>
      </p:sp>
      <p:sp>
        <p:nvSpPr>
          <p:cNvPr id="12" name="TextBox 11"/>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41009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 on Android</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539" y="932675"/>
            <a:ext cx="8379416" cy="5069460"/>
          </a:xfrm>
        </p:spPr>
      </p:pic>
      <p:sp>
        <p:nvSpPr>
          <p:cNvPr id="7" name="Rectangle 6"/>
          <p:cNvSpPr/>
          <p:nvPr/>
        </p:nvSpPr>
        <p:spPr bwMode="auto">
          <a:xfrm>
            <a:off x="1077145" y="433410"/>
            <a:ext cx="1420985" cy="115215"/>
          </a:xfrm>
          <a:prstGeom prst="rect">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 name="Rectangle 7"/>
          <p:cNvSpPr/>
          <p:nvPr/>
        </p:nvSpPr>
        <p:spPr bwMode="auto">
          <a:xfrm>
            <a:off x="501071" y="4120290"/>
            <a:ext cx="4224550" cy="1267365"/>
          </a:xfrm>
          <a:prstGeom prst="rect">
            <a:avLst/>
          </a:prstGeom>
          <a:noFill/>
          <a:ln w="3810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398498299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492420" y="313765"/>
            <a:ext cx="167436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Cat face neuron</a:t>
            </a:r>
            <a:endParaRPr lang="en-US" dirty="0">
              <a:solidFill>
                <a:prstClr val="white"/>
              </a:solidFill>
              <a:latin typeface="Calibri"/>
            </a:endParaRPr>
          </a:p>
        </p:txBody>
      </p:sp>
      <p:pic>
        <p:nvPicPr>
          <p:cNvPr id="5" name="Picture 4" descr="cat_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982" t="8654" r="10658" b="11127"/>
          <a:stretch/>
        </p:blipFill>
        <p:spPr>
          <a:xfrm>
            <a:off x="2226238" y="1835809"/>
            <a:ext cx="4586942" cy="3662058"/>
          </a:xfrm>
          <a:prstGeom prst="rect">
            <a:avLst/>
          </a:prstGeom>
        </p:spPr>
      </p:pic>
      <p:sp>
        <p:nvSpPr>
          <p:cNvPr id="8" name="TextBox 7"/>
          <p:cNvSpPr txBox="1"/>
          <p:nvPr/>
        </p:nvSpPr>
        <p:spPr>
          <a:xfrm>
            <a:off x="3391543" y="1695966"/>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9" name="TextBox 8"/>
          <p:cNvSpPr txBox="1"/>
          <p:nvPr/>
        </p:nvSpPr>
        <p:spPr>
          <a:xfrm>
            <a:off x="4781177" y="2480238"/>
            <a:ext cx="10315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Cat faces</a:t>
            </a:r>
            <a:endParaRPr lang="en-US" dirty="0">
              <a:solidFill>
                <a:prstClr val="white"/>
              </a:solidFill>
              <a:latin typeface="Calibri"/>
            </a:endParaRPr>
          </a:p>
        </p:txBody>
      </p:sp>
    </p:spTree>
    <p:extLst>
      <p:ext uri="{BB962C8B-B14F-4D97-AF65-F5344CB8AC3E}">
        <p14:creationId xmlns:p14="http://schemas.microsoft.com/office/powerpoint/2010/main" val="2973451271"/>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experiments</a:t>
            </a:r>
            <a:endParaRPr lang="en-US" dirty="0"/>
          </a:p>
        </p:txBody>
      </p:sp>
      <p:sp>
        <p:nvSpPr>
          <p:cNvPr id="3" name="Content Placeholder 2"/>
          <p:cNvSpPr>
            <a:spLocks noGrp="1"/>
          </p:cNvSpPr>
          <p:nvPr>
            <p:ph idx="1"/>
          </p:nvPr>
        </p:nvSpPr>
        <p:spPr/>
        <p:txBody>
          <a:bodyPr/>
          <a:lstStyle/>
          <a:p>
            <a:endParaRPr lang="en-US"/>
          </a:p>
        </p:txBody>
      </p:sp>
      <p:pic>
        <p:nvPicPr>
          <p:cNvPr id="2673666" name="Picture 2" descr="C:\Users\ang\Desktop\ControlExp.png"/>
          <p:cNvPicPr>
            <a:picLocks noChangeAspect="1" noChangeArrowheads="1"/>
          </p:cNvPicPr>
          <p:nvPr/>
        </p:nvPicPr>
        <p:blipFill>
          <a:blip r:embed="rId2" cstate="print"/>
          <a:srcRect/>
          <a:stretch>
            <a:fillRect/>
          </a:stretch>
        </p:blipFill>
        <p:spPr bwMode="auto">
          <a:xfrm>
            <a:off x="309045" y="1662370"/>
            <a:ext cx="8385238" cy="1531263"/>
          </a:xfrm>
          <a:prstGeom prst="rect">
            <a:avLst/>
          </a:prstGeom>
          <a:noFill/>
        </p:spPr>
      </p:pic>
    </p:spTree>
    <p:extLst>
      <p:ext uri="{BB962C8B-B14F-4D97-AF65-F5344CB8AC3E}">
        <p14:creationId xmlns:p14="http://schemas.microsoft.com/office/powerpoint/2010/main" val="3653111389"/>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851006" y="313765"/>
            <a:ext cx="137004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Visualization</a:t>
            </a:r>
            <a:endParaRPr lang="en-US" dirty="0">
              <a:solidFill>
                <a:prstClr val="white"/>
              </a:solidFill>
              <a:latin typeface="Calibri"/>
            </a:endParaRPr>
          </a:p>
        </p:txBody>
      </p:sp>
      <p:pic>
        <p:nvPicPr>
          <p:cNvPr id="2" name="Picture 1" descr="top_ped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97" y="1913215"/>
            <a:ext cx="3661493" cy="2882900"/>
          </a:xfrm>
          <a:prstGeom prst="rect">
            <a:avLst/>
          </a:prstGeom>
        </p:spPr>
      </p:pic>
      <p:pic>
        <p:nvPicPr>
          <p:cNvPr id="5" name="Picture 4" descr="averaged_p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881" y="1880633"/>
            <a:ext cx="3683900" cy="2900542"/>
          </a:xfrm>
          <a:prstGeom prst="rect">
            <a:avLst/>
          </a:prstGeom>
        </p:spPr>
      </p:pic>
      <p:sp>
        <p:nvSpPr>
          <p:cNvPr id="6" name="TextBox 5"/>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sp>
        <p:nvSpPr>
          <p:cNvPr id="7" name="TextBox 6"/>
          <p:cNvSpPr txBox="1"/>
          <p:nvPr/>
        </p:nvSpPr>
        <p:spPr>
          <a:xfrm>
            <a:off x="4769215" y="1499349"/>
            <a:ext cx="427765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Optimal stimulus by numerical optimization</a:t>
            </a:r>
            <a:endParaRPr lang="en-US" dirty="0">
              <a:solidFill>
                <a:prstClr val="white"/>
              </a:solidFill>
              <a:latin typeface="Calibri"/>
            </a:endParaRPr>
          </a:p>
        </p:txBody>
      </p:sp>
    </p:spTree>
    <p:extLst>
      <p:ext uri="{BB962C8B-B14F-4D97-AF65-F5344CB8AC3E}">
        <p14:creationId xmlns:p14="http://schemas.microsoft.com/office/powerpoint/2010/main" val="33514409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1"/>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Asynchronous Distributed Stochastic Gradient Descent</a:t>
            </a:r>
          </a:p>
        </p:txBody>
      </p:sp>
      <p:sp>
        <p:nvSpPr>
          <p:cNvPr id="28674" name="Rectangle 2"/>
          <p:cNvSpPr>
            <a:spLocks/>
          </p:cNvSpPr>
          <p:nvPr/>
        </p:nvSpPr>
        <p:spPr bwMode="auto">
          <a:xfrm>
            <a:off x="1187649" y="1808262"/>
            <a:ext cx="6768703" cy="353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500" dirty="0">
                <a:solidFill>
                  <a:srgbClr val="000000"/>
                </a:solidFill>
                <a:latin typeface="Gill Sans" charset="0"/>
                <a:ea typeface="ＭＳ Ｐゴシック" charset="0"/>
                <a:cs typeface="Gill Sans" charset="0"/>
                <a:sym typeface="Gill Sans" charset="0"/>
              </a:rPr>
              <a:t>A neural probabilistic language model</a:t>
            </a:r>
          </a:p>
          <a:p>
            <a:pPr algn="l">
              <a:spcBef>
                <a:spcPct val="0"/>
              </a:spcBef>
            </a:pPr>
            <a:r>
              <a:rPr lang="en-US" sz="1700" dirty="0">
                <a:solidFill>
                  <a:srgbClr val="000000"/>
                </a:solidFill>
                <a:latin typeface="Gill Sans" charset="0"/>
                <a:ea typeface="ＭＳ Ｐゴシック" charset="0"/>
                <a:cs typeface="Gill Sans" charset="0"/>
                <a:sym typeface="Gill Sans" charset="0"/>
              </a:rPr>
              <a:t>Y. </a:t>
            </a:r>
            <a:r>
              <a:rPr lang="en-US" sz="1700" dirty="0" err="1">
                <a:solidFill>
                  <a:srgbClr val="000000"/>
                </a:solidFill>
                <a:latin typeface="Gill Sans" charset="0"/>
                <a:ea typeface="ＭＳ Ｐゴシック" charset="0"/>
                <a:cs typeface="Gill Sans" charset="0"/>
                <a:sym typeface="Gill Sans" charset="0"/>
              </a:rPr>
              <a:t>Bengio</a:t>
            </a:r>
            <a:r>
              <a:rPr lang="en-US" sz="1700" dirty="0">
                <a:solidFill>
                  <a:srgbClr val="000000"/>
                </a:solidFill>
                <a:latin typeface="Gill Sans" charset="0"/>
                <a:ea typeface="ＭＳ Ｐゴシック" charset="0"/>
                <a:cs typeface="Gill Sans" charset="0"/>
                <a:sym typeface="Gill Sans" charset="0"/>
              </a:rPr>
              <a:t>, R. </a:t>
            </a:r>
            <a:r>
              <a:rPr lang="en-US" sz="1700" dirty="0" err="1">
                <a:solidFill>
                  <a:srgbClr val="000000"/>
                </a:solidFill>
                <a:latin typeface="Gill Sans" charset="0"/>
                <a:ea typeface="ＭＳ Ｐゴシック" charset="0"/>
                <a:cs typeface="Gill Sans" charset="0"/>
                <a:sym typeface="Gill Sans" charset="0"/>
              </a:rPr>
              <a:t>Ducharme</a:t>
            </a:r>
            <a:r>
              <a:rPr lang="en-US" sz="1700" dirty="0">
                <a:solidFill>
                  <a:srgbClr val="000000"/>
                </a:solidFill>
                <a:latin typeface="Gill Sans" charset="0"/>
                <a:ea typeface="ＭＳ Ｐゴシック" charset="0"/>
                <a:cs typeface="Gill Sans" charset="0"/>
                <a:sym typeface="Gill Sans" charset="0"/>
              </a:rPr>
              <a:t>, P.  Vincent, C. </a:t>
            </a:r>
            <a:r>
              <a:rPr lang="en-US" sz="1700" dirty="0" err="1">
                <a:solidFill>
                  <a:srgbClr val="000000"/>
                </a:solidFill>
                <a:latin typeface="Gill Sans" charset="0"/>
                <a:ea typeface="ＭＳ Ｐゴシック" charset="0"/>
                <a:cs typeface="Gill Sans" charset="0"/>
                <a:sym typeface="Gill Sans" charset="0"/>
              </a:rPr>
              <a:t>Jauvin</a:t>
            </a:r>
            <a:r>
              <a:rPr lang="en-US" sz="1700" dirty="0">
                <a:solidFill>
                  <a:srgbClr val="000000"/>
                </a:solidFill>
                <a:latin typeface="Gill Sans" charset="0"/>
                <a:ea typeface="ＭＳ Ｐゴシック" charset="0"/>
                <a:cs typeface="Gill Sans" charset="0"/>
                <a:sym typeface="Gill Sans" charset="0"/>
              </a:rPr>
              <a:t>, JMLR 2003</a:t>
            </a:r>
          </a:p>
          <a:p>
            <a:pPr algn="l">
              <a:spcBef>
                <a:spcPct val="0"/>
              </a:spcBef>
            </a:pPr>
            <a:r>
              <a:rPr lang="en-US" sz="2500" dirty="0">
                <a:solidFill>
                  <a:srgbClr val="000000"/>
                </a:solidFill>
                <a:latin typeface="Gill Sans" charset="0"/>
                <a:ea typeface="ＭＳ Ｐゴシック" charset="0"/>
                <a:cs typeface="Gill Sans" charset="0"/>
                <a:sym typeface="Gill Sans" charset="0"/>
              </a:rPr>
              <a:t>Slow Learners are Fast</a:t>
            </a:r>
          </a:p>
          <a:p>
            <a:pPr algn="l">
              <a:spcBef>
                <a:spcPct val="0"/>
              </a:spcBef>
            </a:pPr>
            <a:r>
              <a:rPr lang="en-US" sz="1700" dirty="0">
                <a:solidFill>
                  <a:srgbClr val="000000"/>
                </a:solidFill>
                <a:latin typeface="Gill Sans" charset="0"/>
                <a:ea typeface="ＭＳ Ｐゴシック" charset="0"/>
                <a:cs typeface="Gill Sans" charset="0"/>
                <a:sym typeface="Gill Sans" charset="0"/>
              </a:rPr>
              <a:t>John Langford, Alexander J. </a:t>
            </a:r>
            <a:r>
              <a:rPr lang="en-US" sz="1700" dirty="0" err="1">
                <a:solidFill>
                  <a:srgbClr val="000000"/>
                </a:solidFill>
                <a:latin typeface="Gill Sans" charset="0"/>
                <a:ea typeface="ＭＳ Ｐゴシック" charset="0"/>
                <a:cs typeface="Gill Sans" charset="0"/>
                <a:sym typeface="Gill Sans" charset="0"/>
              </a:rPr>
              <a:t>Smola</a:t>
            </a:r>
            <a:r>
              <a:rPr lang="en-US" sz="1700" dirty="0">
                <a:solidFill>
                  <a:srgbClr val="000000"/>
                </a:solidFill>
                <a:latin typeface="Gill Sans" charset="0"/>
                <a:ea typeface="ＭＳ Ｐゴシック" charset="0"/>
                <a:cs typeface="Gill Sans" charset="0"/>
                <a:sym typeface="Gill Sans" charset="0"/>
              </a:rPr>
              <a:t>, Martin </a:t>
            </a:r>
            <a:r>
              <a:rPr lang="en-US" sz="1700" dirty="0" err="1">
                <a:solidFill>
                  <a:srgbClr val="000000"/>
                </a:solidFill>
                <a:latin typeface="Gill Sans" charset="0"/>
                <a:ea typeface="ＭＳ Ｐゴシック" charset="0"/>
                <a:cs typeface="Gill Sans" charset="0"/>
                <a:sym typeface="Gill Sans" charset="0"/>
              </a:rPr>
              <a:t>Zinkevich</a:t>
            </a:r>
            <a:r>
              <a:rPr lang="en-US" sz="1700" dirty="0">
                <a:solidFill>
                  <a:srgbClr val="000000"/>
                </a:solidFill>
                <a:latin typeface="Gill Sans" charset="0"/>
                <a:ea typeface="ＭＳ Ｐゴシック" charset="0"/>
                <a:cs typeface="Gill Sans" charset="0"/>
                <a:sym typeface="Gill Sans" charset="0"/>
              </a:rPr>
              <a:t> NIPS 2009</a:t>
            </a:r>
          </a:p>
          <a:p>
            <a:pPr algn="l">
              <a:spcBef>
                <a:spcPct val="0"/>
              </a:spcBef>
            </a:pPr>
            <a:r>
              <a:rPr lang="en-US" sz="2500" dirty="0">
                <a:solidFill>
                  <a:srgbClr val="000000"/>
                </a:solidFill>
                <a:latin typeface="Gill Sans" charset="0"/>
                <a:ea typeface="ＭＳ Ｐゴシック" charset="0"/>
                <a:cs typeface="Gill Sans" charset="0"/>
                <a:sym typeface="Gill Sans" charset="0"/>
              </a:rPr>
              <a:t>Distributed Delayed Stochastic Optimization</a:t>
            </a:r>
          </a:p>
          <a:p>
            <a:pPr algn="l">
              <a:spcBef>
                <a:spcPct val="0"/>
              </a:spcBef>
            </a:pPr>
            <a:r>
              <a:rPr lang="en-US" sz="1700" dirty="0" err="1">
                <a:solidFill>
                  <a:srgbClr val="000000"/>
                </a:solidFill>
                <a:latin typeface="Gill Sans" charset="0"/>
                <a:ea typeface="ＭＳ Ｐゴシック" charset="0"/>
                <a:cs typeface="Gill Sans" charset="0"/>
                <a:sym typeface="Gill Sans" charset="0"/>
              </a:rPr>
              <a:t>Alekh</a:t>
            </a:r>
            <a:r>
              <a:rPr lang="en-US" sz="1700" dirty="0">
                <a:solidFill>
                  <a:srgbClr val="000000"/>
                </a:solidFill>
                <a:latin typeface="Gill Sans" charset="0"/>
                <a:ea typeface="ＭＳ Ｐゴシック" charset="0"/>
                <a:cs typeface="Gill Sans" charset="0"/>
                <a:sym typeface="Gill Sans" charset="0"/>
              </a:rPr>
              <a:t> </a:t>
            </a:r>
            <a:r>
              <a:rPr lang="en-US" sz="1700" dirty="0" err="1">
                <a:solidFill>
                  <a:srgbClr val="000000"/>
                </a:solidFill>
                <a:latin typeface="Gill Sans" charset="0"/>
                <a:ea typeface="ＭＳ Ｐゴシック" charset="0"/>
                <a:cs typeface="Gill Sans" charset="0"/>
                <a:sym typeface="Gill Sans" charset="0"/>
              </a:rPr>
              <a:t>Agarwal</a:t>
            </a:r>
            <a:r>
              <a:rPr lang="en-US" sz="1700" dirty="0">
                <a:solidFill>
                  <a:srgbClr val="000000"/>
                </a:solidFill>
                <a:latin typeface="Gill Sans" charset="0"/>
                <a:ea typeface="ＭＳ Ｐゴシック" charset="0"/>
                <a:cs typeface="Gill Sans" charset="0"/>
                <a:sym typeface="Gill Sans" charset="0"/>
              </a:rPr>
              <a:t>, John </a:t>
            </a:r>
            <a:r>
              <a:rPr lang="en-US" sz="1700" dirty="0" err="1">
                <a:solidFill>
                  <a:srgbClr val="000000"/>
                </a:solidFill>
                <a:latin typeface="Gill Sans" charset="0"/>
                <a:ea typeface="ＭＳ Ｐゴシック" charset="0"/>
                <a:cs typeface="Gill Sans" charset="0"/>
                <a:sym typeface="Gill Sans" charset="0"/>
              </a:rPr>
              <a:t>Duchi</a:t>
            </a:r>
            <a:r>
              <a:rPr lang="en-US" sz="1700" dirty="0">
                <a:solidFill>
                  <a:srgbClr val="000000"/>
                </a:solidFill>
                <a:latin typeface="Gill Sans" charset="0"/>
                <a:ea typeface="ＭＳ Ｐゴシック" charset="0"/>
                <a:cs typeface="Gill Sans" charset="0"/>
                <a:sym typeface="Gill Sans" charset="0"/>
              </a:rPr>
              <a:t> NIPS 2011</a:t>
            </a:r>
          </a:p>
          <a:p>
            <a:pPr algn="l">
              <a:spcBef>
                <a:spcPct val="0"/>
              </a:spcBef>
            </a:pPr>
            <a:r>
              <a:rPr lang="en-US" sz="2500" dirty="0" err="1">
                <a:solidFill>
                  <a:srgbClr val="000000"/>
                </a:solidFill>
                <a:latin typeface="Gill Sans" charset="0"/>
                <a:ea typeface="ＭＳ Ｐゴシック" charset="0"/>
                <a:cs typeface="Gill Sans" charset="0"/>
                <a:sym typeface="Gill Sans" charset="0"/>
              </a:rPr>
              <a:t>Hogwild</a:t>
            </a:r>
            <a:r>
              <a:rPr lang="en-US" sz="2500" dirty="0">
                <a:solidFill>
                  <a:srgbClr val="000000"/>
                </a:solidFill>
                <a:latin typeface="Gill Sans" charset="0"/>
                <a:ea typeface="ＭＳ Ｐゴシック" charset="0"/>
                <a:cs typeface="Gill Sans" charset="0"/>
                <a:sym typeface="Gill Sans" charset="0"/>
              </a:rPr>
              <a:t>!: A Lock-Free Approach to Parallelizing</a:t>
            </a:r>
          </a:p>
          <a:p>
            <a:pPr algn="l">
              <a:spcBef>
                <a:spcPct val="0"/>
              </a:spcBef>
            </a:pPr>
            <a:r>
              <a:rPr lang="en-US" sz="2500" dirty="0">
                <a:solidFill>
                  <a:srgbClr val="000000"/>
                </a:solidFill>
                <a:latin typeface="Gill Sans" charset="0"/>
                <a:ea typeface="ＭＳ Ｐゴシック" charset="0"/>
                <a:cs typeface="Gill Sans" charset="0"/>
                <a:sym typeface="Gill Sans" charset="0"/>
              </a:rPr>
              <a:t>Stochastic Gradient Descent</a:t>
            </a:r>
          </a:p>
          <a:p>
            <a:pPr algn="l">
              <a:spcBef>
                <a:spcPct val="0"/>
              </a:spcBef>
            </a:pPr>
            <a:r>
              <a:rPr lang="en-US" sz="1700" dirty="0" err="1">
                <a:solidFill>
                  <a:srgbClr val="000000"/>
                </a:solidFill>
                <a:latin typeface="Gill Sans" charset="0"/>
                <a:ea typeface="ＭＳ Ｐゴシック" charset="0"/>
                <a:cs typeface="Gill Sans" charset="0"/>
                <a:sym typeface="Gill Sans" charset="0"/>
              </a:rPr>
              <a:t>Feng</a:t>
            </a:r>
            <a:r>
              <a:rPr lang="en-US" sz="1700" dirty="0">
                <a:solidFill>
                  <a:srgbClr val="000000"/>
                </a:solidFill>
                <a:latin typeface="Gill Sans" charset="0"/>
                <a:ea typeface="ＭＳ Ｐゴシック" charset="0"/>
                <a:cs typeface="Gill Sans" charset="0"/>
                <a:sym typeface="Gill Sans" charset="0"/>
              </a:rPr>
              <a:t> </a:t>
            </a:r>
            <a:r>
              <a:rPr lang="en-US" sz="1700" dirty="0" err="1">
                <a:solidFill>
                  <a:srgbClr val="000000"/>
                </a:solidFill>
                <a:latin typeface="Gill Sans" charset="0"/>
                <a:ea typeface="ＭＳ Ｐゴシック" charset="0"/>
                <a:cs typeface="Gill Sans" charset="0"/>
                <a:sym typeface="Gill Sans" charset="0"/>
              </a:rPr>
              <a:t>Niu</a:t>
            </a:r>
            <a:r>
              <a:rPr lang="en-US" sz="1700" dirty="0">
                <a:solidFill>
                  <a:srgbClr val="000000"/>
                </a:solidFill>
                <a:latin typeface="Gill Sans" charset="0"/>
                <a:ea typeface="ＭＳ Ｐゴシック" charset="0"/>
                <a:cs typeface="Gill Sans" charset="0"/>
                <a:sym typeface="Gill Sans" charset="0"/>
              </a:rPr>
              <a:t>, Benjamin </a:t>
            </a:r>
            <a:r>
              <a:rPr lang="en-US" sz="1700" dirty="0" err="1">
                <a:solidFill>
                  <a:srgbClr val="000000"/>
                </a:solidFill>
                <a:latin typeface="Gill Sans" charset="0"/>
                <a:ea typeface="ＭＳ Ｐゴシック" charset="0"/>
                <a:cs typeface="Gill Sans" charset="0"/>
                <a:sym typeface="Gill Sans" charset="0"/>
              </a:rPr>
              <a:t>Recht</a:t>
            </a:r>
            <a:r>
              <a:rPr lang="en-US" sz="1700" dirty="0">
                <a:solidFill>
                  <a:srgbClr val="000000"/>
                </a:solidFill>
                <a:latin typeface="Gill Sans" charset="0"/>
                <a:ea typeface="ＭＳ Ｐゴシック" charset="0"/>
                <a:cs typeface="Gill Sans" charset="0"/>
                <a:sym typeface="Gill Sans" charset="0"/>
              </a:rPr>
              <a:t>, Christopher Re, Stephen J. Wright NIPS 2011</a:t>
            </a:r>
          </a:p>
        </p:txBody>
      </p:sp>
      <p:sp>
        <p:nvSpPr>
          <p:cNvPr id="28675" name="Rectangle 3"/>
          <p:cNvSpPr>
            <a:spLocks/>
          </p:cNvSpPr>
          <p:nvPr/>
        </p:nvSpPr>
        <p:spPr bwMode="auto">
          <a:xfrm>
            <a:off x="462111" y="1147465"/>
            <a:ext cx="4232672"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200">
                <a:solidFill>
                  <a:srgbClr val="000000"/>
                </a:solidFill>
                <a:latin typeface="Gill Sans" charset="0"/>
                <a:ea typeface="ＭＳ Ｐゴシック" charset="0"/>
                <a:cs typeface="Gill Sans" charset="0"/>
                <a:sym typeface="Gill Sans" charset="0"/>
              </a:rPr>
              <a:t>A few recent papers...</a:t>
            </a:r>
          </a:p>
        </p:txBody>
      </p:sp>
      <p:sp>
        <p:nvSpPr>
          <p:cNvPr id="28676" name="Rectangle 4"/>
          <p:cNvSpPr>
            <a:spLocks/>
          </p:cNvSpPr>
          <p:nvPr/>
        </p:nvSpPr>
        <p:spPr bwMode="auto">
          <a:xfrm>
            <a:off x="437556" y="5616773"/>
            <a:ext cx="8447484"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ct val="0"/>
              </a:spcBef>
            </a:pPr>
            <a:r>
              <a:rPr lang="en-US" sz="2200" dirty="0">
                <a:solidFill>
                  <a:srgbClr val="000000"/>
                </a:solidFill>
                <a:latin typeface="Gill Sans" charset="0"/>
                <a:ea typeface="ＭＳ Ｐゴシック" charset="0"/>
                <a:cs typeface="Gill Sans" charset="0"/>
                <a:sym typeface="Gill Sans" charset="0"/>
              </a:rPr>
              <a:t>Only bound badness for convex problems, and we</a:t>
            </a:r>
            <a:r>
              <a:rPr lang="ja-JP" altLang="en-US" sz="2200" dirty="0">
                <a:solidFill>
                  <a:srgbClr val="000000"/>
                </a:solidFill>
                <a:latin typeface="Arial"/>
                <a:ea typeface="ＭＳ Ｐゴシック" charset="0"/>
                <a:cs typeface="Gill Sans" charset="0"/>
                <a:sym typeface="Gill Sans" charset="0"/>
              </a:rPr>
              <a:t>’</a:t>
            </a:r>
            <a:r>
              <a:rPr lang="en-US" sz="2200" dirty="0">
                <a:solidFill>
                  <a:srgbClr val="000000"/>
                </a:solidFill>
                <a:latin typeface="Gill Sans" charset="0"/>
                <a:ea typeface="ＭＳ Ｐゴシック" charset="0"/>
                <a:cs typeface="Gill Sans" charset="0"/>
                <a:sym typeface="Gill Sans" charset="0"/>
              </a:rPr>
              <a:t>re far from convex.</a:t>
            </a:r>
          </a:p>
          <a:p>
            <a:pPr algn="l">
              <a:spcBef>
                <a:spcPct val="0"/>
              </a:spcBef>
            </a:pPr>
            <a:r>
              <a:rPr lang="en-US" sz="2200" dirty="0">
                <a:solidFill>
                  <a:srgbClr val="000000"/>
                </a:solidFill>
                <a:latin typeface="Gill Sans" charset="0"/>
                <a:ea typeface="ＭＳ Ｐゴシック" charset="0"/>
                <a:cs typeface="Gill Sans" charset="0"/>
                <a:sym typeface="Gill Sans" charset="0"/>
              </a:rPr>
              <a:t>In practice, works quite well on many of our applications</a:t>
            </a:r>
          </a:p>
        </p:txBody>
      </p:sp>
    </p:spTree>
    <p:extLst>
      <p:ext uri="{BB962C8B-B14F-4D97-AF65-F5344CB8AC3E}">
        <p14:creationId xmlns:p14="http://schemas.microsoft.com/office/powerpoint/2010/main" val="2328674878"/>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492420" y="313765"/>
            <a:ext cx="192086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Pedestrian neuron</a:t>
            </a:r>
            <a:endParaRPr lang="en-US" dirty="0">
              <a:solidFill>
                <a:prstClr val="white"/>
              </a:solidFill>
              <a:latin typeface="Calibri"/>
            </a:endParaRPr>
          </a:p>
        </p:txBody>
      </p:sp>
      <p:pic>
        <p:nvPicPr>
          <p:cNvPr id="2" name="Picture 1" descr="ped_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457" t="8879" r="10133" b="11108"/>
          <a:stretch/>
        </p:blipFill>
        <p:spPr>
          <a:xfrm>
            <a:off x="1628588" y="1748110"/>
            <a:ext cx="4987366" cy="3907627"/>
          </a:xfrm>
          <a:prstGeom prst="rect">
            <a:avLst/>
          </a:prstGeom>
        </p:spPr>
      </p:pic>
      <p:sp>
        <p:nvSpPr>
          <p:cNvPr id="6" name="TextBox 5"/>
          <p:cNvSpPr txBox="1"/>
          <p:nvPr/>
        </p:nvSpPr>
        <p:spPr>
          <a:xfrm>
            <a:off x="3391543" y="1511300"/>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7" name="TextBox 6"/>
          <p:cNvSpPr txBox="1"/>
          <p:nvPr/>
        </p:nvSpPr>
        <p:spPr>
          <a:xfrm>
            <a:off x="4572000" y="2176040"/>
            <a:ext cx="12780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Pedestrians</a:t>
            </a:r>
            <a:endParaRPr lang="en-US" dirty="0">
              <a:solidFill>
                <a:prstClr val="white"/>
              </a:solidFill>
              <a:latin typeface="Calibri"/>
            </a:endParaRPr>
          </a:p>
        </p:txBody>
      </p:sp>
    </p:spTree>
    <p:extLst>
      <p:ext uri="{BB962C8B-B14F-4D97-AF65-F5344CB8AC3E}">
        <p14:creationId xmlns:p14="http://schemas.microsoft.com/office/powerpoint/2010/main" val="1725060373"/>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Weaknesses &amp; Criticisms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extLst>
      <p:ext uri="{BB962C8B-B14F-4D97-AF65-F5344CB8AC3E}">
        <p14:creationId xmlns:p14="http://schemas.microsoft.com/office/powerpoint/2010/main" val="3588965655"/>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938495"/>
            <a:ext cx="8229600" cy="5524500"/>
          </a:xfrm>
        </p:spPr>
        <p:txBody>
          <a:bodyPr/>
          <a:lstStyle/>
          <a:p>
            <a:pPr>
              <a:spcBef>
                <a:spcPts val="1200"/>
              </a:spcBef>
            </a:pPr>
            <a:r>
              <a:rPr lang="en-US" sz="1800" b="0" dirty="0" smtClean="0"/>
              <a:t>You’re learning everything.  It’s better to encode prior knowledge about structure of images (or audio, or text). </a:t>
            </a:r>
          </a:p>
          <a:p>
            <a:pPr>
              <a:spcBef>
                <a:spcPts val="1200"/>
              </a:spcBef>
              <a:buNone/>
            </a:pPr>
            <a:r>
              <a:rPr lang="en-US" sz="1800" b="0" dirty="0" smtClean="0"/>
              <a:t>	A: Wasn’t there a similar machine learning vs. linguists debate in NLP ~20 years ago….  </a:t>
            </a:r>
          </a:p>
          <a:p>
            <a:pPr>
              <a:spcBef>
                <a:spcPts val="1200"/>
              </a:spcBef>
              <a:buNone/>
            </a:pPr>
            <a:endParaRPr lang="en-US" sz="1800" b="0" dirty="0" smtClean="0"/>
          </a:p>
          <a:p>
            <a:pPr>
              <a:spcBef>
                <a:spcPts val="1200"/>
              </a:spcBef>
            </a:pPr>
            <a:r>
              <a:rPr lang="en-US" sz="1800" b="0" dirty="0" smtClean="0"/>
              <a:t>Unsupervised feature learning cannot currently do X, where X is: </a:t>
            </a:r>
          </a:p>
          <a:p>
            <a:pPr>
              <a:spcBef>
                <a:spcPts val="1200"/>
              </a:spcBef>
            </a:pPr>
            <a:endParaRPr lang="en-US" sz="200" b="0" dirty="0" smtClean="0"/>
          </a:p>
          <a:p>
            <a:pPr lvl="1">
              <a:spcBef>
                <a:spcPts val="0"/>
              </a:spcBef>
              <a:buNone/>
            </a:pPr>
            <a:r>
              <a:rPr lang="en-US" sz="1800" dirty="0" smtClean="0"/>
              <a:t>Go beyond Gabor (1 layer) features. </a:t>
            </a:r>
          </a:p>
          <a:p>
            <a:pPr lvl="1">
              <a:spcBef>
                <a:spcPts val="0"/>
              </a:spcBef>
              <a:buNone/>
            </a:pPr>
            <a:r>
              <a:rPr lang="en-US" sz="1800" dirty="0" smtClean="0"/>
              <a:t>Work on temporal data (video). </a:t>
            </a:r>
          </a:p>
          <a:p>
            <a:pPr lvl="1">
              <a:spcBef>
                <a:spcPts val="0"/>
              </a:spcBef>
              <a:buNone/>
            </a:pPr>
            <a:r>
              <a:rPr lang="en-US" sz="1800" b="0" dirty="0" smtClean="0"/>
              <a:t>Learn hierarchical representations (compositional semantics).</a:t>
            </a:r>
          </a:p>
          <a:p>
            <a:pPr lvl="1">
              <a:spcBef>
                <a:spcPts val="0"/>
              </a:spcBef>
              <a:buNone/>
            </a:pPr>
            <a:r>
              <a:rPr lang="en-US" sz="1800" dirty="0" smtClean="0"/>
              <a:t>Get state-of-the-art in activity recognition.</a:t>
            </a:r>
            <a:r>
              <a:rPr lang="en-US" sz="1800" b="0" dirty="0" smtClean="0"/>
              <a:t> </a:t>
            </a:r>
          </a:p>
          <a:p>
            <a:pPr lvl="1">
              <a:spcBef>
                <a:spcPts val="0"/>
              </a:spcBef>
              <a:buNone/>
            </a:pPr>
            <a:r>
              <a:rPr lang="en-US" sz="1800" dirty="0" smtClean="0"/>
              <a:t>Get state-of-the-art on image classification.</a:t>
            </a:r>
          </a:p>
          <a:p>
            <a:pPr lvl="1">
              <a:spcBef>
                <a:spcPts val="0"/>
              </a:spcBef>
              <a:buNone/>
            </a:pPr>
            <a:r>
              <a:rPr lang="en-US" sz="1800" b="0" dirty="0" smtClean="0"/>
              <a:t>Get state-of-the-art on object detection.</a:t>
            </a:r>
          </a:p>
          <a:p>
            <a:pPr lvl="1">
              <a:spcBef>
                <a:spcPts val="0"/>
              </a:spcBef>
              <a:buNone/>
            </a:pPr>
            <a:r>
              <a:rPr lang="en-US" sz="1800" dirty="0" smtClean="0"/>
              <a:t>Learn variable-size representations.</a:t>
            </a:r>
          </a:p>
          <a:p>
            <a:pPr marL="283464" lvl="1">
              <a:spcBef>
                <a:spcPts val="0"/>
              </a:spcBef>
              <a:buNone/>
            </a:pPr>
            <a:endParaRPr lang="en-US" sz="1800" dirty="0" smtClean="0"/>
          </a:p>
          <a:p>
            <a:pPr marL="283464" lvl="1">
              <a:spcBef>
                <a:spcPts val="0"/>
              </a:spcBef>
              <a:buNone/>
            </a:pPr>
            <a:r>
              <a:rPr lang="en-US" sz="1800" dirty="0" smtClean="0"/>
              <a:t>    A: Many of these were true, but not anymore (were not fundamental weaknesses).  There’s still work to be done though! </a:t>
            </a:r>
          </a:p>
          <a:p>
            <a:pPr marL="283464" lvl="1">
              <a:spcBef>
                <a:spcPts val="0"/>
              </a:spcBef>
              <a:buNone/>
            </a:pPr>
            <a:endParaRPr lang="en-US" sz="1800" b="0" dirty="0" smtClean="0"/>
          </a:p>
          <a:p>
            <a:pPr>
              <a:spcBef>
                <a:spcPts val="1200"/>
              </a:spcBef>
              <a:buNone/>
            </a:pPr>
            <a:endParaRPr lang="en-US" sz="1800" b="0" dirty="0" smtClean="0"/>
          </a:p>
          <a:p>
            <a:pPr>
              <a:spcBef>
                <a:spcPts val="1200"/>
              </a:spcBef>
              <a:buNone/>
            </a:pPr>
            <a:endParaRPr lang="en-US" sz="1800" b="0" dirty="0" smtClean="0"/>
          </a:p>
        </p:txBody>
      </p:sp>
      <p:grpSp>
        <p:nvGrpSpPr>
          <p:cNvPr id="4" name="Group 15"/>
          <p:cNvGrpSpPr/>
          <p:nvPr/>
        </p:nvGrpSpPr>
        <p:grpSpPr>
          <a:xfrm>
            <a:off x="1038740" y="3390595"/>
            <a:ext cx="6221610" cy="998530"/>
            <a:chOff x="1038740" y="3889860"/>
            <a:chExt cx="6221610" cy="998530"/>
          </a:xfrm>
        </p:grpSpPr>
        <p:grpSp>
          <p:nvGrpSpPr>
            <p:cNvPr id="9" name="Group 8"/>
            <p:cNvGrpSpPr/>
            <p:nvPr/>
          </p:nvGrpSpPr>
          <p:grpSpPr>
            <a:xfrm>
              <a:off x="1038740" y="3889860"/>
              <a:ext cx="6221610" cy="749050"/>
              <a:chOff x="1038740" y="3889860"/>
              <a:chExt cx="6221610" cy="749050"/>
            </a:xfrm>
          </p:grpSpPr>
          <p:cxnSp>
            <p:nvCxnSpPr>
              <p:cNvPr id="5" name="Straight Connector 4"/>
              <p:cNvCxnSpPr/>
              <p:nvPr/>
            </p:nvCxnSpPr>
            <p:spPr bwMode="auto">
              <a:xfrm>
                <a:off x="1038740" y="3889860"/>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1038740" y="412981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038740" y="438912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1038740" y="4638910"/>
                <a:ext cx="6221610" cy="0"/>
              </a:xfrm>
              <a:prstGeom prst="line">
                <a:avLst/>
              </a:prstGeom>
              <a:noFill/>
              <a:ln w="12700" cap="flat" cmpd="sng" algn="ctr">
                <a:solidFill>
                  <a:srgbClr val="FF0000"/>
                </a:solidFill>
                <a:prstDash val="solid"/>
                <a:round/>
                <a:headEnd type="none" w="med" len="med"/>
                <a:tailEnd type="none" w="med" len="med"/>
              </a:ln>
              <a:effectLst/>
            </p:spPr>
          </p:cxnSp>
        </p:grpSp>
        <p:cxnSp>
          <p:nvCxnSpPr>
            <p:cNvPr id="15" name="Straight Connector 14"/>
            <p:cNvCxnSpPr/>
            <p:nvPr/>
          </p:nvCxnSpPr>
          <p:spPr bwMode="auto">
            <a:xfrm>
              <a:off x="1038740" y="4888390"/>
              <a:ext cx="6221610" cy="0"/>
            </a:xfrm>
            <a:prstGeom prst="line">
              <a:avLst/>
            </a:prstGeom>
            <a:noFill/>
            <a:ln w="127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703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740650"/>
            <a:ext cx="8229600" cy="5524500"/>
          </a:xfrm>
        </p:spPr>
        <p:txBody>
          <a:bodyPr/>
          <a:lstStyle/>
          <a:p>
            <a:pPr>
              <a:spcBef>
                <a:spcPts val="1200"/>
              </a:spcBef>
            </a:pPr>
            <a:r>
              <a:rPr lang="en-US" sz="1800" b="0" dirty="0" smtClean="0"/>
              <a:t>You’re learning everything.  It’s better to encode prior knowledge about structure of images (or audio, or text). </a:t>
            </a:r>
          </a:p>
          <a:p>
            <a:pPr>
              <a:spcBef>
                <a:spcPts val="1200"/>
              </a:spcBef>
              <a:buNone/>
            </a:pPr>
            <a:r>
              <a:rPr lang="en-US" sz="1800" b="0" dirty="0" smtClean="0"/>
              <a:t>	A: Wasn’t there a similar machine learning vs. linguists debate in NLP ~20 years ago….  </a:t>
            </a:r>
          </a:p>
          <a:p>
            <a:pPr>
              <a:spcBef>
                <a:spcPts val="1200"/>
              </a:spcBef>
            </a:pPr>
            <a:r>
              <a:rPr lang="en-US" sz="1800" b="0" dirty="0" smtClean="0"/>
              <a:t>Unsupervised feature learning cannot currently do X, where X is: </a:t>
            </a:r>
          </a:p>
          <a:p>
            <a:pPr>
              <a:spcBef>
                <a:spcPts val="1200"/>
              </a:spcBef>
            </a:pPr>
            <a:endParaRPr lang="en-US" sz="200" b="0" dirty="0" smtClean="0"/>
          </a:p>
          <a:p>
            <a:pPr lvl="1">
              <a:spcBef>
                <a:spcPts val="0"/>
              </a:spcBef>
              <a:buNone/>
            </a:pPr>
            <a:r>
              <a:rPr lang="en-US" sz="1800" dirty="0" smtClean="0"/>
              <a:t>Go beyond Gabor (1 layer) features. </a:t>
            </a:r>
          </a:p>
          <a:p>
            <a:pPr lvl="1">
              <a:spcBef>
                <a:spcPts val="0"/>
              </a:spcBef>
              <a:buNone/>
            </a:pPr>
            <a:r>
              <a:rPr lang="en-US" sz="1800" dirty="0" smtClean="0"/>
              <a:t>Work on temporal data (video). </a:t>
            </a:r>
          </a:p>
          <a:p>
            <a:pPr lvl="1">
              <a:spcBef>
                <a:spcPts val="0"/>
              </a:spcBef>
              <a:buNone/>
            </a:pPr>
            <a:r>
              <a:rPr lang="en-US" sz="1800" b="0" dirty="0" smtClean="0"/>
              <a:t>Learn hierarchical representations (compositional semantics).</a:t>
            </a:r>
          </a:p>
          <a:p>
            <a:pPr lvl="1">
              <a:spcBef>
                <a:spcPts val="0"/>
              </a:spcBef>
              <a:buNone/>
            </a:pPr>
            <a:r>
              <a:rPr lang="en-US" sz="1800" dirty="0" smtClean="0"/>
              <a:t>Get state-of-the-art in activity recognition.</a:t>
            </a:r>
            <a:r>
              <a:rPr lang="en-US" sz="1800" b="0" dirty="0" smtClean="0"/>
              <a:t> </a:t>
            </a:r>
          </a:p>
          <a:p>
            <a:pPr lvl="1">
              <a:spcBef>
                <a:spcPts val="0"/>
              </a:spcBef>
              <a:buNone/>
            </a:pPr>
            <a:r>
              <a:rPr lang="en-US" sz="1800" dirty="0" smtClean="0"/>
              <a:t>Get state-of-the-art on image classification.</a:t>
            </a:r>
          </a:p>
          <a:p>
            <a:pPr lvl="1">
              <a:spcBef>
                <a:spcPts val="0"/>
              </a:spcBef>
              <a:buNone/>
            </a:pPr>
            <a:r>
              <a:rPr lang="en-US" sz="1800" b="0" dirty="0" smtClean="0"/>
              <a:t>Get state-of-the-art on object detection.</a:t>
            </a:r>
          </a:p>
          <a:p>
            <a:pPr lvl="1">
              <a:spcBef>
                <a:spcPts val="0"/>
              </a:spcBef>
              <a:buNone/>
            </a:pPr>
            <a:r>
              <a:rPr lang="en-US" sz="1800" dirty="0" smtClean="0"/>
              <a:t>Learn variable-size representations.</a:t>
            </a:r>
          </a:p>
          <a:p>
            <a:pPr marL="283464" lvl="1">
              <a:spcBef>
                <a:spcPts val="0"/>
              </a:spcBef>
              <a:buNone/>
            </a:pPr>
            <a:endParaRPr lang="en-US" sz="1800" dirty="0" smtClean="0"/>
          </a:p>
          <a:p>
            <a:pPr marL="283464" lvl="1">
              <a:spcBef>
                <a:spcPts val="0"/>
              </a:spcBef>
              <a:buNone/>
            </a:pPr>
            <a:r>
              <a:rPr lang="en-US" sz="1800" dirty="0" smtClean="0"/>
              <a:t>    A: Many of these were true, but not anymore (were not fundamental weaknesses).  There’s still work to be done though! </a:t>
            </a:r>
          </a:p>
          <a:p>
            <a:pPr>
              <a:spcBef>
                <a:spcPts val="1200"/>
              </a:spcBef>
            </a:pPr>
            <a:r>
              <a:rPr lang="en-US" sz="1800" b="0" dirty="0" smtClean="0"/>
              <a:t>We don’t understand the learned features. </a:t>
            </a:r>
          </a:p>
          <a:p>
            <a:pPr>
              <a:spcBef>
                <a:spcPts val="1200"/>
              </a:spcBef>
              <a:buNone/>
            </a:pPr>
            <a:r>
              <a:rPr lang="en-US" sz="1800" b="0" dirty="0" smtClean="0"/>
              <a:t>	A: True. Though many vision/audio/etc. features also suffer from this (</a:t>
            </a:r>
            <a:r>
              <a:rPr lang="en-US" sz="1800" b="0" dirty="0" err="1" smtClean="0"/>
              <a:t>e.g</a:t>
            </a:r>
            <a:r>
              <a:rPr lang="en-US" sz="1800" b="0" dirty="0" smtClean="0"/>
              <a:t>, concatenations/combinations of different features). </a:t>
            </a:r>
          </a:p>
          <a:p>
            <a:pPr lvl="1">
              <a:spcBef>
                <a:spcPts val="1200"/>
              </a:spcBef>
              <a:buNone/>
            </a:pPr>
            <a:endParaRPr lang="en-US" sz="1800" b="0" dirty="0" smtClean="0"/>
          </a:p>
          <a:p>
            <a:pPr>
              <a:spcBef>
                <a:spcPts val="1200"/>
              </a:spcBef>
              <a:buNone/>
            </a:pPr>
            <a:endParaRPr lang="en-US" sz="1800" b="0" dirty="0" smtClean="0"/>
          </a:p>
          <a:p>
            <a:pPr>
              <a:spcBef>
                <a:spcPts val="1200"/>
              </a:spcBef>
              <a:buNone/>
            </a:pPr>
            <a:endParaRPr lang="en-US" sz="1800" b="0" dirty="0" smtClean="0"/>
          </a:p>
        </p:txBody>
      </p:sp>
      <p:grpSp>
        <p:nvGrpSpPr>
          <p:cNvPr id="4" name="Group 15"/>
          <p:cNvGrpSpPr/>
          <p:nvPr/>
        </p:nvGrpSpPr>
        <p:grpSpPr>
          <a:xfrm>
            <a:off x="1038740" y="2775810"/>
            <a:ext cx="6221610" cy="998530"/>
            <a:chOff x="1038740" y="3889860"/>
            <a:chExt cx="6221610" cy="998530"/>
          </a:xfrm>
        </p:grpSpPr>
        <p:grpSp>
          <p:nvGrpSpPr>
            <p:cNvPr id="9" name="Group 8"/>
            <p:cNvGrpSpPr/>
            <p:nvPr/>
          </p:nvGrpSpPr>
          <p:grpSpPr>
            <a:xfrm>
              <a:off x="1038740" y="3889860"/>
              <a:ext cx="6221610" cy="749050"/>
              <a:chOff x="1038740" y="3889860"/>
              <a:chExt cx="6221610" cy="749050"/>
            </a:xfrm>
          </p:grpSpPr>
          <p:cxnSp>
            <p:nvCxnSpPr>
              <p:cNvPr id="5" name="Straight Connector 4"/>
              <p:cNvCxnSpPr/>
              <p:nvPr/>
            </p:nvCxnSpPr>
            <p:spPr bwMode="auto">
              <a:xfrm>
                <a:off x="1038740" y="3889860"/>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1038740" y="412981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038740" y="438912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1038740" y="4638910"/>
                <a:ext cx="6221610" cy="0"/>
              </a:xfrm>
              <a:prstGeom prst="line">
                <a:avLst/>
              </a:prstGeom>
              <a:noFill/>
              <a:ln w="12700" cap="flat" cmpd="sng" algn="ctr">
                <a:solidFill>
                  <a:srgbClr val="FF0000"/>
                </a:solidFill>
                <a:prstDash val="solid"/>
                <a:round/>
                <a:headEnd type="none" w="med" len="med"/>
                <a:tailEnd type="none" w="med" len="med"/>
              </a:ln>
              <a:effectLst/>
            </p:spPr>
          </p:cxnSp>
        </p:grpSp>
        <p:cxnSp>
          <p:nvCxnSpPr>
            <p:cNvPr id="15" name="Straight Connector 14"/>
            <p:cNvCxnSpPr/>
            <p:nvPr/>
          </p:nvCxnSpPr>
          <p:spPr bwMode="auto">
            <a:xfrm>
              <a:off x="1038740" y="4888390"/>
              <a:ext cx="6221610" cy="0"/>
            </a:xfrm>
            <a:prstGeom prst="line">
              <a:avLst/>
            </a:prstGeom>
            <a:noFill/>
            <a:ln w="127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15436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6715" y="1854395"/>
            <a:ext cx="7772400" cy="2360612"/>
          </a:xfrm>
        </p:spPr>
        <p:txBody>
          <a:bodyPr/>
          <a:lstStyle/>
          <a:p>
            <a:pPr eaLnBrk="1" hangingPunct="1"/>
            <a:r>
              <a:rPr lang="en-US" sz="6000" dirty="0" smtClean="0">
                <a:solidFill>
                  <a:srgbClr val="0070C0"/>
                </a:solidFill>
              </a:rPr>
              <a:t>Conclusion</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485" y="838201"/>
            <a:ext cx="5956715" cy="3600986"/>
          </a:xfrm>
          <a:prstGeom prst="rect">
            <a:avLst/>
          </a:prstGeom>
          <a:noFill/>
        </p:spPr>
        <p:txBody>
          <a:bodyPr wrap="square" rtlCol="0">
            <a:spAutoFit/>
          </a:bodyPr>
          <a:lstStyle/>
          <a:p>
            <a:pPr algn="l">
              <a:spcBef>
                <a:spcPts val="0"/>
              </a:spcBef>
              <a:spcAft>
                <a:spcPts val="600"/>
              </a:spcAft>
              <a:buFont typeface="Arial" pitchFamily="34" charset="0"/>
              <a:buChar char="•"/>
            </a:pPr>
            <a:r>
              <a:rPr lang="en-US" sz="1600" dirty="0" smtClean="0">
                <a:solidFill>
                  <a:schemeClr val="bg1"/>
                </a:solidFill>
              </a:rPr>
              <a:t> Deep Learning and Self-Taught learning: Lets learn rather than manually design our features. </a:t>
            </a:r>
          </a:p>
          <a:p>
            <a:pPr algn="l">
              <a:spcBef>
                <a:spcPts val="0"/>
              </a:spcBef>
              <a:spcAft>
                <a:spcPts val="600"/>
              </a:spcAft>
              <a:buFont typeface="Arial" pitchFamily="34" charset="0"/>
              <a:buChar char="•"/>
            </a:pPr>
            <a:r>
              <a:rPr lang="en-US" sz="1600" dirty="0" smtClean="0">
                <a:solidFill>
                  <a:schemeClr val="bg1"/>
                </a:solidFill>
              </a:rPr>
              <a:t> Discover the fundamental computational principles that underlie perception? </a:t>
            </a:r>
          </a:p>
          <a:p>
            <a:pPr algn="l">
              <a:spcBef>
                <a:spcPts val="0"/>
              </a:spcBef>
              <a:spcAft>
                <a:spcPts val="600"/>
              </a:spcAft>
              <a:buFont typeface="Arial" pitchFamily="34" charset="0"/>
              <a:buChar char="•"/>
            </a:pPr>
            <a:r>
              <a:rPr lang="en-US" sz="1600" dirty="0" smtClean="0">
                <a:solidFill>
                  <a:schemeClr val="bg1"/>
                </a:solidFill>
              </a:rPr>
              <a:t> Sparse coding and deep versions very successful on vision and audio tasks.  Other variants for learning recursive representations. </a:t>
            </a:r>
          </a:p>
          <a:p>
            <a:pPr algn="l">
              <a:spcBef>
                <a:spcPts val="0"/>
              </a:spcBef>
              <a:spcAft>
                <a:spcPts val="600"/>
              </a:spcAft>
              <a:buFont typeface="Arial" pitchFamily="34" charset="0"/>
              <a:buChar char="•"/>
            </a:pPr>
            <a:r>
              <a:rPr lang="en-US" sz="1600" dirty="0" smtClean="0">
                <a:solidFill>
                  <a:schemeClr val="bg1"/>
                </a:solidFill>
              </a:rPr>
              <a:t> To get this to work for yourself, see online tutorial: </a:t>
            </a:r>
            <a:br>
              <a:rPr lang="en-US" sz="1600" dirty="0" smtClean="0">
                <a:solidFill>
                  <a:schemeClr val="bg1"/>
                </a:solidFill>
              </a:rPr>
            </a:br>
            <a:r>
              <a:rPr lang="en-US" sz="1600" dirty="0" smtClean="0">
                <a:solidFill>
                  <a:schemeClr val="bg1"/>
                </a:solidFill>
              </a:rPr>
              <a:t>   </a:t>
            </a:r>
            <a:r>
              <a:rPr lang="en-US" sz="1600" dirty="0" smtClean="0">
                <a:solidFill>
                  <a:srgbClr val="00B0F0"/>
                </a:solidFill>
              </a:rPr>
              <a:t>http://deeplearning.stanford.edu/wiki</a:t>
            </a:r>
          </a:p>
          <a:p>
            <a:pPr>
              <a:spcBef>
                <a:spcPts val="0"/>
              </a:spcBef>
              <a:spcAft>
                <a:spcPts val="600"/>
              </a:spcAft>
              <a:buFont typeface="Arial" pitchFamily="34" charset="0"/>
              <a:buChar char="•"/>
            </a:pPr>
            <a:endParaRPr lang="en-US" sz="100" dirty="0" smtClean="0">
              <a:solidFill>
                <a:schemeClr val="bg1"/>
              </a:solidFill>
            </a:endParaRPr>
          </a:p>
          <a:p>
            <a:pPr algn="l">
              <a:spcBef>
                <a:spcPts val="0"/>
              </a:spcBef>
              <a:spcAft>
                <a:spcPts val="600"/>
              </a:spcAft>
            </a:pPr>
            <a:endParaRPr lang="en-US" sz="1600" dirty="0" smtClean="0">
              <a:solidFill>
                <a:schemeClr val="bg1"/>
              </a:solidFill>
            </a:endParaRPr>
          </a:p>
          <a:p>
            <a:pPr algn="l">
              <a:spcBef>
                <a:spcPts val="0"/>
              </a:spcBef>
              <a:spcAft>
                <a:spcPts val="600"/>
              </a:spcAft>
            </a:pPr>
            <a:endParaRPr lang="en-US" sz="1600" dirty="0" smtClean="0">
              <a:solidFill>
                <a:schemeClr val="bg1"/>
              </a:solidFill>
            </a:endParaRPr>
          </a:p>
          <a:p>
            <a:pPr algn="l">
              <a:spcBef>
                <a:spcPts val="0"/>
              </a:spcBef>
              <a:spcAft>
                <a:spcPts val="600"/>
              </a:spcAft>
            </a:pPr>
            <a:r>
              <a:rPr lang="en-US" sz="1600" dirty="0" smtClean="0">
                <a:solidFill>
                  <a:schemeClr val="bg1"/>
                </a:solidFill>
              </a:rPr>
              <a:t> </a:t>
            </a:r>
          </a:p>
        </p:txBody>
      </p:sp>
      <p:sp>
        <p:nvSpPr>
          <p:cNvPr id="2" name="Title 1"/>
          <p:cNvSpPr>
            <a:spLocks noGrp="1"/>
          </p:cNvSpPr>
          <p:nvPr>
            <p:ph type="title"/>
          </p:nvPr>
        </p:nvSpPr>
        <p:spPr/>
        <p:txBody>
          <a:bodyPr/>
          <a:lstStyle/>
          <a:p>
            <a:r>
              <a:rPr lang="en-US" dirty="0" smtClean="0"/>
              <a:t>Unsupervised Feature Learning Summary</a:t>
            </a:r>
            <a:endParaRPr lang="en-US" dirty="0"/>
          </a:p>
        </p:txBody>
      </p:sp>
      <p:pic>
        <p:nvPicPr>
          <p:cNvPr id="1513474" name="Picture 2" descr="C:\Users\ang\Desktop\Vision.jpg"/>
          <p:cNvPicPr>
            <a:picLocks noChangeAspect="1" noChangeArrowheads="1"/>
          </p:cNvPicPr>
          <p:nvPr/>
        </p:nvPicPr>
        <p:blipFill>
          <a:blip r:embed="rId3"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4"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5" cstate="print"/>
          <a:srcRect/>
          <a:stretch>
            <a:fillRect/>
          </a:stretch>
        </p:blipFill>
        <p:spPr bwMode="auto">
          <a:xfrm>
            <a:off x="10832015" y="4158695"/>
            <a:ext cx="1322019" cy="1152150"/>
          </a:xfrm>
          <a:prstGeom prst="rect">
            <a:avLst/>
          </a:prstGeom>
          <a:noFill/>
        </p:spPr>
      </p:pic>
      <p:pic>
        <p:nvPicPr>
          <p:cNvPr id="1513477" name="Picture 5" descr="C:\Users\ang\Desktop\facefeatures.jpg"/>
          <p:cNvPicPr>
            <a:picLocks noChangeAspect="1" noChangeArrowheads="1"/>
          </p:cNvPicPr>
          <p:nvPr/>
        </p:nvPicPr>
        <p:blipFill>
          <a:blip r:embed="rId6" cstate="print"/>
          <a:srcRect/>
          <a:stretch>
            <a:fillRect/>
          </a:stretch>
        </p:blipFill>
        <p:spPr bwMode="auto">
          <a:xfrm>
            <a:off x="6185011" y="1892801"/>
            <a:ext cx="865688" cy="1766630"/>
          </a:xfrm>
          <a:prstGeom prst="rect">
            <a:avLst/>
          </a:prstGeom>
          <a:noFill/>
        </p:spPr>
      </p:pic>
      <p:grpSp>
        <p:nvGrpSpPr>
          <p:cNvPr id="3" name="Group 4"/>
          <p:cNvGrpSpPr>
            <a:grpSpLocks/>
          </p:cNvGrpSpPr>
          <p:nvPr/>
        </p:nvGrpSpPr>
        <p:grpSpPr bwMode="auto">
          <a:xfrm>
            <a:off x="6077625" y="817458"/>
            <a:ext cx="3066375" cy="916420"/>
            <a:chOff x="1066" y="3370"/>
            <a:chExt cx="2886" cy="762"/>
          </a:xfrm>
        </p:grpSpPr>
        <p:sp>
          <p:nvSpPr>
            <p:cNvPr id="22" name="Rectangle 5"/>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23" name="Picture 6"/>
            <p:cNvPicPr>
              <a:picLocks noChangeAspect="1" noChangeArrowheads="1"/>
            </p:cNvPicPr>
            <p:nvPr/>
          </p:nvPicPr>
          <p:blipFill>
            <a:blip r:embed="rId7" cstate="print"/>
            <a:srcRect/>
            <a:stretch>
              <a:fillRect/>
            </a:stretch>
          </p:blipFill>
          <p:spPr bwMode="auto">
            <a:xfrm>
              <a:off x="1155" y="3454"/>
              <a:ext cx="335" cy="167"/>
            </a:xfrm>
            <a:prstGeom prst="rect">
              <a:avLst/>
            </a:prstGeom>
            <a:noFill/>
            <a:ln w="12700" algn="ctr">
              <a:noFill/>
              <a:miter lim="800000"/>
              <a:headEnd/>
              <a:tailEnd/>
            </a:ln>
          </p:spPr>
        </p:pic>
        <p:pic>
          <p:nvPicPr>
            <p:cNvPr id="24" name="Picture 7"/>
            <p:cNvPicPr>
              <a:picLocks noChangeAspect="1" noChangeArrowheads="1"/>
            </p:cNvPicPr>
            <p:nvPr/>
          </p:nvPicPr>
          <p:blipFill>
            <a:blip r:embed="rId8" cstate="print"/>
            <a:srcRect/>
            <a:stretch>
              <a:fillRect/>
            </a:stretch>
          </p:blipFill>
          <p:spPr bwMode="auto">
            <a:xfrm>
              <a:off x="1981" y="3460"/>
              <a:ext cx="319" cy="212"/>
            </a:xfrm>
            <a:prstGeom prst="rect">
              <a:avLst/>
            </a:prstGeom>
            <a:noFill/>
            <a:ln w="12700" algn="ctr">
              <a:noFill/>
              <a:miter lim="800000"/>
              <a:headEnd/>
              <a:tailEnd/>
            </a:ln>
          </p:spPr>
        </p:pic>
        <p:pic>
          <p:nvPicPr>
            <p:cNvPr id="25" name="Picture 8"/>
            <p:cNvPicPr>
              <a:picLocks noChangeAspect="1" noChangeArrowheads="1"/>
            </p:cNvPicPr>
            <p:nvPr/>
          </p:nvPicPr>
          <p:blipFill>
            <a:blip r:embed="rId9" cstate="print"/>
            <a:srcRect/>
            <a:stretch>
              <a:fillRect/>
            </a:stretch>
          </p:blipFill>
          <p:spPr bwMode="auto">
            <a:xfrm>
              <a:off x="1983" y="3717"/>
              <a:ext cx="319" cy="213"/>
            </a:xfrm>
            <a:prstGeom prst="rect">
              <a:avLst/>
            </a:prstGeom>
            <a:noFill/>
            <a:ln w="12700" algn="ctr">
              <a:noFill/>
              <a:miter lim="800000"/>
              <a:headEnd/>
              <a:tailEnd/>
            </a:ln>
          </p:spPr>
        </p:pic>
        <p:pic>
          <p:nvPicPr>
            <p:cNvPr id="26" name="Picture 9"/>
            <p:cNvPicPr>
              <a:picLocks noChangeAspect="1" noChangeArrowheads="1"/>
            </p:cNvPicPr>
            <p:nvPr/>
          </p:nvPicPr>
          <p:blipFill>
            <a:blip r:embed="rId10" cstate="print"/>
            <a:srcRect/>
            <a:stretch>
              <a:fillRect/>
            </a:stretch>
          </p:blipFill>
          <p:spPr bwMode="auto">
            <a:xfrm>
              <a:off x="1567" y="3706"/>
              <a:ext cx="335" cy="224"/>
            </a:xfrm>
            <a:prstGeom prst="rect">
              <a:avLst/>
            </a:prstGeom>
            <a:noFill/>
            <a:ln w="12700" algn="ctr">
              <a:noFill/>
              <a:miter lim="800000"/>
              <a:headEnd/>
              <a:tailEnd/>
            </a:ln>
          </p:spPr>
        </p:pic>
        <p:sp>
          <p:nvSpPr>
            <p:cNvPr id="27" name="Text Box 10"/>
            <p:cNvSpPr txBox="1">
              <a:spLocks noChangeArrowheads="1"/>
            </p:cNvSpPr>
            <p:nvPr/>
          </p:nvSpPr>
          <p:spPr bwMode="auto">
            <a:xfrm>
              <a:off x="1245" y="3940"/>
              <a:ext cx="1043" cy="192"/>
            </a:xfrm>
            <a:prstGeom prst="rect">
              <a:avLst/>
            </a:prstGeom>
            <a:noFill/>
            <a:ln w="12700" algn="ctr">
              <a:noFill/>
              <a:miter lim="800000"/>
              <a:headEnd/>
              <a:tailEnd/>
            </a:ln>
          </p:spPr>
          <p:txBody>
            <a:bodyPr wrap="none">
              <a:spAutoFit/>
            </a:bodyPr>
            <a:lstStyle/>
            <a:p>
              <a:pPr algn="l">
                <a:spcBef>
                  <a:spcPct val="0"/>
                </a:spcBef>
              </a:pPr>
              <a:r>
                <a:rPr lang="en-US" sz="900" dirty="0" smtClean="0">
                  <a:latin typeface="Arial" charset="0"/>
                </a:rPr>
                <a:t>Unlabeled images</a:t>
              </a:r>
              <a:endParaRPr lang="en-US" sz="900" dirty="0">
                <a:latin typeface="Arial" charset="0"/>
              </a:endParaRPr>
            </a:p>
          </p:txBody>
        </p:sp>
        <p:pic>
          <p:nvPicPr>
            <p:cNvPr id="28" name="Picture 11"/>
            <p:cNvPicPr>
              <a:picLocks noChangeAspect="1" noChangeArrowheads="1"/>
            </p:cNvPicPr>
            <p:nvPr/>
          </p:nvPicPr>
          <p:blipFill>
            <a:blip r:embed="rId11" cstate="print"/>
            <a:srcRect/>
            <a:stretch>
              <a:fillRect/>
            </a:stretch>
          </p:blipFill>
          <p:spPr bwMode="auto">
            <a:xfrm>
              <a:off x="1145" y="3713"/>
              <a:ext cx="331" cy="221"/>
            </a:xfrm>
            <a:prstGeom prst="rect">
              <a:avLst/>
            </a:prstGeom>
            <a:noFill/>
            <a:ln w="12700" algn="ctr">
              <a:noFill/>
              <a:miter lim="800000"/>
              <a:headEnd/>
              <a:tailEnd/>
            </a:ln>
          </p:spPr>
        </p:pic>
        <p:grpSp>
          <p:nvGrpSpPr>
            <p:cNvPr id="4" name="Group 12"/>
            <p:cNvGrpSpPr>
              <a:grpSpLocks/>
            </p:cNvGrpSpPr>
            <p:nvPr/>
          </p:nvGrpSpPr>
          <p:grpSpPr bwMode="auto">
            <a:xfrm>
              <a:off x="2500" y="3418"/>
              <a:ext cx="653" cy="618"/>
              <a:chOff x="2694" y="3515"/>
              <a:chExt cx="653" cy="618"/>
            </a:xfrm>
          </p:grpSpPr>
          <p:sp>
            <p:nvSpPr>
              <p:cNvPr id="35" name="Rectangle 13"/>
              <p:cNvSpPr>
                <a:spLocks noChangeArrowheads="1"/>
              </p:cNvSpPr>
              <p:nvPr/>
            </p:nvSpPr>
            <p:spPr bwMode="auto">
              <a:xfrm>
                <a:off x="2694"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6" name="Picture 14"/>
              <p:cNvPicPr>
                <a:picLocks noChangeAspect="1" noChangeArrowheads="1"/>
              </p:cNvPicPr>
              <p:nvPr/>
            </p:nvPicPr>
            <p:blipFill>
              <a:blip r:embed="rId12" cstate="print"/>
              <a:srcRect/>
              <a:stretch>
                <a:fillRect/>
              </a:stretch>
            </p:blipFill>
            <p:spPr bwMode="auto">
              <a:xfrm>
                <a:off x="2791" y="3587"/>
                <a:ext cx="459" cy="308"/>
              </a:xfrm>
              <a:prstGeom prst="rect">
                <a:avLst/>
              </a:prstGeom>
              <a:noFill/>
              <a:ln w="12700" algn="ctr">
                <a:noFill/>
                <a:miter lim="800000"/>
                <a:headEnd/>
                <a:tailEnd/>
              </a:ln>
            </p:spPr>
          </p:pic>
          <p:sp>
            <p:nvSpPr>
              <p:cNvPr id="37" name="Text Box 15"/>
              <p:cNvSpPr txBox="1">
                <a:spLocks noChangeArrowheads="1"/>
              </p:cNvSpPr>
              <p:nvPr/>
            </p:nvSpPr>
            <p:spPr bwMode="auto">
              <a:xfrm>
                <a:off x="2799" y="3926"/>
                <a:ext cx="387" cy="207"/>
              </a:xfrm>
              <a:prstGeom prst="rect">
                <a:avLst/>
              </a:prstGeom>
              <a:noFill/>
              <a:ln w="12700" algn="ctr">
                <a:noFill/>
                <a:miter lim="800000"/>
                <a:headEnd/>
                <a:tailEnd/>
              </a:ln>
            </p:spPr>
            <p:txBody>
              <a:bodyPr>
                <a:spAutoFit/>
              </a:bodyPr>
              <a:lstStyle/>
              <a:p>
                <a:pPr>
                  <a:spcBef>
                    <a:spcPct val="0"/>
                  </a:spcBef>
                </a:pPr>
                <a:r>
                  <a:rPr lang="en-US" sz="800" dirty="0" smtClean="0">
                    <a:latin typeface="Arial" charset="0"/>
                  </a:rPr>
                  <a:t>Car</a:t>
                </a:r>
                <a:endParaRPr lang="en-US" sz="800" dirty="0">
                  <a:latin typeface="Arial" charset="0"/>
                </a:endParaRPr>
              </a:p>
            </p:txBody>
          </p:sp>
        </p:grpSp>
        <p:grpSp>
          <p:nvGrpSpPr>
            <p:cNvPr id="5" name="Group 16"/>
            <p:cNvGrpSpPr>
              <a:grpSpLocks/>
            </p:cNvGrpSpPr>
            <p:nvPr/>
          </p:nvGrpSpPr>
          <p:grpSpPr bwMode="auto">
            <a:xfrm>
              <a:off x="3274" y="3418"/>
              <a:ext cx="678" cy="594"/>
              <a:chOff x="3274" y="3418"/>
              <a:chExt cx="678" cy="594"/>
            </a:xfrm>
          </p:grpSpPr>
          <p:sp>
            <p:nvSpPr>
              <p:cNvPr id="32" name="Rectangle 17"/>
              <p:cNvSpPr>
                <a:spLocks noChangeArrowheads="1"/>
              </p:cNvSpPr>
              <p:nvPr/>
            </p:nvSpPr>
            <p:spPr bwMode="auto">
              <a:xfrm>
                <a:off x="3274"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3" name="Picture 18"/>
              <p:cNvPicPr>
                <a:picLocks noChangeAspect="1" noChangeArrowheads="1"/>
              </p:cNvPicPr>
              <p:nvPr/>
            </p:nvPicPr>
            <p:blipFill>
              <a:blip r:embed="rId13" cstate="print"/>
              <a:srcRect/>
              <a:stretch>
                <a:fillRect/>
              </a:stretch>
            </p:blipFill>
            <p:spPr bwMode="auto">
              <a:xfrm>
                <a:off x="3347" y="3491"/>
                <a:ext cx="508" cy="296"/>
              </a:xfrm>
              <a:prstGeom prst="rect">
                <a:avLst/>
              </a:prstGeom>
              <a:noFill/>
              <a:ln w="12700" algn="ctr">
                <a:noFill/>
                <a:miter lim="800000"/>
                <a:headEnd/>
                <a:tailEnd/>
              </a:ln>
            </p:spPr>
          </p:pic>
          <p:sp>
            <p:nvSpPr>
              <p:cNvPr id="34" name="Text Box 19"/>
              <p:cNvSpPr txBox="1">
                <a:spLocks noChangeArrowheads="1"/>
              </p:cNvSpPr>
              <p:nvPr/>
            </p:nvSpPr>
            <p:spPr bwMode="auto">
              <a:xfrm>
                <a:off x="3307" y="3805"/>
                <a:ext cx="642" cy="207"/>
              </a:xfrm>
              <a:prstGeom prst="rect">
                <a:avLst/>
              </a:prstGeom>
              <a:noFill/>
              <a:ln w="12700" algn="ctr">
                <a:noFill/>
                <a:miter lim="800000"/>
                <a:headEnd/>
                <a:tailEnd/>
              </a:ln>
            </p:spPr>
            <p:txBody>
              <a:bodyPr wrap="none">
                <a:spAutoFit/>
              </a:bodyPr>
              <a:lstStyle/>
              <a:p>
                <a:pPr algn="l">
                  <a:spcBef>
                    <a:spcPct val="0"/>
                  </a:spcBef>
                </a:pPr>
                <a:r>
                  <a:rPr lang="en-US" sz="800" dirty="0">
                    <a:latin typeface="Arial" charset="0"/>
                  </a:rPr>
                  <a:t>Motorcycle</a:t>
                </a:r>
              </a:p>
            </p:txBody>
          </p:sp>
        </p:grpSp>
        <p:pic>
          <p:nvPicPr>
            <p:cNvPr id="31" name="Picture 20"/>
            <p:cNvPicPr>
              <a:picLocks noChangeAspect="1" noChangeArrowheads="1"/>
            </p:cNvPicPr>
            <p:nvPr/>
          </p:nvPicPr>
          <p:blipFill>
            <a:blip r:embed="rId14" cstate="print"/>
            <a:srcRect/>
            <a:stretch>
              <a:fillRect/>
            </a:stretch>
          </p:blipFill>
          <p:spPr bwMode="auto">
            <a:xfrm>
              <a:off x="1574" y="3442"/>
              <a:ext cx="338" cy="218"/>
            </a:xfrm>
            <a:prstGeom prst="rect">
              <a:avLst/>
            </a:prstGeom>
            <a:noFill/>
            <a:ln w="25400" algn="ctr">
              <a:noFill/>
              <a:miter lim="800000"/>
              <a:headEnd/>
              <a:tailEnd/>
            </a:ln>
          </p:spPr>
        </p:pic>
      </p:grpSp>
      <p:cxnSp>
        <p:nvCxnSpPr>
          <p:cNvPr id="39" name="Straight Connector 38"/>
          <p:cNvCxnSpPr/>
          <p:nvPr/>
        </p:nvCxnSpPr>
        <p:spPr bwMode="auto">
          <a:xfrm>
            <a:off x="270640" y="3697835"/>
            <a:ext cx="8686800" cy="38100"/>
          </a:xfrm>
          <a:prstGeom prst="line">
            <a:avLst/>
          </a:prstGeom>
          <a:noFill/>
          <a:ln w="38100" cap="flat" cmpd="sng" algn="ctr">
            <a:solidFill>
              <a:schemeClr val="bg1"/>
            </a:solidFill>
            <a:prstDash val="solid"/>
            <a:round/>
            <a:headEnd type="none" w="med" len="med"/>
            <a:tailEnd type="none" w="med" len="med"/>
          </a:ln>
          <a:effectLst/>
        </p:spPr>
      </p:cxnSp>
      <p:grpSp>
        <p:nvGrpSpPr>
          <p:cNvPr id="9" name="Group 40"/>
          <p:cNvGrpSpPr/>
          <p:nvPr/>
        </p:nvGrpSpPr>
        <p:grpSpPr>
          <a:xfrm>
            <a:off x="7490780" y="2276849"/>
            <a:ext cx="1499600" cy="1179887"/>
            <a:chOff x="9098106" y="3178603"/>
            <a:chExt cx="1943884" cy="1549798"/>
          </a:xfrm>
        </p:grpSpPr>
        <p:pic>
          <p:nvPicPr>
            <p:cNvPr id="38" name="Picture 1" descr="C:\Users\ang\Desktop\foo.png"/>
            <p:cNvPicPr>
              <a:picLocks noChangeAspect="1" noChangeArrowheads="1"/>
            </p:cNvPicPr>
            <p:nvPr/>
          </p:nvPicPr>
          <p:blipFill>
            <a:blip r:embed="rId15" cstate="print"/>
            <a:srcRect/>
            <a:stretch>
              <a:fillRect/>
            </a:stretch>
          </p:blipFill>
          <p:spPr bwMode="auto">
            <a:xfrm>
              <a:off x="9098106" y="3229048"/>
              <a:ext cx="1943884" cy="1499353"/>
            </a:xfrm>
            <a:prstGeom prst="rect">
              <a:avLst/>
            </a:prstGeom>
            <a:noFill/>
          </p:spPr>
        </p:pic>
        <p:sp>
          <p:nvSpPr>
            <p:cNvPr id="40" name="Rectangle 39"/>
            <p:cNvSpPr/>
            <p:nvPr/>
          </p:nvSpPr>
          <p:spPr bwMode="auto">
            <a:xfrm>
              <a:off x="9155624" y="3178603"/>
              <a:ext cx="537670" cy="38405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49" name="Group 48"/>
          <p:cNvGrpSpPr/>
          <p:nvPr/>
        </p:nvGrpSpPr>
        <p:grpSpPr>
          <a:xfrm>
            <a:off x="539475" y="3864806"/>
            <a:ext cx="8794745" cy="1525018"/>
            <a:chOff x="-1145642" y="5186310"/>
            <a:chExt cx="10241863" cy="1775950"/>
          </a:xfrm>
        </p:grpSpPr>
        <p:grpSp>
          <p:nvGrpSpPr>
            <p:cNvPr id="50" name="Group 9"/>
            <p:cNvGrpSpPr/>
            <p:nvPr/>
          </p:nvGrpSpPr>
          <p:grpSpPr>
            <a:xfrm>
              <a:off x="-1145643" y="5186308"/>
              <a:ext cx="10241864" cy="1775949"/>
              <a:chOff x="-1145643" y="5186308"/>
              <a:chExt cx="10241864" cy="1775949"/>
            </a:xfrm>
          </p:grpSpPr>
          <p:grpSp>
            <p:nvGrpSpPr>
              <p:cNvPr id="52" name="Group 41"/>
              <p:cNvGrpSpPr/>
              <p:nvPr/>
            </p:nvGrpSpPr>
            <p:grpSpPr>
              <a:xfrm>
                <a:off x="-1145643" y="5186308"/>
                <a:ext cx="10241864" cy="1775949"/>
                <a:chOff x="-1313441" y="4942901"/>
                <a:chExt cx="11645625" cy="2019363"/>
              </a:xfrm>
            </p:grpSpPr>
            <p:grpSp>
              <p:nvGrpSpPr>
                <p:cNvPr id="54" name="Group 47"/>
                <p:cNvGrpSpPr/>
                <p:nvPr/>
              </p:nvGrpSpPr>
              <p:grpSpPr>
                <a:xfrm>
                  <a:off x="-1313441" y="4942901"/>
                  <a:ext cx="11645625" cy="2019363"/>
                  <a:chOff x="-1310844" y="4619555"/>
                  <a:chExt cx="12909060" cy="2238445"/>
                </a:xfrm>
              </p:grpSpPr>
              <p:sp>
                <p:nvSpPr>
                  <p:cNvPr id="56"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2" name="Text Box 10"/>
                  <p:cNvSpPr txBox="1">
                    <a:spLocks noChangeArrowheads="1"/>
                  </p:cNvSpPr>
                  <p:nvPr/>
                </p:nvSpPr>
                <p:spPr bwMode="auto">
                  <a:xfrm>
                    <a:off x="-1310844" y="6079220"/>
                    <a:ext cx="12909060" cy="380663"/>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100" kern="1200" dirty="0" smtClean="0">
                        <a:solidFill>
                          <a:schemeClr val="bg1"/>
                        </a:solidFill>
                        <a:latin typeface="+mn-lt"/>
                        <a:ea typeface="+mn-ea"/>
                        <a:cs typeface="+mn-cs"/>
                      </a:rPr>
                      <a:t>    Adam Coates       Quoc Le       Honglak Lee     Andrew Saxe   Andrew Maas Chris Manning Jiquan Ngiam  Richard Socher     Will Zou </a:t>
                    </a:r>
                    <a:endParaRPr lang="en-US" sz="1100" kern="1200" dirty="0">
                      <a:solidFill>
                        <a:schemeClr val="bg1"/>
                      </a:solidFill>
                      <a:latin typeface="+mn-lt"/>
                      <a:ea typeface="+mn-ea"/>
                      <a:cs typeface="+mn-cs"/>
                    </a:endParaRPr>
                  </a:p>
                </p:txBody>
              </p:sp>
              <p:pic>
                <p:nvPicPr>
                  <p:cNvPr id="63" name="Picture 9" descr="honglak"/>
                  <p:cNvPicPr>
                    <a:picLocks noChangeAspect="1" noChangeArrowheads="1"/>
                  </p:cNvPicPr>
                  <p:nvPr/>
                </p:nvPicPr>
                <p:blipFill>
                  <a:blip r:embed="rId16"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15" descr="quoc"/>
                  <p:cNvPicPr>
                    <a:picLocks noChangeAspect="1" noChangeArrowheads="1"/>
                  </p:cNvPicPr>
                  <p:nvPr/>
                </p:nvPicPr>
                <p:blipFill>
                  <a:blip r:embed="rId17"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3"/>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
                  <p:cNvPicPr>
                    <a:picLocks noChangeAspect="1" noChangeArrowheads="1"/>
                  </p:cNvPicPr>
                  <p:nvPr/>
                </p:nvPicPr>
                <p:blipFill>
                  <a:blip r:embed="rId20" cstate="print"/>
                  <a:srcRect/>
                  <a:stretch>
                    <a:fillRect/>
                  </a:stretch>
                </p:blipFill>
                <p:spPr bwMode="auto">
                  <a:xfrm>
                    <a:off x="7384260" y="4619555"/>
                    <a:ext cx="1112108" cy="1371600"/>
                  </a:xfrm>
                  <a:prstGeom prst="rect">
                    <a:avLst/>
                  </a:prstGeom>
                  <a:noFill/>
                  <a:ln w="9525">
                    <a:noFill/>
                    <a:miter lim="800000"/>
                    <a:headEnd/>
                    <a:tailEnd/>
                  </a:ln>
                </p:spPr>
              </p:pic>
              <p:pic>
                <p:nvPicPr>
                  <p:cNvPr id="68" name="Picture 2"/>
                  <p:cNvPicPr>
                    <a:picLocks noChangeAspect="1" noChangeArrowheads="1"/>
                  </p:cNvPicPr>
                  <p:nvPr/>
                </p:nvPicPr>
                <p:blipFill>
                  <a:blip r:embed="rId21" cstate="print"/>
                  <a:srcRect/>
                  <a:stretch>
                    <a:fillRect/>
                  </a:stretch>
                </p:blipFill>
                <p:spPr bwMode="auto">
                  <a:xfrm>
                    <a:off x="8727115" y="4619555"/>
                    <a:ext cx="1168869" cy="1371600"/>
                  </a:xfrm>
                  <a:prstGeom prst="rect">
                    <a:avLst/>
                  </a:prstGeom>
                  <a:noFill/>
                  <a:ln w="9525">
                    <a:noFill/>
                    <a:miter lim="800000"/>
                    <a:headEnd/>
                    <a:tailEnd/>
                  </a:ln>
                </p:spPr>
              </p:pic>
            </p:grpSp>
            <p:pic>
              <p:nvPicPr>
                <p:cNvPr id="55" name="Picture 2" descr="http://www-nlp.stanford.edu/~manning/images/chrism2.jpg"/>
                <p:cNvPicPr>
                  <a:picLocks noChangeAspect="1" noChangeArrowheads="1"/>
                </p:cNvPicPr>
                <p:nvPr/>
              </p:nvPicPr>
              <p:blipFill>
                <a:blip r:embed="rId22" cstate="print"/>
                <a:srcRect/>
                <a:stretch>
                  <a:fillRect/>
                </a:stretch>
              </p:blipFill>
              <p:spPr bwMode="auto">
                <a:xfrm>
                  <a:off x="5374396" y="4949890"/>
                  <a:ext cx="925829" cy="1234440"/>
                </a:xfrm>
                <a:prstGeom prst="rect">
                  <a:avLst/>
                </a:prstGeom>
                <a:noFill/>
              </p:spPr>
            </p:pic>
          </p:grpSp>
          <p:pic>
            <p:nvPicPr>
              <p:cNvPr id="53" name="Picture 2" descr="will_phot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58125" y="5196990"/>
                <a:ext cx="912360" cy="1088137"/>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4" descr="http://www.stanford.edu/~acoates/adam3.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6279" t="11506" r="23115" b="33870"/>
            <a:stretch/>
          </p:blipFill>
          <p:spPr bwMode="auto">
            <a:xfrm>
              <a:off x="-795502" y="5221239"/>
              <a:ext cx="869892" cy="1088136"/>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TextBox 70"/>
          <p:cNvSpPr txBox="1"/>
          <p:nvPr/>
        </p:nvSpPr>
        <p:spPr>
          <a:xfrm>
            <a:off x="0" y="4287261"/>
            <a:ext cx="764953"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Stanford</a:t>
            </a:r>
          </a:p>
        </p:txBody>
      </p:sp>
      <p:sp>
        <p:nvSpPr>
          <p:cNvPr id="72" name="TextBox 71"/>
          <p:cNvSpPr txBox="1"/>
          <p:nvPr/>
        </p:nvSpPr>
        <p:spPr>
          <a:xfrm>
            <a:off x="53109" y="5593031"/>
            <a:ext cx="678391"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Google</a:t>
            </a:r>
          </a:p>
        </p:txBody>
      </p:sp>
      <p:grpSp>
        <p:nvGrpSpPr>
          <p:cNvPr id="10" name="Group 9"/>
          <p:cNvGrpSpPr/>
          <p:nvPr/>
        </p:nvGrpSpPr>
        <p:grpSpPr>
          <a:xfrm>
            <a:off x="347450" y="5171541"/>
            <a:ext cx="8705441" cy="1675504"/>
            <a:chOff x="347450" y="5171541"/>
            <a:chExt cx="8705441" cy="1675504"/>
          </a:xfrm>
        </p:grpSpPr>
        <p:grpSp>
          <p:nvGrpSpPr>
            <p:cNvPr id="7" name="Group 6"/>
            <p:cNvGrpSpPr/>
            <p:nvPr/>
          </p:nvGrpSpPr>
          <p:grpSpPr>
            <a:xfrm>
              <a:off x="347450" y="5171541"/>
              <a:ext cx="8705441" cy="1675504"/>
              <a:chOff x="347450" y="5171541"/>
              <a:chExt cx="8705441" cy="1675504"/>
            </a:xfrm>
          </p:grpSpPr>
          <p:sp>
            <p:nvSpPr>
              <p:cNvPr id="44" name="Rectangle 43"/>
              <p:cNvSpPr/>
              <p:nvPr/>
            </p:nvSpPr>
            <p:spPr>
              <a:xfrm>
                <a:off x="347450" y="6246881"/>
                <a:ext cx="8705441" cy="600164"/>
              </a:xfrm>
              <a:prstGeom prst="rect">
                <a:avLst/>
              </a:prstGeom>
            </p:spPr>
            <p:txBody>
              <a:bodyPr wrap="square">
                <a:spAutoFit/>
              </a:bodyPr>
              <a:lstStyle/>
              <a:p>
                <a:pPr algn="l">
                  <a:spcBef>
                    <a:spcPts val="0"/>
                  </a:spcBef>
                </a:pPr>
                <a:r>
                  <a:rPr lang="en-US" sz="1100" dirty="0" smtClean="0">
                    <a:solidFill>
                      <a:schemeClr val="bg1"/>
                    </a:solidFill>
                  </a:rPr>
                  <a:t>            Kai Chen     Greg Corrado     Jeff Dean   Matthieu Devin  Andrea </a:t>
                </a:r>
                <a:r>
                  <a:rPr lang="en-US" sz="1100" dirty="0" err="1" smtClean="0">
                    <a:solidFill>
                      <a:schemeClr val="bg1"/>
                    </a:solidFill>
                  </a:rPr>
                  <a:t>Frome</a:t>
                </a:r>
                <a:r>
                  <a:rPr lang="en-US" sz="1100" dirty="0" smtClean="0">
                    <a:solidFill>
                      <a:schemeClr val="bg1"/>
                    </a:solidFill>
                  </a:rPr>
                  <a:t>   </a:t>
                </a:r>
                <a:r>
                  <a:rPr lang="en-US" sz="1100" dirty="0" err="1" smtClean="0">
                    <a:solidFill>
                      <a:schemeClr val="bg1"/>
                    </a:solidFill>
                  </a:rPr>
                  <a:t>Rajat</a:t>
                </a:r>
                <a:r>
                  <a:rPr lang="en-US" sz="1100" dirty="0" smtClean="0">
                    <a:solidFill>
                      <a:schemeClr val="bg1"/>
                    </a:solidFill>
                  </a:rPr>
                  <a:t> </a:t>
                </a:r>
                <a:r>
                  <a:rPr lang="en-US" sz="1100" dirty="0" err="1" smtClean="0">
                    <a:solidFill>
                      <a:schemeClr val="bg1"/>
                    </a:solidFill>
                  </a:rPr>
                  <a:t>Monga</a:t>
                </a:r>
                <a:r>
                  <a:rPr lang="en-US" sz="1100" dirty="0" smtClean="0">
                    <a:solidFill>
                      <a:schemeClr val="bg1"/>
                    </a:solidFill>
                  </a:rPr>
                  <a:t>   </a:t>
                </a:r>
                <a:r>
                  <a:rPr lang="en-US" sz="1100" dirty="0" err="1" smtClean="0">
                    <a:solidFill>
                      <a:schemeClr val="bg1"/>
                    </a:solidFill>
                  </a:rPr>
                  <a:t>Marc’Aurelio</a:t>
                </a:r>
                <a:r>
                  <a:rPr lang="en-US" sz="1100" dirty="0" smtClean="0">
                    <a:solidFill>
                      <a:schemeClr val="bg1"/>
                    </a:solidFill>
                  </a:rPr>
                  <a:t>     Paul Tucker      Kay Le             </a:t>
                </a:r>
              </a:p>
              <a:p>
                <a:pPr algn="l">
                  <a:spcBef>
                    <a:spcPts val="0"/>
                  </a:spcBef>
                </a:pPr>
                <a:r>
                  <a:rPr lang="en-US" sz="1100" dirty="0" smtClean="0">
                    <a:solidFill>
                      <a:schemeClr val="bg1"/>
                    </a:solidFill>
                  </a:rPr>
                  <a:t>                                                                                                                                                            </a:t>
                </a:r>
                <a:r>
                  <a:rPr lang="en-US" sz="1100" dirty="0" err="1" smtClean="0">
                    <a:solidFill>
                      <a:schemeClr val="bg1"/>
                    </a:solidFill>
                  </a:rPr>
                  <a:t>Ranzato</a:t>
                </a:r>
                <a:r>
                  <a:rPr lang="en-US" sz="1100" dirty="0" smtClean="0">
                    <a:solidFill>
                      <a:schemeClr val="bg1"/>
                    </a:solidFill>
                  </a:rPr>
                  <a:t/>
                </a:r>
                <a:br>
                  <a:rPr lang="en-US" sz="1100" dirty="0" smtClean="0">
                    <a:solidFill>
                      <a:schemeClr val="bg1"/>
                    </a:solidFill>
                  </a:rPr>
                </a:br>
                <a:endParaRPr lang="en-US" sz="1100" dirty="0">
                  <a:solidFill>
                    <a:schemeClr val="bg1"/>
                  </a:solidFill>
                </a:endParaRPr>
              </a:p>
            </p:txBody>
          </p:sp>
          <p:grpSp>
            <p:nvGrpSpPr>
              <p:cNvPr id="45" name="Group 44"/>
              <p:cNvGrpSpPr/>
              <p:nvPr/>
            </p:nvGrpSpPr>
            <p:grpSpPr>
              <a:xfrm>
                <a:off x="809929" y="5171541"/>
                <a:ext cx="8102249" cy="1034102"/>
                <a:chOff x="1182889" y="1182155"/>
                <a:chExt cx="10531706" cy="1344177"/>
              </a:xfrm>
            </p:grpSpPr>
            <p:pic>
              <p:nvPicPr>
                <p:cNvPr id="46" name="Picture 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71272" y="1182155"/>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 name="Picture 7"/>
                <p:cNvPicPr>
                  <a:picLocks noChangeAspect="1" noChangeArrowheads="1"/>
                </p:cNvPicPr>
                <p:nvPr/>
              </p:nvPicPr>
              <p:blipFill>
                <a:blip r:embed="rId26" cstate="print">
                  <a:extLst>
                    <a:ext uri="{28A0092B-C50C-407E-A947-70E740481C1C}">
                      <a14:useLocalDpi xmlns:a14="http://schemas.microsoft.com/office/drawing/2010/main" val="0"/>
                    </a:ext>
                  </a:extLst>
                </a:blip>
                <a:srcRect l="3868" t="3105" r="1720" b="3726"/>
                <a:stretch>
                  <a:fillRect/>
                </a:stretch>
              </p:blipFill>
              <p:spPr bwMode="auto">
                <a:xfrm>
                  <a:off x="8329801" y="1182155"/>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8" name="Picture 8"/>
                <p:cNvPicPr>
                  <a:picLocks noChangeAspect="1" noChangeArrowheads="1"/>
                </p:cNvPicPr>
                <p:nvPr/>
              </p:nvPicPr>
              <p:blipFill>
                <a:blip r:embed="rId27" cstate="print">
                  <a:extLst>
                    <a:ext uri="{28A0092B-C50C-407E-A947-70E740481C1C}">
                      <a14:useLocalDpi xmlns:a14="http://schemas.microsoft.com/office/drawing/2010/main" val="0"/>
                    </a:ext>
                  </a:extLst>
                </a:blip>
                <a:srcRect t="1933" b="1349"/>
                <a:stretch>
                  <a:fillRect/>
                </a:stretch>
              </p:blipFill>
              <p:spPr bwMode="auto">
                <a:xfrm>
                  <a:off x="10634103" y="1182155"/>
                  <a:ext cx="108049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7" name="Picture 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96660" y="1184646"/>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8" name="Picture 1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648810" y="1184646"/>
                  <a:ext cx="1090538"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9" name="Picture 11"/>
                <p:cNvPicPr>
                  <a:picLocks noChangeAspect="1" noChangeArrowheads="1"/>
                </p:cNvPicPr>
                <p:nvPr/>
              </p:nvPicPr>
              <p:blipFill>
                <a:blip r:embed="rId30" cstate="print">
                  <a:extLst>
                    <a:ext uri="{28A0092B-C50C-407E-A947-70E740481C1C}">
                      <a14:useLocalDpi xmlns:a14="http://schemas.microsoft.com/office/drawing/2010/main" val="0"/>
                    </a:ext>
                  </a:extLst>
                </a:blip>
                <a:srcRect l="2902" t="2580" r="19951" b="2567"/>
                <a:stretch>
                  <a:fillRect/>
                </a:stretch>
              </p:blipFill>
              <p:spPr bwMode="auto">
                <a:xfrm>
                  <a:off x="2344510" y="1184646"/>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 name="Picture 1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182889" y="1184646"/>
                  <a:ext cx="1080492" cy="13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 name="Picture 1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481954" y="1182155"/>
                  <a:ext cx="1081610"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pic>
          <p:nvPicPr>
            <p:cNvPr id="6" name="Picture 5"/>
            <p:cNvPicPr>
              <a:picLocks noChangeAspect="1"/>
            </p:cNvPicPr>
            <p:nvPr/>
          </p:nvPicPr>
          <p:blipFill rotWithShape="1">
            <a:blip r:embed="rId33">
              <a:extLst>
                <a:ext uri="{28A0092B-C50C-407E-A947-70E740481C1C}">
                  <a14:useLocalDpi xmlns:a14="http://schemas.microsoft.com/office/drawing/2010/main" val="0"/>
                </a:ext>
              </a:extLst>
            </a:blip>
            <a:srcRect t="7106"/>
            <a:stretch/>
          </p:blipFill>
          <p:spPr>
            <a:xfrm>
              <a:off x="4418379" y="5176533"/>
              <a:ext cx="861351" cy="1032186"/>
            </a:xfrm>
            <a:prstGeom prst="rect">
              <a:avLst/>
            </a:prstGeom>
          </p:spPr>
        </p:pic>
      </p:gr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7" name="Text Box 6"/>
          <p:cNvSpPr txBox="1">
            <a:spLocks noChangeArrowheads="1"/>
          </p:cNvSpPr>
          <p:nvPr/>
        </p:nvSpPr>
        <p:spPr bwMode="auto">
          <a:xfrm>
            <a:off x="232235" y="1547155"/>
            <a:ext cx="8699500" cy="1200329"/>
          </a:xfrm>
          <a:prstGeom prst="rect">
            <a:avLst/>
          </a:prstGeom>
          <a:noFill/>
          <a:ln w="9525">
            <a:noFill/>
            <a:miter lim="800000"/>
            <a:headEnd/>
            <a:tailEnd/>
          </a:ln>
        </p:spPr>
        <p:txBody>
          <a:bodyPr>
            <a:spAutoFit/>
          </a:bodyPr>
          <a:lstStyle/>
          <a:p>
            <a:pPr>
              <a:spcBef>
                <a:spcPct val="0"/>
              </a:spcBef>
            </a:pPr>
            <a:r>
              <a:rPr lang="en-US" sz="7200" b="1" dirty="0" smtClean="0">
                <a:solidFill>
                  <a:srgbClr val="FFFFFF"/>
                </a:solidFill>
                <a:latin typeface="Pristina" pitchFamily="66" charset="0"/>
              </a:rPr>
              <a:t>Advanced Topics</a:t>
            </a:r>
            <a:endParaRPr lang="en-US" sz="7200" b="1" kern="1200" dirty="0">
              <a:solidFill>
                <a:srgbClr val="FFFFFF"/>
              </a:solidFill>
              <a:latin typeface="Pristina" pitchFamily="66" charset="0"/>
              <a:ea typeface="+mn-ea"/>
              <a:cs typeface="+mn-cs"/>
            </a:endParaRPr>
          </a:p>
        </p:txBody>
      </p:sp>
      <p:sp>
        <p:nvSpPr>
          <p:cNvPr id="6149" name="Text Box 10"/>
          <p:cNvSpPr txBox="1">
            <a:spLocks noChangeArrowheads="1"/>
          </p:cNvSpPr>
          <p:nvPr/>
        </p:nvSpPr>
        <p:spPr bwMode="auto">
          <a:xfrm>
            <a:off x="1045343" y="3505810"/>
            <a:ext cx="7021512" cy="1277273"/>
          </a:xfrm>
          <a:prstGeom prst="rect">
            <a:avLst/>
          </a:prstGeom>
          <a:noFill/>
          <a:ln w="12700">
            <a:noFill/>
            <a:miter lim="800000"/>
            <a:headEnd/>
            <a:tailEnd/>
          </a:ln>
        </p:spPr>
        <p:txBody>
          <a:bodyPr wrap="square">
            <a:spAutoFit/>
          </a:bodyPr>
          <a:lstStyle/>
          <a:p>
            <a:pPr algn="ctr" rtl="0" eaLnBrk="0" fontAlgn="base" hangingPunct="0">
              <a:spcBef>
                <a:spcPts val="600"/>
              </a:spcBef>
              <a:spcAft>
                <a:spcPct val="0"/>
              </a:spcAft>
            </a:pPr>
            <a:r>
              <a:rPr lang="en-US" sz="4400" b="1" kern="1200" dirty="0" smtClean="0">
                <a:solidFill>
                  <a:srgbClr val="FFFFFF"/>
                </a:solidFill>
                <a:latin typeface="Pristina" pitchFamily="66" charset="0"/>
                <a:ea typeface="+mn-ea"/>
                <a:cs typeface="+mn-cs"/>
              </a:rPr>
              <a:t>Andrew Ng</a:t>
            </a:r>
          </a:p>
          <a:p>
            <a:pPr algn="ctr" rtl="0" eaLnBrk="0" fontAlgn="base" hangingPunct="0">
              <a:spcBef>
                <a:spcPts val="600"/>
              </a:spcBef>
              <a:spcAft>
                <a:spcPct val="0"/>
              </a:spcAft>
            </a:pPr>
            <a:r>
              <a:rPr lang="en-US" sz="2800" b="1" dirty="0" smtClean="0">
                <a:solidFill>
                  <a:srgbClr val="FFFFFF"/>
                </a:solidFill>
                <a:latin typeface="Pristina" pitchFamily="66" charset="0"/>
              </a:rPr>
              <a:t>Stanford University &amp; Google</a:t>
            </a:r>
            <a:endParaRPr lang="en-US" sz="1600" kern="1200" dirty="0">
              <a:solidFill>
                <a:srgbClr val="FFFFFF"/>
              </a:solidFill>
              <a:latin typeface="Helvetica" pitchFamily="34" charset="0"/>
              <a:ea typeface="+mn-ea"/>
              <a:cs typeface="+mn-cs"/>
            </a:endParaRPr>
          </a:p>
        </p:txBody>
      </p:sp>
      <p:sp>
        <p:nvSpPr>
          <p:cNvPr id="6148" name="Rectangle 7"/>
          <p:cNvSpPr>
            <a:spLocks noChangeArrowheads="1"/>
          </p:cNvSpPr>
          <p:nvPr/>
        </p:nvSpPr>
        <p:spPr bwMode="auto">
          <a:xfrm>
            <a:off x="1333501" y="4152900"/>
            <a:ext cx="4424195" cy="435374"/>
          </a:xfrm>
          <a:prstGeom prst="rect">
            <a:avLst/>
          </a:prstGeom>
          <a:noFill/>
          <a:ln w="9525">
            <a:noFill/>
            <a:miter lim="800000"/>
            <a:headEnd/>
            <a:tailEnd/>
          </a:ln>
        </p:spPr>
        <p:txBody>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pic>
        <p:nvPicPr>
          <p:cNvPr id="2171905" name="Picture 1" descr="C:\Users\ang\Desktop\edges.2.png"/>
          <p:cNvPicPr>
            <a:picLocks noChangeAspect="1" noChangeArrowheads="1"/>
          </p:cNvPicPr>
          <p:nvPr/>
        </p:nvPicPr>
        <p:blipFill>
          <a:blip r:embed="rId3" cstate="print"/>
          <a:srcRect/>
          <a:stretch>
            <a:fillRect/>
          </a:stretch>
        </p:blipFill>
        <p:spPr bwMode="auto">
          <a:xfrm>
            <a:off x="-1495990" y="3505810"/>
            <a:ext cx="1085850" cy="561975"/>
          </a:xfrm>
          <a:prstGeom prst="rect">
            <a:avLst/>
          </a:prstGeom>
          <a:noFill/>
        </p:spPr>
      </p:pic>
      <p:sp>
        <p:nvSpPr>
          <p:cNvPr id="20" name="Rectangle 19"/>
          <p:cNvSpPr/>
          <p:nvPr/>
        </p:nvSpPr>
        <p:spPr bwMode="auto">
          <a:xfrm>
            <a:off x="8182070" y="6501400"/>
            <a:ext cx="961930" cy="35660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1" name="Picture 2" descr="C:\Users\ang\Desktop\iStock_000005809739XSmall-1_0.jpg"/>
          <p:cNvPicPr>
            <a:picLocks noChangeAspect="1" noChangeArrowheads="1"/>
          </p:cNvPicPr>
          <p:nvPr/>
        </p:nvPicPr>
        <p:blipFill>
          <a:blip r:embed="rId4" cstate="print"/>
          <a:srcRect/>
          <a:stretch>
            <a:fillRect/>
          </a:stretch>
        </p:blipFill>
        <p:spPr bwMode="auto">
          <a:xfrm>
            <a:off x="9372625" y="5215660"/>
            <a:ext cx="1647087" cy="1642340"/>
          </a:xfrm>
          <a:prstGeom prst="rect">
            <a:avLst/>
          </a:prstGeom>
          <a:noFill/>
        </p:spPr>
      </p:pic>
    </p:spTree>
    <p:extLst>
      <p:ext uri="{BB962C8B-B14F-4D97-AF65-F5344CB8AC3E}">
        <p14:creationId xmlns:p14="http://schemas.microsoft.com/office/powerpoint/2010/main" val="651910406"/>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Language: </a:t>
            </a:r>
            <a:br>
              <a:rPr lang="en-US" sz="6000" dirty="0" smtClean="0">
                <a:solidFill>
                  <a:srgbClr val="0070C0"/>
                </a:solidFill>
              </a:rPr>
            </a:br>
            <a:r>
              <a:rPr lang="en-US" sz="6000" dirty="0" smtClean="0">
                <a:solidFill>
                  <a:srgbClr val="0070C0"/>
                </a:solidFill>
              </a:rPr>
              <a:t>Learning Recursive Representations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50" y="215900"/>
            <a:ext cx="6887280" cy="304800"/>
          </a:xfrm>
        </p:spPr>
        <p:txBody>
          <a:bodyPr/>
          <a:lstStyle/>
          <a:p>
            <a:r>
              <a:rPr lang="en-US" dirty="0" smtClean="0"/>
              <a:t>Feature representations of words</a:t>
            </a:r>
            <a:endParaRPr lang="en-US" dirty="0"/>
          </a:p>
        </p:txBody>
      </p:sp>
      <p:grpSp>
        <p:nvGrpSpPr>
          <p:cNvPr id="3" name="Group 4"/>
          <p:cNvGrpSpPr/>
          <p:nvPr/>
        </p:nvGrpSpPr>
        <p:grpSpPr>
          <a:xfrm>
            <a:off x="7221945" y="2383095"/>
            <a:ext cx="422455" cy="1958655"/>
            <a:chOff x="5186479" y="3160165"/>
            <a:chExt cx="576075" cy="2649945"/>
          </a:xfrm>
        </p:grpSpPr>
        <p:sp>
          <p:nvSpPr>
            <p:cNvPr id="6" name="Double Bracket 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291221" y="3264084"/>
              <a:ext cx="355065"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8" name="TextBox 7"/>
          <p:cNvSpPr txBox="1"/>
          <p:nvPr/>
        </p:nvSpPr>
        <p:spPr>
          <a:xfrm>
            <a:off x="616285" y="730877"/>
            <a:ext cx="8794745" cy="1354217"/>
          </a:xfrm>
          <a:prstGeom prst="rect">
            <a:avLst/>
          </a:prstGeom>
          <a:noFill/>
        </p:spPr>
        <p:txBody>
          <a:bodyPr wrap="square" rtlCol="0">
            <a:spAutoFit/>
          </a:bodyPr>
          <a:lstStyle/>
          <a:p>
            <a:pPr algn="l">
              <a:spcBef>
                <a:spcPts val="0"/>
              </a:spcBef>
            </a:pPr>
            <a:r>
              <a:rPr lang="en-US" dirty="0" smtClean="0">
                <a:solidFill>
                  <a:schemeClr val="bg1"/>
                </a:solidFill>
              </a:rPr>
              <a:t>Imagine taking each word, and computing an n-dimensional feature vector for it. </a:t>
            </a:r>
          </a:p>
          <a:p>
            <a:pPr algn="l">
              <a:spcBef>
                <a:spcPts val="0"/>
              </a:spcBef>
            </a:pPr>
            <a:r>
              <a:rPr lang="en-US" sz="1200" dirty="0" smtClean="0">
                <a:solidFill>
                  <a:schemeClr val="bg1"/>
                </a:solidFill>
              </a:rPr>
              <a:t>[Distributional representations, or Bengio et al., 2003, Collobert &amp; Weston, 2008.]</a:t>
            </a:r>
            <a:r>
              <a:rPr lang="en-US" dirty="0" smtClean="0">
                <a:solidFill>
                  <a:schemeClr val="bg1"/>
                </a:solidFill>
              </a:rPr>
              <a:t>   </a:t>
            </a:r>
          </a:p>
          <a:p>
            <a:pPr algn="l">
              <a:spcBef>
                <a:spcPts val="0"/>
              </a:spcBef>
            </a:pPr>
            <a:endParaRPr lang="en-US" sz="1000" dirty="0" smtClean="0">
              <a:solidFill>
                <a:schemeClr val="bg1"/>
              </a:solidFill>
            </a:endParaRPr>
          </a:p>
          <a:p>
            <a:pPr algn="l">
              <a:spcBef>
                <a:spcPts val="0"/>
              </a:spcBef>
            </a:pPr>
            <a:r>
              <a:rPr lang="en-US" dirty="0" smtClean="0">
                <a:solidFill>
                  <a:schemeClr val="bg1"/>
                </a:solidFill>
              </a:rPr>
              <a:t>2-d embedding example below, but in practice use ~100-d embeddings. </a:t>
            </a:r>
          </a:p>
          <a:p>
            <a:pPr algn="l">
              <a:spcBef>
                <a:spcPts val="0"/>
              </a:spcBef>
            </a:pPr>
            <a:endParaRPr lang="en-US" dirty="0" smtClean="0">
              <a:solidFill>
                <a:schemeClr val="bg1"/>
              </a:solidFill>
            </a:endParaRPr>
          </a:p>
        </p:txBody>
      </p:sp>
      <p:cxnSp>
        <p:nvCxnSpPr>
          <p:cNvPr id="11" name="Straight Arrow Connector 10"/>
          <p:cNvCxnSpPr/>
          <p:nvPr/>
        </p:nvCxnSpPr>
        <p:spPr bwMode="auto">
          <a:xfrm rot="16200000" flipV="1">
            <a:off x="-420650" y="3597339"/>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4864704"/>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3021264"/>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2</a:t>
            </a:r>
          </a:p>
        </p:txBody>
      </p:sp>
      <p:cxnSp>
        <p:nvCxnSpPr>
          <p:cNvPr id="19" name="Straight Connector 18"/>
          <p:cNvCxnSpPr/>
          <p:nvPr/>
        </p:nvCxnSpPr>
        <p:spPr bwMode="auto">
          <a:xfrm>
            <a:off x="1038740" y="259880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444224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398138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352052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305966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4870988"/>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5210348"/>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1</a:t>
            </a:r>
          </a:p>
        </p:txBody>
      </p:sp>
      <p:sp>
        <p:nvSpPr>
          <p:cNvPr id="37" name="TextBox 36"/>
          <p:cNvSpPr txBox="1"/>
          <p:nvPr/>
        </p:nvSpPr>
        <p:spPr>
          <a:xfrm>
            <a:off x="616285" y="4941514"/>
            <a:ext cx="5506636" cy="369332"/>
          </a:xfrm>
          <a:prstGeom prst="rect">
            <a:avLst/>
          </a:prstGeom>
          <a:noFill/>
        </p:spPr>
        <p:txBody>
          <a:bodyPr wrap="none" rtlCol="0">
            <a:spAutoFit/>
          </a:bodyPr>
          <a:lstStyle/>
          <a:p>
            <a:pPr algn="l">
              <a:spcBef>
                <a:spcPts val="0"/>
              </a:spcBef>
            </a:pPr>
            <a:r>
              <a:rPr lang="en-US" dirty="0" smtClean="0">
                <a:solidFill>
                  <a:schemeClr val="bg1"/>
                </a:solidFill>
              </a:rPr>
              <a:t>   0        1      2     3     4      5     6     7     8      9     10</a:t>
            </a:r>
          </a:p>
        </p:txBody>
      </p:sp>
      <p:sp>
        <p:nvSpPr>
          <p:cNvPr id="39" name="TextBox 38"/>
          <p:cNvSpPr txBox="1"/>
          <p:nvPr/>
        </p:nvSpPr>
        <p:spPr>
          <a:xfrm>
            <a:off x="720867" y="2389495"/>
            <a:ext cx="327334" cy="2349361"/>
          </a:xfrm>
          <a:prstGeom prst="rect">
            <a:avLst/>
          </a:prstGeom>
          <a:noFill/>
        </p:spPr>
        <p:txBody>
          <a:bodyPr wrap="none" rtlCol="0">
            <a:spAutoFit/>
          </a:bodyPr>
          <a:lstStyle/>
          <a:p>
            <a:pPr>
              <a:spcBef>
                <a:spcPts val="0"/>
              </a:spcBef>
              <a:spcAft>
                <a:spcPts val="1400"/>
              </a:spcAft>
            </a:pPr>
            <a:r>
              <a:rPr lang="en-US" sz="2000" dirty="0" smtClean="0">
                <a:solidFill>
                  <a:schemeClr val="bg1"/>
                </a:solidFill>
              </a:rPr>
              <a:t>5</a:t>
            </a:r>
          </a:p>
          <a:p>
            <a:pPr>
              <a:spcBef>
                <a:spcPts val="0"/>
              </a:spcBef>
              <a:spcAft>
                <a:spcPts val="1400"/>
              </a:spcAft>
            </a:pPr>
            <a:r>
              <a:rPr lang="en-US" sz="2000" dirty="0" smtClean="0">
                <a:solidFill>
                  <a:schemeClr val="bg1"/>
                </a:solidFill>
              </a:rPr>
              <a:t>4</a:t>
            </a:r>
          </a:p>
          <a:p>
            <a:pPr>
              <a:spcBef>
                <a:spcPts val="0"/>
              </a:spcBef>
              <a:spcAft>
                <a:spcPts val="1400"/>
              </a:spcAft>
            </a:pPr>
            <a:r>
              <a:rPr lang="en-US" sz="2000" dirty="0" smtClean="0">
                <a:solidFill>
                  <a:schemeClr val="bg1"/>
                </a:solidFill>
              </a:rPr>
              <a:t>3</a:t>
            </a:r>
          </a:p>
          <a:p>
            <a:pPr>
              <a:spcBef>
                <a:spcPts val="0"/>
              </a:spcBef>
              <a:spcAft>
                <a:spcPts val="1400"/>
              </a:spcAft>
            </a:pPr>
            <a:r>
              <a:rPr lang="en-US" sz="2000" dirty="0" smtClean="0">
                <a:solidFill>
                  <a:schemeClr val="bg1"/>
                </a:solidFill>
              </a:rPr>
              <a:t>2</a:t>
            </a:r>
          </a:p>
          <a:p>
            <a:pPr>
              <a:spcBef>
                <a:spcPts val="0"/>
              </a:spcBef>
              <a:spcAft>
                <a:spcPts val="1400"/>
              </a:spcAft>
            </a:pPr>
            <a:r>
              <a:rPr lang="en-US" sz="2000" dirty="0" smtClean="0">
                <a:solidFill>
                  <a:schemeClr val="bg1"/>
                </a:solidFill>
              </a:rPr>
              <a:t>1</a:t>
            </a:r>
          </a:p>
        </p:txBody>
      </p:sp>
      <p:grpSp>
        <p:nvGrpSpPr>
          <p:cNvPr id="4" name="Group 45"/>
          <p:cNvGrpSpPr/>
          <p:nvPr/>
        </p:nvGrpSpPr>
        <p:grpSpPr>
          <a:xfrm>
            <a:off x="8258880" y="2383095"/>
            <a:ext cx="422455" cy="1958655"/>
            <a:chOff x="5186479" y="3160165"/>
            <a:chExt cx="576075" cy="2649945"/>
          </a:xfrm>
        </p:grpSpPr>
        <p:sp>
          <p:nvSpPr>
            <p:cNvPr id="47" name="Double Bracket 4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8" name="TextBox 47"/>
            <p:cNvSpPr txBox="1"/>
            <p:nvPr/>
          </p:nvSpPr>
          <p:spPr>
            <a:xfrm>
              <a:off x="5275083" y="3264084"/>
              <a:ext cx="387344"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49" name="TextBox 48"/>
          <p:cNvSpPr txBox="1"/>
          <p:nvPr/>
        </p:nvSpPr>
        <p:spPr>
          <a:xfrm>
            <a:off x="6953110" y="4456965"/>
            <a:ext cx="2044149" cy="369332"/>
          </a:xfrm>
          <a:prstGeom prst="rect">
            <a:avLst/>
          </a:prstGeom>
          <a:noFill/>
        </p:spPr>
        <p:txBody>
          <a:bodyPr wrap="none" rtlCol="0">
            <a:spAutoFit/>
          </a:bodyPr>
          <a:lstStyle/>
          <a:p>
            <a:pPr algn="l">
              <a:spcBef>
                <a:spcPts val="0"/>
              </a:spcBef>
            </a:pPr>
            <a:r>
              <a:rPr lang="en-US" dirty="0" smtClean="0">
                <a:solidFill>
                  <a:schemeClr val="bg1"/>
                </a:solidFill>
              </a:rPr>
              <a:t>Monday      Britain</a:t>
            </a:r>
          </a:p>
        </p:txBody>
      </p:sp>
      <p:grpSp>
        <p:nvGrpSpPr>
          <p:cNvPr id="5" name="Group 69"/>
          <p:cNvGrpSpPr/>
          <p:nvPr/>
        </p:nvGrpSpPr>
        <p:grpSpPr>
          <a:xfrm>
            <a:off x="1936570" y="2598808"/>
            <a:ext cx="1560090" cy="638167"/>
            <a:chOff x="1936570" y="2852924"/>
            <a:chExt cx="1560090" cy="638167"/>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5" y="3121759"/>
              <a:ext cx="1005403" cy="369332"/>
            </a:xfrm>
            <a:prstGeom prst="rect">
              <a:avLst/>
            </a:prstGeom>
            <a:noFill/>
          </p:spPr>
          <p:txBody>
            <a:bodyPr wrap="none" rtlCol="0">
              <a:spAutoFit/>
            </a:bodyPr>
            <a:lstStyle/>
            <a:p>
              <a:pPr algn="l">
                <a:spcBef>
                  <a:spcPts val="0"/>
                </a:spcBef>
              </a:pPr>
              <a:r>
                <a:rPr lang="en-US" dirty="0" smtClean="0">
                  <a:solidFill>
                    <a:schemeClr val="bg1"/>
                  </a:solidFill>
                </a:rPr>
                <a:t>Monday</a:t>
              </a:r>
            </a:p>
          </p:txBody>
        </p:sp>
        <p:grpSp>
          <p:nvGrpSpPr>
            <p:cNvPr id="9" name="Group 49"/>
            <p:cNvGrpSpPr/>
            <p:nvPr/>
          </p:nvGrpSpPr>
          <p:grpSpPr>
            <a:xfrm>
              <a:off x="3112610" y="2852924"/>
              <a:ext cx="384050" cy="576074"/>
              <a:chOff x="5186479" y="3160165"/>
              <a:chExt cx="576075" cy="2649945"/>
            </a:xfrm>
          </p:grpSpPr>
          <p:sp>
            <p:nvSpPr>
              <p:cNvPr id="51" name="Double Bracket 5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2" name="TextBox 51"/>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grpSp>
      <p:grpSp>
        <p:nvGrpSpPr>
          <p:cNvPr id="10" name="Group 72"/>
          <p:cNvGrpSpPr/>
          <p:nvPr/>
        </p:nvGrpSpPr>
        <p:grpSpPr>
          <a:xfrm>
            <a:off x="5089670" y="3597338"/>
            <a:ext cx="1440985" cy="576074"/>
            <a:chOff x="5089670" y="3851454"/>
            <a:chExt cx="1440985" cy="576074"/>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838691" cy="369332"/>
            </a:xfrm>
            <a:prstGeom prst="rect">
              <a:avLst/>
            </a:prstGeom>
            <a:noFill/>
          </p:spPr>
          <p:txBody>
            <a:bodyPr wrap="none" rtlCol="0">
              <a:spAutoFit/>
            </a:bodyPr>
            <a:lstStyle/>
            <a:p>
              <a:pPr algn="l">
                <a:spcBef>
                  <a:spcPts val="0"/>
                </a:spcBef>
              </a:pPr>
              <a:r>
                <a:rPr lang="en-US" dirty="0" smtClean="0">
                  <a:solidFill>
                    <a:schemeClr val="bg1"/>
                  </a:solidFill>
                </a:rPr>
                <a:t>Britain</a:t>
              </a:r>
            </a:p>
          </p:txBody>
        </p:sp>
        <p:grpSp>
          <p:nvGrpSpPr>
            <p:cNvPr id="12" name="Group 52"/>
            <p:cNvGrpSpPr/>
            <p:nvPr/>
          </p:nvGrpSpPr>
          <p:grpSpPr>
            <a:xfrm>
              <a:off x="6146605" y="3851454"/>
              <a:ext cx="384050" cy="576074"/>
              <a:chOff x="5186479" y="3160165"/>
              <a:chExt cx="576075" cy="2649945"/>
            </a:xfrm>
          </p:grpSpPr>
          <p:sp>
            <p:nvSpPr>
              <p:cNvPr id="54" name="Double Bracket 5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13" y="3264084"/>
                <a:ext cx="426080"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grpSp>
      <p:grpSp>
        <p:nvGrpSpPr>
          <p:cNvPr id="13" name="Group 70"/>
          <p:cNvGrpSpPr/>
          <p:nvPr/>
        </p:nvGrpSpPr>
        <p:grpSpPr>
          <a:xfrm>
            <a:off x="1978864" y="3193287"/>
            <a:ext cx="1730522" cy="596075"/>
            <a:chOff x="1978864" y="3447403"/>
            <a:chExt cx="1730522" cy="596075"/>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0" y="3482122"/>
              <a:ext cx="1060931" cy="369332"/>
            </a:xfrm>
            <a:prstGeom prst="rect">
              <a:avLst/>
            </a:prstGeom>
            <a:noFill/>
          </p:spPr>
          <p:txBody>
            <a:bodyPr wrap="none" rtlCol="0">
              <a:spAutoFit/>
            </a:bodyPr>
            <a:lstStyle/>
            <a:p>
              <a:pPr algn="l">
                <a:spcBef>
                  <a:spcPts val="0"/>
                </a:spcBef>
              </a:pPr>
              <a:r>
                <a:rPr lang="en-US" dirty="0" smtClean="0">
                  <a:solidFill>
                    <a:schemeClr val="bg1"/>
                  </a:solidFill>
                </a:rPr>
                <a:t>Tuesday</a:t>
              </a:r>
            </a:p>
          </p:txBody>
        </p:sp>
        <p:grpSp>
          <p:nvGrpSpPr>
            <p:cNvPr id="15" name="Group 55"/>
            <p:cNvGrpSpPr/>
            <p:nvPr/>
          </p:nvGrpSpPr>
          <p:grpSpPr>
            <a:xfrm>
              <a:off x="3276255" y="3467404"/>
              <a:ext cx="433131" cy="576074"/>
              <a:chOff x="5143922" y="3160165"/>
              <a:chExt cx="649698" cy="2649945"/>
            </a:xfrm>
          </p:grpSpPr>
          <p:sp>
            <p:nvSpPr>
              <p:cNvPr id="57" name="Double Bracket 5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8" name="TextBox 57"/>
              <p:cNvSpPr txBox="1"/>
              <p:nvPr/>
            </p:nvSpPr>
            <p:spPr>
              <a:xfrm>
                <a:off x="5143922"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2.1</a:t>
                </a:r>
              </a:p>
              <a:p>
                <a:pPr>
                  <a:spcBef>
                    <a:spcPts val="0"/>
                  </a:spcBef>
                </a:pPr>
                <a:r>
                  <a:rPr lang="en-US" sz="1400" dirty="0" smtClean="0">
                    <a:solidFill>
                      <a:schemeClr val="bg1"/>
                    </a:solidFill>
                  </a:rPr>
                  <a:t>3.3</a:t>
                </a:r>
              </a:p>
            </p:txBody>
          </p:sp>
        </p:grpSp>
      </p:grpSp>
      <p:grpSp>
        <p:nvGrpSpPr>
          <p:cNvPr id="16" name="Group 73"/>
          <p:cNvGrpSpPr/>
          <p:nvPr/>
        </p:nvGrpSpPr>
        <p:grpSpPr>
          <a:xfrm>
            <a:off x="5378505" y="4076601"/>
            <a:ext cx="1249659" cy="711291"/>
            <a:chOff x="5378505" y="4330717"/>
            <a:chExt cx="1249659" cy="711291"/>
          </a:xfrm>
        </p:grpSpPr>
        <p:sp>
          <p:nvSpPr>
            <p:cNvPr id="59" name="TextBox 58"/>
            <p:cNvSpPr txBox="1"/>
            <p:nvPr/>
          </p:nvSpPr>
          <p:spPr>
            <a:xfrm>
              <a:off x="5378505" y="4542744"/>
              <a:ext cx="902811" cy="369332"/>
            </a:xfrm>
            <a:prstGeom prst="rect">
              <a:avLst/>
            </a:prstGeom>
            <a:noFill/>
          </p:spPr>
          <p:txBody>
            <a:bodyPr wrap="none" rtlCol="0">
              <a:spAutoFit/>
            </a:bodyPr>
            <a:lstStyle/>
            <a:p>
              <a:pPr algn="l">
                <a:spcBef>
                  <a:spcPts val="0"/>
                </a:spcBef>
              </a:pPr>
              <a:r>
                <a:rPr lang="en-US"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8" name="Group 60"/>
            <p:cNvGrpSpPr/>
            <p:nvPr/>
          </p:nvGrpSpPr>
          <p:grpSpPr>
            <a:xfrm>
              <a:off x="6195032" y="4465934"/>
              <a:ext cx="433132" cy="576074"/>
              <a:chOff x="5143905" y="3160165"/>
              <a:chExt cx="649698"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143905"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9.5</a:t>
                </a:r>
              </a:p>
              <a:p>
                <a:pPr>
                  <a:spcBef>
                    <a:spcPts val="0"/>
                  </a:spcBef>
                </a:pPr>
                <a:r>
                  <a:rPr lang="en-US" sz="1400" dirty="0" smtClean="0">
                    <a:solidFill>
                      <a:schemeClr val="bg1"/>
                    </a:solidFill>
                  </a:rPr>
                  <a:t>1.5</a:t>
                </a:r>
                <a:endParaRPr lang="en-US" sz="1400" dirty="0">
                  <a:solidFill>
                    <a:schemeClr val="bg1"/>
                  </a:solidFill>
                </a:endParaRPr>
              </a:p>
            </p:txBody>
          </p:sp>
        </p:grpSp>
      </p:grpSp>
      <p:grpSp>
        <p:nvGrpSpPr>
          <p:cNvPr id="25" name="Group 71"/>
          <p:cNvGrpSpPr/>
          <p:nvPr/>
        </p:nvGrpSpPr>
        <p:grpSpPr>
          <a:xfrm>
            <a:off x="4744025" y="2329973"/>
            <a:ext cx="1095340" cy="576074"/>
            <a:chOff x="4744025" y="2584089"/>
            <a:chExt cx="1095340" cy="576074"/>
          </a:xfrm>
        </p:grpSpPr>
        <p:sp>
          <p:nvSpPr>
            <p:cNvPr id="64" name="TextBox 63"/>
            <p:cNvSpPr txBox="1"/>
            <p:nvPr/>
          </p:nvSpPr>
          <p:spPr>
            <a:xfrm>
              <a:off x="5032860" y="2660899"/>
              <a:ext cx="492443" cy="369332"/>
            </a:xfrm>
            <a:prstGeom prst="rect">
              <a:avLst/>
            </a:prstGeom>
            <a:noFill/>
          </p:spPr>
          <p:txBody>
            <a:bodyPr wrap="none" rtlCol="0">
              <a:spAutoFit/>
            </a:bodyPr>
            <a:lstStyle/>
            <a:p>
              <a:pPr algn="l">
                <a:spcBef>
                  <a:spcPts val="0"/>
                </a:spcBef>
              </a:pPr>
              <a:r>
                <a:rPr lang="en-US" dirty="0" smtClean="0">
                  <a:solidFill>
                    <a:schemeClr val="bg1"/>
                  </a:solidFill>
                </a:rPr>
                <a:t>On</a:t>
              </a:r>
            </a:p>
          </p:txBody>
        </p:sp>
        <p:sp>
          <p:nvSpPr>
            <p:cNvPr id="65" name="Cross 64"/>
            <p:cNvSpPr/>
            <p:nvPr/>
          </p:nvSpPr>
          <p:spPr bwMode="auto">
            <a:xfrm rot="2722479">
              <a:off x="4744025" y="271770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5" name="Group 65"/>
            <p:cNvGrpSpPr/>
            <p:nvPr/>
          </p:nvGrpSpPr>
          <p:grpSpPr>
            <a:xfrm>
              <a:off x="5493720" y="2584089"/>
              <a:ext cx="345645" cy="576074"/>
              <a:chOff x="4418383" y="3160165"/>
              <a:chExt cx="576075" cy="2649945"/>
            </a:xfrm>
          </p:grpSpPr>
          <p:sp>
            <p:nvSpPr>
              <p:cNvPr id="67" name="Double Bracket 66"/>
              <p:cNvSpPr/>
              <p:nvPr/>
            </p:nvSpPr>
            <p:spPr bwMode="auto">
              <a:xfrm>
                <a:off x="4418383"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4487619" y="3264084"/>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sp>
        <p:nvSpPr>
          <p:cNvPr id="69" name="TextBox 68"/>
          <p:cNvSpPr txBox="1"/>
          <p:nvPr/>
        </p:nvSpPr>
        <p:spPr>
          <a:xfrm>
            <a:off x="424260" y="7269500"/>
            <a:ext cx="10918374" cy="369332"/>
          </a:xfrm>
          <a:prstGeom prst="rect">
            <a:avLst/>
          </a:prstGeom>
          <a:noFill/>
        </p:spPr>
        <p:txBody>
          <a:bodyPr wrap="none" rtlCol="0">
            <a:spAutoFit/>
          </a:bodyPr>
          <a:lstStyle/>
          <a:p>
            <a:pPr algn="l">
              <a:spcBef>
                <a:spcPts val="0"/>
              </a:spcBef>
            </a:pPr>
            <a:r>
              <a:rPr lang="en-US" dirty="0" smtClean="0">
                <a:solidFill>
                  <a:schemeClr val="bg1"/>
                </a:solidFill>
              </a:rPr>
              <a:t>E.g., LSA (</a:t>
            </a:r>
            <a:r>
              <a:rPr lang="en-US" dirty="0" err="1" smtClean="0">
                <a:solidFill>
                  <a:schemeClr val="bg1"/>
                </a:solidFill>
              </a:rPr>
              <a:t>Landauer</a:t>
            </a:r>
            <a:r>
              <a:rPr lang="en-US" dirty="0" smtClean="0">
                <a:solidFill>
                  <a:schemeClr val="bg1"/>
                </a:solidFill>
              </a:rPr>
              <a:t> &amp; Dumais, 1997); Distributional clustering (Brown et al., 1992; Pereira  et al., 1993);  </a:t>
            </a:r>
          </a:p>
        </p:txBody>
      </p:sp>
      <p:grpSp>
        <p:nvGrpSpPr>
          <p:cNvPr id="38" name="Group 89"/>
          <p:cNvGrpSpPr/>
          <p:nvPr/>
        </p:nvGrpSpPr>
        <p:grpSpPr>
          <a:xfrm>
            <a:off x="155425" y="5656490"/>
            <a:ext cx="4762842" cy="998529"/>
            <a:chOff x="155425" y="5656490"/>
            <a:chExt cx="4762842" cy="998529"/>
          </a:xfrm>
        </p:grpSpPr>
        <p:grpSp>
          <p:nvGrpSpPr>
            <p:cNvPr id="46" name="Group 75"/>
            <p:cNvGrpSpPr/>
            <p:nvPr/>
          </p:nvGrpSpPr>
          <p:grpSpPr>
            <a:xfrm>
              <a:off x="155425" y="5656490"/>
              <a:ext cx="4762842" cy="998529"/>
              <a:chOff x="3092610" y="2814519"/>
              <a:chExt cx="4762842" cy="998529"/>
            </a:xfrm>
          </p:grpSpPr>
          <p:sp>
            <p:nvSpPr>
              <p:cNvPr id="77" name="TextBox 76"/>
              <p:cNvSpPr txBox="1"/>
              <p:nvPr/>
            </p:nvSpPr>
            <p:spPr>
              <a:xfrm>
                <a:off x="3092610" y="2814519"/>
                <a:ext cx="4762842" cy="923330"/>
              </a:xfrm>
              <a:prstGeom prst="rect">
                <a:avLst/>
              </a:prstGeom>
              <a:noFill/>
            </p:spPr>
            <p:txBody>
              <a:bodyPr wrap="none" rtlCol="0">
                <a:spAutoFit/>
              </a:bodyPr>
              <a:lstStyle/>
              <a:p>
                <a:pPr algn="l">
                  <a:spcBef>
                    <a:spcPts val="0"/>
                  </a:spcBef>
                </a:pPr>
                <a:r>
                  <a:rPr lang="en-US" i="1" dirty="0" smtClean="0">
                    <a:solidFill>
                      <a:schemeClr val="bg1"/>
                    </a:solidFill>
                  </a:rPr>
                  <a:t>                              On    Monday,   Britain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  Representation: </a:t>
                </a:r>
              </a:p>
            </p:txBody>
          </p:sp>
          <p:grpSp>
            <p:nvGrpSpPr>
              <p:cNvPr id="50" name="Group 65"/>
              <p:cNvGrpSpPr/>
              <p:nvPr/>
            </p:nvGrpSpPr>
            <p:grpSpPr>
              <a:xfrm>
                <a:off x="5128075" y="3236974"/>
                <a:ext cx="345645" cy="576074"/>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1" name="TextBox 80"/>
                <p:cNvSpPr txBox="1"/>
                <p:nvPr/>
              </p:nvSpPr>
              <p:spPr>
                <a:xfrm>
                  <a:off x="3878210" y="6267360"/>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grpSp>
          <p:nvGrpSpPr>
            <p:cNvPr id="53" name="Group 49"/>
            <p:cNvGrpSpPr/>
            <p:nvPr/>
          </p:nvGrpSpPr>
          <p:grpSpPr>
            <a:xfrm>
              <a:off x="3035800" y="6078945"/>
              <a:ext cx="384050" cy="576074"/>
              <a:chOff x="5186479" y="3160165"/>
              <a:chExt cx="576075" cy="2649945"/>
            </a:xfrm>
          </p:grpSpPr>
          <p:sp>
            <p:nvSpPr>
              <p:cNvPr id="86" name="Double Bracket 8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7" name="TextBox 86"/>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sp>
          <p:nvSpPr>
            <p:cNvPr id="88" name="Double Bracket 87"/>
            <p:cNvSpPr/>
            <p:nvPr/>
          </p:nvSpPr>
          <p:spPr bwMode="auto">
            <a:xfrm>
              <a:off x="3988174" y="6056354"/>
              <a:ext cx="384050" cy="576074"/>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9" name="TextBox 88"/>
            <p:cNvSpPr txBox="1"/>
            <p:nvPr/>
          </p:nvSpPr>
          <p:spPr>
            <a:xfrm>
              <a:off x="4034330" y="6078945"/>
              <a:ext cx="284053" cy="523220"/>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hierarchy on text doesn’t make sense</a:t>
            </a:r>
            <a:endParaRPr lang="en-US" dirty="0"/>
          </a:p>
        </p:txBody>
      </p:sp>
      <p:sp>
        <p:nvSpPr>
          <p:cNvPr id="36" name="TextBox 35"/>
          <p:cNvSpPr txBox="1"/>
          <p:nvPr/>
        </p:nvSpPr>
        <p:spPr>
          <a:xfrm>
            <a:off x="6377035" y="1239915"/>
            <a:ext cx="2542985" cy="1200329"/>
          </a:xfrm>
          <a:prstGeom prst="rect">
            <a:avLst/>
          </a:prstGeom>
          <a:noFill/>
        </p:spPr>
        <p:txBody>
          <a:bodyPr wrap="square" rtlCol="0">
            <a:spAutoFit/>
          </a:bodyPr>
          <a:lstStyle/>
          <a:p>
            <a:pPr algn="l">
              <a:spcBef>
                <a:spcPts val="0"/>
              </a:spcBef>
            </a:pPr>
            <a:r>
              <a:rPr lang="en-US" dirty="0" smtClean="0">
                <a:solidFill>
                  <a:schemeClr val="bg1"/>
                </a:solidFill>
              </a:rPr>
              <a:t>Node has to represent sentence fragment </a:t>
            </a:r>
            <a:r>
              <a:rPr lang="en-US" i="1" dirty="0" smtClean="0">
                <a:solidFill>
                  <a:schemeClr val="bg1"/>
                </a:solidFill>
              </a:rPr>
              <a:t>“cat sat on.”  </a:t>
            </a:r>
            <a:r>
              <a:rPr lang="en-US" dirty="0" smtClean="0">
                <a:solidFill>
                  <a:schemeClr val="bg1"/>
                </a:solidFill>
              </a:rPr>
              <a:t>Doesn’t make sense. </a:t>
            </a:r>
            <a:endParaRPr lang="en-US" i="1" dirty="0" smtClean="0">
              <a:solidFill>
                <a:schemeClr val="bg1"/>
              </a:solidFill>
            </a:endParaRPr>
          </a:p>
        </p:txBody>
      </p:sp>
      <p:sp>
        <p:nvSpPr>
          <p:cNvPr id="39" name="TextBox 38"/>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40" name="TextBox 39"/>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43" name="Double Bracket 4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4" name="TextBox 4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4" name="Group 55"/>
          <p:cNvGrpSpPr/>
          <p:nvPr/>
        </p:nvGrpSpPr>
        <p:grpSpPr>
          <a:xfrm>
            <a:off x="2382916" y="4773176"/>
            <a:ext cx="384049" cy="576074"/>
            <a:chOff x="5186479" y="3160165"/>
            <a:chExt cx="576075" cy="2649945"/>
          </a:xfrm>
        </p:grpSpPr>
        <p:sp>
          <p:nvSpPr>
            <p:cNvPr id="46" name="Double Bracket 4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5" name="Group 55"/>
          <p:cNvGrpSpPr/>
          <p:nvPr/>
        </p:nvGrpSpPr>
        <p:grpSpPr>
          <a:xfrm>
            <a:off x="4379975" y="4773175"/>
            <a:ext cx="384049" cy="576074"/>
            <a:chOff x="5186479" y="3160165"/>
            <a:chExt cx="576075" cy="2649945"/>
          </a:xfrm>
        </p:grpSpPr>
        <p:sp>
          <p:nvSpPr>
            <p:cNvPr id="49" name="Double Bracket 4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0" name="TextBox 4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6" name="Group 55"/>
          <p:cNvGrpSpPr/>
          <p:nvPr/>
        </p:nvGrpSpPr>
        <p:grpSpPr>
          <a:xfrm>
            <a:off x="5378506" y="4773175"/>
            <a:ext cx="384049" cy="576074"/>
            <a:chOff x="5186479" y="3160165"/>
            <a:chExt cx="576075" cy="2649945"/>
          </a:xfrm>
        </p:grpSpPr>
        <p:sp>
          <p:nvSpPr>
            <p:cNvPr id="52" name="Double Bracket 5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3" name="TextBox 5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7" name="Group 55"/>
          <p:cNvGrpSpPr/>
          <p:nvPr/>
        </p:nvGrpSpPr>
        <p:grpSpPr>
          <a:xfrm>
            <a:off x="6530655" y="4773175"/>
            <a:ext cx="384049" cy="576074"/>
            <a:chOff x="5186479" y="3160165"/>
            <a:chExt cx="576075" cy="2649945"/>
          </a:xfrm>
        </p:grpSpPr>
        <p:sp>
          <p:nvSpPr>
            <p:cNvPr id="59" name="Double Bracket 5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0" name="TextBox 5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8" name="Group 55"/>
          <p:cNvGrpSpPr/>
          <p:nvPr/>
        </p:nvGrpSpPr>
        <p:grpSpPr>
          <a:xfrm>
            <a:off x="3381445" y="4773175"/>
            <a:ext cx="384049" cy="576074"/>
            <a:chOff x="5186479" y="3160165"/>
            <a:chExt cx="576075"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9" name="Group 75"/>
          <p:cNvGrpSpPr/>
          <p:nvPr/>
        </p:nvGrpSpPr>
        <p:grpSpPr>
          <a:xfrm>
            <a:off x="1485736" y="2814520"/>
            <a:ext cx="5233114" cy="1981247"/>
            <a:chOff x="1485736" y="2814520"/>
            <a:chExt cx="5233114" cy="1981247"/>
          </a:xfrm>
        </p:grpSpPr>
        <p:cxnSp>
          <p:nvCxnSpPr>
            <p:cNvPr id="31" name="Straight Connector 30"/>
            <p:cNvCxnSpPr>
              <a:stCxn id="20" idx="0"/>
              <a:endCxn id="41" idx="4"/>
            </p:cNvCxnSpPr>
            <p:nvPr/>
          </p:nvCxnSpPr>
          <p:spPr bwMode="auto">
            <a:xfrm rot="5400000" flipH="1" flipV="1">
              <a:off x="4933239" y="4139272"/>
              <a:ext cx="1289956" cy="23032"/>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5509314" y="3586229"/>
              <a:ext cx="1289956" cy="1129117"/>
            </a:xfrm>
            <a:prstGeom prst="line">
              <a:avLst/>
            </a:prstGeom>
            <a:noFill/>
            <a:ln w="38100" cap="flat" cmpd="sng" algn="ctr">
              <a:solidFill>
                <a:schemeClr val="accent1"/>
              </a:solidFill>
              <a:prstDash val="solid"/>
              <a:round/>
              <a:headEnd type="none" w="med" len="med"/>
              <a:tailEnd type="none" w="med" len="med"/>
            </a:ln>
            <a:effectLst/>
          </p:spPr>
        </p:cxnSp>
        <p:cxnSp>
          <p:nvCxnSpPr>
            <p:cNvPr id="30" name="Straight Connector 29"/>
            <p:cNvCxnSpPr>
              <a:stCxn id="17" idx="0"/>
              <a:endCxn id="41" idx="4"/>
            </p:cNvCxnSpPr>
            <p:nvPr/>
          </p:nvCxnSpPr>
          <p:spPr bwMode="auto">
            <a:xfrm rot="5400000" flipH="1" flipV="1">
              <a:off x="4433973" y="3640007"/>
              <a:ext cx="1289956" cy="1021563"/>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263290" y="285292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4" name="Straight Connector 53"/>
            <p:cNvCxnSpPr>
              <a:stCxn id="14" idx="0"/>
              <a:endCxn id="57" idx="4"/>
            </p:cNvCxnSpPr>
            <p:nvPr/>
          </p:nvCxnSpPr>
          <p:spPr bwMode="auto">
            <a:xfrm rot="16200000" flipV="1">
              <a:off x="2859368" y="4123900"/>
              <a:ext cx="1328362" cy="15372"/>
            </a:xfrm>
            <a:prstGeom prst="line">
              <a:avLst/>
            </a:prstGeom>
            <a:noFill/>
            <a:ln w="38100" cap="flat" cmpd="sng" algn="ctr">
              <a:solidFill>
                <a:schemeClr val="accent1"/>
              </a:solidFill>
              <a:prstDash val="solid"/>
              <a:round/>
              <a:headEnd type="none" w="med" len="med"/>
              <a:tailEnd type="none" w="med" len="med"/>
            </a:ln>
            <a:effectLst/>
          </p:spPr>
        </p:cxnSp>
        <p:cxnSp>
          <p:nvCxnSpPr>
            <p:cNvPr id="55" name="Straight Connector 54"/>
            <p:cNvCxnSpPr>
              <a:stCxn id="17" idx="0"/>
              <a:endCxn id="57" idx="4"/>
            </p:cNvCxnSpPr>
            <p:nvPr/>
          </p:nvCxnSpPr>
          <p:spPr bwMode="auto">
            <a:xfrm rot="16200000" flipV="1">
              <a:off x="3377837" y="3605432"/>
              <a:ext cx="1328361" cy="1052307"/>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47" idx="0"/>
              <a:endCxn id="57" idx="4"/>
            </p:cNvCxnSpPr>
            <p:nvPr/>
          </p:nvCxnSpPr>
          <p:spPr bwMode="auto">
            <a:xfrm rot="5400000" flipH="1" flipV="1">
              <a:off x="2379306" y="3659210"/>
              <a:ext cx="1328362" cy="94475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318942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4" name="Straight Connector 63"/>
            <p:cNvCxnSpPr>
              <a:stCxn id="17" idx="0"/>
              <a:endCxn id="67" idx="4"/>
            </p:cNvCxnSpPr>
            <p:nvPr/>
          </p:nvCxnSpPr>
          <p:spPr bwMode="auto">
            <a:xfrm rot="5400000" flipH="1" flipV="1">
              <a:off x="3915506" y="4120070"/>
              <a:ext cx="1328361" cy="23033"/>
            </a:xfrm>
            <a:prstGeom prst="line">
              <a:avLst/>
            </a:prstGeom>
            <a:noFill/>
            <a:ln w="38100" cap="flat" cmpd="sng" algn="ctr">
              <a:solidFill>
                <a:schemeClr val="accent1"/>
              </a:solidFill>
              <a:prstDash val="solid"/>
              <a:round/>
              <a:headEnd type="none" w="med" len="med"/>
              <a:tailEnd type="none" w="med" len="med"/>
            </a:ln>
            <a:effectLst/>
          </p:spPr>
        </p:cxnSp>
        <p:cxnSp>
          <p:nvCxnSpPr>
            <p:cNvPr id="65" name="Straight Connector 64"/>
            <p:cNvCxnSpPr>
              <a:stCxn id="20" idx="0"/>
              <a:endCxn id="67" idx="4"/>
            </p:cNvCxnSpPr>
            <p:nvPr/>
          </p:nvCxnSpPr>
          <p:spPr bwMode="auto">
            <a:xfrm rot="16200000" flipV="1">
              <a:off x="4414772" y="3643837"/>
              <a:ext cx="1328361" cy="975498"/>
            </a:xfrm>
            <a:prstGeom prst="line">
              <a:avLst/>
            </a:prstGeom>
            <a:noFill/>
            <a:ln w="38100" cap="flat" cmpd="sng" algn="ctr">
              <a:solidFill>
                <a:schemeClr val="accent1"/>
              </a:solidFill>
              <a:prstDash val="solid"/>
              <a:round/>
              <a:headEnd type="none" w="med" len="med"/>
              <a:tailEnd type="none" w="med" len="med"/>
            </a:ln>
            <a:effectLst/>
          </p:spPr>
        </p:cxnSp>
        <p:cxnSp>
          <p:nvCxnSpPr>
            <p:cNvPr id="66" name="Straight Connector 65"/>
            <p:cNvCxnSpPr>
              <a:stCxn id="14" idx="0"/>
              <a:endCxn id="67" idx="4"/>
            </p:cNvCxnSpPr>
            <p:nvPr/>
          </p:nvCxnSpPr>
          <p:spPr bwMode="auto">
            <a:xfrm rot="5400000" flipH="1" flipV="1">
              <a:off x="3397038" y="3601602"/>
              <a:ext cx="1328362" cy="1059968"/>
            </a:xfrm>
            <a:prstGeom prst="line">
              <a:avLst/>
            </a:prstGeom>
            <a:noFill/>
            <a:ln w="38100" cap="flat" cmpd="sng" algn="ctr">
              <a:solidFill>
                <a:schemeClr val="accent1"/>
              </a:solidFill>
              <a:prstDash val="solid"/>
              <a:round/>
              <a:headEnd type="none" w="med" len="med"/>
              <a:tailEnd type="none" w="med" len="med"/>
            </a:ln>
            <a:effectLst/>
          </p:spPr>
        </p:cxnSp>
        <p:sp>
          <p:nvSpPr>
            <p:cNvPr id="67" name="Oval 66"/>
            <p:cNvSpPr/>
            <p:nvPr/>
          </p:nvSpPr>
          <p:spPr bwMode="auto">
            <a:xfrm>
              <a:off x="426476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8" name="Straight Connector 67"/>
            <p:cNvCxnSpPr>
              <a:stCxn id="47" idx="0"/>
              <a:endCxn id="71" idx="4"/>
            </p:cNvCxnSpPr>
            <p:nvPr/>
          </p:nvCxnSpPr>
          <p:spPr bwMode="auto">
            <a:xfrm rot="16200000" flipV="1">
              <a:off x="1905507" y="4130163"/>
              <a:ext cx="1328362" cy="2846"/>
            </a:xfrm>
            <a:prstGeom prst="line">
              <a:avLst/>
            </a:prstGeom>
            <a:noFill/>
            <a:ln w="38100" cap="flat" cmpd="sng" algn="ctr">
              <a:solidFill>
                <a:schemeClr val="accent1"/>
              </a:solidFill>
              <a:prstDash val="solid"/>
              <a:round/>
              <a:headEnd type="none" w="med" len="med"/>
              <a:tailEnd type="none" w="med" len="med"/>
            </a:ln>
            <a:effectLst/>
          </p:spPr>
        </p:cxnSp>
        <p:cxnSp>
          <p:nvCxnSpPr>
            <p:cNvPr id="69" name="Straight Connector 68"/>
            <p:cNvCxnSpPr>
              <a:stCxn id="63" idx="0"/>
              <a:endCxn id="71" idx="4"/>
            </p:cNvCxnSpPr>
            <p:nvPr/>
          </p:nvCxnSpPr>
          <p:spPr bwMode="auto">
            <a:xfrm rot="16200000" flipV="1">
              <a:off x="2404773" y="3630898"/>
              <a:ext cx="1328361" cy="1001375"/>
            </a:xfrm>
            <a:prstGeom prst="line">
              <a:avLst/>
            </a:prstGeom>
            <a:noFill/>
            <a:ln w="38100" cap="flat" cmpd="sng" algn="ctr">
              <a:solidFill>
                <a:schemeClr val="accent1"/>
              </a:solidFill>
              <a:prstDash val="solid"/>
              <a:round/>
              <a:headEnd type="none" w="med" len="med"/>
              <a:tailEnd type="none" w="med" len="med"/>
            </a:ln>
            <a:effectLst/>
          </p:spPr>
        </p:cxnSp>
        <p:cxnSp>
          <p:nvCxnSpPr>
            <p:cNvPr id="70" name="Straight Connector 69"/>
            <p:cNvCxnSpPr>
              <a:stCxn id="44" idx="0"/>
              <a:endCxn id="71" idx="4"/>
            </p:cNvCxnSpPr>
            <p:nvPr/>
          </p:nvCxnSpPr>
          <p:spPr bwMode="auto">
            <a:xfrm rot="5400000" flipH="1" flipV="1">
              <a:off x="1382022" y="3571120"/>
              <a:ext cx="1289957" cy="1082529"/>
            </a:xfrm>
            <a:prstGeom prst="line">
              <a:avLst/>
            </a:prstGeom>
            <a:noFill/>
            <a:ln w="38100" cap="flat" cmpd="sng" algn="ctr">
              <a:solidFill>
                <a:schemeClr val="accent1"/>
              </a:solidFill>
              <a:prstDash val="solid"/>
              <a:round/>
              <a:headEnd type="none" w="med" len="med"/>
              <a:tailEnd type="none" w="med" len="med"/>
            </a:ln>
            <a:effectLst/>
          </p:spPr>
        </p:cxnSp>
        <p:sp>
          <p:nvSpPr>
            <p:cNvPr id="71" name="Oval 70"/>
            <p:cNvSpPr/>
            <p:nvPr/>
          </p:nvSpPr>
          <p:spPr bwMode="auto">
            <a:xfrm>
              <a:off x="2241822"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0" name="Group 92"/>
          <p:cNvGrpSpPr/>
          <p:nvPr/>
        </p:nvGrpSpPr>
        <p:grpSpPr>
          <a:xfrm>
            <a:off x="2568264" y="1163105"/>
            <a:ext cx="3021469" cy="1689820"/>
            <a:chOff x="2568264" y="1163105"/>
            <a:chExt cx="3021469" cy="1689820"/>
          </a:xfrm>
        </p:grpSpPr>
        <p:grpSp>
          <p:nvGrpSpPr>
            <p:cNvPr id="11" name="Group 91"/>
            <p:cNvGrpSpPr/>
            <p:nvPr/>
          </p:nvGrpSpPr>
          <p:grpSpPr>
            <a:xfrm>
              <a:off x="2568264" y="1163105"/>
              <a:ext cx="3021469" cy="1689820"/>
              <a:chOff x="2568264" y="1163105"/>
              <a:chExt cx="3021469" cy="1689820"/>
            </a:xfrm>
          </p:grpSpPr>
          <p:grpSp>
            <p:nvGrpSpPr>
              <p:cNvPr id="12" name="Group 37"/>
              <p:cNvGrpSpPr/>
              <p:nvPr/>
            </p:nvGrpSpPr>
            <p:grpSpPr>
              <a:xfrm>
                <a:off x="3515864" y="1201510"/>
                <a:ext cx="2073869" cy="1651415"/>
                <a:chOff x="3515864" y="1201510"/>
                <a:chExt cx="2073869" cy="1651415"/>
              </a:xfrm>
            </p:grpSpPr>
            <p:cxnSp>
              <p:nvCxnSpPr>
                <p:cNvPr id="83" name="Straight Connector 82"/>
                <p:cNvCxnSpPr>
                  <a:stCxn id="67" idx="0"/>
                  <a:endCxn id="86" idx="4"/>
                </p:cNvCxnSpPr>
                <p:nvPr/>
              </p:nvCxnSpPr>
              <p:spPr bwMode="auto">
                <a:xfrm rot="5400000" flipH="1" flipV="1">
                  <a:off x="4111141" y="2334458"/>
                  <a:ext cx="960125" cy="0"/>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4591203" y="1854395"/>
                  <a:ext cx="998530" cy="99853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57" idx="0"/>
                  <a:endCxn id="86" idx="4"/>
                </p:cNvCxnSpPr>
                <p:nvPr/>
              </p:nvCxnSpPr>
              <p:spPr bwMode="auto">
                <a:xfrm rot="5400000" flipH="1" flipV="1">
                  <a:off x="3573471" y="1796788"/>
                  <a:ext cx="960125" cy="1075340"/>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4264760" y="120151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3" name="Group 76"/>
              <p:cNvGrpSpPr/>
              <p:nvPr/>
            </p:nvGrpSpPr>
            <p:grpSpPr>
              <a:xfrm>
                <a:off x="2568264" y="1163105"/>
                <a:ext cx="1274346" cy="1651416"/>
                <a:chOff x="3662806" y="1163105"/>
                <a:chExt cx="1274346" cy="1651416"/>
              </a:xfrm>
            </p:grpSpPr>
            <p:cxnSp>
              <p:nvCxnSpPr>
                <p:cNvPr id="78" name="Straight Connector 77"/>
                <p:cNvCxnSpPr>
                  <a:stCxn id="57" idx="0"/>
                  <a:endCxn id="81" idx="4"/>
                </p:cNvCxnSpPr>
                <p:nvPr/>
              </p:nvCxnSpPr>
              <p:spPr bwMode="auto">
                <a:xfrm rot="5400000" flipH="1" flipV="1">
                  <a:off x="4111292" y="2315103"/>
                  <a:ext cx="998530" cy="305"/>
                </a:xfrm>
                <a:prstGeom prst="line">
                  <a:avLst/>
                </a:prstGeom>
                <a:noFill/>
                <a:ln w="38100" cap="flat" cmpd="sng" algn="ctr">
                  <a:solidFill>
                    <a:schemeClr val="accent1"/>
                  </a:solidFill>
                  <a:prstDash val="solid"/>
                  <a:round/>
                  <a:headEnd type="none" w="med" len="med"/>
                  <a:tailEnd type="none" w="med" len="med"/>
                </a:ln>
                <a:effectLst/>
              </p:spPr>
            </p:cxnSp>
            <p:cxnSp>
              <p:nvCxnSpPr>
                <p:cNvPr id="80" name="Straight Connector 79"/>
                <p:cNvCxnSpPr>
                  <a:stCxn id="71" idx="0"/>
                  <a:endCxn id="81" idx="4"/>
                </p:cNvCxnSpPr>
                <p:nvPr/>
              </p:nvCxnSpPr>
              <p:spPr bwMode="auto">
                <a:xfrm rot="5400000" flipH="1" flipV="1">
                  <a:off x="3637493" y="1841304"/>
                  <a:ext cx="998530" cy="947903"/>
                </a:xfrm>
                <a:prstGeom prst="line">
                  <a:avLst/>
                </a:prstGeom>
                <a:noFill/>
                <a:ln w="38100" cap="flat" cmpd="sng" algn="ctr">
                  <a:solidFill>
                    <a:schemeClr val="accent1"/>
                  </a:solidFill>
                  <a:prstDash val="solid"/>
                  <a:round/>
                  <a:headEnd type="none" w="med" len="med"/>
                  <a:tailEnd type="none" w="med" len="med"/>
                </a:ln>
                <a:effectLst/>
              </p:spPr>
            </p:cxnSp>
            <p:sp>
              <p:nvSpPr>
                <p:cNvPr id="81" name="Oval 80"/>
                <p:cNvSpPr/>
                <p:nvPr/>
              </p:nvSpPr>
              <p:spPr bwMode="auto">
                <a:xfrm>
                  <a:off x="4284267" y="11631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cxnSp>
          <p:nvCxnSpPr>
            <p:cNvPr id="72" name="Straight Connector 71"/>
            <p:cNvCxnSpPr>
              <a:stCxn id="67" idx="0"/>
              <a:endCxn id="81" idx="4"/>
            </p:cNvCxnSpPr>
            <p:nvPr/>
          </p:nvCxnSpPr>
          <p:spPr bwMode="auto">
            <a:xfrm rot="16200000" flipV="1">
              <a:off x="3554421" y="1777737"/>
              <a:ext cx="998530" cy="1075035"/>
            </a:xfrm>
            <a:prstGeom prst="line">
              <a:avLst/>
            </a:prstGeom>
            <a:noFill/>
            <a:ln w="38100" cap="flat" cmpd="sng" algn="ctr">
              <a:solidFill>
                <a:schemeClr val="accent1"/>
              </a:solidFill>
              <a:prstDash val="solid"/>
              <a:round/>
              <a:headEnd type="none" w="med" len="med"/>
              <a:tailEnd type="none" w="med" len="med"/>
            </a:ln>
            <a:effectLst/>
          </p:spPr>
        </p:cxnSp>
      </p:grpSp>
      <p:sp>
        <p:nvSpPr>
          <p:cNvPr id="35" name="Down Arrow 34"/>
          <p:cNvSpPr/>
          <p:nvPr/>
        </p:nvSpPr>
        <p:spPr bwMode="auto">
          <a:xfrm rot="3743134">
            <a:off x="4890203" y="1002470"/>
            <a:ext cx="402712" cy="269573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4" name="Right Brace 93"/>
          <p:cNvSpPr/>
          <p:nvPr/>
        </p:nvSpPr>
        <p:spPr bwMode="auto">
          <a:xfrm rot="5400000">
            <a:off x="3429831" y="4552728"/>
            <a:ext cx="307241" cy="2573135"/>
          </a:xfrm>
          <a:prstGeom prst="rightBrace">
            <a:avLst/>
          </a:prstGeom>
          <a:noFill/>
          <a:ln w="381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4" name="Group 99"/>
          <p:cNvGrpSpPr/>
          <p:nvPr/>
        </p:nvGrpSpPr>
        <p:grpSpPr>
          <a:xfrm flipH="1">
            <a:off x="7221945" y="5042010"/>
            <a:ext cx="460860" cy="1097280"/>
            <a:chOff x="616285" y="5116235"/>
            <a:chExt cx="499265" cy="1097280"/>
          </a:xfrm>
        </p:grpSpPr>
        <p:cxnSp>
          <p:nvCxnSpPr>
            <p:cNvPr id="93" name="Straight Arrow Connector 92"/>
            <p:cNvCxnSpPr/>
            <p:nvPr/>
          </p:nvCxnSpPr>
          <p:spPr bwMode="auto">
            <a:xfrm>
              <a:off x="616285" y="5118820"/>
              <a:ext cx="499265" cy="1588"/>
            </a:xfrm>
            <a:prstGeom prst="straightConnector1">
              <a:avLst/>
            </a:prstGeom>
            <a:noFill/>
            <a:ln w="28575" cap="flat" cmpd="sng" algn="ctr">
              <a:solidFill>
                <a:srgbClr val="FFFFFF"/>
              </a:solidFill>
              <a:prstDash val="solid"/>
              <a:round/>
              <a:headEnd type="none" w="med" len="med"/>
              <a:tailEnd type="arrow"/>
            </a:ln>
            <a:effectLst/>
          </p:spPr>
        </p:cxnSp>
        <p:cxnSp>
          <p:nvCxnSpPr>
            <p:cNvPr id="95" name="Straight Arrow Connector 94"/>
            <p:cNvCxnSpPr/>
            <p:nvPr/>
          </p:nvCxnSpPr>
          <p:spPr bwMode="auto">
            <a:xfrm rot="16200000" flipH="1">
              <a:off x="87000" y="5664875"/>
              <a:ext cx="1097280" cy="0"/>
            </a:xfrm>
            <a:prstGeom prst="straightConnector1">
              <a:avLst/>
            </a:prstGeom>
            <a:noFill/>
            <a:ln w="28575" cap="flat" cmpd="sng" algn="ctr">
              <a:solidFill>
                <a:srgbClr val="FFFFFF"/>
              </a:solidFill>
              <a:prstDash val="solid"/>
              <a:round/>
              <a:headEnd type="none" w="med" len="med"/>
              <a:tailEnd type="none" w="med" len="med"/>
            </a:ln>
            <a:effectLst/>
          </p:spPr>
        </p:cxnSp>
      </p:grpSp>
      <p:sp>
        <p:nvSpPr>
          <p:cNvPr id="98" name="TextBox 97"/>
          <p:cNvSpPr txBox="1"/>
          <p:nvPr/>
        </p:nvSpPr>
        <p:spPr>
          <a:xfrm>
            <a:off x="6762889" y="6117350"/>
            <a:ext cx="2381111" cy="584775"/>
          </a:xfrm>
          <a:prstGeom prst="rect">
            <a:avLst/>
          </a:prstGeom>
          <a:noFill/>
        </p:spPr>
        <p:txBody>
          <a:bodyPr wrap="square" rtlCol="0">
            <a:spAutoFit/>
          </a:bodyPr>
          <a:lstStyle/>
          <a:p>
            <a:pPr algn="l">
              <a:spcBef>
                <a:spcPts val="0"/>
              </a:spcBef>
            </a:pPr>
            <a:r>
              <a:rPr lang="en-US" sz="1600" dirty="0" smtClean="0">
                <a:solidFill>
                  <a:schemeClr val="bg1"/>
                </a:solidFill>
                <a:latin typeface="+mn-lt"/>
              </a:rPr>
              <a:t>Feature representation for words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94" grpId="0" animBg="1"/>
      <p:bldP spid="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dirty="0" smtClean="0"/>
              <a:t>Training Deep Neural Networks</a:t>
            </a:r>
            <a:endParaRPr lang="en-US" dirty="0" smtClean="0">
              <a:solidFill>
                <a:schemeClr val="bg1"/>
              </a:solidFill>
            </a:endParaRPr>
          </a:p>
        </p:txBody>
      </p:sp>
      <p:grpSp>
        <p:nvGrpSpPr>
          <p:cNvPr id="2" name="Group 20"/>
          <p:cNvGrpSpPr/>
          <p:nvPr/>
        </p:nvGrpSpPr>
        <p:grpSpPr>
          <a:xfrm>
            <a:off x="1348562" y="1136021"/>
            <a:ext cx="5719763" cy="4931404"/>
            <a:chOff x="757237" y="1540833"/>
            <a:chExt cx="5719763" cy="4931404"/>
          </a:xfrm>
        </p:grpSpPr>
        <p:grpSp>
          <p:nvGrpSpPr>
            <p:cNvPr id="3" name="Group 19"/>
            <p:cNvGrpSpPr/>
            <p:nvPr/>
          </p:nvGrpSpPr>
          <p:grpSpPr>
            <a:xfrm>
              <a:off x="1096274" y="1540833"/>
              <a:ext cx="5380726" cy="4228061"/>
              <a:chOff x="1104900" y="1540833"/>
              <a:chExt cx="5380726" cy="4228061"/>
            </a:xfrm>
          </p:grpSpPr>
          <p:pic>
            <p:nvPicPr>
              <p:cNvPr id="8" name="Picture 3"/>
              <p:cNvPicPr>
                <a:picLocks noChangeAspect="1" noChangeArrowheads="1"/>
              </p:cNvPicPr>
              <p:nvPr/>
            </p:nvPicPr>
            <p:blipFill>
              <a:blip r:embed="rId3" cstate="print"/>
              <a:srcRect/>
              <a:stretch>
                <a:fillRect/>
              </a:stretch>
            </p:blipFill>
            <p:spPr bwMode="auto">
              <a:xfrm>
                <a:off x="1341297" y="1540833"/>
                <a:ext cx="5070475" cy="3538537"/>
              </a:xfrm>
              <a:prstGeom prst="rect">
                <a:avLst/>
              </a:prstGeom>
              <a:noFill/>
              <a:ln w="9525">
                <a:noFill/>
                <a:miter lim="800000"/>
                <a:headEnd/>
                <a:tailEnd/>
              </a:ln>
            </p:spPr>
          </p:pic>
          <p:sp>
            <p:nvSpPr>
              <p:cNvPr id="10" name="Rectangle 9"/>
              <p:cNvSpPr>
                <a:spLocks noChangeArrowheads="1"/>
              </p:cNvSpPr>
              <p:nvPr/>
            </p:nvSpPr>
            <p:spPr bwMode="auto">
              <a:xfrm>
                <a:off x="1104900" y="3186136"/>
                <a:ext cx="5380726" cy="2582758"/>
              </a:xfrm>
              <a:prstGeom prst="rect">
                <a:avLst/>
              </a:prstGeom>
              <a:solidFill>
                <a:schemeClr val="tx1"/>
              </a:solidFill>
              <a:ln w="25400" algn="ctr">
                <a:noFill/>
                <a:miter lim="800000"/>
                <a:headEnd/>
                <a:tailEnd/>
              </a:ln>
            </p:spPr>
            <p:txBody>
              <a:bodyPr wrap="square" lIns="90487" tIns="44450" rIns="90487" bIns="44450" anchor="ctr">
                <a:spAutoFit/>
              </a:bodyPr>
              <a:lstStyle/>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a:solidFill>
                    <a:srgbClr val="000000"/>
                  </a:solidFill>
                  <a:latin typeface="Arial" charset="0"/>
                </a:endParaRPr>
              </a:p>
            </p:txBody>
          </p:sp>
        </p:grpSp>
        <p:pic>
          <p:nvPicPr>
            <p:cNvPr id="97283" name="Picture 3"/>
            <p:cNvPicPr>
              <a:picLocks noChangeAspect="1" noChangeArrowheads="1"/>
            </p:cNvPicPr>
            <p:nvPr/>
          </p:nvPicPr>
          <p:blipFill>
            <a:blip r:embed="rId3" cstate="print"/>
            <a:srcRect/>
            <a:stretch>
              <a:fillRect/>
            </a:stretch>
          </p:blipFill>
          <p:spPr bwMode="auto">
            <a:xfrm>
              <a:off x="1333500" y="2933700"/>
              <a:ext cx="5070475" cy="3538537"/>
            </a:xfrm>
            <a:prstGeom prst="rect">
              <a:avLst/>
            </a:prstGeom>
            <a:noFill/>
            <a:ln w="9525">
              <a:noFill/>
              <a:miter lim="800000"/>
              <a:headEnd/>
              <a:tailEnd/>
            </a:ln>
          </p:spPr>
        </p:pic>
        <p:sp>
          <p:nvSpPr>
            <p:cNvPr id="97287" name="Rectangle 7"/>
            <p:cNvSpPr>
              <a:spLocks noChangeArrowheads="1"/>
            </p:cNvSpPr>
            <p:nvPr/>
          </p:nvSpPr>
          <p:spPr bwMode="auto">
            <a:xfrm>
              <a:off x="757237" y="2741612"/>
              <a:ext cx="914400" cy="914400"/>
            </a:xfrm>
            <a:prstGeom prst="rect">
              <a:avLst/>
            </a:prstGeom>
            <a:no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grpSp>
        <p:nvGrpSpPr>
          <p:cNvPr id="16" name="Group 15"/>
          <p:cNvGrpSpPr/>
          <p:nvPr/>
        </p:nvGrpSpPr>
        <p:grpSpPr>
          <a:xfrm>
            <a:off x="2128297" y="4033150"/>
            <a:ext cx="4733645" cy="1844245"/>
            <a:chOff x="856240" y="3198570"/>
            <a:chExt cx="4733645" cy="1844245"/>
          </a:xfrm>
        </p:grpSpPr>
        <p:sp>
          <p:nvSpPr>
            <p:cNvPr id="17" name="TextBox 16"/>
            <p:cNvSpPr txBox="1"/>
            <p:nvPr/>
          </p:nvSpPr>
          <p:spPr>
            <a:xfrm>
              <a:off x="856240"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1</a:t>
              </a:r>
            </a:p>
          </p:txBody>
        </p:sp>
        <p:sp>
          <p:nvSpPr>
            <p:cNvPr id="19" name="TextBox 18"/>
            <p:cNvSpPr txBox="1"/>
            <p:nvPr/>
          </p:nvSpPr>
          <p:spPr>
            <a:xfrm>
              <a:off x="2306105"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2</a:t>
              </a:r>
            </a:p>
          </p:txBody>
        </p:sp>
        <p:sp>
          <p:nvSpPr>
            <p:cNvPr id="20" name="TextBox 19"/>
            <p:cNvSpPr txBox="1"/>
            <p:nvPr/>
          </p:nvSpPr>
          <p:spPr>
            <a:xfrm>
              <a:off x="3746804"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3</a:t>
              </a:r>
            </a:p>
          </p:txBody>
        </p:sp>
        <p:sp>
          <p:nvSpPr>
            <p:cNvPr id="21" name="TextBox 20"/>
            <p:cNvSpPr txBox="1"/>
            <p:nvPr/>
          </p:nvSpPr>
          <p:spPr>
            <a:xfrm>
              <a:off x="5148739"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4</a:t>
              </a:r>
            </a:p>
          </p:txBody>
        </p:sp>
        <p:sp>
          <p:nvSpPr>
            <p:cNvPr id="22" name="TextBox 21"/>
            <p:cNvSpPr txBox="1"/>
            <p:nvPr/>
          </p:nvSpPr>
          <p:spPr>
            <a:xfrm>
              <a:off x="441868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3</a:t>
              </a:r>
            </a:p>
          </p:txBody>
        </p:sp>
        <p:sp>
          <p:nvSpPr>
            <p:cNvPr id="23" name="TextBox 22"/>
            <p:cNvSpPr txBox="1"/>
            <p:nvPr/>
          </p:nvSpPr>
          <p:spPr>
            <a:xfrm>
              <a:off x="299739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2</a:t>
              </a:r>
            </a:p>
          </p:txBody>
        </p:sp>
        <p:sp>
          <p:nvSpPr>
            <p:cNvPr id="24" name="TextBox 23"/>
            <p:cNvSpPr txBox="1"/>
            <p:nvPr/>
          </p:nvSpPr>
          <p:spPr>
            <a:xfrm>
              <a:off x="1596124"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1</a:t>
              </a:r>
            </a:p>
          </p:txBody>
        </p:sp>
      </p:grpSp>
    </p:spTree>
    <p:extLst>
      <p:ext uri="{BB962C8B-B14F-4D97-AF65-F5344CB8AC3E}">
        <p14:creationId xmlns:p14="http://schemas.microsoft.com/office/powerpoint/2010/main" val="36533037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L-BFGS:</a:t>
            </a:r>
            <a:r>
              <a:rPr lang="en-US" sz="3000">
                <a:solidFill>
                  <a:srgbClr val="000000"/>
                </a:solidFill>
                <a:latin typeface="Gill Sans" charset="0"/>
                <a:ea typeface="ＭＳ Ｐゴシック" charset="0"/>
                <a:cs typeface="Gill Sans" charset="0"/>
                <a:sym typeface="Gill Sans" charset="0"/>
              </a:rPr>
              <a:t>  a Big Batch Alternative to SGD.</a:t>
            </a:r>
          </a:p>
        </p:txBody>
      </p:sp>
      <p:sp>
        <p:nvSpPr>
          <p:cNvPr id="29698" name="Rectangle 2"/>
          <p:cNvSpPr>
            <a:spLocks/>
          </p:cNvSpPr>
          <p:nvPr/>
        </p:nvSpPr>
        <p:spPr bwMode="auto">
          <a:xfrm>
            <a:off x="4732735" y="1660923"/>
            <a:ext cx="3848695" cy="38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spcBef>
                <a:spcPts val="844"/>
              </a:spcBef>
            </a:pPr>
            <a:r>
              <a:rPr lang="en-US" sz="2200" u="sng" dirty="0">
                <a:solidFill>
                  <a:srgbClr val="000000"/>
                </a:solidFill>
                <a:latin typeface="Gill Sans" charset="0"/>
                <a:ea typeface="ＭＳ Ｐゴシック" charset="0"/>
                <a:cs typeface="Gill Sans" charset="0"/>
                <a:sym typeface="Gill Sans" charset="0"/>
              </a:rPr>
              <a:t>L-BFGS</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first and </a:t>
            </a:r>
            <a:r>
              <a:rPr lang="en-US" sz="2200" dirty="0" smtClean="0">
                <a:solidFill>
                  <a:srgbClr val="000000"/>
                </a:solidFill>
                <a:latin typeface="Gill Sans" charset="0"/>
                <a:ea typeface="ＭＳ Ｐゴシック" charset="0"/>
                <a:cs typeface="Gill Sans" charset="0"/>
                <a:sym typeface="Gill Sans" charset="0"/>
              </a:rPr>
              <a:t>second </a:t>
            </a:r>
            <a:r>
              <a:rPr lang="en-US" sz="2200" dirty="0">
                <a:solidFill>
                  <a:srgbClr val="000000"/>
                </a:solidFill>
                <a:latin typeface="Gill Sans" charset="0"/>
                <a:ea typeface="ＭＳ Ｐゴシック" charset="0"/>
                <a:cs typeface="Gill Sans" charset="0"/>
                <a:sym typeface="Gill Sans" charset="0"/>
              </a:rPr>
              <a:t>derivatives</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larger, smarter steps</a:t>
            </a:r>
          </a:p>
          <a:p>
            <a:pPr marL="321440" indent="-321440" algn="l">
              <a:spcBef>
                <a:spcPts val="844"/>
              </a:spcBef>
              <a:buSzPct val="171000"/>
              <a:buFont typeface="Arial" pitchFamily="34" charset="0"/>
              <a:buChar char="•"/>
            </a:pPr>
            <a:r>
              <a:rPr lang="en-US" sz="2200" b="1" dirty="0">
                <a:solidFill>
                  <a:srgbClr val="000000"/>
                </a:solidFill>
                <a:latin typeface="Gill Sans" charset="0"/>
                <a:ea typeface="ＭＳ Ｐゴシック" charset="0"/>
                <a:cs typeface="Gill Sans" charset="0"/>
                <a:sym typeface="Gill Sans" charset="0"/>
              </a:rPr>
              <a:t>mega</a:t>
            </a:r>
            <a:r>
              <a:rPr lang="en-US" sz="2200" dirty="0">
                <a:solidFill>
                  <a:srgbClr val="000000"/>
                </a:solidFill>
                <a:latin typeface="Gill Sans" charset="0"/>
                <a:ea typeface="ＭＳ Ｐゴシック" charset="0"/>
                <a:cs typeface="Gill Sans" charset="0"/>
                <a:sym typeface="Gill Sans" charset="0"/>
              </a:rPr>
              <a:t>-batched data (millions of examples)</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huge compute and data requirements per step</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strong theoretical grounding</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1000s of model replicas</a:t>
            </a:r>
          </a:p>
        </p:txBody>
      </p:sp>
      <p:sp>
        <p:nvSpPr>
          <p:cNvPr id="29699" name="Rectangle 3"/>
          <p:cNvSpPr>
            <a:spLocks/>
          </p:cNvSpPr>
          <p:nvPr/>
        </p:nvSpPr>
        <p:spPr bwMode="auto">
          <a:xfrm>
            <a:off x="607220" y="1660923"/>
            <a:ext cx="3848695" cy="391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spcBef>
                <a:spcPts val="844"/>
              </a:spcBef>
            </a:pPr>
            <a:r>
              <a:rPr lang="en-US" sz="2200" u="sng" dirty="0" err="1">
                <a:solidFill>
                  <a:srgbClr val="000000"/>
                </a:solidFill>
                <a:latin typeface="Gill Sans" charset="0"/>
                <a:ea typeface="ＭＳ Ｐゴシック" charset="0"/>
                <a:cs typeface="Gill Sans" charset="0"/>
                <a:sym typeface="Gill Sans" charset="0"/>
              </a:rPr>
              <a:t>Async</a:t>
            </a:r>
            <a:r>
              <a:rPr lang="en-US" sz="2200" u="sng" dirty="0">
                <a:solidFill>
                  <a:srgbClr val="000000"/>
                </a:solidFill>
                <a:latin typeface="Gill Sans" charset="0"/>
                <a:ea typeface="ＭＳ Ｐゴシック" charset="0"/>
                <a:cs typeface="Gill Sans" charset="0"/>
                <a:sym typeface="Gill Sans" charset="0"/>
              </a:rPr>
              <a:t>-SGD</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first derivatives </a:t>
            </a:r>
            <a:r>
              <a:rPr lang="en-US" sz="2200" dirty="0" smtClean="0">
                <a:solidFill>
                  <a:srgbClr val="000000"/>
                </a:solidFill>
                <a:latin typeface="Gill Sans" charset="0"/>
                <a:ea typeface="ＭＳ Ｐゴシック" charset="0"/>
                <a:cs typeface="Gill Sans" charset="0"/>
                <a:sym typeface="Gill Sans" charset="0"/>
              </a:rPr>
              <a:t>only</a:t>
            </a:r>
            <a:endParaRPr lang="en-US" sz="2200" dirty="0">
              <a:solidFill>
                <a:srgbClr val="000000"/>
              </a:solidFill>
              <a:latin typeface="Gill Sans" charset="0"/>
              <a:ea typeface="ＭＳ Ｐゴシック" charset="0"/>
              <a:cs typeface="Gill Sans" charset="0"/>
              <a:sym typeface="Gill Sans" charset="0"/>
            </a:endParaRP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many small steps</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mini-batched data</a:t>
            </a:r>
            <a:br>
              <a:rPr lang="en-US" sz="2200" dirty="0">
                <a:solidFill>
                  <a:srgbClr val="000000"/>
                </a:solidFill>
                <a:latin typeface="Gill Sans" charset="0"/>
                <a:ea typeface="ＭＳ Ｐゴシック" charset="0"/>
                <a:cs typeface="Gill Sans" charset="0"/>
                <a:sym typeface="Gill Sans" charset="0"/>
              </a:rPr>
            </a:br>
            <a:r>
              <a:rPr lang="en-US" sz="2200" dirty="0">
                <a:solidFill>
                  <a:srgbClr val="000000"/>
                </a:solidFill>
                <a:latin typeface="Gill Sans" charset="0"/>
                <a:ea typeface="ＭＳ Ｐゴシック" charset="0"/>
                <a:cs typeface="Gill Sans" charset="0"/>
                <a:sym typeface="Gill Sans" charset="0"/>
              </a:rPr>
              <a:t>(10s of examples)</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tiny compute and data requirements per step</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theory is dicey</a:t>
            </a:r>
          </a:p>
          <a:p>
            <a:pPr marL="321440" indent="-321440" algn="l">
              <a:spcBef>
                <a:spcPts val="844"/>
              </a:spcBef>
              <a:buSzPct val="171000"/>
              <a:buFont typeface="Arial" pitchFamily="34" charset="0"/>
              <a:buChar char="•"/>
            </a:pPr>
            <a:r>
              <a:rPr lang="en-US" sz="2200" dirty="0">
                <a:solidFill>
                  <a:srgbClr val="000000"/>
                </a:solidFill>
                <a:latin typeface="Gill Sans" charset="0"/>
                <a:ea typeface="ＭＳ Ｐゴシック" charset="0"/>
                <a:cs typeface="Gill Sans" charset="0"/>
                <a:sym typeface="Gill Sans" charset="0"/>
              </a:rPr>
              <a:t>at most 10s or 100s of model replicas</a:t>
            </a:r>
          </a:p>
          <a:p>
            <a:pPr algn="l">
              <a:spcBef>
                <a:spcPts val="844"/>
              </a:spcBef>
            </a:pPr>
            <a:endParaRPr lang="en-US" sz="2200" u="sng" dirty="0">
              <a:solidFill>
                <a:srgbClr val="000000"/>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566361905"/>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bwMode="auto">
          <a:xfrm>
            <a:off x="8374095" y="6040540"/>
            <a:ext cx="1267365" cy="103693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What we want (illustration)</a:t>
            </a:r>
            <a:endParaRPr lang="en-US" dirty="0"/>
          </a:p>
        </p:txBody>
      </p:sp>
      <p:grpSp>
        <p:nvGrpSpPr>
          <p:cNvPr id="3" name="Group 73"/>
          <p:cNvGrpSpPr/>
          <p:nvPr/>
        </p:nvGrpSpPr>
        <p:grpSpPr>
          <a:xfrm>
            <a:off x="232235" y="855867"/>
            <a:ext cx="5272874" cy="2943455"/>
            <a:chOff x="232235" y="855866"/>
            <a:chExt cx="6374669" cy="3558506"/>
          </a:xfrm>
        </p:grpSpPr>
        <p:cxnSp>
          <p:nvCxnSpPr>
            <p:cNvPr id="11" name="Straight Arrow Connector 10"/>
            <p:cNvCxnSpPr/>
            <p:nvPr/>
          </p:nvCxnSpPr>
          <p:spPr bwMode="auto">
            <a:xfrm rot="16200000" flipV="1">
              <a:off x="-420650" y="2392066"/>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3659431"/>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1815990"/>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2</a:t>
              </a:r>
            </a:p>
          </p:txBody>
        </p:sp>
        <p:cxnSp>
          <p:nvCxnSpPr>
            <p:cNvPr id="19" name="Straight Connector 18"/>
            <p:cNvCxnSpPr/>
            <p:nvPr/>
          </p:nvCxnSpPr>
          <p:spPr bwMode="auto">
            <a:xfrm>
              <a:off x="1038740" y="139353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323697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277611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231525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185439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3665715"/>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4005075"/>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1</a:t>
              </a:r>
            </a:p>
          </p:txBody>
        </p:sp>
        <p:sp>
          <p:nvSpPr>
            <p:cNvPr id="37" name="TextBox 36"/>
            <p:cNvSpPr txBox="1"/>
            <p:nvPr/>
          </p:nvSpPr>
          <p:spPr>
            <a:xfrm>
              <a:off x="616285" y="3736241"/>
              <a:ext cx="5990619" cy="409297"/>
            </a:xfrm>
            <a:prstGeom prst="rect">
              <a:avLst/>
            </a:prstGeom>
            <a:noFill/>
          </p:spPr>
          <p:txBody>
            <a:bodyPr wrap="none" rtlCol="0">
              <a:spAutoFit/>
            </a:bodyPr>
            <a:lstStyle/>
            <a:p>
              <a:pPr algn="l">
                <a:spcBef>
                  <a:spcPts val="0"/>
                </a:spcBef>
              </a:pPr>
              <a:r>
                <a:rPr lang="en-US" sz="1600" dirty="0" smtClean="0">
                  <a:solidFill>
                    <a:schemeClr val="bg1"/>
                  </a:solidFill>
                </a:rPr>
                <a:t>   0        1      2     3     4      5     6     7     8      9     10</a:t>
              </a:r>
            </a:p>
          </p:txBody>
        </p:sp>
        <p:sp>
          <p:nvSpPr>
            <p:cNvPr id="39" name="TextBox 38"/>
            <p:cNvSpPr txBox="1"/>
            <p:nvPr/>
          </p:nvSpPr>
          <p:spPr>
            <a:xfrm>
              <a:off x="695389" y="1184222"/>
              <a:ext cx="378289" cy="2654229"/>
            </a:xfrm>
            <a:prstGeom prst="rect">
              <a:avLst/>
            </a:prstGeom>
            <a:noFill/>
          </p:spPr>
          <p:txBody>
            <a:bodyPr wrap="none" rtlCol="0">
              <a:spAutoFit/>
            </a:bodyPr>
            <a:lstStyle/>
            <a:p>
              <a:pPr>
                <a:spcBef>
                  <a:spcPts val="0"/>
                </a:spcBef>
                <a:spcAft>
                  <a:spcPts val="1400"/>
                </a:spcAft>
              </a:pPr>
              <a:r>
                <a:rPr lang="en-US" dirty="0" smtClean="0">
                  <a:solidFill>
                    <a:schemeClr val="bg1"/>
                  </a:solidFill>
                </a:rPr>
                <a:t>5</a:t>
              </a:r>
            </a:p>
            <a:p>
              <a:pPr>
                <a:spcBef>
                  <a:spcPts val="0"/>
                </a:spcBef>
                <a:spcAft>
                  <a:spcPts val="1400"/>
                </a:spcAft>
              </a:pPr>
              <a:r>
                <a:rPr lang="en-US" dirty="0" smtClean="0">
                  <a:solidFill>
                    <a:schemeClr val="bg1"/>
                  </a:solidFill>
                </a:rPr>
                <a:t>4</a:t>
              </a:r>
            </a:p>
            <a:p>
              <a:pPr>
                <a:spcBef>
                  <a:spcPts val="0"/>
                </a:spcBef>
                <a:spcAft>
                  <a:spcPts val="1400"/>
                </a:spcAft>
              </a:pPr>
              <a:r>
                <a:rPr lang="en-US" dirty="0" smtClean="0">
                  <a:solidFill>
                    <a:schemeClr val="bg1"/>
                  </a:solidFill>
                </a:rPr>
                <a:t>3</a:t>
              </a:r>
            </a:p>
            <a:p>
              <a:pPr>
                <a:spcBef>
                  <a:spcPts val="0"/>
                </a:spcBef>
                <a:spcAft>
                  <a:spcPts val="1400"/>
                </a:spcAft>
              </a:pPr>
              <a:r>
                <a:rPr lang="en-US" dirty="0" smtClean="0">
                  <a:solidFill>
                    <a:schemeClr val="bg1"/>
                  </a:solidFill>
                </a:rPr>
                <a:t>2</a:t>
              </a:r>
            </a:p>
            <a:p>
              <a:pPr>
                <a:spcBef>
                  <a:spcPts val="0"/>
                </a:spcBef>
                <a:spcAft>
                  <a:spcPts val="1400"/>
                </a:spcAft>
              </a:pPr>
              <a:r>
                <a:rPr lang="en-US" dirty="0" smtClean="0">
                  <a:solidFill>
                    <a:schemeClr val="bg1"/>
                  </a:solidFill>
                </a:rPr>
                <a:t>1</a:t>
              </a:r>
            </a:p>
          </p:txBody>
        </p:sp>
        <p:grpSp>
          <p:nvGrpSpPr>
            <p:cNvPr id="4" name="Group 69"/>
            <p:cNvGrpSpPr/>
            <p:nvPr/>
          </p:nvGrpSpPr>
          <p:grpSpPr>
            <a:xfrm>
              <a:off x="1936570" y="1662370"/>
              <a:ext cx="1320941" cy="409296"/>
              <a:chOff x="1936570" y="3121759"/>
              <a:chExt cx="1320941" cy="409296"/>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6" y="3121759"/>
                <a:ext cx="1105025" cy="409296"/>
              </a:xfrm>
              <a:prstGeom prst="rect">
                <a:avLst/>
              </a:prstGeom>
              <a:noFill/>
            </p:spPr>
            <p:txBody>
              <a:bodyPr wrap="none" rtlCol="0">
                <a:spAutoFit/>
              </a:bodyPr>
              <a:lstStyle/>
              <a:p>
                <a:pPr algn="l">
                  <a:spcBef>
                    <a:spcPts val="0"/>
                  </a:spcBef>
                </a:pPr>
                <a:r>
                  <a:rPr lang="en-US" sz="1600" dirty="0" smtClean="0">
                    <a:solidFill>
                      <a:schemeClr val="bg1"/>
                    </a:solidFill>
                  </a:rPr>
                  <a:t>Monday</a:t>
                </a:r>
              </a:p>
            </p:txBody>
          </p:sp>
        </p:grpSp>
        <p:grpSp>
          <p:nvGrpSpPr>
            <p:cNvPr id="5" name="Group 72"/>
            <p:cNvGrpSpPr/>
            <p:nvPr/>
          </p:nvGrpSpPr>
          <p:grpSpPr>
            <a:xfrm>
              <a:off x="5089670" y="2545685"/>
              <a:ext cx="1175224" cy="409296"/>
              <a:chOff x="5089670" y="4005074"/>
              <a:chExt cx="1175224" cy="409296"/>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924794" cy="409296"/>
              </a:xfrm>
              <a:prstGeom prst="rect">
                <a:avLst/>
              </a:prstGeom>
              <a:noFill/>
            </p:spPr>
            <p:txBody>
              <a:bodyPr wrap="none" rtlCol="0">
                <a:spAutoFit/>
              </a:bodyPr>
              <a:lstStyle/>
              <a:p>
                <a:pPr algn="l">
                  <a:spcBef>
                    <a:spcPts val="0"/>
                  </a:spcBef>
                </a:pPr>
                <a:r>
                  <a:rPr lang="en-US" sz="1600" dirty="0" smtClean="0">
                    <a:solidFill>
                      <a:schemeClr val="bg1"/>
                    </a:solidFill>
                  </a:rPr>
                  <a:t>Britain</a:t>
                </a:r>
              </a:p>
            </p:txBody>
          </p:sp>
        </p:grpSp>
        <p:grpSp>
          <p:nvGrpSpPr>
            <p:cNvPr id="6" name="Group 70"/>
            <p:cNvGrpSpPr/>
            <p:nvPr/>
          </p:nvGrpSpPr>
          <p:grpSpPr>
            <a:xfrm>
              <a:off x="1978864" y="1988014"/>
              <a:ext cx="1375657" cy="444017"/>
              <a:chOff x="1978864" y="3447403"/>
              <a:chExt cx="1375657" cy="444017"/>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2" y="3482123"/>
                <a:ext cx="1163629" cy="409297"/>
              </a:xfrm>
              <a:prstGeom prst="rect">
                <a:avLst/>
              </a:prstGeom>
              <a:noFill/>
            </p:spPr>
            <p:txBody>
              <a:bodyPr wrap="none" rtlCol="0">
                <a:spAutoFit/>
              </a:bodyPr>
              <a:lstStyle/>
              <a:p>
                <a:pPr algn="l">
                  <a:spcBef>
                    <a:spcPts val="0"/>
                  </a:spcBef>
                </a:pPr>
                <a:r>
                  <a:rPr lang="en-US" sz="1600" dirty="0" smtClean="0">
                    <a:solidFill>
                      <a:schemeClr val="bg1"/>
                    </a:solidFill>
                  </a:rPr>
                  <a:t>Tuesday</a:t>
                </a:r>
              </a:p>
            </p:txBody>
          </p:sp>
        </p:grpSp>
        <p:grpSp>
          <p:nvGrpSpPr>
            <p:cNvPr id="7" name="Group 73"/>
            <p:cNvGrpSpPr/>
            <p:nvPr/>
          </p:nvGrpSpPr>
          <p:grpSpPr>
            <a:xfrm>
              <a:off x="5378505" y="2871328"/>
              <a:ext cx="994560" cy="621324"/>
              <a:chOff x="5378505" y="4330717"/>
              <a:chExt cx="994560" cy="621324"/>
            </a:xfrm>
          </p:grpSpPr>
          <p:sp>
            <p:nvSpPr>
              <p:cNvPr id="59" name="TextBox 58"/>
              <p:cNvSpPr txBox="1"/>
              <p:nvPr/>
            </p:nvSpPr>
            <p:spPr>
              <a:xfrm>
                <a:off x="5378505" y="4542744"/>
                <a:ext cx="994560" cy="409297"/>
              </a:xfrm>
              <a:prstGeom prst="rect">
                <a:avLst/>
              </a:prstGeom>
              <a:noFill/>
            </p:spPr>
            <p:txBody>
              <a:bodyPr wrap="none" rtlCol="0">
                <a:spAutoFit/>
              </a:bodyPr>
              <a:lstStyle/>
              <a:p>
                <a:pPr algn="l">
                  <a:spcBef>
                    <a:spcPts val="0"/>
                  </a:spcBef>
                </a:pPr>
                <a:r>
                  <a:rPr lang="en-US" sz="1600"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grpSp>
      </p:grpSp>
      <p:sp>
        <p:nvSpPr>
          <p:cNvPr id="77" name="TextBox 76"/>
          <p:cNvSpPr txBox="1"/>
          <p:nvPr/>
        </p:nvSpPr>
        <p:spPr>
          <a:xfrm>
            <a:off x="155425" y="6477713"/>
            <a:ext cx="4168642" cy="369332"/>
          </a:xfrm>
          <a:prstGeom prst="rect">
            <a:avLst/>
          </a:prstGeom>
          <a:noFill/>
        </p:spPr>
        <p:txBody>
          <a:bodyPr wrap="none" rtlCol="0">
            <a:spAutoFit/>
          </a:bodyPr>
          <a:lstStyle/>
          <a:p>
            <a:pPr algn="l">
              <a:spcBef>
                <a:spcPts val="0"/>
              </a:spcBef>
            </a:pPr>
            <a:r>
              <a:rPr lang="en-US" i="1" dirty="0" smtClean="0">
                <a:solidFill>
                  <a:schemeClr val="bg1"/>
                </a:solidFill>
              </a:rPr>
              <a:t>The      day     after     my    birthday, …</a:t>
            </a:r>
          </a:p>
        </p:txBody>
      </p:sp>
      <p:grpSp>
        <p:nvGrpSpPr>
          <p:cNvPr id="8" name="Group 65"/>
          <p:cNvGrpSpPr/>
          <p:nvPr/>
        </p:nvGrpSpPr>
        <p:grpSpPr>
          <a:xfrm>
            <a:off x="347451" y="6021652"/>
            <a:ext cx="317855" cy="497688"/>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81" name="TextBox 80"/>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86" name="Double Bracket 85"/>
          <p:cNvSpPr/>
          <p:nvPr/>
        </p:nvSpPr>
        <p:spPr bwMode="auto">
          <a:xfrm>
            <a:off x="1069618" y="6021652"/>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7" name="TextBox 86"/>
          <p:cNvSpPr txBox="1"/>
          <p:nvPr/>
        </p:nvSpPr>
        <p:spPr>
          <a:xfrm>
            <a:off x="1109314" y="6041169"/>
            <a:ext cx="266711" cy="429029"/>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4</a:t>
            </a:r>
            <a:endParaRPr lang="en-US" sz="1200" dirty="0">
              <a:solidFill>
                <a:schemeClr val="bg1"/>
              </a:solidFill>
            </a:endParaRPr>
          </a:p>
        </p:txBody>
      </p:sp>
      <p:sp>
        <p:nvSpPr>
          <p:cNvPr id="88" name="Double Bracket 87"/>
          <p:cNvSpPr/>
          <p:nvPr/>
        </p:nvSpPr>
        <p:spPr bwMode="auto">
          <a:xfrm>
            <a:off x="1730030" y="6002135"/>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9" name="TextBox 88"/>
          <p:cNvSpPr txBox="1"/>
          <p:nvPr/>
        </p:nvSpPr>
        <p:spPr>
          <a:xfrm>
            <a:off x="1769727" y="6021652"/>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76" name="Double Bracket 75"/>
          <p:cNvSpPr/>
          <p:nvPr/>
        </p:nvSpPr>
        <p:spPr bwMode="auto">
          <a:xfrm>
            <a:off x="2498130" y="600893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78" name="TextBox 77"/>
          <p:cNvSpPr txBox="1"/>
          <p:nvPr/>
        </p:nvSpPr>
        <p:spPr>
          <a:xfrm>
            <a:off x="2536370" y="6028453"/>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79" name="Double Bracket 78"/>
          <p:cNvSpPr/>
          <p:nvPr/>
        </p:nvSpPr>
        <p:spPr bwMode="auto">
          <a:xfrm>
            <a:off x="3343040" y="604211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2" name="TextBox 81"/>
          <p:cNvSpPr txBox="1"/>
          <p:nvPr/>
        </p:nvSpPr>
        <p:spPr>
          <a:xfrm>
            <a:off x="3382737" y="6061633"/>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grpSp>
        <p:nvGrpSpPr>
          <p:cNvPr id="9" name="Group 88"/>
          <p:cNvGrpSpPr/>
          <p:nvPr/>
        </p:nvGrpSpPr>
        <p:grpSpPr>
          <a:xfrm>
            <a:off x="474014" y="5118817"/>
            <a:ext cx="768656" cy="922353"/>
            <a:chOff x="2278536" y="3762006"/>
            <a:chExt cx="1044832" cy="1253757"/>
          </a:xfrm>
        </p:grpSpPr>
        <p:cxnSp>
          <p:nvCxnSpPr>
            <p:cNvPr id="84" name="Straight Connector 83"/>
            <p:cNvCxnSpPr>
              <a:stCxn id="87" idx="0"/>
              <a:endCxn id="90" idx="4"/>
            </p:cNvCxnSpPr>
            <p:nvPr/>
          </p:nvCxnSpPr>
          <p:spPr bwMode="auto">
            <a:xfrm rot="16200000" flipV="1">
              <a:off x="2799602" y="4491996"/>
              <a:ext cx="600872" cy="44666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81" idx="0"/>
              <a:endCxn id="90" idx="4"/>
            </p:cNvCxnSpPr>
            <p:nvPr/>
          </p:nvCxnSpPr>
          <p:spPr bwMode="auto">
            <a:xfrm rot="5400000" flipH="1" flipV="1">
              <a:off x="2277188" y="4416239"/>
              <a:ext cx="600872" cy="598175"/>
            </a:xfrm>
            <a:prstGeom prst="line">
              <a:avLst/>
            </a:prstGeom>
            <a:noFill/>
            <a:ln w="38100" cap="flat" cmpd="sng" algn="ctr">
              <a:solidFill>
                <a:schemeClr val="accent1"/>
              </a:solidFill>
              <a:prstDash val="solid"/>
              <a:round/>
              <a:headEnd type="none" w="med" len="med"/>
              <a:tailEnd type="none" w="med" len="med"/>
            </a:ln>
            <a:effectLst/>
          </p:spPr>
        </p:cxnSp>
        <p:sp>
          <p:nvSpPr>
            <p:cNvPr id="90" name="Oval 89"/>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0" name="Group 89"/>
          <p:cNvGrpSpPr/>
          <p:nvPr/>
        </p:nvGrpSpPr>
        <p:grpSpPr>
          <a:xfrm>
            <a:off x="2671184" y="5042011"/>
            <a:ext cx="806505" cy="1019623"/>
            <a:chOff x="5635115" y="3467404"/>
            <a:chExt cx="1096288" cy="1385974"/>
          </a:xfrm>
        </p:grpSpPr>
        <p:cxnSp>
          <p:nvCxnSpPr>
            <p:cNvPr id="93" name="Straight Connector 92"/>
            <p:cNvCxnSpPr>
              <a:stCxn id="78" idx="0"/>
              <a:endCxn id="95" idx="4"/>
            </p:cNvCxnSpPr>
            <p:nvPr/>
          </p:nvCxnSpPr>
          <p:spPr bwMode="auto">
            <a:xfrm rot="5400000" flipH="1" flipV="1">
              <a:off x="5594874" y="4160530"/>
              <a:ext cx="687987" cy="607506"/>
            </a:xfrm>
            <a:prstGeom prst="line">
              <a:avLst/>
            </a:prstGeom>
            <a:noFill/>
            <a:ln w="38100" cap="flat" cmpd="sng" algn="ctr">
              <a:solidFill>
                <a:schemeClr val="accent1"/>
              </a:solidFill>
              <a:prstDash val="solid"/>
              <a:round/>
              <a:headEnd type="none" w="med" len="med"/>
              <a:tailEnd type="none" w="med" len="med"/>
            </a:ln>
            <a:effectLst/>
          </p:spPr>
        </p:cxnSp>
        <p:cxnSp>
          <p:nvCxnSpPr>
            <p:cNvPr id="94" name="Straight Connector 93"/>
            <p:cNvCxnSpPr>
              <a:stCxn id="82" idx="0"/>
              <a:endCxn id="95" idx="4"/>
            </p:cNvCxnSpPr>
            <p:nvPr/>
          </p:nvCxnSpPr>
          <p:spPr bwMode="auto">
            <a:xfrm rot="16200000" flipV="1">
              <a:off x="6120467" y="4242442"/>
              <a:ext cx="733090" cy="488782"/>
            </a:xfrm>
            <a:prstGeom prst="line">
              <a:avLst/>
            </a:prstGeom>
            <a:noFill/>
            <a:ln w="38100" cap="flat" cmpd="sng" algn="ctr">
              <a:solidFill>
                <a:schemeClr val="accent1"/>
              </a:solidFill>
              <a:prstDash val="solid"/>
              <a:round/>
              <a:headEnd type="none" w="med" len="med"/>
              <a:tailEnd type="none" w="med" len="med"/>
            </a:ln>
            <a:effectLst/>
          </p:spPr>
        </p:cxnSp>
        <p:sp>
          <p:nvSpPr>
            <p:cNvPr id="95" name="Oval 94"/>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2" name="Group 90"/>
          <p:cNvGrpSpPr/>
          <p:nvPr/>
        </p:nvGrpSpPr>
        <p:grpSpPr>
          <a:xfrm>
            <a:off x="1864676" y="4389125"/>
            <a:ext cx="1215024" cy="1632527"/>
            <a:chOff x="4688752" y="2238445"/>
            <a:chExt cx="1651581" cy="2219095"/>
          </a:xfrm>
        </p:grpSpPr>
        <p:cxnSp>
          <p:nvCxnSpPr>
            <p:cNvPr id="98" name="Straight Connector 97"/>
            <p:cNvCxnSpPr>
              <a:stCxn id="89" idx="0"/>
              <a:endCxn id="100" idx="4"/>
            </p:cNvCxnSpPr>
            <p:nvPr/>
          </p:nvCxnSpPr>
          <p:spPr bwMode="auto">
            <a:xfrm rot="5400000" flipH="1" flipV="1">
              <a:off x="4279326" y="3300755"/>
              <a:ext cx="1566211" cy="747360"/>
            </a:xfrm>
            <a:prstGeom prst="line">
              <a:avLst/>
            </a:prstGeom>
            <a:noFill/>
            <a:ln w="38100" cap="flat" cmpd="sng" algn="ctr">
              <a:solidFill>
                <a:schemeClr val="accent1"/>
              </a:solidFill>
              <a:prstDash val="solid"/>
              <a:round/>
              <a:headEnd type="none" w="med" len="med"/>
              <a:tailEnd type="none" w="med" len="med"/>
            </a:ln>
            <a:effectLst/>
          </p:spPr>
        </p:cxnSp>
        <p:cxnSp>
          <p:nvCxnSpPr>
            <p:cNvPr id="99" name="Straight Connector 98"/>
            <p:cNvCxnSpPr>
              <a:stCxn id="95" idx="0"/>
              <a:endCxn id="100" idx="4"/>
            </p:cNvCxnSpPr>
            <p:nvPr/>
          </p:nvCxnSpPr>
          <p:spPr bwMode="auto">
            <a:xfrm rot="16200000" flipV="1">
              <a:off x="5770932" y="2556512"/>
              <a:ext cx="234584" cy="904219"/>
            </a:xfrm>
            <a:prstGeom prst="line">
              <a:avLst/>
            </a:prstGeom>
            <a:noFill/>
            <a:ln w="38100" cap="flat" cmpd="sng" algn="ctr">
              <a:solidFill>
                <a:schemeClr val="accent1"/>
              </a:solidFill>
              <a:prstDash val="solid"/>
              <a:round/>
              <a:headEnd type="none" w="med" len="med"/>
              <a:tailEnd type="none" w="med" len="med"/>
            </a:ln>
            <a:effectLst/>
          </p:spPr>
        </p:cxnSp>
        <p:sp>
          <p:nvSpPr>
            <p:cNvPr id="100" name="Oval 99"/>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3" name="Group 91"/>
          <p:cNvGrpSpPr/>
          <p:nvPr/>
        </p:nvGrpSpPr>
        <p:grpSpPr>
          <a:xfrm>
            <a:off x="884888" y="3851454"/>
            <a:ext cx="1529602" cy="1267363"/>
            <a:chOff x="-3733259" y="3020833"/>
            <a:chExt cx="2079190" cy="1722729"/>
          </a:xfrm>
        </p:grpSpPr>
        <p:cxnSp>
          <p:nvCxnSpPr>
            <p:cNvPr id="105" name="Straight Connector 104"/>
            <p:cNvCxnSpPr>
              <a:stCxn id="90" idx="0"/>
              <a:endCxn id="107" idx="4"/>
            </p:cNvCxnSpPr>
            <p:nvPr/>
          </p:nvCxnSpPr>
          <p:spPr bwMode="auto">
            <a:xfrm rot="5400000" flipH="1" flipV="1">
              <a:off x="-3543593" y="3484051"/>
              <a:ext cx="1069845" cy="1449177"/>
            </a:xfrm>
            <a:prstGeom prst="line">
              <a:avLst/>
            </a:prstGeom>
            <a:noFill/>
            <a:ln w="38100" cap="flat" cmpd="sng" algn="ctr">
              <a:solidFill>
                <a:schemeClr val="accent1"/>
              </a:solidFill>
              <a:prstDash val="solid"/>
              <a:round/>
              <a:headEnd type="none" w="med" len="med"/>
              <a:tailEnd type="none" w="med" len="med"/>
            </a:ln>
            <a:effectLst/>
          </p:spPr>
        </p:cxnSp>
        <p:cxnSp>
          <p:nvCxnSpPr>
            <p:cNvPr id="106" name="Straight Connector 105"/>
            <p:cNvCxnSpPr>
              <a:stCxn id="100" idx="0"/>
              <a:endCxn id="107" idx="4"/>
            </p:cNvCxnSpPr>
            <p:nvPr/>
          </p:nvCxnSpPr>
          <p:spPr bwMode="auto">
            <a:xfrm rot="16200000" flipV="1">
              <a:off x="-2008062" y="3397698"/>
              <a:ext cx="77974" cy="630012"/>
            </a:xfrm>
            <a:prstGeom prst="line">
              <a:avLst/>
            </a:prstGeom>
            <a:noFill/>
            <a:ln w="38100" cap="flat" cmpd="sng" algn="ctr">
              <a:solidFill>
                <a:schemeClr val="accent1"/>
              </a:solidFill>
              <a:prstDash val="solid"/>
              <a:round/>
              <a:headEnd type="none" w="med" len="med"/>
              <a:tailEnd type="none" w="med" len="med"/>
            </a:ln>
            <a:effectLst/>
          </p:spPr>
        </p:cxnSp>
        <p:sp>
          <p:nvSpPr>
            <p:cNvPr id="107" name="Oval 106"/>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775431" y="5132173"/>
            <a:ext cx="282534" cy="447507"/>
            <a:chOff x="5186479" y="3160165"/>
            <a:chExt cx="576075" cy="2798166"/>
          </a:xfrm>
        </p:grpSpPr>
        <p:sp>
          <p:nvSpPr>
            <p:cNvPr id="109" name="Double Bracket 10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0" name="TextBox 109"/>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5</a:t>
              </a:r>
            </a:p>
            <a:p>
              <a:pPr>
                <a:spcBef>
                  <a:spcPts val="0"/>
                </a:spcBef>
              </a:pPr>
              <a:r>
                <a:rPr lang="en-US" sz="1100" dirty="0" smtClean="0">
                  <a:solidFill>
                    <a:schemeClr val="bg1"/>
                  </a:solidFill>
                </a:rPr>
                <a:t>2</a:t>
              </a:r>
            </a:p>
          </p:txBody>
        </p:sp>
      </p:grpSp>
      <p:grpSp>
        <p:nvGrpSpPr>
          <p:cNvPr id="16" name="Group 55"/>
          <p:cNvGrpSpPr/>
          <p:nvPr/>
        </p:nvGrpSpPr>
        <p:grpSpPr>
          <a:xfrm>
            <a:off x="2966517" y="5042010"/>
            <a:ext cx="282534" cy="447507"/>
            <a:chOff x="5186479" y="3160165"/>
            <a:chExt cx="576075" cy="2798166"/>
          </a:xfrm>
        </p:grpSpPr>
        <p:sp>
          <p:nvSpPr>
            <p:cNvPr id="112" name="Double Bracket 1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3" name="TextBox 112"/>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3</a:t>
              </a:r>
            </a:p>
          </p:txBody>
        </p:sp>
      </p:grpSp>
      <p:grpSp>
        <p:nvGrpSpPr>
          <p:cNvPr id="18" name="Group 55"/>
          <p:cNvGrpSpPr/>
          <p:nvPr/>
        </p:nvGrpSpPr>
        <p:grpSpPr>
          <a:xfrm>
            <a:off x="2275227" y="4389125"/>
            <a:ext cx="282534" cy="447507"/>
            <a:chOff x="5186479" y="3160165"/>
            <a:chExt cx="576075" cy="2798166"/>
          </a:xfrm>
        </p:grpSpPr>
        <p:sp>
          <p:nvSpPr>
            <p:cNvPr id="115" name="Double Bracket 1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6" name="TextBox 1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8</a:t>
              </a:r>
            </a:p>
            <a:p>
              <a:pPr>
                <a:spcBef>
                  <a:spcPts val="0"/>
                </a:spcBef>
              </a:pPr>
              <a:r>
                <a:rPr lang="en-US" sz="1100" dirty="0" smtClean="0">
                  <a:solidFill>
                    <a:schemeClr val="bg1"/>
                  </a:solidFill>
                </a:rPr>
                <a:t>3</a:t>
              </a:r>
            </a:p>
          </p:txBody>
        </p:sp>
      </p:grpSp>
      <p:grpSp>
        <p:nvGrpSpPr>
          <p:cNvPr id="25" name="Group 237"/>
          <p:cNvGrpSpPr/>
          <p:nvPr/>
        </p:nvGrpSpPr>
        <p:grpSpPr>
          <a:xfrm>
            <a:off x="1816540" y="3870505"/>
            <a:ext cx="282534" cy="447507"/>
            <a:chOff x="3264340" y="3975280"/>
            <a:chExt cx="282534" cy="447507"/>
          </a:xfrm>
        </p:grpSpPr>
        <p:sp>
          <p:nvSpPr>
            <p:cNvPr id="118" name="Double Bracket 117"/>
            <p:cNvSpPr/>
            <p:nvPr/>
          </p:nvSpPr>
          <p:spPr bwMode="auto">
            <a:xfrm>
              <a:off x="3264340" y="3975280"/>
              <a:ext cx="282534" cy="423802"/>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sz="1400"/>
            </a:p>
          </p:txBody>
        </p:sp>
        <p:sp>
          <p:nvSpPr>
            <p:cNvPr id="119" name="TextBox 118"/>
            <p:cNvSpPr txBox="1"/>
            <p:nvPr/>
          </p:nvSpPr>
          <p:spPr>
            <a:xfrm>
              <a:off x="3271182" y="3991900"/>
              <a:ext cx="263214" cy="430887"/>
            </a:xfrm>
            <a:prstGeom prst="rect">
              <a:avLst/>
            </a:prstGeom>
            <a:noFill/>
          </p:spPr>
          <p:txBody>
            <a:bodyPr wrap="none" rtlCol="0">
              <a:spAutoFit/>
            </a:bodyPr>
            <a:lstStyle/>
            <a:p>
              <a:pPr>
                <a:spcBef>
                  <a:spcPts val="0"/>
                </a:spcBef>
              </a:pPr>
              <a:r>
                <a:rPr lang="en-US" sz="1100" dirty="0" smtClean="0">
                  <a:solidFill>
                    <a:srgbClr val="00B0F0"/>
                  </a:solidFill>
                </a:rPr>
                <a:t>3</a:t>
              </a:r>
            </a:p>
            <a:p>
              <a:pPr>
                <a:spcBef>
                  <a:spcPts val="0"/>
                </a:spcBef>
              </a:pPr>
              <a:r>
                <a:rPr lang="en-US" sz="1100" dirty="0" smtClean="0">
                  <a:solidFill>
                    <a:srgbClr val="00B0F0"/>
                  </a:solidFill>
                </a:rPr>
                <a:t>5</a:t>
              </a:r>
            </a:p>
          </p:txBody>
        </p:sp>
      </p:grpSp>
      <p:grpSp>
        <p:nvGrpSpPr>
          <p:cNvPr id="224" name="Group 65"/>
          <p:cNvGrpSpPr/>
          <p:nvPr/>
        </p:nvGrpSpPr>
        <p:grpSpPr>
          <a:xfrm>
            <a:off x="5109670" y="6021656"/>
            <a:ext cx="317855" cy="497688"/>
            <a:chOff x="3808973" y="6163441"/>
            <a:chExt cx="576075" cy="2649945"/>
          </a:xfrm>
        </p:grpSpPr>
        <p:sp>
          <p:nvSpPr>
            <p:cNvPr id="185" name="Double Bracket 184"/>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186" name="TextBox 185"/>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187" name="Double Bracket 186"/>
          <p:cNvSpPr/>
          <p:nvPr/>
        </p:nvSpPr>
        <p:spPr bwMode="auto">
          <a:xfrm>
            <a:off x="5831837" y="602165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88" name="TextBox 187"/>
          <p:cNvSpPr txBox="1"/>
          <p:nvPr/>
        </p:nvSpPr>
        <p:spPr>
          <a:xfrm>
            <a:off x="5870076" y="6041173"/>
            <a:ext cx="269626"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189" name="Double Bracket 188"/>
          <p:cNvSpPr/>
          <p:nvPr/>
        </p:nvSpPr>
        <p:spPr bwMode="auto">
          <a:xfrm>
            <a:off x="6523128" y="6002139"/>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0" name="TextBox 189"/>
          <p:cNvSpPr txBox="1"/>
          <p:nvPr/>
        </p:nvSpPr>
        <p:spPr>
          <a:xfrm>
            <a:off x="6561368" y="6021656"/>
            <a:ext cx="269625"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9</a:t>
            </a:r>
            <a:endParaRPr lang="en-US" sz="1200" dirty="0">
              <a:solidFill>
                <a:schemeClr val="bg1"/>
              </a:solidFill>
            </a:endParaRPr>
          </a:p>
        </p:txBody>
      </p:sp>
      <p:sp>
        <p:nvSpPr>
          <p:cNvPr id="191" name="Double Bracket 190"/>
          <p:cNvSpPr/>
          <p:nvPr/>
        </p:nvSpPr>
        <p:spPr bwMode="auto">
          <a:xfrm>
            <a:off x="7221945" y="600894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2" name="TextBox 191"/>
          <p:cNvSpPr txBox="1"/>
          <p:nvPr/>
        </p:nvSpPr>
        <p:spPr>
          <a:xfrm>
            <a:off x="7260185" y="6028457"/>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193" name="Double Bracket 192"/>
          <p:cNvSpPr/>
          <p:nvPr/>
        </p:nvSpPr>
        <p:spPr bwMode="auto">
          <a:xfrm>
            <a:off x="8066855" y="604212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4" name="TextBox 193"/>
          <p:cNvSpPr txBox="1"/>
          <p:nvPr/>
        </p:nvSpPr>
        <p:spPr>
          <a:xfrm>
            <a:off x="8105095" y="6061637"/>
            <a:ext cx="269626" cy="461665"/>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2</a:t>
            </a:r>
            <a:endParaRPr lang="en-US" sz="1200" dirty="0">
              <a:solidFill>
                <a:schemeClr val="bg1"/>
              </a:solidFill>
            </a:endParaRPr>
          </a:p>
        </p:txBody>
      </p:sp>
      <p:grpSp>
        <p:nvGrpSpPr>
          <p:cNvPr id="225" name="Group 88"/>
          <p:cNvGrpSpPr/>
          <p:nvPr/>
        </p:nvGrpSpPr>
        <p:grpSpPr>
          <a:xfrm>
            <a:off x="5227013" y="5118820"/>
            <a:ext cx="777877" cy="922354"/>
            <a:chOff x="2266001" y="3762006"/>
            <a:chExt cx="1057364" cy="1253759"/>
          </a:xfrm>
        </p:grpSpPr>
        <p:cxnSp>
          <p:nvCxnSpPr>
            <p:cNvPr id="196" name="Straight Connector 195"/>
            <p:cNvCxnSpPr>
              <a:stCxn id="188" idx="0"/>
              <a:endCxn id="198" idx="4"/>
            </p:cNvCxnSpPr>
            <p:nvPr/>
          </p:nvCxnSpPr>
          <p:spPr bwMode="auto">
            <a:xfrm rot="16200000" flipV="1">
              <a:off x="2799602" y="4492001"/>
              <a:ext cx="600873" cy="446652"/>
            </a:xfrm>
            <a:prstGeom prst="line">
              <a:avLst/>
            </a:prstGeom>
            <a:noFill/>
            <a:ln w="38100" cap="flat" cmpd="sng" algn="ctr">
              <a:solidFill>
                <a:schemeClr val="accent1"/>
              </a:solidFill>
              <a:prstDash val="solid"/>
              <a:round/>
              <a:headEnd type="none" w="med" len="med"/>
              <a:tailEnd type="none" w="med" len="med"/>
            </a:ln>
            <a:effectLst/>
          </p:spPr>
        </p:cxnSp>
        <p:cxnSp>
          <p:nvCxnSpPr>
            <p:cNvPr id="197" name="Straight Connector 196"/>
            <p:cNvCxnSpPr>
              <a:stCxn id="186" idx="0"/>
              <a:endCxn id="198" idx="4"/>
            </p:cNvCxnSpPr>
            <p:nvPr/>
          </p:nvCxnSpPr>
          <p:spPr bwMode="auto">
            <a:xfrm rot="5400000" flipH="1" flipV="1">
              <a:off x="2270918" y="4409973"/>
              <a:ext cx="600875" cy="610710"/>
            </a:xfrm>
            <a:prstGeom prst="line">
              <a:avLst/>
            </a:prstGeom>
            <a:noFill/>
            <a:ln w="38100" cap="flat" cmpd="sng" algn="ctr">
              <a:solidFill>
                <a:schemeClr val="accent1"/>
              </a:solidFill>
              <a:prstDash val="solid"/>
              <a:round/>
              <a:headEnd type="none" w="med" len="med"/>
              <a:tailEnd type="none" w="med" len="med"/>
            </a:ln>
            <a:effectLst/>
          </p:spPr>
        </p:cxnSp>
        <p:sp>
          <p:nvSpPr>
            <p:cNvPr id="198" name="Oval 197"/>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26" name="Group 89"/>
          <p:cNvGrpSpPr/>
          <p:nvPr/>
        </p:nvGrpSpPr>
        <p:grpSpPr>
          <a:xfrm>
            <a:off x="7394997" y="5042015"/>
            <a:ext cx="844914" cy="1019623"/>
            <a:chOff x="5635106" y="3467404"/>
            <a:chExt cx="1148495" cy="1385974"/>
          </a:xfrm>
        </p:grpSpPr>
        <p:cxnSp>
          <p:nvCxnSpPr>
            <p:cNvPr id="200" name="Straight Connector 199"/>
            <p:cNvCxnSpPr>
              <a:stCxn id="192" idx="0"/>
              <a:endCxn id="202" idx="4"/>
            </p:cNvCxnSpPr>
            <p:nvPr/>
          </p:nvCxnSpPr>
          <p:spPr bwMode="auto">
            <a:xfrm rot="5400000" flipH="1" flipV="1">
              <a:off x="5594867" y="4160527"/>
              <a:ext cx="687988" cy="607510"/>
            </a:xfrm>
            <a:prstGeom prst="line">
              <a:avLst/>
            </a:prstGeom>
            <a:noFill/>
            <a:ln w="38100" cap="flat" cmpd="sng" algn="ctr">
              <a:solidFill>
                <a:schemeClr val="accent1"/>
              </a:solidFill>
              <a:prstDash val="solid"/>
              <a:round/>
              <a:headEnd type="none" w="med" len="med"/>
              <a:tailEnd type="none" w="med" len="med"/>
            </a:ln>
            <a:effectLst/>
          </p:spPr>
        </p:cxnSp>
        <p:cxnSp>
          <p:nvCxnSpPr>
            <p:cNvPr id="201" name="Straight Connector 200"/>
            <p:cNvCxnSpPr>
              <a:stCxn id="194" idx="0"/>
              <a:endCxn id="202" idx="4"/>
            </p:cNvCxnSpPr>
            <p:nvPr/>
          </p:nvCxnSpPr>
          <p:spPr bwMode="auto">
            <a:xfrm rot="16200000" flipV="1">
              <a:off x="6146566" y="4216343"/>
              <a:ext cx="733090" cy="540980"/>
            </a:xfrm>
            <a:prstGeom prst="line">
              <a:avLst/>
            </a:prstGeom>
            <a:noFill/>
            <a:ln w="38100" cap="flat" cmpd="sng" algn="ctr">
              <a:solidFill>
                <a:schemeClr val="accent1"/>
              </a:solidFill>
              <a:prstDash val="solid"/>
              <a:round/>
              <a:headEnd type="none" w="med" len="med"/>
              <a:tailEnd type="none" w="med" len="med"/>
            </a:ln>
            <a:effectLst/>
          </p:spPr>
        </p:cxnSp>
        <p:sp>
          <p:nvSpPr>
            <p:cNvPr id="202" name="Oval 201"/>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1" name="Group 90"/>
          <p:cNvGrpSpPr/>
          <p:nvPr/>
        </p:nvGrpSpPr>
        <p:grpSpPr>
          <a:xfrm>
            <a:off x="6696182" y="4389129"/>
            <a:ext cx="1107340" cy="1632527"/>
            <a:chOff x="4835129" y="2238445"/>
            <a:chExt cx="1505205" cy="2219095"/>
          </a:xfrm>
        </p:grpSpPr>
        <p:cxnSp>
          <p:nvCxnSpPr>
            <p:cNvPr id="204" name="Straight Connector 203"/>
            <p:cNvCxnSpPr>
              <a:stCxn id="190" idx="0"/>
              <a:endCxn id="206" idx="4"/>
            </p:cNvCxnSpPr>
            <p:nvPr/>
          </p:nvCxnSpPr>
          <p:spPr bwMode="auto">
            <a:xfrm rot="5400000" flipH="1" flipV="1">
              <a:off x="4352515" y="3373943"/>
              <a:ext cx="1566211" cy="600984"/>
            </a:xfrm>
            <a:prstGeom prst="line">
              <a:avLst/>
            </a:prstGeom>
            <a:noFill/>
            <a:ln w="38100" cap="flat" cmpd="sng" algn="ctr">
              <a:solidFill>
                <a:schemeClr val="accent1"/>
              </a:solidFill>
              <a:prstDash val="solid"/>
              <a:round/>
              <a:headEnd type="none" w="med" len="med"/>
              <a:tailEnd type="none" w="med" len="med"/>
            </a:ln>
            <a:effectLst/>
          </p:spPr>
        </p:cxnSp>
        <p:cxnSp>
          <p:nvCxnSpPr>
            <p:cNvPr id="205" name="Straight Connector 204"/>
            <p:cNvCxnSpPr>
              <a:stCxn id="202" idx="0"/>
              <a:endCxn id="206" idx="4"/>
            </p:cNvCxnSpPr>
            <p:nvPr/>
          </p:nvCxnSpPr>
          <p:spPr bwMode="auto">
            <a:xfrm rot="16200000" flipV="1">
              <a:off x="5770932" y="2556510"/>
              <a:ext cx="234581" cy="904223"/>
            </a:xfrm>
            <a:prstGeom prst="line">
              <a:avLst/>
            </a:prstGeom>
            <a:noFill/>
            <a:ln w="38100" cap="flat" cmpd="sng" algn="ctr">
              <a:solidFill>
                <a:schemeClr val="accent1"/>
              </a:solidFill>
              <a:prstDash val="solid"/>
              <a:round/>
              <a:headEnd type="none" w="med" len="med"/>
              <a:tailEnd type="none" w="med" len="med"/>
            </a:ln>
            <a:effectLst/>
          </p:spPr>
        </p:cxnSp>
        <p:sp>
          <p:nvSpPr>
            <p:cNvPr id="206" name="Oval 20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2" name="Group 91"/>
          <p:cNvGrpSpPr/>
          <p:nvPr/>
        </p:nvGrpSpPr>
        <p:grpSpPr>
          <a:xfrm>
            <a:off x="5637893" y="3851455"/>
            <a:ext cx="1500417" cy="1267366"/>
            <a:chOff x="-3745797" y="3020833"/>
            <a:chExt cx="2039526" cy="1722734"/>
          </a:xfrm>
        </p:grpSpPr>
        <p:cxnSp>
          <p:nvCxnSpPr>
            <p:cNvPr id="208" name="Straight Connector 207"/>
            <p:cNvCxnSpPr>
              <a:stCxn id="198" idx="0"/>
              <a:endCxn id="210" idx="4"/>
            </p:cNvCxnSpPr>
            <p:nvPr/>
          </p:nvCxnSpPr>
          <p:spPr bwMode="auto">
            <a:xfrm rot="5400000" flipH="1" flipV="1">
              <a:off x="-3549864" y="3477785"/>
              <a:ext cx="1069849" cy="1461715"/>
            </a:xfrm>
            <a:prstGeom prst="line">
              <a:avLst/>
            </a:prstGeom>
            <a:noFill/>
            <a:ln w="38100" cap="flat" cmpd="sng" algn="ctr">
              <a:solidFill>
                <a:schemeClr val="accent1"/>
              </a:solidFill>
              <a:prstDash val="solid"/>
              <a:round/>
              <a:headEnd type="none" w="med" len="med"/>
              <a:tailEnd type="none" w="med" len="med"/>
            </a:ln>
            <a:effectLst/>
          </p:spPr>
        </p:cxnSp>
        <p:cxnSp>
          <p:nvCxnSpPr>
            <p:cNvPr id="209" name="Straight Connector 208"/>
            <p:cNvCxnSpPr>
              <a:stCxn id="206" idx="0"/>
              <a:endCxn id="210" idx="4"/>
            </p:cNvCxnSpPr>
            <p:nvPr/>
          </p:nvCxnSpPr>
          <p:spPr bwMode="auto">
            <a:xfrm rot="16200000" flipV="1">
              <a:off x="-2034165" y="3423800"/>
              <a:ext cx="77978" cy="577810"/>
            </a:xfrm>
            <a:prstGeom prst="line">
              <a:avLst/>
            </a:prstGeom>
            <a:noFill/>
            <a:ln w="38100" cap="flat" cmpd="sng" algn="ctr">
              <a:solidFill>
                <a:schemeClr val="accent1"/>
              </a:solidFill>
              <a:prstDash val="solid"/>
              <a:round/>
              <a:headEnd type="none" w="med" len="med"/>
              <a:tailEnd type="none" w="med" len="med"/>
            </a:ln>
            <a:effectLst/>
          </p:spPr>
        </p:cxnSp>
        <p:sp>
          <p:nvSpPr>
            <p:cNvPr id="210" name="Oval 209"/>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4" name="Group 55"/>
          <p:cNvGrpSpPr/>
          <p:nvPr/>
        </p:nvGrpSpPr>
        <p:grpSpPr>
          <a:xfrm>
            <a:off x="5537650" y="5132177"/>
            <a:ext cx="282534" cy="447507"/>
            <a:chOff x="5186479" y="3160165"/>
            <a:chExt cx="576075" cy="2798166"/>
          </a:xfrm>
        </p:grpSpPr>
        <p:sp>
          <p:nvSpPr>
            <p:cNvPr id="212" name="Double Bracket 2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3" name="TextBox 212"/>
            <p:cNvSpPr txBox="1"/>
            <p:nvPr/>
          </p:nvSpPr>
          <p:spPr>
            <a:xfrm>
              <a:off x="5200430" y="3264086"/>
              <a:ext cx="536680" cy="2694245"/>
            </a:xfrm>
            <a:prstGeom prst="rect">
              <a:avLst/>
            </a:prstGeom>
            <a:noFill/>
          </p:spPr>
          <p:txBody>
            <a:bodyPr wrap="none" rtlCol="0">
              <a:spAutoFit/>
            </a:bodyPr>
            <a:lstStyle/>
            <a:p>
              <a:pPr>
                <a:spcBef>
                  <a:spcPts val="0"/>
                </a:spcBef>
              </a:pPr>
              <a:r>
                <a:rPr lang="en-US" sz="1100" dirty="0" smtClean="0">
                  <a:solidFill>
                    <a:schemeClr val="bg1"/>
                  </a:solidFill>
                </a:rPr>
                <a:t>2</a:t>
              </a:r>
            </a:p>
            <a:p>
              <a:pPr>
                <a:spcBef>
                  <a:spcPts val="0"/>
                </a:spcBef>
              </a:pPr>
              <a:r>
                <a:rPr lang="en-US" sz="1100" dirty="0" smtClean="0">
                  <a:solidFill>
                    <a:schemeClr val="bg1"/>
                  </a:solidFill>
                </a:rPr>
                <a:t>8</a:t>
              </a:r>
            </a:p>
          </p:txBody>
        </p:sp>
      </p:grpSp>
      <p:grpSp>
        <p:nvGrpSpPr>
          <p:cNvPr id="235" name="Group 55"/>
          <p:cNvGrpSpPr/>
          <p:nvPr/>
        </p:nvGrpSpPr>
        <p:grpSpPr>
          <a:xfrm>
            <a:off x="7690332" y="5042014"/>
            <a:ext cx="282534" cy="447507"/>
            <a:chOff x="5186479" y="3160165"/>
            <a:chExt cx="576075" cy="2798166"/>
          </a:xfrm>
        </p:grpSpPr>
        <p:sp>
          <p:nvSpPr>
            <p:cNvPr id="215" name="Double Bracket 2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6" name="TextBox 2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2</a:t>
              </a:r>
            </a:p>
          </p:txBody>
        </p:sp>
      </p:grpSp>
      <p:grpSp>
        <p:nvGrpSpPr>
          <p:cNvPr id="237" name="Group 55"/>
          <p:cNvGrpSpPr/>
          <p:nvPr/>
        </p:nvGrpSpPr>
        <p:grpSpPr>
          <a:xfrm>
            <a:off x="6999042" y="4389129"/>
            <a:ext cx="282534" cy="447507"/>
            <a:chOff x="5186479" y="3160165"/>
            <a:chExt cx="576075" cy="2798166"/>
          </a:xfrm>
        </p:grpSpPr>
        <p:sp>
          <p:nvSpPr>
            <p:cNvPr id="218" name="Double Bracket 21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9" name="TextBox 218"/>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9</a:t>
              </a:r>
            </a:p>
            <a:p>
              <a:pPr>
                <a:spcBef>
                  <a:spcPts val="0"/>
                </a:spcBef>
              </a:pPr>
              <a:r>
                <a:rPr lang="en-US" sz="1100" dirty="0" smtClean="0">
                  <a:solidFill>
                    <a:schemeClr val="bg1"/>
                  </a:solidFill>
                </a:rPr>
                <a:t>2</a:t>
              </a:r>
            </a:p>
          </p:txBody>
        </p:sp>
      </p:grpSp>
      <p:grpSp>
        <p:nvGrpSpPr>
          <p:cNvPr id="238" name="Group 238"/>
          <p:cNvGrpSpPr/>
          <p:nvPr/>
        </p:nvGrpSpPr>
        <p:grpSpPr>
          <a:xfrm>
            <a:off x="6578759" y="3870509"/>
            <a:ext cx="282534" cy="457032"/>
            <a:chOff x="5159534" y="3860984"/>
            <a:chExt cx="282534" cy="457032"/>
          </a:xfrm>
        </p:grpSpPr>
        <p:sp>
          <p:nvSpPr>
            <p:cNvPr id="221" name="Double Bracket 220"/>
            <p:cNvSpPr/>
            <p:nvPr/>
          </p:nvSpPr>
          <p:spPr bwMode="auto">
            <a:xfrm>
              <a:off x="5159534" y="3860984"/>
              <a:ext cx="282534" cy="423802"/>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sz="1400"/>
            </a:p>
          </p:txBody>
        </p:sp>
        <p:sp>
          <p:nvSpPr>
            <p:cNvPr id="222" name="TextBox 221"/>
            <p:cNvSpPr txBox="1"/>
            <p:nvPr/>
          </p:nvSpPr>
          <p:spPr>
            <a:xfrm>
              <a:off x="5166376" y="3887129"/>
              <a:ext cx="263214" cy="430887"/>
            </a:xfrm>
            <a:prstGeom prst="rect">
              <a:avLst/>
            </a:prstGeom>
            <a:noFill/>
          </p:spPr>
          <p:txBody>
            <a:bodyPr wrap="none" rtlCol="0">
              <a:spAutoFit/>
            </a:bodyPr>
            <a:lstStyle/>
            <a:p>
              <a:pPr>
                <a:spcBef>
                  <a:spcPts val="0"/>
                </a:spcBef>
              </a:pPr>
              <a:r>
                <a:rPr lang="en-US" sz="1100" dirty="0" smtClean="0">
                  <a:solidFill>
                    <a:srgbClr val="00B050"/>
                  </a:solidFill>
                </a:rPr>
                <a:t>9</a:t>
              </a:r>
            </a:p>
            <a:p>
              <a:pPr>
                <a:spcBef>
                  <a:spcPts val="0"/>
                </a:spcBef>
              </a:pPr>
              <a:r>
                <a:rPr lang="en-US" sz="1100" dirty="0" smtClean="0">
                  <a:solidFill>
                    <a:srgbClr val="00B050"/>
                  </a:solidFill>
                </a:rPr>
                <a:t>3</a:t>
              </a:r>
            </a:p>
          </p:txBody>
        </p:sp>
      </p:grpSp>
      <p:sp>
        <p:nvSpPr>
          <p:cNvPr id="227" name="TextBox 226"/>
          <p:cNvSpPr txBox="1"/>
          <p:nvPr/>
        </p:nvSpPr>
        <p:spPr>
          <a:xfrm>
            <a:off x="4975358" y="6488668"/>
            <a:ext cx="3865161" cy="369332"/>
          </a:xfrm>
          <a:prstGeom prst="rect">
            <a:avLst/>
          </a:prstGeom>
          <a:noFill/>
        </p:spPr>
        <p:txBody>
          <a:bodyPr wrap="none" rtlCol="0">
            <a:spAutoFit/>
          </a:bodyPr>
          <a:lstStyle/>
          <a:p>
            <a:pPr algn="l">
              <a:spcBef>
                <a:spcPts val="0"/>
              </a:spcBef>
            </a:pPr>
            <a:r>
              <a:rPr lang="en-US" i="1" dirty="0" smtClean="0">
                <a:solidFill>
                  <a:schemeClr val="bg1"/>
                </a:solidFill>
              </a:rPr>
              <a:t>The  country     of       my       birth…</a:t>
            </a:r>
          </a:p>
        </p:txBody>
      </p:sp>
      <p:grpSp>
        <p:nvGrpSpPr>
          <p:cNvPr id="239" name="Group 236"/>
          <p:cNvGrpSpPr/>
          <p:nvPr/>
        </p:nvGrpSpPr>
        <p:grpSpPr>
          <a:xfrm>
            <a:off x="4542181" y="1854395"/>
            <a:ext cx="2469642" cy="1964285"/>
            <a:chOff x="4542181" y="1854395"/>
            <a:chExt cx="2469642" cy="1964285"/>
          </a:xfrm>
        </p:grpSpPr>
        <p:sp>
          <p:nvSpPr>
            <p:cNvPr id="236" name="Freeform 235"/>
            <p:cNvSpPr/>
            <p:nvPr/>
          </p:nvSpPr>
          <p:spPr bwMode="auto">
            <a:xfrm>
              <a:off x="4840835" y="2123230"/>
              <a:ext cx="2027238" cy="1695450"/>
            </a:xfrm>
            <a:custGeom>
              <a:avLst/>
              <a:gdLst>
                <a:gd name="connsiteX0" fmla="*/ 2009775 w 2027238"/>
                <a:gd name="connsiteY0" fmla="*/ 1695450 h 1695450"/>
                <a:gd name="connsiteX1" fmla="*/ 1838325 w 2027238"/>
                <a:gd name="connsiteY1" fmla="*/ 771525 h 1695450"/>
                <a:gd name="connsiteX2" fmla="*/ 876300 w 2027238"/>
                <a:gd name="connsiteY2" fmla="*/ 247650 h 1695450"/>
                <a:gd name="connsiteX3" fmla="*/ 0 w 2027238"/>
                <a:gd name="connsiteY3" fmla="*/ 0 h 1695450"/>
              </a:gdLst>
              <a:ahLst/>
              <a:cxnLst>
                <a:cxn ang="0">
                  <a:pos x="connsiteX0" y="connsiteY0"/>
                </a:cxn>
                <a:cxn ang="0">
                  <a:pos x="connsiteX1" y="connsiteY1"/>
                </a:cxn>
                <a:cxn ang="0">
                  <a:pos x="connsiteX2" y="connsiteY2"/>
                </a:cxn>
                <a:cxn ang="0">
                  <a:pos x="connsiteX3" y="connsiteY3"/>
                </a:cxn>
              </a:cxnLst>
              <a:rect l="l" t="t" r="r" b="b"/>
              <a:pathLst>
                <a:path w="2027238" h="1695450">
                  <a:moveTo>
                    <a:pt x="2009775" y="1695450"/>
                  </a:moveTo>
                  <a:cubicBezTo>
                    <a:pt x="2018506" y="1354137"/>
                    <a:pt x="2027238" y="1012825"/>
                    <a:pt x="1838325" y="771525"/>
                  </a:cubicBezTo>
                  <a:cubicBezTo>
                    <a:pt x="1649412" y="530225"/>
                    <a:pt x="1182688" y="376238"/>
                    <a:pt x="876300" y="247650"/>
                  </a:cubicBezTo>
                  <a:cubicBezTo>
                    <a:pt x="569913" y="119063"/>
                    <a:pt x="284956" y="59531"/>
                    <a:pt x="0" y="0"/>
                  </a:cubicBezTo>
                </a:path>
              </a:pathLst>
            </a:custGeom>
            <a:noFill/>
            <a:ln w="38100" cap="flat" cmpd="sng" algn="ctr">
              <a:solidFill>
                <a:srgbClr val="00B050"/>
              </a:solidFill>
              <a:prstDash val="solid"/>
              <a:round/>
              <a:headEnd type="none" w="med" len="med"/>
              <a:tailEnd type="triangle" w="med" len="med"/>
            </a:ln>
            <a:effectLst/>
          </p:spPr>
          <p:txBody>
            <a:bodyPr rtlCol="0" anchor="ctr"/>
            <a:lstStyle/>
            <a:p>
              <a:pPr algn="ctr"/>
              <a:endParaRPr lang="en-US"/>
            </a:p>
          </p:txBody>
        </p:sp>
        <p:sp>
          <p:nvSpPr>
            <p:cNvPr id="229" name="Cross 228"/>
            <p:cNvSpPr/>
            <p:nvPr/>
          </p:nvSpPr>
          <p:spPr bwMode="auto">
            <a:xfrm rot="2722479">
              <a:off x="4542181" y="2016601"/>
              <a:ext cx="226907" cy="226907"/>
            </a:xfrm>
            <a:prstGeom prst="plus">
              <a:avLst>
                <a:gd name="adj" fmla="val 36534"/>
              </a:avLst>
            </a:prstGeom>
            <a:solidFill>
              <a:srgbClr val="00B05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230" name="TextBox 229"/>
            <p:cNvSpPr txBox="1"/>
            <p:nvPr/>
          </p:nvSpPr>
          <p:spPr>
            <a:xfrm>
              <a:off x="4725620" y="1854395"/>
              <a:ext cx="2286203" cy="338554"/>
            </a:xfrm>
            <a:prstGeom prst="rect">
              <a:avLst/>
            </a:prstGeom>
            <a:noFill/>
          </p:spPr>
          <p:txBody>
            <a:bodyPr wrap="none" rtlCol="0">
              <a:spAutoFit/>
            </a:bodyPr>
            <a:lstStyle/>
            <a:p>
              <a:pPr algn="l">
                <a:spcBef>
                  <a:spcPts val="0"/>
                </a:spcBef>
              </a:pPr>
              <a:r>
                <a:rPr lang="en-US" sz="1600" dirty="0" smtClean="0">
                  <a:solidFill>
                    <a:schemeClr val="bg1"/>
                  </a:solidFill>
                </a:rPr>
                <a:t>The country of my birth</a:t>
              </a:r>
            </a:p>
          </p:txBody>
        </p:sp>
      </p:grpSp>
      <p:grpSp>
        <p:nvGrpSpPr>
          <p:cNvPr id="240" name="Group 233"/>
          <p:cNvGrpSpPr/>
          <p:nvPr/>
        </p:nvGrpSpPr>
        <p:grpSpPr>
          <a:xfrm>
            <a:off x="1345980" y="1239915"/>
            <a:ext cx="3149210" cy="2726755"/>
            <a:chOff x="1345980" y="1239915"/>
            <a:chExt cx="3149210" cy="2726755"/>
          </a:xfrm>
        </p:grpSpPr>
        <p:sp>
          <p:nvSpPr>
            <p:cNvPr id="142" name="Cross 141"/>
            <p:cNvSpPr/>
            <p:nvPr/>
          </p:nvSpPr>
          <p:spPr bwMode="auto">
            <a:xfrm rot="2722479">
              <a:off x="1829378" y="1325310"/>
              <a:ext cx="226907" cy="226907"/>
            </a:xfrm>
            <a:prstGeom prst="plus">
              <a:avLst>
                <a:gd name="adj" fmla="val 36534"/>
              </a:avLst>
            </a:prstGeom>
            <a:solidFill>
              <a:srgbClr val="00B0F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143" name="TextBox 142"/>
            <p:cNvSpPr txBox="1"/>
            <p:nvPr/>
          </p:nvSpPr>
          <p:spPr>
            <a:xfrm>
              <a:off x="1981360" y="1239915"/>
              <a:ext cx="2513830" cy="338554"/>
            </a:xfrm>
            <a:prstGeom prst="rect">
              <a:avLst/>
            </a:prstGeom>
            <a:noFill/>
          </p:spPr>
          <p:txBody>
            <a:bodyPr wrap="none" rtlCol="0">
              <a:spAutoFit/>
            </a:bodyPr>
            <a:lstStyle/>
            <a:p>
              <a:pPr algn="l">
                <a:spcBef>
                  <a:spcPts val="0"/>
                </a:spcBef>
              </a:pPr>
              <a:r>
                <a:rPr lang="en-US" sz="1600" dirty="0" smtClean="0">
                  <a:solidFill>
                    <a:schemeClr val="bg1"/>
                  </a:solidFill>
                </a:rPr>
                <a:t>The day after my birthday</a:t>
              </a:r>
            </a:p>
          </p:txBody>
        </p:sp>
        <p:sp>
          <p:nvSpPr>
            <p:cNvPr id="233" name="Freeform 232"/>
            <p:cNvSpPr/>
            <p:nvPr/>
          </p:nvSpPr>
          <p:spPr bwMode="auto">
            <a:xfrm>
              <a:off x="1345980" y="1431940"/>
              <a:ext cx="422455" cy="2534730"/>
            </a:xfrm>
            <a:custGeom>
              <a:avLst/>
              <a:gdLst>
                <a:gd name="connsiteX0" fmla="*/ 485775 w 485775"/>
                <a:gd name="connsiteY0" fmla="*/ 1038225 h 1038225"/>
                <a:gd name="connsiteX1" fmla="*/ 85725 w 485775"/>
                <a:gd name="connsiteY1" fmla="*/ 847725 h 1038225"/>
                <a:gd name="connsiteX2" fmla="*/ 66675 w 485775"/>
                <a:gd name="connsiteY2" fmla="*/ 200025 h 1038225"/>
                <a:gd name="connsiteX3" fmla="*/ 485775 w 485775"/>
                <a:gd name="connsiteY3" fmla="*/ 0 h 1038225"/>
              </a:gdLst>
              <a:ahLst/>
              <a:cxnLst>
                <a:cxn ang="0">
                  <a:pos x="connsiteX0" y="connsiteY0"/>
                </a:cxn>
                <a:cxn ang="0">
                  <a:pos x="connsiteX1" y="connsiteY1"/>
                </a:cxn>
                <a:cxn ang="0">
                  <a:pos x="connsiteX2" y="connsiteY2"/>
                </a:cxn>
                <a:cxn ang="0">
                  <a:pos x="connsiteX3" y="connsiteY3"/>
                </a:cxn>
              </a:cxnLst>
              <a:rect l="l" t="t" r="r" b="b"/>
              <a:pathLst>
                <a:path w="485775" h="1038225">
                  <a:moveTo>
                    <a:pt x="485775" y="1038225"/>
                  </a:moveTo>
                  <a:cubicBezTo>
                    <a:pt x="320675" y="1012825"/>
                    <a:pt x="155575" y="987425"/>
                    <a:pt x="85725" y="847725"/>
                  </a:cubicBezTo>
                  <a:cubicBezTo>
                    <a:pt x="15875" y="708025"/>
                    <a:pt x="0" y="341312"/>
                    <a:pt x="66675" y="200025"/>
                  </a:cubicBezTo>
                  <a:cubicBezTo>
                    <a:pt x="133350" y="58738"/>
                    <a:pt x="309562" y="29369"/>
                    <a:pt x="485775" y="0"/>
                  </a:cubicBezTo>
                </a:path>
              </a:pathLst>
            </a:custGeom>
            <a:noFill/>
            <a:ln w="38100" cap="flat" cmpd="sng" algn="ctr">
              <a:solidFill>
                <a:srgbClr val="00B0F0"/>
              </a:solidFill>
              <a:prstDash val="solid"/>
              <a:round/>
              <a:headEnd type="none" w="med" len="med"/>
              <a:tailEnd type="triangle" w="med" len="med"/>
            </a:ln>
            <a:effectLst/>
          </p:spPr>
          <p:txBody>
            <a:bodyPr rtlCol="0" anchor="ctr"/>
            <a:lstStyle/>
            <a:p>
              <a:pPr algn="ctr"/>
              <a:endParaRPr lang="en-US"/>
            </a:p>
          </p:txBody>
        </p:sp>
      </p:grpSp>
      <p:cxnSp>
        <p:nvCxnSpPr>
          <p:cNvPr id="241" name="Straight Connector 240"/>
          <p:cNvCxnSpPr/>
          <p:nvPr/>
        </p:nvCxnSpPr>
        <p:spPr bwMode="auto">
          <a:xfrm rot="16200000" flipH="1">
            <a:off x="3252789" y="5443538"/>
            <a:ext cx="2638425" cy="38100"/>
          </a:xfrm>
          <a:prstGeom prst="line">
            <a:avLst/>
          </a:prstGeom>
          <a:noFill/>
          <a:ln w="1905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309045" y="779055"/>
            <a:ext cx="4764025" cy="1754326"/>
          </a:xfrm>
          <a:prstGeom prst="rect">
            <a:avLst/>
          </a:prstGeom>
          <a:noFill/>
        </p:spPr>
        <p:txBody>
          <a:bodyPr wrap="square" rtlCol="0">
            <a:spAutoFit/>
          </a:bodyPr>
          <a:lstStyle/>
          <a:p>
            <a:pPr algn="l">
              <a:spcBef>
                <a:spcPts val="0"/>
              </a:spcBef>
            </a:pPr>
            <a:r>
              <a:rPr lang="en-US" dirty="0" smtClean="0">
                <a:solidFill>
                  <a:schemeClr val="bg1"/>
                </a:solidFill>
              </a:rPr>
              <a:t>Basic computational unit: Neural Network that inputs two candidate children’s representations, and outputs:</a:t>
            </a:r>
          </a:p>
          <a:p>
            <a:pPr algn="l">
              <a:spcBef>
                <a:spcPts val="0"/>
              </a:spcBef>
              <a:buFont typeface="Arial" pitchFamily="34" charset="0"/>
              <a:buChar char="•"/>
            </a:pPr>
            <a:r>
              <a:rPr lang="en-US" dirty="0" smtClean="0">
                <a:solidFill>
                  <a:schemeClr val="bg1"/>
                </a:solidFill>
              </a:rPr>
              <a:t> Whether we should merge the two nodes.</a:t>
            </a:r>
          </a:p>
          <a:p>
            <a:pPr algn="l">
              <a:spcBef>
                <a:spcPts val="0"/>
              </a:spcBef>
              <a:buFont typeface="Arial" pitchFamily="34" charset="0"/>
              <a:buChar char="•"/>
            </a:pPr>
            <a:r>
              <a:rPr lang="en-US" dirty="0" smtClean="0">
                <a:solidFill>
                  <a:schemeClr val="bg1"/>
                </a:solidFill>
              </a:rPr>
              <a:t> The semantic representation if the two nodes are merged.  </a:t>
            </a:r>
            <a:endParaRPr lang="en-US" i="1" dirty="0" smtClean="0">
              <a:solidFill>
                <a:schemeClr val="bg1"/>
              </a:solidFill>
            </a:endParaRPr>
          </a:p>
        </p:txBody>
      </p:sp>
      <p:grpSp>
        <p:nvGrpSpPr>
          <p:cNvPr id="11" name="Group 64"/>
          <p:cNvGrpSpPr/>
          <p:nvPr/>
        </p:nvGrpSpPr>
        <p:grpSpPr>
          <a:xfrm>
            <a:off x="1077144" y="3121760"/>
            <a:ext cx="1459391" cy="3033995"/>
            <a:chOff x="1077144" y="3121760"/>
            <a:chExt cx="1459391" cy="3033995"/>
          </a:xfrm>
        </p:grpSpPr>
        <p:cxnSp>
          <p:nvCxnSpPr>
            <p:cNvPr id="35" name="Straight Arrow Connector 34"/>
            <p:cNvCxnSpPr>
              <a:endCxn id="44" idx="2"/>
            </p:cNvCxnSpPr>
            <p:nvPr/>
          </p:nvCxnSpPr>
          <p:spPr bwMode="auto">
            <a:xfrm rot="5400000" flipH="1" flipV="1">
              <a:off x="1447984" y="5128201"/>
              <a:ext cx="675476" cy="272666"/>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endCxn id="44" idx="2"/>
            </p:cNvCxnSpPr>
            <p:nvPr/>
          </p:nvCxnSpPr>
          <p:spPr bwMode="auto">
            <a:xfrm rot="16200000" flipV="1">
              <a:off x="1755224" y="5093627"/>
              <a:ext cx="675476" cy="341814"/>
            </a:xfrm>
            <a:prstGeom prst="straightConnector1">
              <a:avLst/>
            </a:prstGeom>
            <a:noFill/>
            <a:ln w="19050" cap="flat" cmpd="sng" algn="ctr">
              <a:solidFill>
                <a:schemeClr val="bg1"/>
              </a:solidFill>
              <a:prstDash val="solid"/>
              <a:round/>
              <a:headEnd type="none" w="med" len="med"/>
              <a:tailEnd type="arrow"/>
            </a:ln>
            <a:effectLst/>
          </p:spPr>
        </p:cxnSp>
        <p:grpSp>
          <p:nvGrpSpPr>
            <p:cNvPr id="12" name="Group 55"/>
            <p:cNvGrpSpPr/>
            <p:nvPr/>
          </p:nvGrpSpPr>
          <p:grpSpPr>
            <a:xfrm>
              <a:off x="1461194" y="5579681"/>
              <a:ext cx="384049" cy="576074"/>
              <a:chOff x="5186479" y="3160165"/>
              <a:chExt cx="576075" cy="2649945"/>
            </a:xfrm>
          </p:grpSpPr>
          <p:sp>
            <p:nvSpPr>
              <p:cNvPr id="38" name="Double Bracket 37"/>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39" name="TextBox 3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13" name="Group 55"/>
            <p:cNvGrpSpPr/>
            <p:nvPr/>
          </p:nvGrpSpPr>
          <p:grpSpPr>
            <a:xfrm>
              <a:off x="2075674" y="5579681"/>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sp>
          <p:nvSpPr>
            <p:cNvPr id="44" name="Rounded Rectangle 43"/>
            <p:cNvSpPr/>
            <p:nvPr/>
          </p:nvSpPr>
          <p:spPr bwMode="auto">
            <a:xfrm>
              <a:off x="1307575" y="4158696"/>
              <a:ext cx="1228960" cy="768100"/>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Network</a:t>
              </a:r>
            </a:p>
          </p:txBody>
        </p:sp>
        <p:cxnSp>
          <p:nvCxnSpPr>
            <p:cNvPr id="47" name="Straight Arrow Connector 46"/>
            <p:cNvCxnSpPr/>
            <p:nvPr/>
          </p:nvCxnSpPr>
          <p:spPr bwMode="auto">
            <a:xfrm rot="16200000" flipV="1">
              <a:off x="2018144" y="3966593"/>
              <a:ext cx="384050" cy="153"/>
            </a:xfrm>
            <a:prstGeom prst="straightConnector1">
              <a:avLst/>
            </a:prstGeom>
            <a:noFill/>
            <a:ln w="19050" cap="flat" cmpd="sng" algn="ctr">
              <a:solidFill>
                <a:schemeClr val="bg1"/>
              </a:solidFill>
              <a:prstDash val="solid"/>
              <a:round/>
              <a:headEnd type="none" w="med" len="med"/>
              <a:tailEnd type="arrow"/>
            </a:ln>
            <a:effectLst/>
          </p:spPr>
        </p:cxnSp>
        <p:grpSp>
          <p:nvGrpSpPr>
            <p:cNvPr id="14" name="Group 49"/>
            <p:cNvGrpSpPr/>
            <p:nvPr/>
          </p:nvGrpSpPr>
          <p:grpSpPr>
            <a:xfrm>
              <a:off x="1883649" y="3121760"/>
              <a:ext cx="652885" cy="652885"/>
              <a:chOff x="4994455" y="3429001"/>
              <a:chExt cx="652885" cy="652885"/>
            </a:xfrm>
          </p:grpSpPr>
          <p:sp>
            <p:nvSpPr>
              <p:cNvPr id="51" name="Oval 50"/>
              <p:cNvSpPr/>
              <p:nvPr/>
            </p:nvSpPr>
            <p:spPr bwMode="auto">
              <a:xfrm>
                <a:off x="4994455" y="342900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5" name="Group 55"/>
              <p:cNvGrpSpPr/>
              <p:nvPr/>
            </p:nvGrpSpPr>
            <p:grpSpPr>
              <a:xfrm>
                <a:off x="5129026" y="3467406"/>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54" name="TextBox 5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grpSp>
        <p:cxnSp>
          <p:nvCxnSpPr>
            <p:cNvPr id="56" name="Straight Arrow Connector 55"/>
            <p:cNvCxnSpPr/>
            <p:nvPr/>
          </p:nvCxnSpPr>
          <p:spPr bwMode="auto">
            <a:xfrm rot="16200000" flipV="1">
              <a:off x="1373348" y="396659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7" name="TextBox 56"/>
            <p:cNvSpPr txBox="1"/>
            <p:nvPr/>
          </p:nvSpPr>
          <p:spPr>
            <a:xfrm>
              <a:off x="1077144" y="3390595"/>
              <a:ext cx="779059" cy="369332"/>
            </a:xfrm>
            <a:prstGeom prst="rect">
              <a:avLst/>
            </a:prstGeom>
            <a:noFill/>
          </p:spPr>
          <p:txBody>
            <a:bodyPr wrap="none" rtlCol="0">
              <a:spAutoFit/>
            </a:bodyPr>
            <a:lstStyle/>
            <a:p>
              <a:pPr algn="l">
                <a:spcBef>
                  <a:spcPts val="0"/>
                </a:spcBef>
              </a:pPr>
              <a:r>
                <a:rPr lang="en-US" dirty="0" smtClean="0">
                  <a:solidFill>
                    <a:srgbClr val="00B050"/>
                  </a:solidFill>
                </a:rPr>
                <a:t>“Yes” </a:t>
              </a:r>
            </a:p>
          </p:txBody>
        </p:sp>
      </p:grpSp>
      <p:sp>
        <p:nvSpPr>
          <p:cNvPr id="63" name="Freeform 62"/>
          <p:cNvSpPr/>
          <p:nvPr/>
        </p:nvSpPr>
        <p:spPr bwMode="auto">
          <a:xfrm>
            <a:off x="1657350" y="5800725"/>
            <a:ext cx="2943225" cy="900112"/>
          </a:xfrm>
          <a:custGeom>
            <a:avLst/>
            <a:gdLst>
              <a:gd name="connsiteX0" fmla="*/ 2943225 w 2943225"/>
              <a:gd name="connsiteY0" fmla="*/ 0 h 900112"/>
              <a:gd name="connsiteX1" fmla="*/ 2238375 w 2943225"/>
              <a:gd name="connsiteY1" fmla="*/ 714375 h 900112"/>
              <a:gd name="connsiteX2" fmla="*/ 1085850 w 2943225"/>
              <a:gd name="connsiteY2" fmla="*/ 895350 h 900112"/>
              <a:gd name="connsiteX3" fmla="*/ 247650 w 2943225"/>
              <a:gd name="connsiteY3" fmla="*/ 742950 h 900112"/>
              <a:gd name="connsiteX4" fmla="*/ 0 w 2943225"/>
              <a:gd name="connsiteY4" fmla="*/ 447675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900112">
                <a:moveTo>
                  <a:pt x="2943225" y="0"/>
                </a:moveTo>
                <a:cubicBezTo>
                  <a:pt x="2745581" y="282575"/>
                  <a:pt x="2547937" y="565150"/>
                  <a:pt x="2238375" y="714375"/>
                </a:cubicBezTo>
                <a:cubicBezTo>
                  <a:pt x="1928813" y="863600"/>
                  <a:pt x="1417637" y="890588"/>
                  <a:pt x="1085850" y="895350"/>
                </a:cubicBezTo>
                <a:cubicBezTo>
                  <a:pt x="754063" y="900112"/>
                  <a:pt x="428625" y="817563"/>
                  <a:pt x="247650" y="742950"/>
                </a:cubicBezTo>
                <a:cubicBezTo>
                  <a:pt x="66675" y="668338"/>
                  <a:pt x="33337" y="558006"/>
                  <a:pt x="0" y="447675"/>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
        <p:nvSpPr>
          <p:cNvPr id="64" name="Freeform 63"/>
          <p:cNvSpPr/>
          <p:nvPr/>
        </p:nvSpPr>
        <p:spPr bwMode="auto">
          <a:xfrm>
            <a:off x="2647950" y="4095750"/>
            <a:ext cx="3552825" cy="1758950"/>
          </a:xfrm>
          <a:custGeom>
            <a:avLst/>
            <a:gdLst>
              <a:gd name="connsiteX0" fmla="*/ 3552825 w 3552825"/>
              <a:gd name="connsiteY0" fmla="*/ 0 h 1758950"/>
              <a:gd name="connsiteX1" fmla="*/ 2895600 w 3552825"/>
              <a:gd name="connsiteY1" fmla="*/ 809625 h 1758950"/>
              <a:gd name="connsiteX2" fmla="*/ 1457325 w 3552825"/>
              <a:gd name="connsiteY2" fmla="*/ 1485900 h 1758950"/>
              <a:gd name="connsiteX3" fmla="*/ 581025 w 3552825"/>
              <a:gd name="connsiteY3" fmla="*/ 1714500 h 1758950"/>
              <a:gd name="connsiteX4" fmla="*/ 0 w 3552825"/>
              <a:gd name="connsiteY4" fmla="*/ 1752600 h 175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25" h="1758950">
                <a:moveTo>
                  <a:pt x="3552825" y="0"/>
                </a:moveTo>
                <a:cubicBezTo>
                  <a:pt x="3398837" y="280987"/>
                  <a:pt x="3244850" y="561975"/>
                  <a:pt x="2895600" y="809625"/>
                </a:cubicBezTo>
                <a:cubicBezTo>
                  <a:pt x="2546350" y="1057275"/>
                  <a:pt x="1843087" y="1335088"/>
                  <a:pt x="1457325" y="1485900"/>
                </a:cubicBezTo>
                <a:cubicBezTo>
                  <a:pt x="1071563" y="1636712"/>
                  <a:pt x="823913" y="1670050"/>
                  <a:pt x="581025" y="1714500"/>
                </a:cubicBezTo>
                <a:cubicBezTo>
                  <a:pt x="338138" y="1758950"/>
                  <a:pt x="169069" y="1755775"/>
                  <a:pt x="0" y="1752600"/>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right)">
                                      <p:cBhvr>
                                        <p:cTn id="13" dur="500"/>
                                        <p:tgtEl>
                                          <p:spTgt spid="6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animBg="1"/>
      <p:bldP spid="6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grpSp>
        <p:nvGrpSpPr>
          <p:cNvPr id="3" name="Group 348"/>
          <p:cNvGrpSpPr/>
          <p:nvPr/>
        </p:nvGrpSpPr>
        <p:grpSpPr>
          <a:xfrm>
            <a:off x="3381445" y="2334306"/>
            <a:ext cx="1267365" cy="2461462"/>
            <a:chOff x="3381445" y="2334306"/>
            <a:chExt cx="1267365" cy="2461462"/>
          </a:xfrm>
        </p:grpSpPr>
        <p:cxnSp>
          <p:nvCxnSpPr>
            <p:cNvPr id="47" name="Straight Arrow Connector 46"/>
            <p:cNvCxnSpPr>
              <a:stCxn id="11" idx="0"/>
              <a:endCxn id="54" idx="2"/>
            </p:cNvCxnSpPr>
            <p:nvPr/>
          </p:nvCxnSpPr>
          <p:spPr bwMode="auto">
            <a:xfrm rot="5400000" flipH="1" flipV="1">
              <a:off x="3368234" y="4129672"/>
              <a:ext cx="829097" cy="503095"/>
            </a:xfrm>
            <a:prstGeom prst="straightConnector1">
              <a:avLst/>
            </a:prstGeom>
            <a:noFill/>
            <a:ln w="19050" cap="flat" cmpd="sng" algn="ctr">
              <a:solidFill>
                <a:schemeClr val="bg1"/>
              </a:solidFill>
              <a:prstDash val="solid"/>
              <a:round/>
              <a:headEnd type="none" w="med" len="med"/>
              <a:tailEnd type="arrow"/>
            </a:ln>
            <a:effectLst/>
          </p:spPr>
        </p:cxnSp>
        <p:cxnSp>
          <p:nvCxnSpPr>
            <p:cNvPr id="53" name="Straight Arrow Connector 52"/>
            <p:cNvCxnSpPr>
              <a:stCxn id="14" idx="0"/>
              <a:endCxn id="54" idx="2"/>
            </p:cNvCxnSpPr>
            <p:nvPr/>
          </p:nvCxnSpPr>
          <p:spPr bwMode="auto">
            <a:xfrm rot="16200000" flipV="1">
              <a:off x="3886702" y="4114298"/>
              <a:ext cx="829096" cy="533840"/>
            </a:xfrm>
            <a:prstGeom prst="straightConnector1">
              <a:avLst/>
            </a:prstGeom>
            <a:noFill/>
            <a:ln w="19050" cap="flat" cmpd="sng" algn="ctr">
              <a:solidFill>
                <a:schemeClr val="bg1"/>
              </a:solidFill>
              <a:prstDash val="solid"/>
              <a:round/>
              <a:headEnd type="none" w="med" len="med"/>
              <a:tailEnd type="arrow"/>
            </a:ln>
            <a:effectLst/>
          </p:spPr>
        </p:cxnSp>
        <p:sp>
          <p:nvSpPr>
            <p:cNvPr id="54" name="Rounded Rectangle 53"/>
            <p:cNvSpPr/>
            <p:nvPr/>
          </p:nvSpPr>
          <p:spPr bwMode="auto">
            <a:xfrm>
              <a:off x="3573470" y="3390595"/>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55" name="Straight Arrow Connector 54"/>
            <p:cNvCxnSpPr/>
            <p:nvPr/>
          </p:nvCxnSpPr>
          <p:spPr bwMode="auto">
            <a:xfrm rot="16200000" flipV="1">
              <a:off x="4130420"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6" name="Oval 55"/>
            <p:cNvSpPr/>
            <p:nvPr/>
          </p:nvSpPr>
          <p:spPr bwMode="auto">
            <a:xfrm>
              <a:off x="3995925" y="2334306"/>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7" name="Straight Arrow Connector 56"/>
            <p:cNvCxnSpPr/>
            <p:nvPr/>
          </p:nvCxnSpPr>
          <p:spPr bwMode="auto">
            <a:xfrm rot="16200000" flipV="1">
              <a:off x="3573547"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8" name="TextBox 57"/>
            <p:cNvSpPr txBox="1"/>
            <p:nvPr/>
          </p:nvSpPr>
          <p:spPr>
            <a:xfrm>
              <a:off x="3381445" y="2637214"/>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4" name="Group 55"/>
            <p:cNvGrpSpPr/>
            <p:nvPr/>
          </p:nvGrpSpPr>
          <p:grpSpPr>
            <a:xfrm>
              <a:off x="4130191" y="2372711"/>
              <a:ext cx="384049" cy="576074"/>
              <a:chOff x="5186479" y="3160165"/>
              <a:chExt cx="576075" cy="2649945"/>
            </a:xfrm>
          </p:grpSpPr>
          <p:sp>
            <p:nvSpPr>
              <p:cNvPr id="60" name="Double Bracket 5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1" name="TextBox 6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5" name="Group 100"/>
          <p:cNvGrpSpPr/>
          <p:nvPr/>
        </p:nvGrpSpPr>
        <p:grpSpPr>
          <a:xfrm>
            <a:off x="4568170" y="2311713"/>
            <a:ext cx="1348005" cy="2484054"/>
            <a:chOff x="4568170" y="2311713"/>
            <a:chExt cx="1348005" cy="2484054"/>
          </a:xfrm>
        </p:grpSpPr>
        <p:cxnSp>
          <p:nvCxnSpPr>
            <p:cNvPr id="77" name="Straight Arrow Connector 76"/>
            <p:cNvCxnSpPr>
              <a:stCxn id="14" idx="0"/>
              <a:endCxn id="79" idx="2"/>
            </p:cNvCxnSpPr>
            <p:nvPr/>
          </p:nvCxnSpPr>
          <p:spPr bwMode="auto">
            <a:xfrm rot="5400000" flipH="1" flipV="1">
              <a:off x="4509088" y="4003160"/>
              <a:ext cx="851689" cy="733525"/>
            </a:xfrm>
            <a:prstGeom prst="straightConnector1">
              <a:avLst/>
            </a:prstGeom>
            <a:noFill/>
            <a:ln w="19050" cap="flat" cmpd="sng" algn="ctr">
              <a:solidFill>
                <a:schemeClr val="bg1"/>
              </a:solidFill>
              <a:prstDash val="solid"/>
              <a:round/>
              <a:headEnd type="none" w="med" len="med"/>
              <a:tailEnd type="arrow"/>
            </a:ln>
            <a:effectLst/>
          </p:spPr>
        </p:cxnSp>
        <p:cxnSp>
          <p:nvCxnSpPr>
            <p:cNvPr id="78" name="Straight Arrow Connector 77"/>
            <p:cNvCxnSpPr>
              <a:stCxn id="17" idx="0"/>
              <a:endCxn id="79" idx="2"/>
            </p:cNvCxnSpPr>
            <p:nvPr/>
          </p:nvCxnSpPr>
          <p:spPr bwMode="auto">
            <a:xfrm rot="16200000" flipV="1">
              <a:off x="5008354" y="4237419"/>
              <a:ext cx="851689" cy="265006"/>
            </a:xfrm>
            <a:prstGeom prst="straightConnector1">
              <a:avLst/>
            </a:prstGeom>
            <a:noFill/>
            <a:ln w="19050" cap="flat" cmpd="sng" algn="ctr">
              <a:solidFill>
                <a:schemeClr val="bg1"/>
              </a:solidFill>
              <a:prstDash val="solid"/>
              <a:round/>
              <a:headEnd type="none" w="med" len="med"/>
              <a:tailEnd type="arrow"/>
            </a:ln>
            <a:effectLst/>
          </p:spPr>
        </p:cxnSp>
        <p:sp>
          <p:nvSpPr>
            <p:cNvPr id="79" name="Rounded Rectangle 78"/>
            <p:cNvSpPr/>
            <p:nvPr/>
          </p:nvSpPr>
          <p:spPr bwMode="auto">
            <a:xfrm>
              <a:off x="4840835" y="3368002"/>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80" name="Straight Arrow Connector 79"/>
            <p:cNvCxnSpPr/>
            <p:nvPr/>
          </p:nvCxnSpPr>
          <p:spPr bwMode="auto">
            <a:xfrm rot="16200000" flipV="1">
              <a:off x="5397785"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1" name="Oval 80"/>
            <p:cNvSpPr/>
            <p:nvPr/>
          </p:nvSpPr>
          <p:spPr bwMode="auto">
            <a:xfrm>
              <a:off x="5263290" y="2311713"/>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16200000" flipV="1">
              <a:off x="4840912"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3" name="TextBox 82"/>
            <p:cNvSpPr txBox="1"/>
            <p:nvPr/>
          </p:nvSpPr>
          <p:spPr>
            <a:xfrm>
              <a:off x="4648810" y="2614621"/>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6" name="Group 55"/>
            <p:cNvGrpSpPr/>
            <p:nvPr/>
          </p:nvGrpSpPr>
          <p:grpSpPr>
            <a:xfrm>
              <a:off x="5397556" y="2350118"/>
              <a:ext cx="384049" cy="576074"/>
              <a:chOff x="5186479" y="3160165"/>
              <a:chExt cx="576075" cy="2649945"/>
            </a:xfrm>
          </p:grpSpPr>
          <p:sp>
            <p:nvSpPr>
              <p:cNvPr id="85" name="Double Bracket 8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6" name="TextBox 8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grpSp>
        <p:nvGrpSpPr>
          <p:cNvPr id="7" name="Group 101"/>
          <p:cNvGrpSpPr/>
          <p:nvPr/>
        </p:nvGrpSpPr>
        <p:grpSpPr>
          <a:xfrm>
            <a:off x="5566700" y="2350118"/>
            <a:ext cx="1770460" cy="2445649"/>
            <a:chOff x="5566700" y="2350118"/>
            <a:chExt cx="1770460" cy="2445649"/>
          </a:xfrm>
        </p:grpSpPr>
        <p:cxnSp>
          <p:nvCxnSpPr>
            <p:cNvPr id="87" name="Straight Arrow Connector 86"/>
            <p:cNvCxnSpPr>
              <a:stCxn id="17" idx="0"/>
              <a:endCxn id="89" idx="2"/>
            </p:cNvCxnSpPr>
            <p:nvPr/>
          </p:nvCxnSpPr>
          <p:spPr bwMode="auto">
            <a:xfrm rot="5400000" flipH="1" flipV="1">
              <a:off x="5738048" y="3811135"/>
              <a:ext cx="813284" cy="1155979"/>
            </a:xfrm>
            <a:prstGeom prst="straightConnector1">
              <a:avLst/>
            </a:prstGeom>
            <a:noFill/>
            <a:ln w="19050" cap="flat" cmpd="sng" algn="ctr">
              <a:solidFill>
                <a:schemeClr val="bg1"/>
              </a:solidFill>
              <a:prstDash val="solid"/>
              <a:round/>
              <a:headEnd type="none" w="med" len="med"/>
              <a:tailEnd type="arrow"/>
            </a:ln>
            <a:effectLst/>
          </p:spPr>
        </p:cxnSp>
        <p:cxnSp>
          <p:nvCxnSpPr>
            <p:cNvPr id="88" name="Straight Arrow Connector 87"/>
            <p:cNvCxnSpPr>
              <a:stCxn id="20" idx="0"/>
              <a:endCxn id="89" idx="2"/>
            </p:cNvCxnSpPr>
            <p:nvPr/>
          </p:nvCxnSpPr>
          <p:spPr bwMode="auto">
            <a:xfrm rot="5400000" flipH="1" flipV="1">
              <a:off x="6314123" y="4387209"/>
              <a:ext cx="813284" cy="3830"/>
            </a:xfrm>
            <a:prstGeom prst="straightConnector1">
              <a:avLst/>
            </a:prstGeom>
            <a:noFill/>
            <a:ln w="19050" cap="flat" cmpd="sng" algn="ctr">
              <a:solidFill>
                <a:schemeClr val="bg1"/>
              </a:solidFill>
              <a:prstDash val="solid"/>
              <a:round/>
              <a:headEnd type="none" w="med" len="med"/>
              <a:tailEnd type="arrow"/>
            </a:ln>
            <a:effectLst/>
          </p:spPr>
        </p:cxnSp>
        <p:sp>
          <p:nvSpPr>
            <p:cNvPr id="89" name="Rounded Rectangle 88"/>
            <p:cNvSpPr/>
            <p:nvPr/>
          </p:nvSpPr>
          <p:spPr bwMode="auto">
            <a:xfrm>
              <a:off x="6261820" y="3406407"/>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0" name="Straight Arrow Connector 89"/>
            <p:cNvCxnSpPr/>
            <p:nvPr/>
          </p:nvCxnSpPr>
          <p:spPr bwMode="auto">
            <a:xfrm rot="16200000" flipV="1">
              <a:off x="6818770"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1" name="Oval 90"/>
            <p:cNvSpPr/>
            <p:nvPr/>
          </p:nvSpPr>
          <p:spPr bwMode="auto">
            <a:xfrm>
              <a:off x="6684275" y="2350118"/>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2" name="Straight Arrow Connector 91"/>
            <p:cNvCxnSpPr/>
            <p:nvPr/>
          </p:nvCxnSpPr>
          <p:spPr bwMode="auto">
            <a:xfrm rot="16200000" flipV="1">
              <a:off x="6261897"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3" name="TextBox 92"/>
            <p:cNvSpPr txBox="1"/>
            <p:nvPr/>
          </p:nvSpPr>
          <p:spPr>
            <a:xfrm>
              <a:off x="6069795" y="2653026"/>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8" name="Group 55"/>
            <p:cNvGrpSpPr/>
            <p:nvPr/>
          </p:nvGrpSpPr>
          <p:grpSpPr>
            <a:xfrm>
              <a:off x="6818541" y="2388523"/>
              <a:ext cx="384049" cy="576074"/>
              <a:chOff x="5186479" y="3160165"/>
              <a:chExt cx="576075" cy="2649945"/>
            </a:xfrm>
          </p:grpSpPr>
          <p:sp>
            <p:nvSpPr>
              <p:cNvPr id="95" name="Double Bracket 9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6" name="TextBox 9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sp>
        <p:nvSpPr>
          <p:cNvPr id="62" name="TextBox 61"/>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63" name="TextBox 62"/>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9" name="Group 55"/>
          <p:cNvGrpSpPr/>
          <p:nvPr/>
        </p:nvGrpSpPr>
        <p:grpSpPr>
          <a:xfrm>
            <a:off x="1297541" y="4734771"/>
            <a:ext cx="384049" cy="576074"/>
            <a:chOff x="5186479" y="3160165"/>
            <a:chExt cx="576075" cy="2649945"/>
          </a:xfrm>
        </p:grpSpPr>
        <p:sp>
          <p:nvSpPr>
            <p:cNvPr id="67" name="Double Bracket 6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0" name="Group 55"/>
          <p:cNvGrpSpPr/>
          <p:nvPr/>
        </p:nvGrpSpPr>
        <p:grpSpPr>
          <a:xfrm>
            <a:off x="2382916" y="4773176"/>
            <a:ext cx="384049" cy="576074"/>
            <a:chOff x="5186479" y="3160165"/>
            <a:chExt cx="576075" cy="2649945"/>
          </a:xfrm>
        </p:grpSpPr>
        <p:sp>
          <p:nvSpPr>
            <p:cNvPr id="70" name="Double Bracket 6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1" name="TextBox 7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11" name="Group 55"/>
          <p:cNvGrpSpPr/>
          <p:nvPr/>
        </p:nvGrpSpPr>
        <p:grpSpPr>
          <a:xfrm>
            <a:off x="4379975" y="4773175"/>
            <a:ext cx="384049" cy="576074"/>
            <a:chOff x="5186479" y="3160165"/>
            <a:chExt cx="576075" cy="2649945"/>
          </a:xfrm>
        </p:grpSpPr>
        <p:sp>
          <p:nvSpPr>
            <p:cNvPr id="73" name="Double Bracket 7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4" name="TextBox 7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12" name="Group 55"/>
          <p:cNvGrpSpPr/>
          <p:nvPr/>
        </p:nvGrpSpPr>
        <p:grpSpPr>
          <a:xfrm>
            <a:off x="5378506" y="4773175"/>
            <a:ext cx="384049" cy="576074"/>
            <a:chOff x="5186479" y="3160165"/>
            <a:chExt cx="576075" cy="2649945"/>
          </a:xfrm>
        </p:grpSpPr>
        <p:sp>
          <p:nvSpPr>
            <p:cNvPr id="76" name="Double Bracket 7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7" name="TextBox 9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3" name="Group 55"/>
          <p:cNvGrpSpPr/>
          <p:nvPr/>
        </p:nvGrpSpPr>
        <p:grpSpPr>
          <a:xfrm>
            <a:off x="6530655" y="4773175"/>
            <a:ext cx="384049" cy="576074"/>
            <a:chOff x="5186479" y="3160165"/>
            <a:chExt cx="576075" cy="2649945"/>
          </a:xfrm>
        </p:grpSpPr>
        <p:sp>
          <p:nvSpPr>
            <p:cNvPr id="99" name="Double Bracket 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0" name="TextBox 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4" name="Group 55"/>
          <p:cNvGrpSpPr/>
          <p:nvPr/>
        </p:nvGrpSpPr>
        <p:grpSpPr>
          <a:xfrm>
            <a:off x="3381445" y="4773175"/>
            <a:ext cx="384049" cy="576074"/>
            <a:chOff x="5186479" y="3160165"/>
            <a:chExt cx="576075" cy="2649945"/>
          </a:xfrm>
        </p:grpSpPr>
        <p:sp>
          <p:nvSpPr>
            <p:cNvPr id="104" name="Double Bracket 10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5" name="TextBox 10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5" name="Group 303"/>
          <p:cNvGrpSpPr/>
          <p:nvPr/>
        </p:nvGrpSpPr>
        <p:grpSpPr>
          <a:xfrm>
            <a:off x="801786" y="2315255"/>
            <a:ext cx="1769325" cy="2480512"/>
            <a:chOff x="801786" y="2315255"/>
            <a:chExt cx="1769325" cy="2480512"/>
          </a:xfrm>
        </p:grpSpPr>
        <p:cxnSp>
          <p:nvCxnSpPr>
            <p:cNvPr id="106" name="Straight Arrow Connector 105"/>
            <p:cNvCxnSpPr>
              <a:stCxn id="68" idx="0"/>
              <a:endCxn id="108" idx="2"/>
            </p:cNvCxnSpPr>
            <p:nvPr/>
          </p:nvCxnSpPr>
          <p:spPr bwMode="auto">
            <a:xfrm rot="16200000" flipV="1">
              <a:off x="1068595" y="4340220"/>
              <a:ext cx="809743" cy="24541"/>
            </a:xfrm>
            <a:prstGeom prst="straightConnector1">
              <a:avLst/>
            </a:prstGeom>
            <a:noFill/>
            <a:ln w="19050" cap="flat" cmpd="sng" algn="ctr">
              <a:solidFill>
                <a:schemeClr val="bg1"/>
              </a:solidFill>
              <a:prstDash val="solid"/>
              <a:round/>
              <a:headEnd type="none" w="med" len="med"/>
              <a:tailEnd type="arrow"/>
            </a:ln>
            <a:effectLst/>
          </p:spPr>
        </p:cxnSp>
        <p:cxnSp>
          <p:nvCxnSpPr>
            <p:cNvPr id="107" name="Straight Arrow Connector 106"/>
            <p:cNvCxnSpPr>
              <a:stCxn id="71" idx="0"/>
              <a:endCxn id="108" idx="2"/>
            </p:cNvCxnSpPr>
            <p:nvPr/>
          </p:nvCxnSpPr>
          <p:spPr bwMode="auto">
            <a:xfrm rot="16200000" flipV="1">
              <a:off x="1592079" y="3816735"/>
              <a:ext cx="848148" cy="1109916"/>
            </a:xfrm>
            <a:prstGeom prst="straightConnector1">
              <a:avLst/>
            </a:prstGeom>
            <a:noFill/>
            <a:ln w="19050" cap="flat" cmpd="sng" algn="ctr">
              <a:solidFill>
                <a:schemeClr val="bg1"/>
              </a:solidFill>
              <a:prstDash val="solid"/>
              <a:round/>
              <a:headEnd type="none" w="med" len="med"/>
              <a:tailEnd type="arrow"/>
            </a:ln>
            <a:effectLst/>
          </p:spPr>
        </p:cxnSp>
        <p:sp>
          <p:nvSpPr>
            <p:cNvPr id="108" name="Rounded Rectangle 107"/>
            <p:cNvSpPr/>
            <p:nvPr/>
          </p:nvSpPr>
          <p:spPr bwMode="auto">
            <a:xfrm>
              <a:off x="100033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9" name="Straight Arrow Connector 108"/>
            <p:cNvCxnSpPr/>
            <p:nvPr/>
          </p:nvCxnSpPr>
          <p:spPr bwMode="auto">
            <a:xfrm rot="16200000" flipV="1">
              <a:off x="155728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0" name="Oval 109"/>
            <p:cNvSpPr/>
            <p:nvPr/>
          </p:nvSpPr>
          <p:spPr bwMode="auto">
            <a:xfrm>
              <a:off x="142279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1" name="Straight Arrow Connector 110"/>
            <p:cNvCxnSpPr/>
            <p:nvPr/>
          </p:nvCxnSpPr>
          <p:spPr bwMode="auto">
            <a:xfrm rot="16200000" flipV="1">
              <a:off x="100041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2" name="TextBox 111"/>
            <p:cNvSpPr txBox="1"/>
            <p:nvPr/>
          </p:nvSpPr>
          <p:spPr>
            <a:xfrm>
              <a:off x="801786" y="2618163"/>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16" name="Group 55"/>
            <p:cNvGrpSpPr/>
            <p:nvPr/>
          </p:nvGrpSpPr>
          <p:grpSpPr>
            <a:xfrm>
              <a:off x="1557056" y="2353660"/>
              <a:ext cx="384049" cy="576074"/>
              <a:chOff x="5186479" y="3160165"/>
              <a:chExt cx="576075" cy="2649945"/>
            </a:xfrm>
          </p:grpSpPr>
          <p:sp>
            <p:nvSpPr>
              <p:cNvPr id="114" name="Double Bracket 11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5" name="TextBox 11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grpSp>
        <p:nvGrpSpPr>
          <p:cNvPr id="17" name="Group 300"/>
          <p:cNvGrpSpPr/>
          <p:nvPr/>
        </p:nvGrpSpPr>
        <p:grpSpPr>
          <a:xfrm>
            <a:off x="2152485" y="2315255"/>
            <a:ext cx="1417156" cy="2480513"/>
            <a:chOff x="2190890" y="2315255"/>
            <a:chExt cx="1417156" cy="2480513"/>
          </a:xfrm>
        </p:grpSpPr>
        <p:cxnSp>
          <p:nvCxnSpPr>
            <p:cNvPr id="291" name="Straight Arrow Connector 290"/>
            <p:cNvCxnSpPr>
              <a:stCxn id="71" idx="0"/>
              <a:endCxn id="293" idx="2"/>
            </p:cNvCxnSpPr>
            <p:nvPr/>
          </p:nvCxnSpPr>
          <p:spPr bwMode="auto">
            <a:xfrm rot="5400000" flipH="1" flipV="1">
              <a:off x="2302571" y="4254564"/>
              <a:ext cx="848148" cy="234259"/>
            </a:xfrm>
            <a:prstGeom prst="straightConnector1">
              <a:avLst/>
            </a:prstGeom>
            <a:noFill/>
            <a:ln w="19050" cap="flat" cmpd="sng" algn="ctr">
              <a:solidFill>
                <a:schemeClr val="bg1"/>
              </a:solidFill>
              <a:prstDash val="solid"/>
              <a:round/>
              <a:headEnd type="none" w="med" len="med"/>
              <a:tailEnd type="arrow"/>
            </a:ln>
            <a:effectLst/>
          </p:spPr>
        </p:cxnSp>
        <p:cxnSp>
          <p:nvCxnSpPr>
            <p:cNvPr id="292" name="Straight Arrow Connector 291"/>
            <p:cNvCxnSpPr>
              <a:stCxn id="105" idx="0"/>
              <a:endCxn id="293" idx="2"/>
            </p:cNvCxnSpPr>
            <p:nvPr/>
          </p:nvCxnSpPr>
          <p:spPr bwMode="auto">
            <a:xfrm rot="16200000" flipV="1">
              <a:off x="2801837" y="3989558"/>
              <a:ext cx="848147" cy="764270"/>
            </a:xfrm>
            <a:prstGeom prst="straightConnector1">
              <a:avLst/>
            </a:prstGeom>
            <a:noFill/>
            <a:ln w="19050" cap="flat" cmpd="sng" algn="ctr">
              <a:solidFill>
                <a:schemeClr val="bg1"/>
              </a:solidFill>
              <a:prstDash val="solid"/>
              <a:round/>
              <a:headEnd type="none" w="med" len="med"/>
              <a:tailEnd type="arrow"/>
            </a:ln>
            <a:effectLst/>
          </p:spPr>
        </p:cxnSp>
        <p:sp>
          <p:nvSpPr>
            <p:cNvPr id="293" name="Rounded Rectangle 292"/>
            <p:cNvSpPr/>
            <p:nvPr/>
          </p:nvSpPr>
          <p:spPr bwMode="auto">
            <a:xfrm>
              <a:off x="238291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294" name="Straight Arrow Connector 293"/>
            <p:cNvCxnSpPr/>
            <p:nvPr/>
          </p:nvCxnSpPr>
          <p:spPr bwMode="auto">
            <a:xfrm rot="16200000" flipV="1">
              <a:off x="293986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5" name="Oval 294"/>
            <p:cNvSpPr/>
            <p:nvPr/>
          </p:nvSpPr>
          <p:spPr bwMode="auto">
            <a:xfrm>
              <a:off x="280537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96" name="Straight Arrow Connector 295"/>
            <p:cNvCxnSpPr/>
            <p:nvPr/>
          </p:nvCxnSpPr>
          <p:spPr bwMode="auto">
            <a:xfrm rot="16200000" flipV="1">
              <a:off x="238299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7" name="TextBox 296"/>
            <p:cNvSpPr txBox="1"/>
            <p:nvPr/>
          </p:nvSpPr>
          <p:spPr>
            <a:xfrm>
              <a:off x="2190890" y="2618163"/>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18" name="Group 55"/>
            <p:cNvGrpSpPr/>
            <p:nvPr/>
          </p:nvGrpSpPr>
          <p:grpSpPr>
            <a:xfrm>
              <a:off x="2939636" y="2353660"/>
              <a:ext cx="384049" cy="576074"/>
              <a:chOff x="5186479" y="3160165"/>
              <a:chExt cx="576075" cy="2649945"/>
            </a:xfrm>
          </p:grpSpPr>
          <p:sp>
            <p:nvSpPr>
              <p:cNvPr id="299" name="Double Bracket 2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00" name="TextBox 2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8"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1"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4" name="Group 69"/>
          <p:cNvGrpSpPr/>
          <p:nvPr/>
        </p:nvGrpSpPr>
        <p:grpSpPr>
          <a:xfrm>
            <a:off x="4568170" y="1124700"/>
            <a:ext cx="1924080" cy="3671066"/>
            <a:chOff x="4602746" y="1201207"/>
            <a:chExt cx="1924080" cy="3671066"/>
          </a:xfrm>
        </p:grpSpPr>
        <p:cxnSp>
          <p:nvCxnSpPr>
            <p:cNvPr id="73" name="Straight Arrow Connector 72"/>
            <p:cNvCxnSpPr>
              <a:stCxn id="17" idx="0"/>
              <a:endCxn id="75" idx="2"/>
            </p:cNvCxnSpPr>
            <p:nvPr/>
          </p:nvCxnSpPr>
          <p:spPr bwMode="auto">
            <a:xfrm rot="5400000" flipH="1" flipV="1">
              <a:off x="4238195" y="3198122"/>
              <a:ext cx="2038702" cy="130960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739600" y="3006318"/>
              <a:ext cx="710341" cy="36484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5451486" y="2257496"/>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6008436"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873941" y="1201207"/>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5451563"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5259461" y="1504115"/>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5" name="Group 55"/>
            <p:cNvGrpSpPr/>
            <p:nvPr/>
          </p:nvGrpSpPr>
          <p:grpSpPr>
            <a:xfrm>
              <a:off x="6008207" y="1239612"/>
              <a:ext cx="384049" cy="576074"/>
              <a:chOff x="6044850" y="4131116"/>
              <a:chExt cx="576075" cy="2649945"/>
            </a:xfrm>
          </p:grpSpPr>
          <p:sp>
            <p:nvSpPr>
              <p:cNvPr id="89" name="Double Bracket 88"/>
              <p:cNvSpPr/>
              <p:nvPr/>
            </p:nvSpPr>
            <p:spPr bwMode="auto">
              <a:xfrm>
                <a:off x="6044850" y="4131116"/>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6114101" y="4235035"/>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6" name="Group 90"/>
          <p:cNvGrpSpPr/>
          <p:nvPr/>
        </p:nvGrpSpPr>
        <p:grpSpPr>
          <a:xfrm>
            <a:off x="1845245" y="1217324"/>
            <a:ext cx="1724396" cy="3578442"/>
            <a:chOff x="3035800" y="913321"/>
            <a:chExt cx="1764203" cy="3691352"/>
          </a:xfrm>
        </p:grpSpPr>
        <p:cxnSp>
          <p:nvCxnSpPr>
            <p:cNvPr id="92" name="Straight Arrow Connector 91"/>
            <p:cNvCxnSpPr>
              <a:stCxn id="57" idx="0"/>
              <a:endCxn id="94" idx="2"/>
            </p:cNvCxnSpPr>
            <p:nvPr/>
          </p:nvCxnSpPr>
          <p:spPr bwMode="auto">
            <a:xfrm rot="5400000" flipH="1" flipV="1">
              <a:off x="3264433" y="2572447"/>
              <a:ext cx="451014" cy="397490"/>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45" idx="0"/>
              <a:endCxn id="94" idx="2"/>
            </p:cNvCxnSpPr>
            <p:nvPr/>
          </p:nvCxnSpPr>
          <p:spPr bwMode="auto">
            <a:xfrm rot="16200000" flipV="1">
              <a:off x="3214850" y="3019521"/>
              <a:ext cx="2058989" cy="1111316"/>
            </a:xfrm>
            <a:prstGeom prst="straightConnector1">
              <a:avLst/>
            </a:prstGeom>
            <a:noFill/>
            <a:ln w="19050" cap="flat" cmpd="sng" algn="ctr">
              <a:solidFill>
                <a:schemeClr val="bg1"/>
              </a:solidFill>
              <a:prstDash val="solid"/>
              <a:round/>
              <a:headEnd type="none" w="med" len="med"/>
              <a:tailEnd type="arrow"/>
            </a:ln>
            <a:effectLst/>
          </p:spPr>
        </p:cxnSp>
        <p:sp>
          <p:nvSpPr>
            <p:cNvPr id="94" name="Rounded Rectangle 93"/>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8" name="Straight Arrow Connector 97"/>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9" name="Oval 98"/>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1" name="TextBox 100"/>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7" name="Group 55"/>
            <p:cNvGrpSpPr/>
            <p:nvPr/>
          </p:nvGrpSpPr>
          <p:grpSpPr>
            <a:xfrm>
              <a:off x="3784546" y="951726"/>
              <a:ext cx="384049" cy="576074"/>
              <a:chOff x="5186479" y="3160165"/>
              <a:chExt cx="576075" cy="2649945"/>
            </a:xfrm>
          </p:grpSpPr>
          <p:sp>
            <p:nvSpPr>
              <p:cNvPr id="103" name="Double Bracket 10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4" name="TextBox 10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28" name="Group 114"/>
          <p:cNvGrpSpPr/>
          <p:nvPr/>
        </p:nvGrpSpPr>
        <p:grpSpPr>
          <a:xfrm>
            <a:off x="3538895" y="1201510"/>
            <a:ext cx="1238769" cy="3594256"/>
            <a:chOff x="3035800" y="913321"/>
            <a:chExt cx="1267365" cy="3707665"/>
          </a:xfrm>
        </p:grpSpPr>
        <p:cxnSp>
          <p:nvCxnSpPr>
            <p:cNvPr id="116" name="Straight Arrow Connector 115"/>
            <p:cNvCxnSpPr>
              <a:stCxn id="45" idx="0"/>
              <a:endCxn id="118" idx="2"/>
            </p:cNvCxnSpPr>
            <p:nvPr/>
          </p:nvCxnSpPr>
          <p:spPr bwMode="auto">
            <a:xfrm rot="5400000" flipH="1" flipV="1">
              <a:off x="2340320" y="3272621"/>
              <a:ext cx="2075301" cy="621430"/>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7" idx="0"/>
              <a:endCxn id="118" idx="2"/>
            </p:cNvCxnSpPr>
            <p:nvPr/>
          </p:nvCxnSpPr>
          <p:spPr bwMode="auto">
            <a:xfrm rot="16200000" flipV="1">
              <a:off x="2851111" y="3383260"/>
              <a:ext cx="2075301" cy="400151"/>
            </a:xfrm>
            <a:prstGeom prst="straightConnector1">
              <a:avLst/>
            </a:prstGeom>
            <a:noFill/>
            <a:ln w="19050" cap="flat" cmpd="sng" algn="ctr">
              <a:solidFill>
                <a:schemeClr val="bg1"/>
              </a:solidFill>
              <a:prstDash val="solid"/>
              <a:round/>
              <a:headEnd type="none" w="med" len="med"/>
              <a:tailEnd type="arrow"/>
            </a:ln>
            <a:effectLst/>
          </p:spPr>
        </p:cxnSp>
        <p:sp>
          <p:nvSpPr>
            <p:cNvPr id="118" name="Rounded Rectangle 117"/>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19" name="Straight Arrow Connector 118"/>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0" name="Oval 119"/>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2" name="TextBox 121"/>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9" name="Group 55"/>
            <p:cNvGrpSpPr/>
            <p:nvPr/>
          </p:nvGrpSpPr>
          <p:grpSpPr>
            <a:xfrm>
              <a:off x="3784546" y="951726"/>
              <a:ext cx="384049" cy="576074"/>
              <a:chOff x="5186479" y="3160165"/>
              <a:chExt cx="576075" cy="2649945"/>
            </a:xfrm>
          </p:grpSpPr>
          <p:sp>
            <p:nvSpPr>
              <p:cNvPr id="124" name="Double Bracket 12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5" name="TextBox 12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2257665"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3343040"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2445859" y="3083355"/>
            <a:ext cx="1085377" cy="1712412"/>
            <a:chOff x="2445859" y="3083355"/>
            <a:chExt cx="1085377" cy="1712412"/>
          </a:xfrm>
        </p:grpSpPr>
        <p:cxnSp>
          <p:nvCxnSpPr>
            <p:cNvPr id="54" name="Straight Connector 53"/>
            <p:cNvCxnSpPr>
              <a:stCxn id="14" idx="0"/>
              <a:endCxn id="57" idx="4"/>
            </p:cNvCxnSpPr>
            <p:nvPr/>
          </p:nvCxnSpPr>
          <p:spPr bwMode="auto">
            <a:xfrm rot="16200000" flipV="1">
              <a:off x="2801761" y="4066293"/>
              <a:ext cx="1059527" cy="399422"/>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2278275" y="3903825"/>
              <a:ext cx="1021122" cy="685953"/>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2805370" y="30833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2920585" y="3121760"/>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18"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21" name="Group 112"/>
          <p:cNvGrpSpPr/>
          <p:nvPr/>
        </p:nvGrpSpPr>
        <p:grpSpPr>
          <a:xfrm>
            <a:off x="4568171" y="990131"/>
            <a:ext cx="1674447" cy="3805635"/>
            <a:chOff x="4568171" y="990131"/>
            <a:chExt cx="1674447" cy="3805635"/>
          </a:xfrm>
        </p:grpSpPr>
        <p:cxnSp>
          <p:nvCxnSpPr>
            <p:cNvPr id="73" name="Straight Arrow Connector 72"/>
            <p:cNvCxnSpPr>
              <a:stCxn id="17" idx="0"/>
              <a:endCxn id="75" idx="2"/>
            </p:cNvCxnSpPr>
            <p:nvPr/>
          </p:nvCxnSpPr>
          <p:spPr bwMode="auto">
            <a:xfrm rot="5400000" flipH="1" flipV="1">
              <a:off x="3867500" y="3323166"/>
              <a:ext cx="2173271" cy="77193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368904" y="2593691"/>
              <a:ext cx="844910" cy="90251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4879240" y="204642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5436190"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301695" y="99013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4879317"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4687215" y="1293039"/>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4" name="Group 55"/>
            <p:cNvGrpSpPr/>
            <p:nvPr/>
          </p:nvGrpSpPr>
          <p:grpSpPr>
            <a:xfrm>
              <a:off x="5435961" y="1028536"/>
              <a:ext cx="384049" cy="576074"/>
              <a:chOff x="5186479" y="3160165"/>
              <a:chExt cx="576075" cy="2649945"/>
            </a:xfrm>
          </p:grpSpPr>
          <p:sp>
            <p:nvSpPr>
              <p:cNvPr id="89" name="Double Bracket 8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5" name="Group 113"/>
          <p:cNvGrpSpPr/>
          <p:nvPr/>
        </p:nvGrpSpPr>
        <p:grpSpPr>
          <a:xfrm>
            <a:off x="3035800" y="913321"/>
            <a:ext cx="1532371" cy="3882445"/>
            <a:chOff x="3035800" y="913321"/>
            <a:chExt cx="1532371" cy="3882445"/>
          </a:xfrm>
        </p:grpSpPr>
        <p:cxnSp>
          <p:nvCxnSpPr>
            <p:cNvPr id="98" name="Straight Arrow Connector 97"/>
            <p:cNvCxnSpPr>
              <a:stCxn id="57" idx="0"/>
              <a:endCxn id="100" idx="2"/>
            </p:cNvCxnSpPr>
            <p:nvPr/>
          </p:nvCxnSpPr>
          <p:spPr bwMode="auto">
            <a:xfrm rot="5400000" flipH="1" flipV="1">
              <a:off x="3141414" y="2536084"/>
              <a:ext cx="537670" cy="556872"/>
            </a:xfrm>
            <a:prstGeom prst="straightConnector1">
              <a:avLst/>
            </a:prstGeom>
            <a:noFill/>
            <a:ln w="19050" cap="flat" cmpd="sng" algn="ctr">
              <a:solidFill>
                <a:schemeClr val="bg1"/>
              </a:solidFill>
              <a:prstDash val="solid"/>
              <a:round/>
              <a:headEnd type="none" w="med" len="med"/>
              <a:tailEnd type="arrow"/>
            </a:ln>
            <a:effectLst/>
          </p:spPr>
        </p:cxnSp>
        <p:cxnSp>
          <p:nvCxnSpPr>
            <p:cNvPr id="99" name="Straight Arrow Connector 98"/>
            <p:cNvCxnSpPr>
              <a:stCxn id="17" idx="0"/>
              <a:endCxn id="100" idx="2"/>
            </p:cNvCxnSpPr>
            <p:nvPr/>
          </p:nvCxnSpPr>
          <p:spPr bwMode="auto">
            <a:xfrm rot="16200000" flipV="1">
              <a:off x="3003388" y="3230983"/>
              <a:ext cx="2250081" cy="879485"/>
            </a:xfrm>
            <a:prstGeom prst="straightConnector1">
              <a:avLst/>
            </a:prstGeom>
            <a:noFill/>
            <a:ln w="19050" cap="flat" cmpd="sng" algn="ctr">
              <a:solidFill>
                <a:schemeClr val="bg1"/>
              </a:solidFill>
              <a:prstDash val="solid"/>
              <a:round/>
              <a:headEnd type="none" w="med" len="med"/>
              <a:tailEnd type="arrow"/>
            </a:ln>
            <a:effectLst/>
          </p:spPr>
        </p:cxnSp>
        <p:sp>
          <p:nvSpPr>
            <p:cNvPr id="100" name="Rounded Rectangle 99"/>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1" name="Straight Arrow Connector 100"/>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2" name="Oval 101"/>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4" name="TextBox 103"/>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6" name="Group 55"/>
            <p:cNvGrpSpPr/>
            <p:nvPr/>
          </p:nvGrpSpPr>
          <p:grpSpPr>
            <a:xfrm>
              <a:off x="3784546" y="951726"/>
              <a:ext cx="384049" cy="576074"/>
              <a:chOff x="5186479" y="3160165"/>
              <a:chExt cx="576075" cy="2649945"/>
            </a:xfrm>
          </p:grpSpPr>
          <p:sp>
            <p:nvSpPr>
              <p:cNvPr id="106" name="Double Bracket 10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7" name="TextBox 10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64741"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3000" u="sng">
                <a:solidFill>
                  <a:srgbClr val="000000"/>
                </a:solidFill>
                <a:latin typeface="Gill Sans" charset="0"/>
                <a:ea typeface="ＭＳ Ｐゴシック" charset="0"/>
                <a:cs typeface="Gill Sans" charset="0"/>
                <a:sym typeface="Gill Sans" charset="0"/>
              </a:rPr>
              <a:t>L-BFGS:</a:t>
            </a:r>
            <a:r>
              <a:rPr lang="en-US" sz="3000">
                <a:solidFill>
                  <a:srgbClr val="000000"/>
                </a:solidFill>
                <a:latin typeface="Gill Sans" charset="0"/>
                <a:ea typeface="ＭＳ Ｐゴシック" charset="0"/>
                <a:cs typeface="Gill Sans" charset="0"/>
                <a:sym typeface="Gill Sans" charset="0"/>
              </a:rPr>
              <a:t>  a Big Batch Alternative to SGD.</a:t>
            </a:r>
          </a:p>
        </p:txBody>
      </p:sp>
      <p:sp>
        <p:nvSpPr>
          <p:cNvPr id="30722" name="Rectangle 2"/>
          <p:cNvSpPr>
            <a:spLocks/>
          </p:cNvSpPr>
          <p:nvPr/>
        </p:nvSpPr>
        <p:spPr bwMode="auto">
          <a:xfrm>
            <a:off x="5098851" y="2044899"/>
            <a:ext cx="3839766" cy="276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844"/>
              </a:spcBef>
            </a:pPr>
            <a:r>
              <a:rPr lang="en-US" sz="2200">
                <a:solidFill>
                  <a:srgbClr val="000000"/>
                </a:solidFill>
                <a:latin typeface="Gill Sans" charset="0"/>
                <a:ea typeface="ＭＳ Ｐゴシック" charset="0"/>
                <a:cs typeface="Gill Sans" charset="0"/>
                <a:sym typeface="Gill Sans" charset="0"/>
              </a:rPr>
              <a:t>Some current numbers:</a:t>
            </a:r>
          </a:p>
          <a:p>
            <a:pPr algn="l">
              <a:spcBef>
                <a:spcPts val="844"/>
              </a:spcBef>
              <a:buSzPct val="171000"/>
              <a:buFont typeface="Gill Sans" charset="0"/>
              <a:buChar char="•"/>
            </a:pPr>
            <a:r>
              <a:rPr lang="en-US" sz="2200">
                <a:solidFill>
                  <a:srgbClr val="000000"/>
                </a:solidFill>
                <a:latin typeface="Gill Sans" charset="0"/>
                <a:ea typeface="ＭＳ Ｐゴシック" charset="0"/>
                <a:cs typeface="Gill Sans" charset="0"/>
                <a:sym typeface="Gill Sans" charset="0"/>
              </a:rPr>
              <a:t>20,000 cores in a single cluster</a:t>
            </a:r>
          </a:p>
          <a:p>
            <a:pPr algn="l">
              <a:spcBef>
                <a:spcPts val="844"/>
              </a:spcBef>
              <a:buSzPct val="171000"/>
              <a:buFont typeface="Gill Sans" charset="0"/>
              <a:buChar char="•"/>
            </a:pPr>
            <a:r>
              <a:rPr lang="en-US" sz="2200">
                <a:solidFill>
                  <a:srgbClr val="000000"/>
                </a:solidFill>
                <a:latin typeface="Gill Sans" charset="0"/>
                <a:ea typeface="ＭＳ Ｐゴシック" charset="0"/>
                <a:cs typeface="Gill Sans" charset="0"/>
                <a:sym typeface="Gill Sans" charset="0"/>
              </a:rPr>
              <a:t>up to 1 billion data items / mega-batch (in ~1 hour)</a:t>
            </a:r>
          </a:p>
        </p:txBody>
      </p:sp>
      <p:sp>
        <p:nvSpPr>
          <p:cNvPr id="30723" name="Rectangle 3"/>
          <p:cNvSpPr>
            <a:spLocks/>
          </p:cNvSpPr>
          <p:nvPr/>
        </p:nvSpPr>
        <p:spPr bwMode="auto">
          <a:xfrm>
            <a:off x="446484" y="857250"/>
            <a:ext cx="8170664" cy="11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844"/>
              </a:spcBef>
            </a:pPr>
            <a:r>
              <a:rPr lang="en-US" sz="2200">
                <a:solidFill>
                  <a:srgbClr val="000000"/>
                </a:solidFill>
                <a:latin typeface="Gill Sans" charset="0"/>
                <a:ea typeface="ＭＳ Ｐゴシック" charset="0"/>
                <a:cs typeface="Gill Sans" charset="0"/>
                <a:sym typeface="Gill Sans" charset="0"/>
              </a:rPr>
              <a:t>Leverages the same parameter server implementation as Async-SGD, but uses it to shard computation within a mega-batch.</a:t>
            </a:r>
          </a:p>
        </p:txBody>
      </p:sp>
      <p:sp>
        <p:nvSpPr>
          <p:cNvPr id="30724" name="Rectangle 4"/>
          <p:cNvSpPr>
            <a:spLocks/>
          </p:cNvSpPr>
          <p:nvPr/>
        </p:nvSpPr>
        <p:spPr bwMode="auto">
          <a:xfrm>
            <a:off x="1526978" y="5885051"/>
            <a:ext cx="64376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844"/>
              </a:spcBef>
            </a:pPr>
            <a:r>
              <a:rPr lang="en-US" sz="2200" dirty="0">
                <a:solidFill>
                  <a:srgbClr val="000000"/>
                </a:solidFill>
                <a:latin typeface="Gill Sans" charset="0"/>
                <a:ea typeface="ＭＳ Ｐゴシック" charset="0"/>
                <a:cs typeface="Gill Sans" charset="0"/>
                <a:sym typeface="Gill Sans" charset="0"/>
              </a:rPr>
              <a:t>The possibility of running on multiple data centers...</a:t>
            </a:r>
          </a:p>
        </p:txBody>
      </p:sp>
      <p:grpSp>
        <p:nvGrpSpPr>
          <p:cNvPr id="30725" name="Group 5"/>
          <p:cNvGrpSpPr>
            <a:grpSpLocks/>
          </p:cNvGrpSpPr>
          <p:nvPr/>
        </p:nvGrpSpPr>
        <p:grpSpPr bwMode="auto">
          <a:xfrm>
            <a:off x="125016" y="2143125"/>
            <a:ext cx="4607719" cy="2803922"/>
            <a:chOff x="0" y="0"/>
            <a:chExt cx="4128" cy="2512"/>
          </a:xfrm>
        </p:grpSpPr>
        <p:sp>
          <p:nvSpPr>
            <p:cNvPr id="30726" name="Rectangle 6"/>
            <p:cNvSpPr>
              <a:spLocks/>
            </p:cNvSpPr>
            <p:nvPr/>
          </p:nvSpPr>
          <p:spPr bwMode="auto">
            <a:xfrm>
              <a:off x="2090" y="39"/>
              <a:ext cx="154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ct val="0"/>
                </a:spcBef>
              </a:pPr>
              <a:r>
                <a:rPr lang="en-US" sz="1700">
                  <a:solidFill>
                    <a:srgbClr val="000000"/>
                  </a:solidFill>
                  <a:latin typeface="Gill Sans" charset="0"/>
                  <a:ea typeface="ＭＳ Ｐゴシック" charset="0"/>
                  <a:cs typeface="Gill Sans" charset="0"/>
                  <a:sym typeface="Gill Sans" charset="0"/>
                </a:rPr>
                <a:t>Parameter Server</a:t>
              </a:r>
            </a:p>
          </p:txBody>
        </p:sp>
        <p:sp>
          <p:nvSpPr>
            <p:cNvPr id="30727" name="Rectangle 7"/>
            <p:cNvSpPr>
              <a:spLocks/>
            </p:cNvSpPr>
            <p:nvPr/>
          </p:nvSpPr>
          <p:spPr bwMode="auto">
            <a:xfrm>
              <a:off x="614" y="1148"/>
              <a:ext cx="83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1700">
                  <a:solidFill>
                    <a:srgbClr val="000000"/>
                  </a:solidFill>
                  <a:latin typeface="Gill Sans" charset="0"/>
                  <a:ea typeface="ＭＳ Ｐゴシック" charset="0"/>
                  <a:cs typeface="Gill Sans" charset="0"/>
                  <a:sym typeface="Gill Sans" charset="0"/>
                </a:rPr>
                <a:t>Model</a:t>
              </a:r>
            </a:p>
            <a:p>
              <a:pPr>
                <a:spcBef>
                  <a:spcPct val="0"/>
                </a:spcBef>
              </a:pPr>
              <a:r>
                <a:rPr lang="en-US" sz="1700">
                  <a:solidFill>
                    <a:srgbClr val="000000"/>
                  </a:solidFill>
                  <a:latin typeface="Gill Sans" charset="0"/>
                  <a:ea typeface="ＭＳ Ｐゴシック" charset="0"/>
                  <a:cs typeface="Gill Sans" charset="0"/>
                  <a:sym typeface="Gill Sans" charset="0"/>
                </a:rPr>
                <a:t>Workers</a:t>
              </a:r>
            </a:p>
          </p:txBody>
        </p:sp>
        <p:grpSp>
          <p:nvGrpSpPr>
            <p:cNvPr id="30728" name="Group 8"/>
            <p:cNvGrpSpPr>
              <a:grpSpLocks/>
            </p:cNvGrpSpPr>
            <p:nvPr/>
          </p:nvGrpSpPr>
          <p:grpSpPr bwMode="auto">
            <a:xfrm>
              <a:off x="1536" y="1142"/>
              <a:ext cx="654" cy="655"/>
              <a:chOff x="0" y="0"/>
              <a:chExt cx="654" cy="654"/>
            </a:xfrm>
          </p:grpSpPr>
          <p:sp>
            <p:nvSpPr>
              <p:cNvPr id="30729" name="AutoShape 9"/>
              <p:cNvSpPr>
                <a:spLocks/>
              </p:cNvSpPr>
              <p:nvPr/>
            </p:nvSpPr>
            <p:spPr bwMode="auto">
              <a:xfrm>
                <a:off x="40"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0" name="AutoShape 10"/>
              <p:cNvSpPr>
                <a:spLocks/>
              </p:cNvSpPr>
              <p:nvPr/>
            </p:nvSpPr>
            <p:spPr bwMode="auto">
              <a:xfrm>
                <a:off x="347"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1" name="AutoShape 11"/>
              <p:cNvSpPr>
                <a:spLocks/>
              </p:cNvSpPr>
              <p:nvPr/>
            </p:nvSpPr>
            <p:spPr bwMode="auto">
              <a:xfrm>
                <a:off x="40"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2" name="AutoShape 12"/>
              <p:cNvSpPr>
                <a:spLocks/>
              </p:cNvSpPr>
              <p:nvPr/>
            </p:nvSpPr>
            <p:spPr bwMode="auto">
              <a:xfrm>
                <a:off x="347"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3" name="Rectangle 13"/>
              <p:cNvSpPr>
                <a:spLocks/>
              </p:cNvSpPr>
              <p:nvPr/>
            </p:nvSpPr>
            <p:spPr bwMode="auto">
              <a:xfrm>
                <a:off x="0" y="0"/>
                <a:ext cx="654" cy="654"/>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30734" name="Group 14"/>
            <p:cNvGrpSpPr>
              <a:grpSpLocks/>
            </p:cNvGrpSpPr>
            <p:nvPr/>
          </p:nvGrpSpPr>
          <p:grpSpPr bwMode="auto">
            <a:xfrm>
              <a:off x="2504" y="1142"/>
              <a:ext cx="655" cy="655"/>
              <a:chOff x="0" y="0"/>
              <a:chExt cx="654" cy="654"/>
            </a:xfrm>
          </p:grpSpPr>
          <p:sp>
            <p:nvSpPr>
              <p:cNvPr id="30735" name="AutoShape 15"/>
              <p:cNvSpPr>
                <a:spLocks/>
              </p:cNvSpPr>
              <p:nvPr/>
            </p:nvSpPr>
            <p:spPr bwMode="auto">
              <a:xfrm>
                <a:off x="40"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6" name="AutoShape 16"/>
              <p:cNvSpPr>
                <a:spLocks/>
              </p:cNvSpPr>
              <p:nvPr/>
            </p:nvSpPr>
            <p:spPr bwMode="auto">
              <a:xfrm>
                <a:off x="347"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7" name="AutoShape 17"/>
              <p:cNvSpPr>
                <a:spLocks/>
              </p:cNvSpPr>
              <p:nvPr/>
            </p:nvSpPr>
            <p:spPr bwMode="auto">
              <a:xfrm>
                <a:off x="40"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8" name="AutoShape 18"/>
              <p:cNvSpPr>
                <a:spLocks/>
              </p:cNvSpPr>
              <p:nvPr/>
            </p:nvSpPr>
            <p:spPr bwMode="auto">
              <a:xfrm>
                <a:off x="347"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39" name="Rectangle 19"/>
              <p:cNvSpPr>
                <a:spLocks/>
              </p:cNvSpPr>
              <p:nvPr/>
            </p:nvSpPr>
            <p:spPr bwMode="auto">
              <a:xfrm>
                <a:off x="0" y="0"/>
                <a:ext cx="654" cy="654"/>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30740" name="Group 20"/>
            <p:cNvGrpSpPr>
              <a:grpSpLocks/>
            </p:cNvGrpSpPr>
            <p:nvPr/>
          </p:nvGrpSpPr>
          <p:grpSpPr bwMode="auto">
            <a:xfrm>
              <a:off x="3473" y="1142"/>
              <a:ext cx="655" cy="655"/>
              <a:chOff x="0" y="0"/>
              <a:chExt cx="654" cy="654"/>
            </a:xfrm>
          </p:grpSpPr>
          <p:sp>
            <p:nvSpPr>
              <p:cNvPr id="30741" name="AutoShape 21"/>
              <p:cNvSpPr>
                <a:spLocks/>
              </p:cNvSpPr>
              <p:nvPr/>
            </p:nvSpPr>
            <p:spPr bwMode="auto">
              <a:xfrm>
                <a:off x="40"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2" name="AutoShape 22"/>
              <p:cNvSpPr>
                <a:spLocks/>
              </p:cNvSpPr>
              <p:nvPr/>
            </p:nvSpPr>
            <p:spPr bwMode="auto">
              <a:xfrm>
                <a:off x="347" y="40"/>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3" name="AutoShape 23"/>
              <p:cNvSpPr>
                <a:spLocks/>
              </p:cNvSpPr>
              <p:nvPr/>
            </p:nvSpPr>
            <p:spPr bwMode="auto">
              <a:xfrm>
                <a:off x="40"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4" name="AutoShape 24"/>
              <p:cNvSpPr>
                <a:spLocks/>
              </p:cNvSpPr>
              <p:nvPr/>
            </p:nvSpPr>
            <p:spPr bwMode="auto">
              <a:xfrm>
                <a:off x="347" y="347"/>
                <a:ext cx="266" cy="266"/>
              </a:xfrm>
              <a:prstGeom prst="roundRect">
                <a:avLst>
                  <a:gd name="adj" fmla="val 45153"/>
                </a:avLst>
              </a:prstGeom>
              <a:solidFill>
                <a:srgbClr val="C0EDFE"/>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5" name="Rectangle 25"/>
              <p:cNvSpPr>
                <a:spLocks/>
              </p:cNvSpPr>
              <p:nvPr/>
            </p:nvSpPr>
            <p:spPr bwMode="auto">
              <a:xfrm>
                <a:off x="0" y="0"/>
                <a:ext cx="654" cy="654"/>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30746" name="Group 26"/>
            <p:cNvGrpSpPr>
              <a:grpSpLocks/>
            </p:cNvGrpSpPr>
            <p:nvPr/>
          </p:nvGrpSpPr>
          <p:grpSpPr bwMode="auto">
            <a:xfrm>
              <a:off x="1736" y="336"/>
              <a:ext cx="2187" cy="347"/>
              <a:chOff x="0" y="0"/>
              <a:chExt cx="2187" cy="347"/>
            </a:xfrm>
          </p:grpSpPr>
          <p:sp>
            <p:nvSpPr>
              <p:cNvPr id="30747" name="AutoShape 27"/>
              <p:cNvSpPr>
                <a:spLocks/>
              </p:cNvSpPr>
              <p:nvPr/>
            </p:nvSpPr>
            <p:spPr bwMode="auto">
              <a:xfrm>
                <a:off x="40" y="40"/>
                <a:ext cx="266"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8" name="Rectangle 28"/>
              <p:cNvSpPr>
                <a:spLocks/>
              </p:cNvSpPr>
              <p:nvPr/>
            </p:nvSpPr>
            <p:spPr bwMode="auto">
              <a:xfrm>
                <a:off x="0" y="0"/>
                <a:ext cx="2187" cy="347"/>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49" name="AutoShape 29"/>
              <p:cNvSpPr>
                <a:spLocks/>
              </p:cNvSpPr>
              <p:nvPr/>
            </p:nvSpPr>
            <p:spPr bwMode="auto">
              <a:xfrm>
                <a:off x="347" y="40"/>
                <a:ext cx="266"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0" name="AutoShape 30"/>
              <p:cNvSpPr>
                <a:spLocks/>
              </p:cNvSpPr>
              <p:nvPr/>
            </p:nvSpPr>
            <p:spPr bwMode="auto">
              <a:xfrm>
                <a:off x="654" y="40"/>
                <a:ext cx="265"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1" name="AutoShape 31"/>
              <p:cNvSpPr>
                <a:spLocks/>
              </p:cNvSpPr>
              <p:nvPr/>
            </p:nvSpPr>
            <p:spPr bwMode="auto">
              <a:xfrm>
                <a:off x="960" y="40"/>
                <a:ext cx="266"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2" name="AutoShape 32"/>
              <p:cNvSpPr>
                <a:spLocks/>
              </p:cNvSpPr>
              <p:nvPr/>
            </p:nvSpPr>
            <p:spPr bwMode="auto">
              <a:xfrm>
                <a:off x="1267" y="40"/>
                <a:ext cx="266"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3" name="AutoShape 33"/>
              <p:cNvSpPr>
                <a:spLocks/>
              </p:cNvSpPr>
              <p:nvPr/>
            </p:nvSpPr>
            <p:spPr bwMode="auto">
              <a:xfrm>
                <a:off x="1574" y="40"/>
                <a:ext cx="265"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4" name="AutoShape 34"/>
              <p:cNvSpPr>
                <a:spLocks/>
              </p:cNvSpPr>
              <p:nvPr/>
            </p:nvSpPr>
            <p:spPr bwMode="auto">
              <a:xfrm>
                <a:off x="1880" y="40"/>
                <a:ext cx="266" cy="266"/>
              </a:xfrm>
              <a:prstGeom prst="roundRect">
                <a:avLst>
                  <a:gd name="adj" fmla="val 45153"/>
                </a:avLst>
              </a:prstGeom>
              <a:solidFill>
                <a:srgbClr val="A3D979"/>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30755" name="Line 35"/>
            <p:cNvSpPr>
              <a:spLocks noChangeShapeType="1"/>
            </p:cNvSpPr>
            <p:nvPr/>
          </p:nvSpPr>
          <p:spPr bwMode="auto">
            <a:xfrm flipH="1">
              <a:off x="1855" y="721"/>
              <a:ext cx="204" cy="389"/>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6" name="Line 36"/>
            <p:cNvSpPr>
              <a:spLocks noChangeShapeType="1"/>
            </p:cNvSpPr>
            <p:nvPr/>
          </p:nvSpPr>
          <p:spPr bwMode="auto">
            <a:xfrm>
              <a:off x="3604" y="724"/>
              <a:ext cx="204" cy="390"/>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57" name="Line 37"/>
            <p:cNvSpPr>
              <a:spLocks noChangeShapeType="1"/>
            </p:cNvSpPr>
            <p:nvPr/>
          </p:nvSpPr>
          <p:spPr bwMode="auto">
            <a:xfrm>
              <a:off x="2829" y="717"/>
              <a:ext cx="0" cy="390"/>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nvGrpSpPr>
            <p:cNvPr id="30758" name="Group 38"/>
            <p:cNvGrpSpPr>
              <a:grpSpLocks/>
            </p:cNvGrpSpPr>
            <p:nvPr/>
          </p:nvGrpSpPr>
          <p:grpSpPr bwMode="auto">
            <a:xfrm>
              <a:off x="1362" y="1852"/>
              <a:ext cx="2262" cy="660"/>
              <a:chOff x="0" y="0"/>
              <a:chExt cx="2261" cy="659"/>
            </a:xfrm>
          </p:grpSpPr>
          <p:sp>
            <p:nvSpPr>
              <p:cNvPr id="30759" name="Rectangle 39"/>
              <p:cNvSpPr>
                <a:spLocks/>
              </p:cNvSpPr>
              <p:nvPr/>
            </p:nvSpPr>
            <p:spPr bwMode="auto">
              <a:xfrm>
                <a:off x="0" y="263"/>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1700">
                    <a:solidFill>
                      <a:srgbClr val="000000"/>
                    </a:solidFill>
                    <a:latin typeface="Gill Sans" charset="0"/>
                    <a:ea typeface="ＭＳ Ｐゴシック" charset="0"/>
                    <a:cs typeface="Gill Sans" charset="0"/>
                    <a:sym typeface="Gill Sans" charset="0"/>
                  </a:rPr>
                  <a:t>Data</a:t>
                </a:r>
              </a:p>
            </p:txBody>
          </p:sp>
          <p:grpSp>
            <p:nvGrpSpPr>
              <p:cNvPr id="30760" name="Group 40"/>
              <p:cNvGrpSpPr>
                <a:grpSpLocks/>
              </p:cNvGrpSpPr>
              <p:nvPr/>
            </p:nvGrpSpPr>
            <p:grpSpPr bwMode="auto">
              <a:xfrm>
                <a:off x="1264" y="241"/>
                <a:ext cx="410" cy="418"/>
                <a:chOff x="0" y="0"/>
                <a:chExt cx="409" cy="417"/>
              </a:xfrm>
            </p:grpSpPr>
            <p:sp>
              <p:nvSpPr>
                <p:cNvPr id="30761" name="Oval 41"/>
                <p:cNvSpPr>
                  <a:spLocks/>
                </p:cNvSpPr>
                <p:nvPr/>
              </p:nvSpPr>
              <p:spPr bwMode="auto">
                <a:xfrm>
                  <a:off x="0" y="309"/>
                  <a:ext cx="409" cy="10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2" name="Rectangle 42"/>
                <p:cNvSpPr>
                  <a:spLocks/>
                </p:cNvSpPr>
                <p:nvPr/>
              </p:nvSpPr>
              <p:spPr bwMode="auto">
                <a:xfrm>
                  <a:off x="0" y="67"/>
                  <a:ext cx="409" cy="288"/>
                </a:xfrm>
                <a:prstGeom prst="rect">
                  <a:avLst/>
                </a:prstGeom>
                <a:solidFill>
                  <a:schemeClr val="accent1">
                    <a:alpha val="70000"/>
                  </a:schemeClr>
                </a:solidFill>
                <a:ln>
                  <a:noFill/>
                </a:ln>
                <a:extLst>
                  <a:ext uri="{91240B29-F687-4F45-9708-019B960494DF}">
                    <a14:hiddenLine xmlns:a14="http://schemas.microsoft.com/office/drawing/2010/main" w="25400" cap="flat">
                      <a:solidFill>
                        <a:schemeClr val="tx1">
                          <a:alpha val="70000"/>
                        </a:schemeClr>
                      </a:solidFill>
                      <a:miter lim="800000"/>
                      <a:headEnd type="none" w="med" len="med"/>
                      <a:tailEnd type="none" w="med" len="med"/>
                    </a14:hiddenLine>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3" name="Oval 43"/>
                <p:cNvSpPr>
                  <a:spLocks/>
                </p:cNvSpPr>
                <p:nvPr/>
              </p:nvSpPr>
              <p:spPr bwMode="auto">
                <a:xfrm>
                  <a:off x="0" y="0"/>
                  <a:ext cx="409" cy="108"/>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4" name="Line 44"/>
                <p:cNvSpPr>
                  <a:spLocks noChangeShapeType="1"/>
                </p:cNvSpPr>
                <p:nvPr/>
              </p:nvSpPr>
              <p:spPr bwMode="auto">
                <a:xfrm flipH="1">
                  <a:off x="0" y="61"/>
                  <a:ext cx="0" cy="31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5" name="Line 45"/>
                <p:cNvSpPr>
                  <a:spLocks noChangeShapeType="1"/>
                </p:cNvSpPr>
                <p:nvPr/>
              </p:nvSpPr>
              <p:spPr bwMode="auto">
                <a:xfrm flipH="1">
                  <a:off x="409" y="61"/>
                  <a:ext cx="0" cy="31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sp>
            <p:nvSpPr>
              <p:cNvPr id="30766" name="Line 46"/>
              <p:cNvSpPr>
                <a:spLocks noChangeShapeType="1"/>
              </p:cNvSpPr>
              <p:nvPr/>
            </p:nvSpPr>
            <p:spPr bwMode="auto">
              <a:xfrm flipH="1">
                <a:off x="1469" y="0"/>
                <a:ext cx="0" cy="307"/>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7" name="Line 47"/>
              <p:cNvSpPr>
                <a:spLocks noChangeShapeType="1"/>
              </p:cNvSpPr>
              <p:nvPr/>
            </p:nvSpPr>
            <p:spPr bwMode="auto">
              <a:xfrm flipH="1">
                <a:off x="1533" y="27"/>
                <a:ext cx="728" cy="26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68" name="Line 48"/>
              <p:cNvSpPr>
                <a:spLocks noChangeShapeType="1"/>
              </p:cNvSpPr>
              <p:nvPr/>
            </p:nvSpPr>
            <p:spPr bwMode="auto">
              <a:xfrm>
                <a:off x="669" y="27"/>
                <a:ext cx="728" cy="26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grpSp>
        <p:grpSp>
          <p:nvGrpSpPr>
            <p:cNvPr id="30769" name="Group 49"/>
            <p:cNvGrpSpPr>
              <a:grpSpLocks/>
            </p:cNvGrpSpPr>
            <p:nvPr/>
          </p:nvGrpSpPr>
          <p:grpSpPr bwMode="auto">
            <a:xfrm>
              <a:off x="0" y="0"/>
              <a:ext cx="3536" cy="1103"/>
              <a:chOff x="0" y="0"/>
              <a:chExt cx="3536" cy="1103"/>
            </a:xfrm>
          </p:grpSpPr>
          <p:sp>
            <p:nvSpPr>
              <p:cNvPr id="30770" name="Rectangle 50"/>
              <p:cNvSpPr>
                <a:spLocks/>
              </p:cNvSpPr>
              <p:nvPr/>
            </p:nvSpPr>
            <p:spPr bwMode="auto">
              <a:xfrm>
                <a:off x="0" y="0"/>
                <a:ext cx="144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ct val="0"/>
                  </a:spcBef>
                </a:pPr>
                <a:r>
                  <a:rPr lang="en-US" sz="1700">
                    <a:solidFill>
                      <a:srgbClr val="000000"/>
                    </a:solidFill>
                    <a:latin typeface="Gill Sans" charset="0"/>
                    <a:ea typeface="ＭＳ Ｐゴシック" charset="0"/>
                    <a:cs typeface="Gill Sans" charset="0"/>
                    <a:sym typeface="Gill Sans" charset="0"/>
                  </a:rPr>
                  <a:t>Coordinator</a:t>
                </a:r>
              </a:p>
              <a:p>
                <a:pPr>
                  <a:spcBef>
                    <a:spcPct val="0"/>
                  </a:spcBef>
                </a:pPr>
                <a:r>
                  <a:rPr lang="en-US" sz="1700">
                    <a:solidFill>
                      <a:srgbClr val="000000"/>
                    </a:solidFill>
                    <a:latin typeface="Gill Sans" charset="0"/>
                    <a:ea typeface="ＭＳ Ｐゴシック" charset="0"/>
                    <a:cs typeface="Gill Sans" charset="0"/>
                    <a:sym typeface="Gill Sans" charset="0"/>
                  </a:rPr>
                  <a:t>(small messages)</a:t>
                </a:r>
              </a:p>
            </p:txBody>
          </p:sp>
          <p:sp>
            <p:nvSpPr>
              <p:cNvPr id="30771" name="Line 51"/>
              <p:cNvSpPr>
                <a:spLocks noChangeShapeType="1"/>
              </p:cNvSpPr>
              <p:nvPr/>
            </p:nvSpPr>
            <p:spPr bwMode="auto">
              <a:xfrm rot="10800000">
                <a:off x="800" y="736"/>
                <a:ext cx="920" cy="367"/>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72" name="Line 52"/>
              <p:cNvSpPr>
                <a:spLocks noChangeShapeType="1"/>
              </p:cNvSpPr>
              <p:nvPr/>
            </p:nvSpPr>
            <p:spPr bwMode="auto">
              <a:xfrm rot="10800000">
                <a:off x="776" y="704"/>
                <a:ext cx="1680" cy="391"/>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73" name="Line 53"/>
              <p:cNvSpPr>
                <a:spLocks noChangeShapeType="1"/>
              </p:cNvSpPr>
              <p:nvPr/>
            </p:nvSpPr>
            <p:spPr bwMode="auto">
              <a:xfrm rot="10800000">
                <a:off x="824" y="687"/>
                <a:ext cx="2712" cy="368"/>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74" name="Line 54"/>
              <p:cNvSpPr>
                <a:spLocks noChangeShapeType="1"/>
              </p:cNvSpPr>
              <p:nvPr/>
            </p:nvSpPr>
            <p:spPr bwMode="auto">
              <a:xfrm flipH="1">
                <a:off x="808" y="536"/>
                <a:ext cx="920" cy="128"/>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spcBef>
                    <a:spcPct val="0"/>
                  </a:spcBef>
                </a:pPr>
                <a:endParaRPr lang="en-US" sz="3000">
                  <a:solidFill>
                    <a:srgbClr val="000000"/>
                  </a:solidFill>
                  <a:latin typeface="Gill Sans" charset="0"/>
                  <a:sym typeface="Gill Sans" charset="0"/>
                </a:endParaRPr>
              </a:p>
            </p:txBody>
          </p:sp>
          <p:sp>
            <p:nvSpPr>
              <p:cNvPr id="30775" name="AutoShape 55"/>
              <p:cNvSpPr>
                <a:spLocks/>
              </p:cNvSpPr>
              <p:nvPr/>
            </p:nvSpPr>
            <p:spPr bwMode="auto">
              <a:xfrm>
                <a:off x="592" y="560"/>
                <a:ext cx="266" cy="266"/>
              </a:xfrm>
              <a:prstGeom prst="roundRect">
                <a:avLst>
                  <a:gd name="adj" fmla="val 45153"/>
                </a:avLst>
              </a:prstGeom>
              <a:solidFill>
                <a:srgbClr val="F3EB00"/>
              </a:solidFill>
              <a:ln w="25400" cap="flat">
                <a:solidFill>
                  <a:schemeClr val="tx1"/>
                </a:solidFill>
                <a:prstDash val="solid"/>
                <a:miter lim="800000"/>
                <a:headEnd type="none" w="med" len="med"/>
                <a:tailEnd type="none" w="med" len="med"/>
              </a:ln>
            </p:spPr>
            <p:txBody>
              <a:bodyPr lIns="0" tIns="0" rIns="0" bIns="0"/>
              <a:lstStyle/>
              <a:p>
                <a:pPr>
                  <a:spcBef>
                    <a:spcPct val="0"/>
                  </a:spcBef>
                </a:pPr>
                <a:endParaRPr lang="en-US" sz="3000">
                  <a:solidFill>
                    <a:srgbClr val="000000"/>
                  </a:solidFill>
                  <a:latin typeface="Gill Sans" charset="0"/>
                  <a:sym typeface="Gill Sans" charset="0"/>
                </a:endParaRPr>
              </a:p>
            </p:txBody>
          </p:sp>
        </p:grpSp>
      </p:grpSp>
      <p:sp>
        <p:nvSpPr>
          <p:cNvPr id="30776" name="Rectangle 56"/>
          <p:cNvSpPr>
            <a:spLocks/>
          </p:cNvSpPr>
          <p:nvPr/>
        </p:nvSpPr>
        <p:spPr bwMode="auto">
          <a:xfrm>
            <a:off x="1330523" y="5286762"/>
            <a:ext cx="6843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844"/>
              </a:spcBef>
            </a:pPr>
            <a:r>
              <a:rPr lang="en-US" sz="2200">
                <a:solidFill>
                  <a:srgbClr val="000000"/>
                </a:solidFill>
                <a:latin typeface="Gill Sans" charset="0"/>
                <a:ea typeface="ＭＳ Ｐゴシック" charset="0"/>
                <a:cs typeface="Gill Sans" charset="0"/>
                <a:sym typeface="Gill Sans" charset="0"/>
              </a:rPr>
              <a:t>More network friendly at large scales than Async-SGD.</a:t>
            </a:r>
          </a:p>
        </p:txBody>
      </p:sp>
    </p:spTree>
    <p:extLst>
      <p:ext uri="{BB962C8B-B14F-4D97-AF65-F5344CB8AC3E}">
        <p14:creationId xmlns:p14="http://schemas.microsoft.com/office/powerpoint/2010/main" val="32118020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4" grpId="0" autoUpdateAnimBg="0"/>
      <p:bldP spid="30776"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8"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1"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4"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5"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6" name="Group 72"/>
          <p:cNvGrpSpPr/>
          <p:nvPr/>
        </p:nvGrpSpPr>
        <p:grpSpPr>
          <a:xfrm>
            <a:off x="2094879" y="625435"/>
            <a:ext cx="2534730" cy="2611540"/>
            <a:chOff x="2094879" y="625435"/>
            <a:chExt cx="2534730" cy="2611540"/>
          </a:xfrm>
        </p:grpSpPr>
        <p:grpSp>
          <p:nvGrpSpPr>
            <p:cNvPr id="27"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8"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grpSp>
        <p:nvGrpSpPr>
          <p:cNvPr id="29" name="Group 69"/>
          <p:cNvGrpSpPr/>
          <p:nvPr/>
        </p:nvGrpSpPr>
        <p:grpSpPr>
          <a:xfrm>
            <a:off x="3569640" y="1470345"/>
            <a:ext cx="1866474" cy="3325421"/>
            <a:chOff x="3569640" y="1470345"/>
            <a:chExt cx="1866474" cy="3325421"/>
          </a:xfrm>
        </p:grpSpPr>
        <p:grpSp>
          <p:nvGrpSpPr>
            <p:cNvPr id="30" name="Group 45"/>
            <p:cNvGrpSpPr/>
            <p:nvPr/>
          </p:nvGrpSpPr>
          <p:grpSpPr>
            <a:xfrm>
              <a:off x="3569640" y="1470345"/>
              <a:ext cx="1866474" cy="3325421"/>
              <a:chOff x="4525934" y="1547155"/>
              <a:chExt cx="1866474"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33"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335691" y="5925325"/>
            <a:ext cx="808310" cy="93267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normAutofit fontScale="90000"/>
          </a:bodyPr>
          <a:lstStyle/>
          <a:p>
            <a:r>
              <a:rPr lang="en-US" dirty="0" smtClean="0"/>
              <a:t>Finding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501069" y="596180"/>
            <a:ext cx="8487505" cy="1527050"/>
          </a:xfrm>
        </p:spPr>
        <p:txBody>
          <a:bodyPr>
            <a:noAutofit/>
          </a:bodyPr>
          <a:lstStyle/>
          <a:p>
            <a:pPr>
              <a:spcBef>
                <a:spcPts val="0"/>
              </a:spcBef>
            </a:pPr>
            <a:r>
              <a:rPr lang="en-US" sz="1600" b="0" dirty="0" smtClean="0"/>
              <a:t>Each sentence has a feature vector representation. </a:t>
            </a:r>
          </a:p>
          <a:p>
            <a:pPr>
              <a:spcBef>
                <a:spcPts val="0"/>
              </a:spcBef>
            </a:pPr>
            <a:r>
              <a:rPr lang="en-US" sz="1600" b="0" dirty="0" smtClean="0"/>
              <a:t>Pick a sentence (“center sentence”) and list nearest neighbor sentences. </a:t>
            </a:r>
          </a:p>
          <a:p>
            <a:pPr>
              <a:spcBef>
                <a:spcPts val="0"/>
              </a:spcBef>
            </a:pPr>
            <a:r>
              <a:rPr lang="en-US" sz="1600" b="0" dirty="0" smtClean="0"/>
              <a:t>Often either semantically or syntactically similar. (Digits all mapped to 2.)</a:t>
            </a:r>
            <a:endParaRPr lang="en-US" sz="1600" b="0" dirty="0"/>
          </a:p>
        </p:txBody>
      </p:sp>
      <p:graphicFrame>
        <p:nvGraphicFramePr>
          <p:cNvPr id="7" name="Table 6"/>
          <p:cNvGraphicFramePr>
            <a:graphicFrameLocks noGrp="1"/>
          </p:cNvGraphicFramePr>
          <p:nvPr/>
        </p:nvGraphicFramePr>
        <p:xfrm>
          <a:off x="270640" y="1436235"/>
          <a:ext cx="8534400" cy="606552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3072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a:t>
                      </a:r>
                      <a:r>
                        <a:rPr lang="en-US" sz="1600" baseline="0" dirty="0" smtClean="0"/>
                        <a:t> </a:t>
                      </a:r>
                      <a:r>
                        <a:rPr lang="en-US" sz="1600" dirty="0" smtClean="0"/>
                        <a:t>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9253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Bad News</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Both took further hits yesterday</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We 're in for a lot of turbulence ... </a:t>
                      </a:r>
                    </a:p>
                    <a:p>
                      <a:pPr marL="342900" indent="-342900">
                        <a:buFont typeface="+mj-lt"/>
                        <a:buAutoNum type="arabicPeriod"/>
                      </a:pPr>
                      <a:r>
                        <a:rPr lang="en-US" sz="1600" dirty="0" smtClean="0"/>
                        <a:t>BSN currently has 2.2 million common shares outstanding </a:t>
                      </a:r>
                    </a:p>
                    <a:p>
                      <a:pPr marL="342900" indent="-342900">
                        <a:buFont typeface="+mj-lt"/>
                        <a:buAutoNum type="arabicPeriod"/>
                      </a:pPr>
                      <a:r>
                        <a:rPr lang="en-US" sz="1600" dirty="0" smtClean="0"/>
                        <a:t>This is panic buying </a:t>
                      </a:r>
                    </a:p>
                    <a:p>
                      <a:pPr marL="342900" indent="-342900">
                        <a:buFont typeface="+mj-lt"/>
                        <a:buAutoNum type="arabicPeriod"/>
                      </a:pPr>
                      <a:r>
                        <a:rPr lang="en-US" sz="16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Something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I had calls all night long from the States, he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Our intent is to promote the best alternative, he says </a:t>
                      </a:r>
                    </a:p>
                    <a:p>
                      <a:pPr marL="342900" indent="-342900">
                        <a:buFont typeface="+mj-lt"/>
                        <a:buAutoNum type="arabicPeriod"/>
                      </a:pPr>
                      <a:r>
                        <a:rPr lang="en-US" sz="1600" dirty="0" smtClean="0"/>
                        <a:t>We have sufficient cash flow to handle that, he said</a:t>
                      </a:r>
                    </a:p>
                    <a:p>
                      <a:pPr marL="342900" indent="-342900">
                        <a:buFont typeface="+mj-lt"/>
                        <a:buAutoNum type="arabicPeriod"/>
                      </a:pPr>
                      <a:r>
                        <a:rPr lang="en-US" sz="1600" dirty="0" smtClean="0"/>
                        <a:t>Currently, average pay for machinists is 22.22 an hour, Boeing said</a:t>
                      </a:r>
                    </a:p>
                    <a:p>
                      <a:pPr marL="342900" indent="-342900">
                        <a:buFont typeface="+mj-lt"/>
                        <a:buAutoNum type="arabicPeriod"/>
                      </a:pPr>
                      <a:r>
                        <a:rPr lang="en-US" sz="1600" dirty="0" smtClean="0"/>
                        <a:t>Profit from trading for its own account dropped, the securities firm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Fujisawa gained 22 to 2,222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994285">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Columbia , S.C</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Md</a:t>
                      </a:r>
                      <a:r>
                        <a:rPr lang="en-US" sz="16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Calif</a:t>
                      </a: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5" name="Table 4"/>
          <p:cNvGraphicFramePr>
            <a:graphicFrameLocks noGrp="1"/>
          </p:cNvGraphicFramePr>
          <p:nvPr/>
        </p:nvGraphicFramePr>
        <p:xfrm>
          <a:off x="300555" y="1009485"/>
          <a:ext cx="8534400" cy="486156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Similarities</a:t>
                      </a:r>
                      <a:endParaRPr lang="en-US" sz="14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Center Sentence</a:t>
                      </a:r>
                      <a:endParaRPr lang="en-US" sz="14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Nearest Neighbor</a:t>
                      </a:r>
                      <a:r>
                        <a:rPr lang="en-US" sz="1400" baseline="0" dirty="0" smtClean="0"/>
                        <a:t> Sentences in Embedding Space</a:t>
                      </a:r>
                      <a:endParaRPr lang="en-US" sz="14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11430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Bad News</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Both took further hits yesterday</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We 're in for a lot of turbulence ... </a:t>
                      </a:r>
                    </a:p>
                    <a:p>
                      <a:pPr marL="342900" indent="-342900">
                        <a:buFont typeface="+mj-lt"/>
                        <a:buAutoNum type="arabicPeriod"/>
                      </a:pPr>
                      <a:r>
                        <a:rPr lang="en-US" sz="1400" dirty="0" smtClean="0"/>
                        <a:t>BSN currently has 2.2 million common shares outstanding </a:t>
                      </a:r>
                    </a:p>
                    <a:p>
                      <a:pPr marL="342900" indent="-342900">
                        <a:buFont typeface="+mj-lt"/>
                        <a:buAutoNum type="arabicPeriod"/>
                      </a:pPr>
                      <a:r>
                        <a:rPr lang="en-US" sz="1400" dirty="0" smtClean="0"/>
                        <a:t>This is panic buying </a:t>
                      </a:r>
                    </a:p>
                    <a:p>
                      <a:pPr marL="342900" indent="-342900">
                        <a:buFont typeface="+mj-lt"/>
                        <a:buAutoNum type="arabicPeriod"/>
                      </a:pPr>
                      <a:r>
                        <a:rPr lang="en-US" sz="14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Something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I had calls all night long from the States, he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Our intent is to promote the best alternative, he says </a:t>
                      </a:r>
                    </a:p>
                    <a:p>
                      <a:pPr marL="342900" indent="-342900">
                        <a:buFont typeface="+mj-lt"/>
                        <a:buAutoNum type="arabicPeriod"/>
                      </a:pPr>
                      <a:r>
                        <a:rPr lang="en-US" sz="1400" dirty="0" smtClean="0"/>
                        <a:t>We have sufficient cash flow to handle that, he said</a:t>
                      </a:r>
                    </a:p>
                    <a:p>
                      <a:pPr marL="342900" indent="-342900">
                        <a:buFont typeface="+mj-lt"/>
                        <a:buAutoNum type="arabicPeriod"/>
                      </a:pPr>
                      <a:r>
                        <a:rPr lang="en-US" sz="1400" dirty="0" smtClean="0"/>
                        <a:t>Currently, average pay for machinists is 22.22 an hour, Boeing said</a:t>
                      </a:r>
                    </a:p>
                    <a:p>
                      <a:pPr marL="342900" indent="-342900">
                        <a:buFont typeface="+mj-lt"/>
                        <a:buAutoNum type="arabicPeriod"/>
                      </a:pPr>
                      <a:r>
                        <a:rPr lang="en-US" sz="1400" dirty="0" smtClean="0"/>
                        <a:t>Profit from trading for its own account dropped, the securities firm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Fujisawa gained 22 to 2,222 </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Columbia , S.C</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Md</a:t>
                      </a:r>
                      <a:r>
                        <a:rPr lang="en-US" sz="14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Calif</a:t>
                      </a: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6" name="Table 5"/>
          <p:cNvGraphicFramePr>
            <a:graphicFrameLocks noGrp="1"/>
          </p:cNvGraphicFramePr>
          <p:nvPr/>
        </p:nvGraphicFramePr>
        <p:xfrm>
          <a:off x="155425" y="855865"/>
          <a:ext cx="8839200" cy="630936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86097"/>
                <a:gridCol w="1703061"/>
                <a:gridCol w="5350042"/>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Declining to comment = not disclosing</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Hess declined to comment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PaineWebber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Phoenix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Campeau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Coastal wouldn't disclose the terms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Large changes in sales or revenue</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Sales grew almost 2 % to 222.2 million from 222.2 million</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Sales surged 22 % to 222.22 billion yen from 222.22 billion</a:t>
                      </a:r>
                    </a:p>
                    <a:p>
                      <a:pPr marL="342900" indent="-342900">
                        <a:buFont typeface="+mj-lt"/>
                        <a:buAutoNum type="arabicPeriod"/>
                      </a:pPr>
                      <a:r>
                        <a:rPr lang="en-US" sz="1600" dirty="0" smtClean="0"/>
                        <a:t>Revenue fell 2 % to 2.22 billion from 2.22 billion</a:t>
                      </a:r>
                    </a:p>
                    <a:p>
                      <a:pPr marL="342900" indent="-342900">
                        <a:buFont typeface="+mj-lt"/>
                        <a:buAutoNum type="arabicPeriod"/>
                      </a:pPr>
                      <a:r>
                        <a:rPr lang="en-US" sz="1600" dirty="0" smtClean="0"/>
                        <a:t>Sales rose more than 2 % to 22.2 million from 22.2 million</a:t>
                      </a:r>
                    </a:p>
                    <a:p>
                      <a:pPr marL="342900" indent="-342900">
                        <a:buFont typeface="+mj-lt"/>
                        <a:buAutoNum type="arabicPeriod"/>
                      </a:pPr>
                      <a:r>
                        <a:rPr lang="en-US" sz="1600" dirty="0" smtClean="0"/>
                        <a:t>Volume was 222.2 million shares , more than triple recent levels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Negation of different types</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There's nothing unusual about business groups pushing for more government spending</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We don't think at this point anything needs to be said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It therefore makes no sense for each market to adopt different circuit breakers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You can't say the same with black and white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 don't think anyone left the place UNK </a:t>
                      </a:r>
                      <a:r>
                        <a:rPr lang="en-US" sz="1600" dirty="0" err="1" smtClean="0"/>
                        <a:t>UNK</a:t>
                      </a:r>
                      <a:r>
                        <a:rPr lang="en-US" sz="1600" dirty="0" smtClean="0"/>
                        <a:t>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People</a:t>
                      </a:r>
                      <a:r>
                        <a:rPr lang="en-US" sz="1600" baseline="0" dirty="0" smtClean="0"/>
                        <a:t> in bad situations</a:t>
                      </a: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We were lucky</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It was chaotic</a:t>
                      </a:r>
                    </a:p>
                    <a:p>
                      <a:pPr marL="342900" indent="-342900">
                        <a:buFont typeface="+mj-lt"/>
                        <a:buAutoNum type="arabicPeriod"/>
                      </a:pPr>
                      <a:r>
                        <a:rPr lang="en-US" sz="1600" dirty="0" smtClean="0"/>
                        <a:t>We were wrong</a:t>
                      </a:r>
                    </a:p>
                    <a:p>
                      <a:pPr marL="342900" indent="-342900">
                        <a:buFont typeface="+mj-lt"/>
                        <a:buAutoNum type="arabicPeriod"/>
                      </a:pPr>
                      <a:r>
                        <a:rPr lang="en-US" sz="1600" dirty="0" smtClean="0"/>
                        <a:t>People had died</a:t>
                      </a:r>
                    </a:p>
                    <a:p>
                      <a:pPr marL="342900" indent="-342900">
                        <a:buFont typeface="+mj-lt"/>
                        <a:buAutoNum type="arabicPeriod"/>
                      </a:pPr>
                      <a:r>
                        <a:rPr lang="en-US" sz="1600" dirty="0" smtClean="0"/>
                        <a:t>They still are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a:t>
            </a:r>
            <a:endParaRPr lang="en-US" dirty="0"/>
          </a:p>
        </p:txBody>
      </p:sp>
      <p:sp>
        <p:nvSpPr>
          <p:cNvPr id="6" name="Content Placeholder 2"/>
          <p:cNvSpPr txBox="1">
            <a:spLocks/>
          </p:cNvSpPr>
          <p:nvPr/>
        </p:nvSpPr>
        <p:spPr>
          <a:xfrm>
            <a:off x="309045" y="1047890"/>
            <a:ext cx="8717935" cy="2112275"/>
          </a:xfrm>
          <a:prstGeom prst="rect">
            <a:avLst/>
          </a:prstGeom>
        </p:spPr>
        <p:txBody>
          <a:bodyPr vert="horz" lIns="91440" tIns="45720" rIns="91440" bIns="45720" rtlCol="0">
            <a:noAutofit/>
          </a:bodyPr>
          <a:lstStyle/>
          <a:p>
            <a:pPr marL="285690" lvl="0" indent="-285690" algn="l" eaLnBrk="0" hangingPunct="0">
              <a:spcAft>
                <a:spcPts val="0"/>
              </a:spcAft>
              <a:buFontTx/>
              <a:buChar char="•"/>
            </a:pPr>
            <a:r>
              <a:rPr lang="en-US" sz="2000" kern="0" dirty="0" smtClean="0">
                <a:solidFill>
                  <a:srgbClr val="FFFFFF"/>
                </a:solidFill>
                <a:latin typeface="Helvetica"/>
              </a:rPr>
              <a:t>No linguistic features.  Train only using the structure and words of WSJ training trees, and word embeddings from (Collobert &amp; Weston, 2008).</a:t>
            </a:r>
          </a:p>
          <a:p>
            <a:pPr marL="285690" lvl="0" indent="-285690" algn="l" eaLnBrk="0" hangingPunct="0">
              <a:spcBef>
                <a:spcPts val="600"/>
              </a:spcBef>
              <a:spcAft>
                <a:spcPts val="0"/>
              </a:spcAft>
              <a:buFontTx/>
              <a:buChar char="•"/>
            </a:pPr>
            <a:r>
              <a:rPr lang="en-US" sz="2000" kern="0" dirty="0" smtClean="0">
                <a:solidFill>
                  <a:srgbClr val="FFFFFF"/>
                </a:solidFill>
                <a:latin typeface="Helvetica"/>
              </a:rPr>
              <a:t>Parser evaluation dataset: </a:t>
            </a:r>
            <a:r>
              <a:rPr lang="en-US" sz="2000" dirty="0" smtClean="0">
                <a:solidFill>
                  <a:schemeClr val="bg1"/>
                </a:solidFill>
              </a:rPr>
              <a:t>Wall Street Journal (standard splits for training and development testing).</a:t>
            </a:r>
          </a:p>
        </p:txBody>
      </p:sp>
      <p:grpSp>
        <p:nvGrpSpPr>
          <p:cNvPr id="3" name="Group 7"/>
          <p:cNvGrpSpPr/>
          <p:nvPr/>
        </p:nvGrpSpPr>
        <p:grpSpPr>
          <a:xfrm>
            <a:off x="577880" y="2814520"/>
            <a:ext cx="8077200" cy="2834640"/>
            <a:chOff x="577880" y="2814520"/>
            <a:chExt cx="8077200" cy="2834640"/>
          </a:xfrm>
        </p:grpSpPr>
        <p:graphicFrame>
          <p:nvGraphicFramePr>
            <p:cNvPr id="10" name="Content Placeholder 3"/>
            <p:cNvGraphicFramePr>
              <a:graphicFrameLocks/>
            </p:cNvGraphicFramePr>
            <p:nvPr/>
          </p:nvGraphicFramePr>
          <p:xfrm>
            <a:off x="577880" y="2814520"/>
            <a:ext cx="8077200" cy="2834640"/>
          </p:xfrm>
          <a:graphic>
            <a:graphicData uri="http://schemas.openxmlformats.org/drawingml/2006/table">
              <a:tbl>
                <a:tblPr firstRow="1" bandRow="1"/>
                <a:tblGrid>
                  <a:gridCol w="6605660"/>
                  <a:gridCol w="1471540"/>
                </a:tblGrid>
                <a:tr h="45720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t>Method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Unlabeled F1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Recursive Neural Network (RNN)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t>76.55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Greedy, context-sensitive RNN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83.36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context-sensitive RNN + category classifier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baseline="0" dirty="0" smtClean="0"/>
                          <a:t>Left Corner PCFG, (Manning and Carpenter, </a:t>
                        </a:r>
                        <a:r>
                          <a:rPr lang="nn-NO" sz="1800" kern="1200" baseline="0" dirty="0" smtClean="0"/>
                          <a:t>'</a:t>
                        </a:r>
                        <a:r>
                          <a:rPr lang="en-US" sz="1800" kern="1200" baseline="0" dirty="0" smtClean="0"/>
                          <a:t>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dirty="0" smtClean="0"/>
                          <a:t>90.64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CKY, context-sensitive, RNN + category classifier   (our work)</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sz="1800" kern="1200" baseline="0" dirty="0" smtClean="0"/>
                          <a:t>92.06</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kern="1200" baseline="0" dirty="0" smtClean="0"/>
                          <a:t>Current Stanford Parser, (Klein and Manning, '03)</a:t>
                        </a:r>
                        <a:endParaRPr lang="en-US" sz="1800" kern="1200" baseline="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93.98</a:t>
                        </a:r>
                        <a:endParaRPr lang="en-US" sz="1800" kern="1200" baseline="0" dirty="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5" name="Rectangle 4"/>
            <p:cNvSpPr/>
            <p:nvPr/>
          </p:nvSpPr>
          <p:spPr bwMode="auto">
            <a:xfrm>
              <a:off x="7567590" y="4774990"/>
              <a:ext cx="685800" cy="30724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Paraphrase Detection</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347450" y="932675"/>
            <a:ext cx="8229600" cy="2342706"/>
          </a:xfrm>
        </p:spPr>
        <p:txBody>
          <a:bodyPr>
            <a:noAutofit/>
          </a:bodyPr>
          <a:lstStyle/>
          <a:p>
            <a:pPr>
              <a:spcBef>
                <a:spcPts val="0"/>
              </a:spcBef>
            </a:pPr>
            <a:r>
              <a:rPr lang="en-US" sz="2000" b="0" dirty="0" smtClean="0"/>
              <a:t>Task: Decide whether or not two sentences are paraphrases of each other.  (MSR Paraphrase Corpus)</a:t>
            </a:r>
          </a:p>
        </p:txBody>
      </p:sp>
      <p:grpSp>
        <p:nvGrpSpPr>
          <p:cNvPr id="3" name="Group 6"/>
          <p:cNvGrpSpPr/>
          <p:nvPr/>
        </p:nvGrpSpPr>
        <p:grpSpPr>
          <a:xfrm>
            <a:off x="9756675" y="2584090"/>
            <a:ext cx="8077200" cy="2938086"/>
            <a:chOff x="462665" y="3851455"/>
            <a:chExt cx="8077200" cy="2938086"/>
          </a:xfrm>
        </p:grpSpPr>
        <p:graphicFrame>
          <p:nvGraphicFramePr>
            <p:cNvPr id="9" name="Content Placeholder 3"/>
            <p:cNvGraphicFramePr>
              <a:graphicFrameLocks/>
            </p:cNvGraphicFramePr>
            <p:nvPr/>
          </p:nvGraphicFramePr>
          <p:xfrm>
            <a:off x="462665" y="3851455"/>
            <a:ext cx="8077200" cy="2938086"/>
          </p:xfrm>
          <a:graphic>
            <a:graphicData uri="http://schemas.openxmlformats.org/drawingml/2006/table">
              <a:tbl>
                <a:tblPr firstRow="1" bandRow="1"/>
                <a:tblGrid>
                  <a:gridCol w="6912900"/>
                  <a:gridCol w="1164300"/>
                </a:tblGrid>
                <a:tr h="13533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kern="1200" baseline="0" dirty="0" smtClean="0"/>
                          <a:t>Method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F1</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Baseline</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57.8</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kern="1200" baseline="0" dirty="0" err="1" smtClean="0"/>
                          <a:t>Tf-idf</a:t>
                        </a:r>
                        <a:r>
                          <a:rPr lang="en-US" sz="1600" kern="1200" baseline="0" dirty="0" smtClean="0"/>
                          <a:t> + cosine similarity (from Mihalcea, 2006)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75.3</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dirty="0" err="1" smtClean="0"/>
                          <a:t>Kozareva</a:t>
                        </a:r>
                        <a:r>
                          <a:rPr lang="en-US" sz="1600" dirty="0" smtClean="0"/>
                          <a:t> and </a:t>
                        </a:r>
                        <a:r>
                          <a:rPr lang="en-US" sz="1600" dirty="0" err="1" smtClean="0"/>
                          <a:t>Montoyo</a:t>
                        </a:r>
                        <a:r>
                          <a:rPr lang="en-US" sz="1600" dirty="0" smtClean="0"/>
                          <a:t> (2006) (lexical and semantic features)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79.6</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RNN-based Model   (our work)</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79.7</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a:t>Mihalcea et al. (2006</a:t>
                        </a:r>
                        <a:r>
                          <a:rPr lang="en-US" sz="1600" dirty="0" smtClean="0"/>
                          <a:t>)</a:t>
                        </a:r>
                        <a:r>
                          <a:rPr lang="en-US" sz="1600" baseline="0" dirty="0" smtClean="0"/>
                          <a:t> (</a:t>
                        </a:r>
                        <a:r>
                          <a:rPr lang="en-US" sz="1600" dirty="0" smtClean="0"/>
                          <a:t>word similarity measures: WordNet, dictionaries,</a:t>
                        </a:r>
                        <a:r>
                          <a:rPr lang="en-US" sz="1600" baseline="0" dirty="0" smtClean="0"/>
                          <a:t> etc.)</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81.3</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Fernando &amp; Stevenson (</a:t>
                        </a:r>
                        <a:r>
                          <a:rPr lang="en-US" sz="1600" kern="1200" baseline="0" dirty="0" smtClean="0"/>
                          <a:t>2008) (WordNet based features)</a:t>
                        </a:r>
                        <a:endParaRPr lang="en-US" sz="16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82.4</a:t>
                        </a:r>
                        <a:endParaRPr lang="en-US" sz="1600" kern="1200" dirty="0" smtClean="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dirty="0" smtClean="0"/>
                          <a:t>Wan et al (2006) (many features:</a:t>
                        </a:r>
                        <a:r>
                          <a:rPr lang="en-US" sz="1600" baseline="0" dirty="0" smtClean="0"/>
                          <a:t> POS, parsing, BLEU, etc.</a:t>
                        </a:r>
                        <a:r>
                          <a:rPr lang="en-US" sz="1600" dirty="0" smtClean="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83.0</a:t>
                        </a:r>
                        <a:endParaRPr lang="en-US" sz="1600" kern="1200" dirty="0" smtClean="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8" name="Rectangle 7"/>
            <p:cNvSpPr/>
            <p:nvPr/>
          </p:nvSpPr>
          <p:spPr bwMode="auto">
            <a:xfrm>
              <a:off x="7375565" y="5195630"/>
              <a:ext cx="685800" cy="34564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aphicFrame>
        <p:nvGraphicFramePr>
          <p:cNvPr id="10" name="Content Placeholder 3"/>
          <p:cNvGraphicFramePr>
            <a:graphicFrameLocks/>
          </p:cNvGraphicFramePr>
          <p:nvPr/>
        </p:nvGraphicFramePr>
        <p:xfrm>
          <a:off x="1345980" y="2008015"/>
          <a:ext cx="6720875" cy="3657600"/>
        </p:xfrm>
        <a:graphic>
          <a:graphicData uri="http://schemas.openxmlformats.org/drawingml/2006/table">
            <a:tbl>
              <a:tblPr firstRow="1" bandRow="1"/>
              <a:tblGrid>
                <a:gridCol w="5592304"/>
                <a:gridCol w="1128571"/>
              </a:tblGrid>
              <a:tr h="13533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latin typeface="Calibri" pitchFamily="34" charset="0"/>
                          <a:cs typeface="Calibri" pitchFamily="34" charset="0"/>
                        </a:rPr>
                        <a:t>Method</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dirty="0" smtClean="0">
                          <a:latin typeface="Calibri" pitchFamily="34" charset="0"/>
                          <a:cs typeface="Calibri" pitchFamily="34" charset="0"/>
                        </a:rPr>
                        <a:t>F1</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Baseline</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latin typeface="Calibri" pitchFamily="34" charset="0"/>
                          <a:cs typeface="Calibri" pitchFamily="34" charset="0"/>
                        </a:rPr>
                        <a:t>79.9</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latin typeface="Calibri" pitchFamily="34" charset="0"/>
                          <a:cs typeface="Calibri" pitchFamily="34" charset="0"/>
                        </a:rPr>
                        <a:t>Rus et al., (2008)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80.5</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Mihalcea</a:t>
                      </a:r>
                      <a:r>
                        <a:rPr lang="en-US" sz="1800" baseline="0" dirty="0" smtClean="0">
                          <a:latin typeface="Calibri" pitchFamily="34" charset="0"/>
                          <a:cs typeface="Calibri" pitchFamily="34" charset="0"/>
                        </a:rPr>
                        <a:t> et al., (2006)</a:t>
                      </a:r>
                      <a:endParaRPr lang="en-US" sz="1800" dirty="0" smtClean="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81.3</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latin typeface="Calibri" pitchFamily="34" charset="0"/>
                          <a:cs typeface="Calibri" pitchFamily="34" charset="0"/>
                        </a:rPr>
                        <a:t>Islam et al. (2007)</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81.3</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Qiu et al. (2006)</a:t>
                      </a:r>
                      <a:endParaRPr lang="en-US" sz="1800" dirty="0">
                        <a:latin typeface="Calibri" pitchFamily="34" charset="0"/>
                        <a:cs typeface="Calibri"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81.6</a:t>
                      </a:r>
                      <a:endParaRPr lang="en-US" sz="1800" dirty="0">
                        <a:latin typeface="Calibri" pitchFamily="34" charset="0"/>
                        <a:cs typeface="Calibri"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Fernando &amp; Stevenson (</a:t>
                      </a:r>
                      <a:r>
                        <a:rPr lang="en-US" sz="1800" kern="1200" baseline="0" dirty="0" smtClean="0">
                          <a:latin typeface="Calibri" pitchFamily="34" charset="0"/>
                          <a:cs typeface="Calibri" pitchFamily="34" charset="0"/>
                        </a:rPr>
                        <a:t>2008) (WordNet based features)</a:t>
                      </a:r>
                      <a:endParaRPr lang="en-US" sz="1800" dirty="0" smtClean="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82.4</a:t>
                      </a:r>
                      <a:endParaRPr lang="en-US" sz="1800" kern="1200" dirty="0" smtClean="0">
                        <a:solidFill>
                          <a:schemeClr val="dk1"/>
                        </a:solidFill>
                        <a:latin typeface="Calibri" pitchFamily="34" charset="0"/>
                        <a:ea typeface="+mn-ea"/>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Das et al. (2009)</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82.7</a:t>
                      </a:r>
                      <a:endParaRPr lang="en-US" sz="1800" kern="1200" dirty="0" smtClean="0">
                        <a:solidFill>
                          <a:schemeClr val="dk1"/>
                        </a:solidFill>
                        <a:latin typeface="Calibri" pitchFamily="34" charset="0"/>
                        <a:ea typeface="+mn-ea"/>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37281">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Wan et al (2006) (many features:</a:t>
                      </a:r>
                      <a:r>
                        <a:rPr lang="en-US" sz="1800" baseline="0" dirty="0" smtClean="0">
                          <a:latin typeface="Calibri" pitchFamily="34" charset="0"/>
                          <a:cs typeface="Calibri" pitchFamily="34" charset="0"/>
                        </a:rPr>
                        <a:t> POS, parsing, BLEU, etc.</a:t>
                      </a:r>
                      <a:r>
                        <a:rPr lang="en-US" sz="1800" dirty="0" smtClean="0">
                          <a:latin typeface="Calibri" pitchFamily="34" charset="0"/>
                          <a:cs typeface="Calibri" pitchFamily="34" charset="0"/>
                        </a:rPr>
                        <a:t>)</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Calibri" pitchFamily="34" charset="0"/>
                          <a:ea typeface="+mn-ea"/>
                          <a:cs typeface="Calibri" pitchFamily="34" charset="0"/>
                        </a:rPr>
                        <a:t>83.0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37281">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b="1" dirty="0" smtClean="0">
                          <a:latin typeface="Calibri" pitchFamily="34" charset="0"/>
                          <a:cs typeface="Calibri" pitchFamily="34" charset="0"/>
                        </a:rPr>
                        <a:t>Stanford Feature Learning </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Calibri" pitchFamily="34" charset="0"/>
                          <a:ea typeface="+mn-ea"/>
                          <a:cs typeface="Calibri" pitchFamily="34" charset="0"/>
                        </a:rPr>
                        <a:t>83.4</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cxnSp>
        <p:nvCxnSpPr>
          <p:cNvPr id="12" name="Straight Arrow Connector 11"/>
          <p:cNvCxnSpPr/>
          <p:nvPr/>
        </p:nvCxnSpPr>
        <p:spPr bwMode="auto">
          <a:xfrm rot="10800000">
            <a:off x="8182070" y="5464465"/>
            <a:ext cx="460860" cy="1588"/>
          </a:xfrm>
          <a:prstGeom prst="straightConnector1">
            <a:avLst/>
          </a:prstGeom>
          <a:noFill/>
          <a:ln w="63500" cap="flat" cmpd="sng" algn="ctr">
            <a:solidFill>
              <a:srgbClr val="FF0000"/>
            </a:solidFill>
            <a:prstDash val="solid"/>
            <a:round/>
            <a:headEnd type="none" w="med" len="med"/>
            <a:tailEnd type="arrow" w="med" len="sm"/>
          </a:ln>
          <a:effectLst/>
        </p:spPr>
      </p:cxn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sentences and parsing images</a:t>
            </a:r>
            <a:endParaRPr lang="en-US" dirty="0"/>
          </a:p>
        </p:txBody>
      </p:sp>
      <p:grpSp>
        <p:nvGrpSpPr>
          <p:cNvPr id="3" name="Group 5"/>
          <p:cNvGrpSpPr/>
          <p:nvPr/>
        </p:nvGrpSpPr>
        <p:grpSpPr>
          <a:xfrm>
            <a:off x="2690155" y="740650"/>
            <a:ext cx="5991180" cy="5683418"/>
            <a:chOff x="2037270" y="897935"/>
            <a:chExt cx="4992650" cy="5141030"/>
          </a:xfrm>
        </p:grpSpPr>
        <p:pic>
          <p:nvPicPr>
            <p:cNvPr id="2589698" name="Picture 2" descr="C:\Users\ang\Desktop\RNN.jpg"/>
            <p:cNvPicPr>
              <a:picLocks noChangeAspect="1" noChangeArrowheads="1"/>
            </p:cNvPicPr>
            <p:nvPr/>
          </p:nvPicPr>
          <p:blipFill>
            <a:blip r:embed="rId3" cstate="print"/>
            <a:srcRect b="40855"/>
            <a:stretch>
              <a:fillRect/>
            </a:stretch>
          </p:blipFill>
          <p:spPr bwMode="auto">
            <a:xfrm>
              <a:off x="2037322" y="3017068"/>
              <a:ext cx="4992598" cy="3021897"/>
            </a:xfrm>
            <a:prstGeom prst="rect">
              <a:avLst/>
            </a:prstGeom>
            <a:noFill/>
          </p:spPr>
        </p:pic>
        <p:pic>
          <p:nvPicPr>
            <p:cNvPr id="5" name="Picture 2" descr="C:\Users\ang\Desktop\RNN.jpg"/>
            <p:cNvPicPr>
              <a:picLocks noChangeAspect="1" noChangeArrowheads="1"/>
            </p:cNvPicPr>
            <p:nvPr/>
          </p:nvPicPr>
          <p:blipFill>
            <a:blip r:embed="rId3" cstate="print"/>
            <a:srcRect t="60932"/>
            <a:stretch>
              <a:fillRect/>
            </a:stretch>
          </p:blipFill>
          <p:spPr bwMode="auto">
            <a:xfrm>
              <a:off x="2037270" y="897935"/>
              <a:ext cx="4992598" cy="1996094"/>
            </a:xfrm>
            <a:prstGeom prst="rect">
              <a:avLst/>
            </a:prstGeom>
            <a:noFill/>
          </p:spPr>
        </p:pic>
      </p:grpSp>
      <p:pic>
        <p:nvPicPr>
          <p:cNvPr id="7" name="Picture 2" descr="C:\Users\ang\Desktop\RNN.jpg"/>
          <p:cNvPicPr>
            <a:picLocks noChangeAspect="1" noChangeArrowheads="1"/>
          </p:cNvPicPr>
          <p:nvPr/>
        </p:nvPicPr>
        <p:blipFill>
          <a:blip r:embed="rId3" cstate="print"/>
          <a:srcRect l="76710" t="7479" r="1281" b="66683"/>
          <a:stretch>
            <a:fillRect/>
          </a:stretch>
        </p:blipFill>
        <p:spPr bwMode="auto">
          <a:xfrm>
            <a:off x="270640" y="3467405"/>
            <a:ext cx="2290160" cy="2534730"/>
          </a:xfrm>
          <a:prstGeom prst="rect">
            <a:avLst/>
          </a:prstGeom>
          <a:noFill/>
        </p:spPr>
      </p:pic>
      <p:sp>
        <p:nvSpPr>
          <p:cNvPr id="8" name="TextBox 7"/>
          <p:cNvSpPr txBox="1"/>
          <p:nvPr/>
        </p:nvSpPr>
        <p:spPr>
          <a:xfrm>
            <a:off x="270640" y="1239915"/>
            <a:ext cx="2381110"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rPr>
              <a:t>A small crowd quietly enters the historic church.</a:t>
            </a:r>
          </a:p>
          <a:p>
            <a:pPr algn="l">
              <a:spcBef>
                <a:spcPts val="0"/>
              </a:spcBef>
            </a:pPr>
            <a:endParaRPr lang="en-US" sz="2000" dirty="0" smtClean="0">
              <a:solidFill>
                <a:schemeClr val="bg1"/>
              </a:solidFill>
              <a:latin typeface="+mn-lt"/>
            </a:endParaRPr>
          </a:p>
        </p:txBody>
      </p:sp>
      <p:sp>
        <p:nvSpPr>
          <p:cNvPr id="9" name="TextBox 8"/>
          <p:cNvSpPr txBox="1"/>
          <p:nvPr/>
        </p:nvSpPr>
        <p:spPr>
          <a:xfrm>
            <a:off x="577880" y="6488668"/>
            <a:ext cx="798824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Each node in the hierarchy has a “feature vector” representation. </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 neighbor examples for image patches</a:t>
            </a:r>
            <a:endParaRPr lang="en-US" dirty="0"/>
          </a:p>
        </p:txBody>
      </p:sp>
      <p:pic>
        <p:nvPicPr>
          <p:cNvPr id="2591746" name="Picture 2" descr="C:\Users\ang\Desktop\nn.jpg"/>
          <p:cNvPicPr>
            <a:picLocks noChangeAspect="1" noChangeArrowheads="1"/>
          </p:cNvPicPr>
          <p:nvPr/>
        </p:nvPicPr>
        <p:blipFill>
          <a:blip r:embed="rId3" cstate="print"/>
          <a:srcRect/>
          <a:stretch>
            <a:fillRect/>
          </a:stretch>
        </p:blipFill>
        <p:spPr bwMode="auto">
          <a:xfrm>
            <a:off x="2267700" y="1549261"/>
            <a:ext cx="4301360" cy="4447719"/>
          </a:xfrm>
          <a:prstGeom prst="rect">
            <a:avLst/>
          </a:prstGeom>
          <a:noFill/>
        </p:spPr>
      </p:pic>
      <p:sp>
        <p:nvSpPr>
          <p:cNvPr id="5" name="Content Placeholder 4"/>
          <p:cNvSpPr>
            <a:spLocks noGrp="1"/>
          </p:cNvSpPr>
          <p:nvPr>
            <p:ph idx="1"/>
          </p:nvPr>
        </p:nvSpPr>
        <p:spPr>
          <a:xfrm>
            <a:off x="0" y="702245"/>
            <a:ext cx="9870086" cy="1527050"/>
          </a:xfrm>
        </p:spPr>
        <p:txBody>
          <a:bodyPr>
            <a:noAutofit/>
          </a:bodyPr>
          <a:lstStyle/>
          <a:p>
            <a:pPr>
              <a:spcBef>
                <a:spcPts val="0"/>
              </a:spcBef>
            </a:pPr>
            <a:r>
              <a:rPr lang="en-US" sz="1600" b="0" dirty="0" smtClean="0"/>
              <a:t>Each node (e.g., set of merged superpixels) in the hierarchy has a feature vector. </a:t>
            </a:r>
          </a:p>
          <a:p>
            <a:pPr>
              <a:spcBef>
                <a:spcPts val="0"/>
              </a:spcBef>
            </a:pPr>
            <a:r>
              <a:rPr lang="en-US" sz="1600" b="0" dirty="0" smtClean="0"/>
              <a:t>Select a node (“center patch”) and list nearest neighbor nodes.  </a:t>
            </a:r>
          </a:p>
          <a:p>
            <a:pPr>
              <a:spcBef>
                <a:spcPts val="0"/>
              </a:spcBef>
            </a:pPr>
            <a:r>
              <a:rPr lang="en-US" sz="1600" b="0" dirty="0" smtClean="0"/>
              <a:t>I.e., what image patches/superpixels get mapped to similar features? </a:t>
            </a:r>
          </a:p>
        </p:txBody>
      </p:sp>
      <p:sp>
        <p:nvSpPr>
          <p:cNvPr id="9" name="Left Brace 8"/>
          <p:cNvSpPr/>
          <p:nvPr/>
        </p:nvSpPr>
        <p:spPr bwMode="auto">
          <a:xfrm rot="16200000">
            <a:off x="4473245" y="4295856"/>
            <a:ext cx="274320" cy="3763690"/>
          </a:xfrm>
          <a:prstGeom prst="leftBrace">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3" name="Group 9"/>
          <p:cNvGrpSpPr/>
          <p:nvPr/>
        </p:nvGrpSpPr>
        <p:grpSpPr>
          <a:xfrm rot="5400000" flipH="1">
            <a:off x="2012582" y="6054257"/>
            <a:ext cx="460860" cy="510235"/>
            <a:chOff x="616285" y="5116235"/>
            <a:chExt cx="499265" cy="1097280"/>
          </a:xfrm>
        </p:grpSpPr>
        <p:cxnSp>
          <p:nvCxnSpPr>
            <p:cNvPr id="11" name="Straight Arrow Connector 10"/>
            <p:cNvCxnSpPr/>
            <p:nvPr/>
          </p:nvCxnSpPr>
          <p:spPr bwMode="auto">
            <a:xfrm>
              <a:off x="616285" y="5118820"/>
              <a:ext cx="499265" cy="1588"/>
            </a:xfrm>
            <a:prstGeom prst="straightConnector1">
              <a:avLst/>
            </a:prstGeom>
            <a:no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rot="16200000" flipH="1">
              <a:off x="87000" y="5664875"/>
              <a:ext cx="1097280" cy="0"/>
            </a:xfrm>
            <a:prstGeom prst="straightConnector1">
              <a:avLst/>
            </a:prstGeom>
            <a:noFill/>
            <a:ln w="28575" cap="flat" cmpd="sng" algn="ctr">
              <a:solidFill>
                <a:srgbClr val="FF0000"/>
              </a:solidFill>
              <a:prstDash val="solid"/>
              <a:round/>
              <a:headEnd type="none" w="med" len="med"/>
              <a:tailEnd type="none" w="med" len="med"/>
            </a:ln>
            <a:effectLst/>
          </p:spPr>
        </p:cxnSp>
      </p:grpSp>
      <p:sp>
        <p:nvSpPr>
          <p:cNvPr id="13" name="TextBox 12"/>
          <p:cNvSpPr txBox="1"/>
          <p:nvPr/>
        </p:nvSpPr>
        <p:spPr>
          <a:xfrm>
            <a:off x="326545" y="6324093"/>
            <a:ext cx="1710725" cy="369332"/>
          </a:xfrm>
          <a:prstGeom prst="rect">
            <a:avLst/>
          </a:prstGeom>
          <a:noFill/>
        </p:spPr>
        <p:txBody>
          <a:bodyPr wrap="none" rtlCol="0">
            <a:spAutoFit/>
          </a:bodyPr>
          <a:lstStyle/>
          <a:p>
            <a:pPr algn="l">
              <a:spcBef>
                <a:spcPts val="0"/>
              </a:spcBef>
            </a:pPr>
            <a:r>
              <a:rPr lang="en-US" dirty="0" smtClean="0">
                <a:solidFill>
                  <a:schemeClr val="bg1"/>
                </a:solidFill>
                <a:latin typeface="+mn-lt"/>
              </a:rPr>
              <a:t>Selected patch</a:t>
            </a:r>
          </a:p>
        </p:txBody>
      </p:sp>
      <p:sp>
        <p:nvSpPr>
          <p:cNvPr id="14" name="TextBox 13"/>
          <p:cNvSpPr txBox="1"/>
          <p:nvPr/>
        </p:nvSpPr>
        <p:spPr>
          <a:xfrm>
            <a:off x="3727090" y="6347780"/>
            <a:ext cx="2108269" cy="369332"/>
          </a:xfrm>
          <a:prstGeom prst="rect">
            <a:avLst/>
          </a:prstGeom>
          <a:noFill/>
        </p:spPr>
        <p:txBody>
          <a:bodyPr wrap="none" rtlCol="0">
            <a:spAutoFit/>
          </a:bodyPr>
          <a:lstStyle/>
          <a:p>
            <a:pPr algn="l">
              <a:spcBef>
                <a:spcPts val="0"/>
              </a:spcBef>
            </a:pPr>
            <a:r>
              <a:rPr lang="en-US" dirty="0" smtClean="0">
                <a:solidFill>
                  <a:schemeClr val="bg1"/>
                </a:solidFill>
                <a:latin typeface="+mn-lt"/>
              </a:rPr>
              <a:t>Nearest Neighbors</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241385"/>
            <a:ext cx="7772400" cy="304800"/>
          </a:xfrm>
        </p:spPr>
        <p:txBody>
          <a:bodyPr/>
          <a:lstStyle/>
          <a:p>
            <a:r>
              <a:rPr lang="en-US" dirty="0" smtClean="0"/>
              <a:t>Multi-class segmentation (Stanford background dataset)</a:t>
            </a:r>
            <a:endParaRPr lang="en-US" dirty="0"/>
          </a:p>
        </p:txBody>
      </p:sp>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pic>
        <p:nvPicPr>
          <p:cNvPr id="12" name="Picture 2" descr="C:\Users\ang\Desktop\segmentation.jpg"/>
          <p:cNvPicPr>
            <a:picLocks noChangeAspect="1" noChangeArrowheads="1"/>
          </p:cNvPicPr>
          <p:nvPr/>
        </p:nvPicPr>
        <p:blipFill>
          <a:blip r:embed="rId3" cstate="print"/>
          <a:srcRect t="94284"/>
          <a:stretch>
            <a:fillRect/>
          </a:stretch>
        </p:blipFill>
        <p:spPr bwMode="auto">
          <a:xfrm>
            <a:off x="1922055" y="2392065"/>
            <a:ext cx="5248276" cy="395826"/>
          </a:xfrm>
          <a:prstGeom prst="rect">
            <a:avLst/>
          </a:prstGeom>
          <a:noFill/>
        </p:spPr>
      </p:pic>
      <p:grpSp>
        <p:nvGrpSpPr>
          <p:cNvPr id="3" name="Group 14"/>
          <p:cNvGrpSpPr/>
          <p:nvPr/>
        </p:nvGrpSpPr>
        <p:grpSpPr>
          <a:xfrm>
            <a:off x="232235" y="817460"/>
            <a:ext cx="8771111" cy="1459390"/>
            <a:chOff x="616285" y="731520"/>
            <a:chExt cx="8243482" cy="1371600"/>
          </a:xfrm>
        </p:grpSpPr>
        <p:pic>
          <p:nvPicPr>
            <p:cNvPr id="2592770" name="Picture 2" descr="C:\Users\ang\Desktop\vrnn.pdf - Adobe Acrobat Pro.jpg"/>
            <p:cNvPicPr>
              <a:picLocks noChangeAspect="1" noChangeArrowheads="1"/>
            </p:cNvPicPr>
            <p:nvPr/>
          </p:nvPicPr>
          <p:blipFill>
            <a:blip r:embed="rId4" cstate="print"/>
            <a:srcRect/>
            <a:stretch>
              <a:fillRect/>
            </a:stretch>
          </p:blipFill>
          <p:spPr bwMode="auto">
            <a:xfrm>
              <a:off x="616285" y="731520"/>
              <a:ext cx="1945062" cy="1371600"/>
            </a:xfrm>
            <a:prstGeom prst="rect">
              <a:avLst/>
            </a:prstGeom>
            <a:noFill/>
          </p:spPr>
        </p:pic>
        <p:pic>
          <p:nvPicPr>
            <p:cNvPr id="2592772" name="Picture 4" descr="C:\Users\ang\Desktop\vrnn.pdf - Adobe Acrobat Pro.jpg"/>
            <p:cNvPicPr>
              <a:picLocks noChangeAspect="1" noChangeArrowheads="1"/>
            </p:cNvPicPr>
            <p:nvPr/>
          </p:nvPicPr>
          <p:blipFill>
            <a:blip r:embed="rId5" cstate="print"/>
            <a:srcRect/>
            <a:stretch>
              <a:fillRect/>
            </a:stretch>
          </p:blipFill>
          <p:spPr bwMode="auto">
            <a:xfrm>
              <a:off x="2728560" y="731520"/>
              <a:ext cx="1945062" cy="1371600"/>
            </a:xfrm>
            <a:prstGeom prst="rect">
              <a:avLst/>
            </a:prstGeom>
            <a:noFill/>
          </p:spPr>
        </p:pic>
        <p:pic>
          <p:nvPicPr>
            <p:cNvPr id="2592773" name="Picture 5" descr="C:\Users\ang\Desktop\vrnn.pdf - Adobe Acrobat Pro.jpg"/>
            <p:cNvPicPr>
              <a:picLocks noChangeAspect="1" noChangeArrowheads="1"/>
            </p:cNvPicPr>
            <p:nvPr/>
          </p:nvPicPr>
          <p:blipFill>
            <a:blip r:embed="rId6" cstate="print"/>
            <a:srcRect/>
            <a:stretch>
              <a:fillRect/>
            </a:stretch>
          </p:blipFill>
          <p:spPr bwMode="auto">
            <a:xfrm>
              <a:off x="4823128" y="731520"/>
              <a:ext cx="1945062" cy="1371600"/>
            </a:xfrm>
            <a:prstGeom prst="rect">
              <a:avLst/>
            </a:prstGeom>
            <a:noFill/>
          </p:spPr>
        </p:pic>
        <p:pic>
          <p:nvPicPr>
            <p:cNvPr id="2592774" name="Picture 6" descr="C:\Users\ang\Desktop\vrnn.pdf - Adobe Acrobat Pro.jpg"/>
            <p:cNvPicPr>
              <a:picLocks noChangeAspect="1" noChangeArrowheads="1"/>
            </p:cNvPicPr>
            <p:nvPr/>
          </p:nvPicPr>
          <p:blipFill>
            <a:blip r:embed="rId7" cstate="print"/>
            <a:srcRect/>
            <a:stretch>
              <a:fillRect/>
            </a:stretch>
          </p:blipFill>
          <p:spPr bwMode="auto">
            <a:xfrm>
              <a:off x="6914705" y="731520"/>
              <a:ext cx="1945062" cy="1371600"/>
            </a:xfrm>
            <a:prstGeom prst="rect">
              <a:avLst/>
            </a:prstGeom>
            <a:noFill/>
          </p:spPr>
        </p:pic>
      </p:grpSp>
      <p:graphicFrame>
        <p:nvGraphicFramePr>
          <p:cNvPr id="17" name="Content Placeholder 3"/>
          <p:cNvGraphicFramePr>
            <a:graphicFrameLocks/>
          </p:cNvGraphicFramePr>
          <p:nvPr>
            <p:extLst>
              <p:ext uri="{D42A27DB-BD31-4B8C-83A1-F6EECF244321}">
                <p14:modId xmlns:p14="http://schemas.microsoft.com/office/powerpoint/2010/main" val="1982408334"/>
              </p:ext>
            </p:extLst>
          </p:nvPr>
        </p:nvGraphicFramePr>
        <p:xfrm>
          <a:off x="577880" y="3121760"/>
          <a:ext cx="7757810" cy="2966720"/>
        </p:xfrm>
        <a:graphic>
          <a:graphicData uri="http://schemas.openxmlformats.org/drawingml/2006/table">
            <a:tbl>
              <a:tblPr firstRow="1" bandRow="1"/>
              <a:tblGrid>
                <a:gridCol w="6183205"/>
                <a:gridCol w="157460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74.3</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Classifier</a:t>
                      </a:r>
                      <a:r>
                        <a:rPr lang="en-US" baseline="0" dirty="0" smtClean="0"/>
                        <a:t> on </a:t>
                      </a:r>
                      <a:r>
                        <a:rPr lang="en-US" baseline="0" dirty="0" err="1" smtClean="0"/>
                        <a:t>superpixel</a:t>
                      </a:r>
                      <a:r>
                        <a:rPr lang="en-US" baseline="0" dirty="0" smtClean="0"/>
                        <a:t> features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Region-based energy</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Local </a:t>
                      </a:r>
                      <a:r>
                        <a:rPr lang="en-US" dirty="0" err="1" smtClean="0"/>
                        <a:t>labelling</a:t>
                      </a:r>
                      <a:r>
                        <a:rPr lang="en-US" dirty="0" smtClean="0"/>
                        <a:t> (</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err="1" smtClean="0"/>
                        <a:t>Superpixel</a:t>
                      </a:r>
                      <a:r>
                        <a:rPr lang="en-US" dirty="0" smtClean="0"/>
                        <a:t> MRF (</a:t>
                      </a:r>
                      <a:r>
                        <a:rPr lang="en-US" dirty="0" err="1" smtClean="0"/>
                        <a:t>Tighe</a:t>
                      </a:r>
                      <a:r>
                        <a:rPr lang="en-US" dirty="0" smtClean="0"/>
                        <a:t> &amp; </a:t>
                      </a:r>
                      <a:r>
                        <a:rPr lang="en-US" dirty="0" err="1" smtClean="0"/>
                        <a:t>Lazebnik</a:t>
                      </a:r>
                      <a:r>
                        <a:rPr lang="en-US" dirty="0" smtClean="0"/>
                        <a:t>,</a:t>
                      </a:r>
                      <a:r>
                        <a:rPr lang="en-US" baseline="0"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mtClean="0"/>
                        <a:t>Simultaneous MRF </a:t>
                      </a:r>
                      <a:r>
                        <a:rPr lang="en-US" dirty="0" smtClean="0"/>
                        <a:t>(</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Stanford  Feature learning (our</a:t>
                      </a:r>
                      <a:r>
                        <a:rPr lang="en-US" b="1" baseline="0" dirty="0" smtClean="0"/>
                        <a: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78.1</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cxnSp>
        <p:nvCxnSpPr>
          <p:cNvPr id="13" name="Straight Arrow Connector 12"/>
          <p:cNvCxnSpPr/>
          <p:nvPr/>
        </p:nvCxnSpPr>
        <p:spPr bwMode="auto">
          <a:xfrm rot="10800000">
            <a:off x="8450905" y="5886920"/>
            <a:ext cx="460860" cy="1588"/>
          </a:xfrm>
          <a:prstGeom prst="straightConnector1">
            <a:avLst/>
          </a:prstGeom>
          <a:noFill/>
          <a:ln w="63500" cap="flat" cmpd="sng" algn="ctr">
            <a:solidFill>
              <a:srgbClr val="FF0000"/>
            </a:solidFill>
            <a:prstDash val="solid"/>
            <a:round/>
            <a:headEnd type="none" w="med" len="med"/>
            <a:tailEnd type="arrow" w="med" len="sm"/>
          </a:ln>
          <a:effectLst/>
        </p:spPr>
      </p:cxn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575"/>
            <a:ext cx="8229600" cy="422455"/>
          </a:xfrm>
        </p:spPr>
        <p:txBody>
          <a:bodyPr>
            <a:normAutofit fontScale="90000"/>
          </a:bodyPr>
          <a:lstStyle/>
          <a:p>
            <a:r>
              <a:rPr lang="en-US" dirty="0" smtClean="0"/>
              <a:t>Multi-class Segmentation MSRC dataset: 21 Classes</a:t>
            </a:r>
            <a:endParaRPr lang="en-US" dirty="0"/>
          </a:p>
        </p:txBody>
      </p:sp>
      <p:cxnSp>
        <p:nvCxnSpPr>
          <p:cNvPr id="11" name="Straight Arrow Connector 10"/>
          <p:cNvCxnSpPr/>
          <p:nvPr/>
        </p:nvCxnSpPr>
        <p:spPr bwMode="auto">
          <a:xfrm rot="10800000">
            <a:off x="8220475" y="5848515"/>
            <a:ext cx="460860" cy="1588"/>
          </a:xfrm>
          <a:prstGeom prst="straightConnector1">
            <a:avLst/>
          </a:prstGeom>
          <a:noFill/>
          <a:ln w="63500" cap="flat" cmpd="sng" algn="ctr">
            <a:solidFill>
              <a:srgbClr val="FF0000"/>
            </a:solidFill>
            <a:prstDash val="solid"/>
            <a:round/>
            <a:headEnd type="none" w="med" len="med"/>
            <a:tailEnd type="arrow" w="med" len="sm"/>
          </a:ln>
          <a:effectLst/>
        </p:spPr>
      </p:cxnSp>
      <p:pic>
        <p:nvPicPr>
          <p:cNvPr id="313346" name="Picture 2" descr="D:\_studium\09-stanford\projects\deepVision\data\msrc\images\8_13_s.jpg"/>
          <p:cNvPicPr>
            <a:picLocks noChangeAspect="1" noChangeArrowheads="1"/>
          </p:cNvPicPr>
          <p:nvPr/>
        </p:nvPicPr>
        <p:blipFill>
          <a:blip r:embed="rId3" cstate="print"/>
          <a:srcRect/>
          <a:stretch>
            <a:fillRect/>
          </a:stretch>
        </p:blipFill>
        <p:spPr bwMode="auto">
          <a:xfrm>
            <a:off x="654690" y="740650"/>
            <a:ext cx="1788627" cy="1190555"/>
          </a:xfrm>
          <a:prstGeom prst="rect">
            <a:avLst/>
          </a:prstGeom>
          <a:noFill/>
        </p:spPr>
      </p:pic>
      <p:pic>
        <p:nvPicPr>
          <p:cNvPr id="313347" name="Picture 3" descr="D:\_studium\09-stanford\projects\deepVision\data\msrc\images\9_12_s.jpg"/>
          <p:cNvPicPr>
            <a:picLocks noChangeAspect="1" noChangeArrowheads="1"/>
          </p:cNvPicPr>
          <p:nvPr/>
        </p:nvPicPr>
        <p:blipFill>
          <a:blip r:embed="rId4" cstate="print"/>
          <a:srcRect/>
          <a:stretch>
            <a:fillRect/>
          </a:stretch>
        </p:blipFill>
        <p:spPr bwMode="auto">
          <a:xfrm>
            <a:off x="654690" y="2046420"/>
            <a:ext cx="1788627" cy="1190555"/>
          </a:xfrm>
          <a:prstGeom prst="rect">
            <a:avLst/>
          </a:prstGeom>
          <a:noFill/>
        </p:spPr>
      </p:pic>
      <p:pic>
        <p:nvPicPr>
          <p:cNvPr id="313348" name="Picture 4" descr="D:\_studium\09-stanford\projects\deepVision\data\msrc\images\6_29_s.jpg"/>
          <p:cNvPicPr>
            <a:picLocks noChangeAspect="1" noChangeArrowheads="1"/>
          </p:cNvPicPr>
          <p:nvPr/>
        </p:nvPicPr>
        <p:blipFill>
          <a:blip r:embed="rId5" cstate="print"/>
          <a:srcRect/>
          <a:stretch>
            <a:fillRect/>
          </a:stretch>
        </p:blipFill>
        <p:spPr bwMode="auto">
          <a:xfrm>
            <a:off x="6261820" y="740650"/>
            <a:ext cx="1788627" cy="1190555"/>
          </a:xfrm>
          <a:prstGeom prst="rect">
            <a:avLst/>
          </a:prstGeom>
          <a:noFill/>
        </p:spPr>
      </p:pic>
      <p:pic>
        <p:nvPicPr>
          <p:cNvPr id="313349" name="Picture 5" descr="D:\_studium\09-stanford\projects\deepVision\data\msrc\images\10_3_s.jpg"/>
          <p:cNvPicPr>
            <a:picLocks noChangeAspect="1" noChangeArrowheads="1"/>
          </p:cNvPicPr>
          <p:nvPr/>
        </p:nvPicPr>
        <p:blipFill>
          <a:blip r:embed="rId6" cstate="print"/>
          <a:srcRect/>
          <a:stretch>
            <a:fillRect/>
          </a:stretch>
        </p:blipFill>
        <p:spPr bwMode="auto">
          <a:xfrm>
            <a:off x="4418380" y="740650"/>
            <a:ext cx="1788627" cy="1190555"/>
          </a:xfrm>
          <a:prstGeom prst="rect">
            <a:avLst/>
          </a:prstGeom>
          <a:noFill/>
        </p:spPr>
      </p:pic>
      <p:pic>
        <p:nvPicPr>
          <p:cNvPr id="313350" name="Picture 6" descr="D:\_studium\09-stanford\projects\deepVision\data\msrc\images\11_27_s.jpg"/>
          <p:cNvPicPr>
            <a:picLocks noChangeAspect="1" noChangeArrowheads="1"/>
          </p:cNvPicPr>
          <p:nvPr/>
        </p:nvPicPr>
        <p:blipFill>
          <a:blip r:embed="rId7" cstate="print"/>
          <a:srcRect/>
          <a:stretch>
            <a:fillRect/>
          </a:stretch>
        </p:blipFill>
        <p:spPr bwMode="auto">
          <a:xfrm>
            <a:off x="2574940" y="740650"/>
            <a:ext cx="1788625" cy="1190554"/>
          </a:xfrm>
          <a:prstGeom prst="rect">
            <a:avLst/>
          </a:prstGeom>
          <a:noFill/>
        </p:spPr>
      </p:pic>
      <p:pic>
        <p:nvPicPr>
          <p:cNvPr id="313351" name="Picture 7" descr="D:\_studium\09-stanford\projects\deepVision\data\msrc\images\13_15_s.jpg"/>
          <p:cNvPicPr>
            <a:picLocks noChangeAspect="1" noChangeArrowheads="1"/>
          </p:cNvPicPr>
          <p:nvPr/>
        </p:nvPicPr>
        <p:blipFill>
          <a:blip r:embed="rId8" cstate="print"/>
          <a:srcRect/>
          <a:stretch>
            <a:fillRect/>
          </a:stretch>
        </p:blipFill>
        <p:spPr bwMode="auto">
          <a:xfrm>
            <a:off x="6300225" y="2046420"/>
            <a:ext cx="1766630" cy="1175913"/>
          </a:xfrm>
          <a:prstGeom prst="rect">
            <a:avLst/>
          </a:prstGeom>
          <a:noFill/>
        </p:spPr>
      </p:pic>
      <p:pic>
        <p:nvPicPr>
          <p:cNvPr id="313352" name="Picture 8" descr="D:\_studium\09-stanford\projects\deepVision\data\msrc\images\15_19_s.jpg"/>
          <p:cNvPicPr>
            <a:picLocks noChangeAspect="1" noChangeArrowheads="1"/>
          </p:cNvPicPr>
          <p:nvPr/>
        </p:nvPicPr>
        <p:blipFill>
          <a:blip r:embed="rId9" cstate="print"/>
          <a:srcRect/>
          <a:stretch>
            <a:fillRect/>
          </a:stretch>
        </p:blipFill>
        <p:spPr bwMode="auto">
          <a:xfrm>
            <a:off x="4456785" y="2046420"/>
            <a:ext cx="1766629" cy="1180953"/>
          </a:xfrm>
          <a:prstGeom prst="rect">
            <a:avLst/>
          </a:prstGeom>
          <a:noFill/>
        </p:spPr>
      </p:pic>
      <p:pic>
        <p:nvPicPr>
          <p:cNvPr id="313353" name="Picture 9" descr="D:\_studium\09-stanford\projects\deepVision\data\msrc\images\7_25_s.jpg"/>
          <p:cNvPicPr>
            <a:picLocks noChangeAspect="1" noChangeArrowheads="1"/>
          </p:cNvPicPr>
          <p:nvPr/>
        </p:nvPicPr>
        <p:blipFill>
          <a:blip r:embed="rId10" cstate="print"/>
          <a:srcRect/>
          <a:stretch>
            <a:fillRect/>
          </a:stretch>
        </p:blipFill>
        <p:spPr bwMode="auto">
          <a:xfrm>
            <a:off x="2613345" y="2046420"/>
            <a:ext cx="1788628" cy="1190555"/>
          </a:xfrm>
          <a:prstGeom prst="rect">
            <a:avLst/>
          </a:prstGeom>
          <a:noFill/>
        </p:spPr>
      </p:pic>
      <p:graphicFrame>
        <p:nvGraphicFramePr>
          <p:cNvPr id="14" name="Content Placeholder 3"/>
          <p:cNvGraphicFramePr>
            <a:graphicFrameLocks/>
          </p:cNvGraphicFramePr>
          <p:nvPr>
            <p:extLst>
              <p:ext uri="{D42A27DB-BD31-4B8C-83A1-F6EECF244321}">
                <p14:modId xmlns:p14="http://schemas.microsoft.com/office/powerpoint/2010/main" val="1982408334"/>
              </p:ext>
            </p:extLst>
          </p:nvPr>
        </p:nvGraphicFramePr>
        <p:xfrm>
          <a:off x="577880" y="3777095"/>
          <a:ext cx="7527380" cy="2494280"/>
        </p:xfrm>
        <a:graphic>
          <a:graphicData uri="http://schemas.openxmlformats.org/drawingml/2006/table">
            <a:tbl>
              <a:tblPr firstRow="1" bandRow="1"/>
              <a:tblGrid>
                <a:gridCol w="6221610"/>
                <a:gridCol w="130577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err="1" smtClean="0"/>
                        <a:t>TextonBoost</a:t>
                      </a:r>
                      <a:r>
                        <a:rPr lang="en-US" dirty="0" smtClean="0"/>
                        <a:t> (</a:t>
                      </a:r>
                      <a:r>
                        <a:rPr lang="en-US" sz="1800" kern="1200" baseline="0" dirty="0" err="1" smtClean="0">
                          <a:solidFill>
                            <a:schemeClr val="dk1"/>
                          </a:solidFill>
                          <a:latin typeface="+mn-lt"/>
                          <a:ea typeface="+mn-ea"/>
                          <a:cs typeface="+mn-cs"/>
                        </a:rPr>
                        <a:t>Shotton</a:t>
                      </a:r>
                      <a:r>
                        <a:rPr lang="en-US" sz="1800" kern="1200" baseline="0" dirty="0" smtClean="0">
                          <a:solidFill>
                            <a:schemeClr val="dk1"/>
                          </a:solidFill>
                          <a:latin typeface="+mn-lt"/>
                          <a:ea typeface="+mn-ea"/>
                          <a:cs typeface="+mn-cs"/>
                        </a:rPr>
                        <a:t> et al., ECCV 2006)</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72.2</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baseline="0" dirty="0" smtClean="0">
                          <a:solidFill>
                            <a:schemeClr val="dk1"/>
                          </a:solidFill>
                          <a:latin typeface="+mn-lt"/>
                          <a:ea typeface="+mn-ea"/>
                          <a:cs typeface="+mn-cs"/>
                        </a:rPr>
                        <a:t>Framework over mean-shift patches (</a:t>
                      </a:r>
                      <a:r>
                        <a:rPr lang="en-US" dirty="0" smtClean="0"/>
                        <a:t>Yang et al.,</a:t>
                      </a:r>
                      <a:r>
                        <a:rPr lang="en-US" baseline="0" dirty="0" smtClean="0"/>
                        <a:t> CVPR 2007)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75.1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Region-based energy</a:t>
                      </a:r>
                      <a:r>
                        <a:rPr lang="en-US" baseline="0" dirty="0" smtClean="0"/>
                        <a:t> (Gould et al., </a:t>
                      </a:r>
                      <a:r>
                        <a:rPr lang="en-US" sz="1800" kern="1200" baseline="0" dirty="0" smtClean="0"/>
                        <a:t>IJCV </a:t>
                      </a:r>
                      <a:r>
                        <a:rPr lang="en-US" baseline="0" dirty="0" smtClean="0"/>
                        <a:t>2008)</a:t>
                      </a:r>
                      <a:endParaRPr lang="en-US" b="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Stanford</a:t>
                      </a:r>
                      <a:r>
                        <a:rPr lang="en-US" b="1" baseline="0" dirty="0" smtClean="0"/>
                        <a:t> </a:t>
                      </a:r>
                      <a:r>
                        <a:rPr lang="en-US" b="1" dirty="0" smtClean="0"/>
                        <a:t>Feature learning</a:t>
                      </a:r>
                      <a:r>
                        <a:rPr lang="en-US" b="1" baseline="0" dirty="0" smtClean="0"/>
                        <a:t> (out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76.7</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5831086" y="3339703"/>
            <a:ext cx="98227" cy="446484"/>
          </a:xfrm>
          <a:prstGeom prst="rect">
            <a:avLst/>
          </a:prstGeom>
          <a:solidFill>
            <a:srgbClr val="D90B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32771" name="Group 3"/>
          <p:cNvGrpSpPr>
            <a:grpSpLocks/>
          </p:cNvGrpSpPr>
          <p:nvPr/>
        </p:nvGrpSpPr>
        <p:grpSpPr bwMode="auto">
          <a:xfrm>
            <a:off x="5536406" y="3339703"/>
            <a:ext cx="687586" cy="446484"/>
            <a:chOff x="0" y="0"/>
            <a:chExt cx="616" cy="400"/>
          </a:xfrm>
        </p:grpSpPr>
        <p:sp>
          <p:nvSpPr>
            <p:cNvPr id="32772" name="Rectangle 4"/>
            <p:cNvSpPr>
              <a:spLocks/>
            </p:cNvSpPr>
            <p:nvPr/>
          </p:nvSpPr>
          <p:spPr bwMode="auto">
            <a:xfrm>
              <a:off x="0" y="0"/>
              <a:ext cx="616" cy="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3" name="Line 5"/>
            <p:cNvSpPr>
              <a:spLocks noChangeShapeType="1"/>
            </p:cNvSpPr>
            <p:nvPr/>
          </p:nvSpPr>
          <p:spPr bwMode="auto">
            <a:xfrm>
              <a:off x="264"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4" name="Line 6"/>
            <p:cNvSpPr>
              <a:spLocks noChangeShapeType="1"/>
            </p:cNvSpPr>
            <p:nvPr/>
          </p:nvSpPr>
          <p:spPr bwMode="auto">
            <a:xfrm>
              <a:off x="176"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5" name="Line 7"/>
            <p:cNvSpPr>
              <a:spLocks noChangeShapeType="1"/>
            </p:cNvSpPr>
            <p:nvPr/>
          </p:nvSpPr>
          <p:spPr bwMode="auto">
            <a:xfrm>
              <a:off x="88"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6" name="Line 8"/>
            <p:cNvSpPr>
              <a:spLocks noChangeShapeType="1"/>
            </p:cNvSpPr>
            <p:nvPr/>
          </p:nvSpPr>
          <p:spPr bwMode="auto">
            <a:xfrm>
              <a:off x="352"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7" name="Line 9"/>
            <p:cNvSpPr>
              <a:spLocks noChangeShapeType="1"/>
            </p:cNvSpPr>
            <p:nvPr/>
          </p:nvSpPr>
          <p:spPr bwMode="auto">
            <a:xfrm>
              <a:off x="440"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8" name="Line 10"/>
            <p:cNvSpPr>
              <a:spLocks noChangeShapeType="1"/>
            </p:cNvSpPr>
            <p:nvPr/>
          </p:nvSpPr>
          <p:spPr bwMode="auto">
            <a:xfrm>
              <a:off x="528" y="0"/>
              <a:ext cx="0" cy="40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2779" name="Group 11"/>
          <p:cNvGrpSpPr>
            <a:grpSpLocks/>
          </p:cNvGrpSpPr>
          <p:nvPr/>
        </p:nvGrpSpPr>
        <p:grpSpPr bwMode="auto">
          <a:xfrm>
            <a:off x="4920258" y="2634258"/>
            <a:ext cx="1893094" cy="214313"/>
            <a:chOff x="0" y="0"/>
            <a:chExt cx="1696" cy="192"/>
          </a:xfrm>
        </p:grpSpPr>
        <p:sp>
          <p:nvSpPr>
            <p:cNvPr id="32780" name="AutoShape 12"/>
            <p:cNvSpPr>
              <a:spLocks/>
            </p:cNvSpPr>
            <p:nvPr/>
          </p:nvSpPr>
          <p:spPr bwMode="auto">
            <a:xfrm>
              <a:off x="0" y="0"/>
              <a:ext cx="1696" cy="192"/>
            </a:xfrm>
            <a:prstGeom prst="roundRect">
              <a:avLst>
                <a:gd name="adj" fmla="val 50000"/>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1" name="Oval 13"/>
            <p:cNvSpPr>
              <a:spLocks/>
            </p:cNvSpPr>
            <p:nvPr/>
          </p:nvSpPr>
          <p:spPr bwMode="auto">
            <a:xfrm>
              <a:off x="4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2" name="Oval 14"/>
            <p:cNvSpPr>
              <a:spLocks/>
            </p:cNvSpPr>
            <p:nvPr/>
          </p:nvSpPr>
          <p:spPr bwMode="auto">
            <a:xfrm>
              <a:off x="18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3" name="Oval 15"/>
            <p:cNvSpPr>
              <a:spLocks/>
            </p:cNvSpPr>
            <p:nvPr/>
          </p:nvSpPr>
          <p:spPr bwMode="auto">
            <a:xfrm>
              <a:off x="32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4" name="Oval 16"/>
            <p:cNvSpPr>
              <a:spLocks/>
            </p:cNvSpPr>
            <p:nvPr/>
          </p:nvSpPr>
          <p:spPr bwMode="auto">
            <a:xfrm>
              <a:off x="45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5" name="Oval 17"/>
            <p:cNvSpPr>
              <a:spLocks/>
            </p:cNvSpPr>
            <p:nvPr/>
          </p:nvSpPr>
          <p:spPr bwMode="auto">
            <a:xfrm>
              <a:off x="59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6" name="Oval 18"/>
            <p:cNvSpPr>
              <a:spLocks/>
            </p:cNvSpPr>
            <p:nvPr/>
          </p:nvSpPr>
          <p:spPr bwMode="auto">
            <a:xfrm>
              <a:off x="72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7" name="Oval 19"/>
            <p:cNvSpPr>
              <a:spLocks/>
            </p:cNvSpPr>
            <p:nvPr/>
          </p:nvSpPr>
          <p:spPr bwMode="auto">
            <a:xfrm>
              <a:off x="86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8" name="Oval 20"/>
            <p:cNvSpPr>
              <a:spLocks/>
            </p:cNvSpPr>
            <p:nvPr/>
          </p:nvSpPr>
          <p:spPr bwMode="auto">
            <a:xfrm>
              <a:off x="100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89" name="Oval 21"/>
            <p:cNvSpPr>
              <a:spLocks/>
            </p:cNvSpPr>
            <p:nvPr/>
          </p:nvSpPr>
          <p:spPr bwMode="auto">
            <a:xfrm>
              <a:off x="113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0" name="Oval 22"/>
            <p:cNvSpPr>
              <a:spLocks/>
            </p:cNvSpPr>
            <p:nvPr/>
          </p:nvSpPr>
          <p:spPr bwMode="auto">
            <a:xfrm>
              <a:off x="127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1" name="Oval 23"/>
            <p:cNvSpPr>
              <a:spLocks/>
            </p:cNvSpPr>
            <p:nvPr/>
          </p:nvSpPr>
          <p:spPr bwMode="auto">
            <a:xfrm>
              <a:off x="140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2" name="Oval 24"/>
            <p:cNvSpPr>
              <a:spLocks/>
            </p:cNvSpPr>
            <p:nvPr/>
          </p:nvSpPr>
          <p:spPr bwMode="auto">
            <a:xfrm>
              <a:off x="154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2793" name="Group 25"/>
          <p:cNvGrpSpPr>
            <a:grpSpLocks/>
          </p:cNvGrpSpPr>
          <p:nvPr/>
        </p:nvGrpSpPr>
        <p:grpSpPr bwMode="auto">
          <a:xfrm>
            <a:off x="4920258" y="2143125"/>
            <a:ext cx="1893094" cy="214313"/>
            <a:chOff x="0" y="0"/>
            <a:chExt cx="1696" cy="192"/>
          </a:xfrm>
        </p:grpSpPr>
        <p:sp>
          <p:nvSpPr>
            <p:cNvPr id="32794" name="AutoShape 26"/>
            <p:cNvSpPr>
              <a:spLocks/>
            </p:cNvSpPr>
            <p:nvPr/>
          </p:nvSpPr>
          <p:spPr bwMode="auto">
            <a:xfrm>
              <a:off x="0" y="0"/>
              <a:ext cx="1696" cy="192"/>
            </a:xfrm>
            <a:prstGeom prst="roundRect">
              <a:avLst>
                <a:gd name="adj" fmla="val 50000"/>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5" name="Oval 27"/>
            <p:cNvSpPr>
              <a:spLocks/>
            </p:cNvSpPr>
            <p:nvPr/>
          </p:nvSpPr>
          <p:spPr bwMode="auto">
            <a:xfrm>
              <a:off x="4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6" name="Oval 28"/>
            <p:cNvSpPr>
              <a:spLocks/>
            </p:cNvSpPr>
            <p:nvPr/>
          </p:nvSpPr>
          <p:spPr bwMode="auto">
            <a:xfrm>
              <a:off x="18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7" name="Oval 29"/>
            <p:cNvSpPr>
              <a:spLocks/>
            </p:cNvSpPr>
            <p:nvPr/>
          </p:nvSpPr>
          <p:spPr bwMode="auto">
            <a:xfrm>
              <a:off x="32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8" name="Oval 30"/>
            <p:cNvSpPr>
              <a:spLocks/>
            </p:cNvSpPr>
            <p:nvPr/>
          </p:nvSpPr>
          <p:spPr bwMode="auto">
            <a:xfrm>
              <a:off x="45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99" name="Oval 31"/>
            <p:cNvSpPr>
              <a:spLocks/>
            </p:cNvSpPr>
            <p:nvPr/>
          </p:nvSpPr>
          <p:spPr bwMode="auto">
            <a:xfrm>
              <a:off x="59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0" name="Oval 32"/>
            <p:cNvSpPr>
              <a:spLocks/>
            </p:cNvSpPr>
            <p:nvPr/>
          </p:nvSpPr>
          <p:spPr bwMode="auto">
            <a:xfrm>
              <a:off x="72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1" name="Oval 33"/>
            <p:cNvSpPr>
              <a:spLocks/>
            </p:cNvSpPr>
            <p:nvPr/>
          </p:nvSpPr>
          <p:spPr bwMode="auto">
            <a:xfrm>
              <a:off x="86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2" name="Oval 34"/>
            <p:cNvSpPr>
              <a:spLocks/>
            </p:cNvSpPr>
            <p:nvPr/>
          </p:nvSpPr>
          <p:spPr bwMode="auto">
            <a:xfrm>
              <a:off x="100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3" name="Oval 35"/>
            <p:cNvSpPr>
              <a:spLocks/>
            </p:cNvSpPr>
            <p:nvPr/>
          </p:nvSpPr>
          <p:spPr bwMode="auto">
            <a:xfrm>
              <a:off x="113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4" name="Oval 36"/>
            <p:cNvSpPr>
              <a:spLocks/>
            </p:cNvSpPr>
            <p:nvPr/>
          </p:nvSpPr>
          <p:spPr bwMode="auto">
            <a:xfrm>
              <a:off x="127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5" name="Oval 37"/>
            <p:cNvSpPr>
              <a:spLocks/>
            </p:cNvSpPr>
            <p:nvPr/>
          </p:nvSpPr>
          <p:spPr bwMode="auto">
            <a:xfrm>
              <a:off x="140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06" name="Oval 38"/>
            <p:cNvSpPr>
              <a:spLocks/>
            </p:cNvSpPr>
            <p:nvPr/>
          </p:nvSpPr>
          <p:spPr bwMode="auto">
            <a:xfrm>
              <a:off x="154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2807" name="Oval 39"/>
          <p:cNvSpPr>
            <a:spLocks/>
          </p:cNvSpPr>
          <p:nvPr/>
        </p:nvSpPr>
        <p:spPr bwMode="auto">
          <a:xfrm>
            <a:off x="6340078" y="1535906"/>
            <a:ext cx="107156" cy="107156"/>
          </a:xfrm>
          <a:prstGeom prst="ellipse">
            <a:avLst/>
          </a:prstGeom>
          <a:solidFill>
            <a:srgbClr val="D90B00"/>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2808" name="Group 40"/>
          <p:cNvGrpSpPr>
            <a:grpSpLocks/>
          </p:cNvGrpSpPr>
          <p:nvPr/>
        </p:nvGrpSpPr>
        <p:grpSpPr bwMode="auto">
          <a:xfrm>
            <a:off x="4446984" y="1482328"/>
            <a:ext cx="2830711" cy="214313"/>
            <a:chOff x="0" y="0"/>
            <a:chExt cx="2536" cy="192"/>
          </a:xfrm>
        </p:grpSpPr>
        <p:sp>
          <p:nvSpPr>
            <p:cNvPr id="32809" name="Oval 41"/>
            <p:cNvSpPr>
              <a:spLocks/>
            </p:cNvSpPr>
            <p:nvPr/>
          </p:nvSpPr>
          <p:spPr bwMode="auto">
            <a:xfrm>
              <a:off x="6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0" name="Oval 42"/>
            <p:cNvSpPr>
              <a:spLocks/>
            </p:cNvSpPr>
            <p:nvPr/>
          </p:nvSpPr>
          <p:spPr bwMode="auto">
            <a:xfrm>
              <a:off x="20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1" name="Oval 43"/>
            <p:cNvSpPr>
              <a:spLocks/>
            </p:cNvSpPr>
            <p:nvPr/>
          </p:nvSpPr>
          <p:spPr bwMode="auto">
            <a:xfrm>
              <a:off x="33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2" name="Oval 44"/>
            <p:cNvSpPr>
              <a:spLocks/>
            </p:cNvSpPr>
            <p:nvPr/>
          </p:nvSpPr>
          <p:spPr bwMode="auto">
            <a:xfrm>
              <a:off x="47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3" name="Oval 45"/>
            <p:cNvSpPr>
              <a:spLocks/>
            </p:cNvSpPr>
            <p:nvPr/>
          </p:nvSpPr>
          <p:spPr bwMode="auto">
            <a:xfrm>
              <a:off x="60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4" name="Oval 46"/>
            <p:cNvSpPr>
              <a:spLocks/>
            </p:cNvSpPr>
            <p:nvPr/>
          </p:nvSpPr>
          <p:spPr bwMode="auto">
            <a:xfrm>
              <a:off x="74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5" name="Oval 47"/>
            <p:cNvSpPr>
              <a:spLocks/>
            </p:cNvSpPr>
            <p:nvPr/>
          </p:nvSpPr>
          <p:spPr bwMode="auto">
            <a:xfrm>
              <a:off x="88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6" name="Oval 48"/>
            <p:cNvSpPr>
              <a:spLocks/>
            </p:cNvSpPr>
            <p:nvPr/>
          </p:nvSpPr>
          <p:spPr bwMode="auto">
            <a:xfrm>
              <a:off x="101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7" name="Oval 49"/>
            <p:cNvSpPr>
              <a:spLocks/>
            </p:cNvSpPr>
            <p:nvPr/>
          </p:nvSpPr>
          <p:spPr bwMode="auto">
            <a:xfrm>
              <a:off x="115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8" name="Oval 50"/>
            <p:cNvSpPr>
              <a:spLocks/>
            </p:cNvSpPr>
            <p:nvPr/>
          </p:nvSpPr>
          <p:spPr bwMode="auto">
            <a:xfrm>
              <a:off x="128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19" name="Oval 51"/>
            <p:cNvSpPr>
              <a:spLocks/>
            </p:cNvSpPr>
            <p:nvPr/>
          </p:nvSpPr>
          <p:spPr bwMode="auto">
            <a:xfrm>
              <a:off x="142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0" name="Oval 52"/>
            <p:cNvSpPr>
              <a:spLocks/>
            </p:cNvSpPr>
            <p:nvPr/>
          </p:nvSpPr>
          <p:spPr bwMode="auto">
            <a:xfrm>
              <a:off x="156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1" name="Oval 53"/>
            <p:cNvSpPr>
              <a:spLocks/>
            </p:cNvSpPr>
            <p:nvPr/>
          </p:nvSpPr>
          <p:spPr bwMode="auto">
            <a:xfrm>
              <a:off x="1832"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2" name="Oval 54"/>
            <p:cNvSpPr>
              <a:spLocks/>
            </p:cNvSpPr>
            <p:nvPr/>
          </p:nvSpPr>
          <p:spPr bwMode="auto">
            <a:xfrm>
              <a:off x="1968"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3" name="Oval 55"/>
            <p:cNvSpPr>
              <a:spLocks/>
            </p:cNvSpPr>
            <p:nvPr/>
          </p:nvSpPr>
          <p:spPr bwMode="auto">
            <a:xfrm>
              <a:off x="2104"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4" name="Oval 56"/>
            <p:cNvSpPr>
              <a:spLocks/>
            </p:cNvSpPr>
            <p:nvPr/>
          </p:nvSpPr>
          <p:spPr bwMode="auto">
            <a:xfrm>
              <a:off x="2240"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5" name="Oval 57"/>
            <p:cNvSpPr>
              <a:spLocks/>
            </p:cNvSpPr>
            <p:nvPr/>
          </p:nvSpPr>
          <p:spPr bwMode="auto">
            <a:xfrm>
              <a:off x="2376" y="48"/>
              <a:ext cx="96" cy="96"/>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26" name="AutoShape 58"/>
            <p:cNvSpPr>
              <a:spLocks/>
            </p:cNvSpPr>
            <p:nvPr/>
          </p:nvSpPr>
          <p:spPr bwMode="auto">
            <a:xfrm>
              <a:off x="0" y="0"/>
              <a:ext cx="2536" cy="192"/>
            </a:xfrm>
            <a:prstGeom prst="roundRect">
              <a:avLst>
                <a:gd name="adj" fmla="val 50000"/>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2827" name="Line 59"/>
          <p:cNvSpPr>
            <a:spLocks noChangeShapeType="1"/>
          </p:cNvSpPr>
          <p:nvPr/>
        </p:nvSpPr>
        <p:spPr bwMode="auto">
          <a:xfrm>
            <a:off x="5866805" y="1741289"/>
            <a:ext cx="0" cy="35718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32828" name="Group 60"/>
          <p:cNvGrpSpPr>
            <a:grpSpLocks/>
          </p:cNvGrpSpPr>
          <p:nvPr/>
        </p:nvGrpSpPr>
        <p:grpSpPr bwMode="auto">
          <a:xfrm>
            <a:off x="5857875" y="2393156"/>
            <a:ext cx="44648" cy="187523"/>
            <a:chOff x="0" y="0"/>
            <a:chExt cx="40" cy="168"/>
          </a:xfrm>
        </p:grpSpPr>
        <p:sp>
          <p:nvSpPr>
            <p:cNvPr id="32829" name="Oval 61"/>
            <p:cNvSpPr>
              <a:spLocks/>
            </p:cNvSpPr>
            <p:nvPr/>
          </p:nvSpPr>
          <p:spPr bwMode="auto">
            <a:xfrm flipH="1">
              <a:off x="0" y="128"/>
              <a:ext cx="40" cy="40"/>
            </a:xfrm>
            <a:prstGeom prst="ellipse">
              <a:avLst/>
            </a:pr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2830" name="Oval 62"/>
            <p:cNvSpPr>
              <a:spLocks/>
            </p:cNvSpPr>
            <p:nvPr/>
          </p:nvSpPr>
          <p:spPr bwMode="auto">
            <a:xfrm flipH="1">
              <a:off x="0" y="64"/>
              <a:ext cx="40" cy="40"/>
            </a:xfrm>
            <a:prstGeom prst="ellipse">
              <a:avLst/>
            </a:pr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2831" name="Oval 63"/>
            <p:cNvSpPr>
              <a:spLocks/>
            </p:cNvSpPr>
            <p:nvPr/>
          </p:nvSpPr>
          <p:spPr bwMode="auto">
            <a:xfrm flipH="1">
              <a:off x="0" y="0"/>
              <a:ext cx="40" cy="40"/>
            </a:xfrm>
            <a:prstGeom prst="ellipse">
              <a:avLst/>
            </a:pr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32832" name="Rectangle 64"/>
          <p:cNvSpPr>
            <a:spLocks/>
          </p:cNvSpPr>
          <p:nvPr/>
        </p:nvSpPr>
        <p:spPr bwMode="auto">
          <a:xfrm>
            <a:off x="64740"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u="sng">
                <a:solidFill>
                  <a:schemeClr val="tx1"/>
                </a:solidFill>
                <a:ea typeface="ＭＳ Ｐゴシック" charset="0"/>
                <a:cs typeface="Gill Sans" charset="0"/>
              </a:rPr>
              <a:t>Acoustic Modeling for Speech Recognition</a:t>
            </a:r>
          </a:p>
        </p:txBody>
      </p:sp>
      <p:sp>
        <p:nvSpPr>
          <p:cNvPr id="32833" name="Line 65"/>
          <p:cNvSpPr>
            <a:spLocks noChangeShapeType="1"/>
          </p:cNvSpPr>
          <p:nvPr/>
        </p:nvSpPr>
        <p:spPr bwMode="auto">
          <a:xfrm>
            <a:off x="5884664" y="2946797"/>
            <a:ext cx="0" cy="35718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834" name="Rectangle 66"/>
          <p:cNvSpPr>
            <a:spLocks/>
          </p:cNvSpPr>
          <p:nvPr/>
        </p:nvSpPr>
        <p:spPr bwMode="auto">
          <a:xfrm>
            <a:off x="198686" y="3237011"/>
            <a:ext cx="491132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a:ea typeface="ＭＳ Ｐゴシック" charset="0"/>
                <a:cs typeface="Gill Sans" charset="0"/>
              </a:rPr>
              <a:t>11 Frames of 40-value Log Energy Power Spectra and the label for central frame</a:t>
            </a:r>
          </a:p>
        </p:txBody>
      </p:sp>
      <p:sp>
        <p:nvSpPr>
          <p:cNvPr id="32835" name="Rectangle 67"/>
          <p:cNvSpPr>
            <a:spLocks/>
          </p:cNvSpPr>
          <p:nvPr/>
        </p:nvSpPr>
        <p:spPr bwMode="auto">
          <a:xfrm>
            <a:off x="1080492" y="2029718"/>
            <a:ext cx="3488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000">
                <a:ea typeface="ＭＳ Ｐゴシック" charset="0"/>
                <a:cs typeface="Gill Sans" charset="0"/>
              </a:rPr>
              <a:t>One or more hidden layers</a:t>
            </a:r>
          </a:p>
          <a:p>
            <a:pPr algn="l"/>
            <a:r>
              <a:rPr lang="en-US" sz="2000">
                <a:ea typeface="ＭＳ Ｐゴシック" charset="0"/>
                <a:cs typeface="Gill Sans" charset="0"/>
              </a:rPr>
              <a:t>of a few thousand nodes each.</a:t>
            </a:r>
          </a:p>
        </p:txBody>
      </p:sp>
      <p:sp>
        <p:nvSpPr>
          <p:cNvPr id="32836" name="Rectangle 68"/>
          <p:cNvSpPr>
            <a:spLocks/>
          </p:cNvSpPr>
          <p:nvPr/>
        </p:nvSpPr>
        <p:spPr bwMode="auto">
          <a:xfrm>
            <a:off x="1643062" y="1435595"/>
            <a:ext cx="2208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000">
                <a:ea typeface="ＭＳ Ｐゴシック" charset="0"/>
                <a:cs typeface="Gill Sans" charset="0"/>
              </a:rPr>
              <a:t>8000-label Softmax</a:t>
            </a:r>
          </a:p>
        </p:txBody>
      </p:sp>
    </p:spTree>
    <p:extLst>
      <p:ext uri="{BB962C8B-B14F-4D97-AF65-F5344CB8AC3E}">
        <p14:creationId xmlns:p14="http://schemas.microsoft.com/office/powerpoint/2010/main" val="961364315"/>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Analysis of feature learning algorithms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7" name="TextBox 6"/>
          <p:cNvSpPr txBox="1"/>
          <p:nvPr/>
        </p:nvSpPr>
        <p:spPr>
          <a:xfrm>
            <a:off x="5455315" y="6155755"/>
            <a:ext cx="3630774" cy="923330"/>
          </a:xfrm>
          <a:prstGeom prst="rect">
            <a:avLst/>
          </a:prstGeom>
          <a:noFill/>
        </p:spPr>
        <p:txBody>
          <a:bodyPr wrap="square" rtlCol="0">
            <a:spAutoFit/>
          </a:bodyPr>
          <a:lstStyle/>
          <a:p>
            <a:pPr algn="l">
              <a:spcBef>
                <a:spcPts val="0"/>
              </a:spcBef>
            </a:pPr>
            <a:r>
              <a:rPr lang="en-US" dirty="0" smtClean="0">
                <a:solidFill>
                  <a:schemeClr val="bg1"/>
                </a:solidFill>
              </a:rPr>
              <a:t>    Andrew Coates   Honglak Lee</a:t>
            </a:r>
          </a:p>
          <a:p>
            <a:pPr algn="l">
              <a:spcBef>
                <a:spcPts val="0"/>
              </a:spcBef>
            </a:pPr>
            <a:r>
              <a:rPr lang="en-US" dirty="0" smtClean="0">
                <a:solidFill>
                  <a:schemeClr val="bg1"/>
                </a:solidFill>
              </a:rPr>
              <a:t>           </a:t>
            </a:r>
          </a:p>
          <a:p>
            <a:pPr algn="l">
              <a:spcBef>
                <a:spcPts val="0"/>
              </a:spcBef>
            </a:pPr>
            <a:endParaRPr lang="en-US" dirty="0" smtClean="0">
              <a:solidFill>
                <a:schemeClr val="bg1"/>
              </a:solidFill>
            </a:endParaRPr>
          </a:p>
        </p:txBody>
      </p:sp>
      <p:pic>
        <p:nvPicPr>
          <p:cNvPr id="8" name="Picture 9" descr="honglak"/>
          <p:cNvPicPr>
            <a:picLocks noChangeAspect="1" noChangeArrowheads="1"/>
          </p:cNvPicPr>
          <p:nvPr/>
        </p:nvPicPr>
        <p:blipFill>
          <a:blip r:embed="rId3" cstate="print"/>
          <a:srcRect l="11301" r="11301"/>
          <a:stretch>
            <a:fillRect/>
          </a:stretch>
        </p:blipFill>
        <p:spPr bwMode="auto">
          <a:xfrm>
            <a:off x="7644400" y="4657960"/>
            <a:ext cx="1190912" cy="13825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http://www.stanford.edu/~acoates/adam3.png"/>
          <p:cNvPicPr>
            <a:picLocks noChangeAspect="1" noChangeArrowheads="1"/>
          </p:cNvPicPr>
          <p:nvPr/>
        </p:nvPicPr>
        <p:blipFill>
          <a:blip r:embed="rId4" cstate="print"/>
          <a:srcRect l="9775" t="8804" r="21804" b="27811"/>
          <a:stretch>
            <a:fillRect/>
          </a:stretch>
        </p:blipFill>
        <p:spPr bwMode="auto">
          <a:xfrm>
            <a:off x="6013462" y="4638605"/>
            <a:ext cx="1073913" cy="1380744"/>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5" name="Content Placeholder 4"/>
          <p:cNvSpPr>
            <a:spLocks noGrp="1"/>
          </p:cNvSpPr>
          <p:nvPr>
            <p:ph idx="1"/>
          </p:nvPr>
        </p:nvSpPr>
        <p:spPr>
          <a:xfrm>
            <a:off x="232235" y="1086295"/>
            <a:ext cx="8229600" cy="4915841"/>
          </a:xfrm>
        </p:spPr>
        <p:txBody>
          <a:bodyPr/>
          <a:lstStyle/>
          <a:p>
            <a:r>
              <a:rPr lang="en-US" sz="2000" b="0" dirty="0" smtClean="0"/>
              <a:t>Choices of learning algorithm:</a:t>
            </a:r>
          </a:p>
          <a:p>
            <a:pPr lvl="1"/>
            <a:r>
              <a:rPr lang="en-US" sz="2000" b="0" dirty="0" smtClean="0"/>
              <a:t>Memory based</a:t>
            </a:r>
          </a:p>
          <a:p>
            <a:pPr lvl="1"/>
            <a:r>
              <a:rPr lang="en-US" sz="2000" b="0" dirty="0" smtClean="0"/>
              <a:t>Winnow</a:t>
            </a:r>
          </a:p>
          <a:p>
            <a:pPr lvl="1"/>
            <a:r>
              <a:rPr lang="en-US" sz="2000" b="0" dirty="0" smtClean="0"/>
              <a:t>Perceptron</a:t>
            </a:r>
          </a:p>
          <a:p>
            <a:pPr lvl="1"/>
            <a:r>
              <a:rPr lang="en-US" sz="2000" b="0" dirty="0" smtClean="0"/>
              <a:t>Naïve Bayes</a:t>
            </a:r>
          </a:p>
          <a:p>
            <a:pPr lvl="1"/>
            <a:r>
              <a:rPr lang="en-US" sz="2000" b="0" dirty="0" smtClean="0"/>
              <a:t>SVM</a:t>
            </a:r>
          </a:p>
          <a:p>
            <a:pPr lvl="1"/>
            <a:r>
              <a:rPr lang="en-US" sz="2000" b="0" dirty="0" smtClean="0"/>
              <a:t>…. </a:t>
            </a:r>
          </a:p>
          <a:p>
            <a:r>
              <a:rPr lang="en-US" sz="2000" b="0" dirty="0" smtClean="0"/>
              <a:t>What matters the most? </a:t>
            </a:r>
          </a:p>
          <a:p>
            <a:pPr lvl="0">
              <a:buNone/>
            </a:pPr>
            <a:endParaRPr lang="en-US" sz="2000" b="0" dirty="0" smtClean="0">
              <a:solidFill>
                <a:srgbClr val="FFFFFF"/>
              </a:solidFill>
            </a:endParaRPr>
          </a:p>
          <a:p>
            <a:pPr lvl="1"/>
            <a:endParaRPr lang="en-US" sz="2000" b="0" dirty="0" smtClean="0"/>
          </a:p>
          <a:p>
            <a:pPr lvl="1"/>
            <a:endParaRPr lang="en-US" sz="2000" b="0" dirty="0" smtClean="0"/>
          </a:p>
        </p:txBody>
      </p:sp>
      <p:grpSp>
        <p:nvGrpSpPr>
          <p:cNvPr id="3" name="Group 9"/>
          <p:cNvGrpSpPr/>
          <p:nvPr/>
        </p:nvGrpSpPr>
        <p:grpSpPr>
          <a:xfrm>
            <a:off x="4341569" y="1047889"/>
            <a:ext cx="4753937" cy="4109335"/>
            <a:chOff x="4341570" y="1047890"/>
            <a:chExt cx="4531790" cy="3917310"/>
          </a:xfrm>
        </p:grpSpPr>
        <p:grpSp>
          <p:nvGrpSpPr>
            <p:cNvPr id="4" name="Group 3"/>
            <p:cNvGrpSpPr/>
            <p:nvPr/>
          </p:nvGrpSpPr>
          <p:grpSpPr>
            <a:xfrm>
              <a:off x="4341570" y="1047890"/>
              <a:ext cx="4531790" cy="3917310"/>
              <a:chOff x="2229295" y="894270"/>
              <a:chExt cx="4915840" cy="4416575"/>
            </a:xfrm>
          </p:grpSpPr>
          <p:pic>
            <p:nvPicPr>
              <p:cNvPr id="6" name="Picture 2" descr="C:\Users\ang\Desktop\Noname.png"/>
              <p:cNvPicPr>
                <a:picLocks noChangeAspect="1" noChangeArrowheads="1"/>
              </p:cNvPicPr>
              <p:nvPr/>
            </p:nvPicPr>
            <p:blipFill>
              <a:blip r:embed="rId3" cstate="print"/>
              <a:srcRect/>
              <a:stretch>
                <a:fillRect/>
              </a:stretch>
            </p:blipFill>
            <p:spPr bwMode="auto">
              <a:xfrm>
                <a:off x="2229295" y="894270"/>
                <a:ext cx="4839030" cy="4131070"/>
              </a:xfrm>
              <a:prstGeom prst="rect">
                <a:avLst/>
              </a:prstGeom>
              <a:noFill/>
            </p:spPr>
          </p:pic>
          <p:sp>
            <p:nvSpPr>
              <p:cNvPr id="7" name="TextBox 6"/>
              <p:cNvSpPr txBox="1"/>
              <p:nvPr/>
            </p:nvSpPr>
            <p:spPr>
              <a:xfrm>
                <a:off x="5336627" y="5003068"/>
                <a:ext cx="1808508" cy="307777"/>
              </a:xfrm>
              <a:prstGeom prst="rect">
                <a:avLst/>
              </a:prstGeom>
              <a:noFill/>
            </p:spPr>
            <p:txBody>
              <a:bodyPr wrap="none" rtlCol="0">
                <a:spAutoFit/>
              </a:bodyPr>
              <a:lstStyle/>
              <a:p>
                <a:r>
                  <a:rPr lang="en-US" sz="1400" dirty="0" smtClean="0">
                    <a:solidFill>
                      <a:schemeClr val="bg1"/>
                    </a:solidFill>
                  </a:rPr>
                  <a:t>[</a:t>
                </a:r>
                <a:r>
                  <a:rPr lang="en-US" sz="1400" dirty="0" err="1" smtClean="0">
                    <a:solidFill>
                      <a:schemeClr val="bg1"/>
                    </a:solidFill>
                  </a:rPr>
                  <a:t>Banko</a:t>
                </a:r>
                <a:r>
                  <a:rPr lang="en-US" sz="1400" dirty="0" smtClean="0">
                    <a:solidFill>
                      <a:schemeClr val="bg1"/>
                    </a:solidFill>
                  </a:rPr>
                  <a:t> &amp; Brill, 2001]</a:t>
                </a:r>
                <a:endParaRPr lang="en-US" sz="1400" dirty="0">
                  <a:solidFill>
                    <a:schemeClr val="bg1"/>
                  </a:solidFill>
                </a:endParaRPr>
              </a:p>
            </p:txBody>
          </p:sp>
        </p:grpSp>
        <p:sp>
          <p:nvSpPr>
            <p:cNvPr id="8" name="TextBox 7"/>
            <p:cNvSpPr txBox="1"/>
            <p:nvPr/>
          </p:nvSpPr>
          <p:spPr>
            <a:xfrm>
              <a:off x="6062258" y="2182813"/>
              <a:ext cx="1481239" cy="215444"/>
            </a:xfrm>
            <a:prstGeom prst="rect">
              <a:avLst/>
            </a:prstGeom>
            <a:solidFill>
              <a:schemeClr val="bg1"/>
            </a:solidFill>
          </p:spPr>
          <p:txBody>
            <a:bodyPr wrap="none" tIns="0" bIns="0" rtlCol="0">
              <a:spAutoFit/>
            </a:bodyPr>
            <a:lstStyle/>
            <a:p>
              <a:r>
                <a:rPr lang="en-US" sz="1400" dirty="0" smtClean="0"/>
                <a:t>Training set size</a:t>
              </a:r>
              <a:endParaRPr lang="en-US" sz="1400" dirty="0"/>
            </a:p>
          </p:txBody>
        </p:sp>
        <p:sp>
          <p:nvSpPr>
            <p:cNvPr id="9" name="TextBox 8"/>
            <p:cNvSpPr txBox="1"/>
            <p:nvPr/>
          </p:nvSpPr>
          <p:spPr>
            <a:xfrm rot="16200000">
              <a:off x="3749092" y="2649757"/>
              <a:ext cx="1409105" cy="215444"/>
            </a:xfrm>
            <a:prstGeom prst="rect">
              <a:avLst/>
            </a:prstGeom>
            <a:solidFill>
              <a:schemeClr val="bg1"/>
            </a:solidFill>
          </p:spPr>
          <p:txBody>
            <a:bodyPr wrap="none" tIns="0" bIns="0" rtlCol="0">
              <a:spAutoFit/>
            </a:bodyPr>
            <a:lstStyle/>
            <a:p>
              <a:r>
                <a:rPr lang="en-US" sz="1400" dirty="0" smtClean="0"/>
                <a:t>     Accuracy     </a:t>
              </a:r>
              <a:endParaRPr lang="en-US" sz="1400" dirty="0"/>
            </a:p>
          </p:txBody>
        </p:sp>
      </p:grpSp>
      <p:sp>
        <p:nvSpPr>
          <p:cNvPr id="11" name="Rectangle 10"/>
          <p:cNvSpPr/>
          <p:nvPr/>
        </p:nvSpPr>
        <p:spPr>
          <a:xfrm>
            <a:off x="1422790" y="5464465"/>
            <a:ext cx="6720875" cy="830997"/>
          </a:xfrm>
          <a:prstGeom prst="rect">
            <a:avLst/>
          </a:prstGeom>
        </p:spPr>
        <p:txBody>
          <a:bodyPr wrap="square">
            <a:spAutoFit/>
          </a:bodyPr>
          <a:lstStyle/>
          <a:p>
            <a:pPr algn="l">
              <a:buNone/>
            </a:pPr>
            <a:r>
              <a:rPr lang="en-US" sz="2400" dirty="0" smtClean="0">
                <a:solidFill>
                  <a:schemeClr val="bg1"/>
                </a:solidFill>
              </a:rPr>
              <a:t>“It’s not who has the best algorithm that wins. It’s who has the most data.”</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Receptive fields learned by several algorithms</a:t>
            </a:r>
            <a:endParaRPr lang="en-US" dirty="0"/>
          </a:p>
        </p:txBody>
      </p:sp>
      <p:sp>
        <p:nvSpPr>
          <p:cNvPr id="3" name="Content Placeholder 2"/>
          <p:cNvSpPr>
            <a:spLocks noGrp="1"/>
          </p:cNvSpPr>
          <p:nvPr>
            <p:ph idx="1"/>
          </p:nvPr>
        </p:nvSpPr>
        <p:spPr>
          <a:xfrm>
            <a:off x="457200" y="817460"/>
            <a:ext cx="8229600" cy="4570412"/>
          </a:xfrm>
        </p:spPr>
        <p:txBody>
          <a:bodyPr/>
          <a:lstStyle/>
          <a:p>
            <a:pPr>
              <a:buNone/>
            </a:pPr>
            <a:r>
              <a:rPr lang="en-US" sz="2000" b="0" dirty="0" smtClean="0"/>
              <a:t>The primary goal of unsupervised feature learning: To discover Gabor functions. </a:t>
            </a:r>
          </a:p>
          <a:p>
            <a:endParaRPr lang="en-US" sz="2000" b="0" dirty="0" smtClean="0"/>
          </a:p>
          <a:p>
            <a:endParaRPr lang="en-US" sz="2000" b="0" dirty="0" smtClean="0"/>
          </a:p>
          <a:p>
            <a:pPr>
              <a:buNone/>
            </a:pPr>
            <a:endParaRPr lang="en-US" sz="2000" b="0" dirty="0" smtClean="0"/>
          </a:p>
        </p:txBody>
      </p:sp>
      <p:pic>
        <p:nvPicPr>
          <p:cNvPr id="5" name="Picture 4" descr="autoWhite2.png"/>
          <p:cNvPicPr>
            <a:picLocks noChangeAspect="1"/>
          </p:cNvPicPr>
          <p:nvPr/>
        </p:nvPicPr>
        <p:blipFill>
          <a:blip r:embed="rId2" cstate="print"/>
          <a:stretch>
            <a:fillRect/>
          </a:stretch>
        </p:blipFill>
        <p:spPr>
          <a:xfrm>
            <a:off x="563641" y="1700775"/>
            <a:ext cx="1838068" cy="1838068"/>
          </a:xfrm>
          <a:prstGeom prst="rect">
            <a:avLst/>
          </a:prstGeom>
        </p:spPr>
      </p:pic>
      <p:pic>
        <p:nvPicPr>
          <p:cNvPr id="6" name="Picture 5" descr="autoRaw2.png"/>
          <p:cNvPicPr>
            <a:picLocks noChangeAspect="1"/>
          </p:cNvPicPr>
          <p:nvPr/>
        </p:nvPicPr>
        <p:blipFill>
          <a:blip r:embed="rId3" cstate="print"/>
          <a:stretch>
            <a:fillRect/>
          </a:stretch>
        </p:blipFill>
        <p:spPr>
          <a:xfrm>
            <a:off x="2574028" y="1700775"/>
            <a:ext cx="1838068" cy="1838068"/>
          </a:xfrm>
          <a:prstGeom prst="rect">
            <a:avLst/>
          </a:prstGeom>
        </p:spPr>
      </p:pic>
      <p:sp>
        <p:nvSpPr>
          <p:cNvPr id="7" name="TextBox 6"/>
          <p:cNvSpPr txBox="1"/>
          <p:nvPr/>
        </p:nvSpPr>
        <p:spPr>
          <a:xfrm>
            <a:off x="424260" y="3538843"/>
            <a:ext cx="4113626" cy="307777"/>
          </a:xfrm>
          <a:prstGeom prst="rect">
            <a:avLst/>
          </a:prstGeom>
          <a:noFill/>
        </p:spPr>
        <p:txBody>
          <a:bodyPr wrap="none" rtlCol="0">
            <a:spAutoFit/>
          </a:bodyPr>
          <a:lstStyle/>
          <a:p>
            <a:pPr algn="ctr"/>
            <a:r>
              <a:rPr lang="en-US" sz="1400" dirty="0" smtClean="0">
                <a:solidFill>
                  <a:schemeClr val="bg1"/>
                </a:solidFill>
              </a:rPr>
              <a:t>Sparse auto-encoder (with and without whitening)</a:t>
            </a:r>
            <a:endParaRPr lang="en-US" sz="1400" dirty="0">
              <a:solidFill>
                <a:schemeClr val="bg1"/>
              </a:solidFill>
            </a:endParaRPr>
          </a:p>
        </p:txBody>
      </p:sp>
      <p:sp>
        <p:nvSpPr>
          <p:cNvPr id="9" name="TextBox 8"/>
          <p:cNvSpPr txBox="1"/>
          <p:nvPr/>
        </p:nvSpPr>
        <p:spPr>
          <a:xfrm>
            <a:off x="5032306" y="3538843"/>
            <a:ext cx="3459600" cy="307777"/>
          </a:xfrm>
          <a:prstGeom prst="rect">
            <a:avLst/>
          </a:prstGeom>
          <a:noFill/>
        </p:spPr>
        <p:txBody>
          <a:bodyPr wrap="none" rtlCol="0">
            <a:spAutoFit/>
          </a:bodyPr>
          <a:lstStyle/>
          <a:p>
            <a:pPr algn="ctr"/>
            <a:r>
              <a:rPr lang="en-US" sz="1400" dirty="0" smtClean="0">
                <a:solidFill>
                  <a:schemeClr val="bg1"/>
                </a:solidFill>
              </a:rPr>
              <a:t>Sparse RBM (with and without whitening)</a:t>
            </a:r>
            <a:endParaRPr lang="en-US" sz="1400" dirty="0">
              <a:solidFill>
                <a:schemeClr val="bg1"/>
              </a:solidFill>
            </a:endParaRPr>
          </a:p>
        </p:txBody>
      </p:sp>
      <p:pic>
        <p:nvPicPr>
          <p:cNvPr id="10" name="Picture 9" descr="rbmWhite2.png"/>
          <p:cNvPicPr>
            <a:picLocks noChangeAspect="1"/>
          </p:cNvPicPr>
          <p:nvPr/>
        </p:nvPicPr>
        <p:blipFill>
          <a:blip r:embed="rId4" cstate="print"/>
          <a:stretch>
            <a:fillRect/>
          </a:stretch>
        </p:blipFill>
        <p:spPr>
          <a:xfrm>
            <a:off x="4862533" y="1700775"/>
            <a:ext cx="1838068" cy="1838068"/>
          </a:xfrm>
          <a:prstGeom prst="rect">
            <a:avLst/>
          </a:prstGeom>
        </p:spPr>
      </p:pic>
      <p:pic>
        <p:nvPicPr>
          <p:cNvPr id="11" name="Picture 10" descr="rbmRaw2.png"/>
          <p:cNvPicPr>
            <a:picLocks noChangeAspect="1"/>
          </p:cNvPicPr>
          <p:nvPr/>
        </p:nvPicPr>
        <p:blipFill>
          <a:blip r:embed="rId5" cstate="print"/>
          <a:stretch>
            <a:fillRect/>
          </a:stretch>
        </p:blipFill>
        <p:spPr>
          <a:xfrm>
            <a:off x="6872920" y="1700775"/>
            <a:ext cx="1838068" cy="1838068"/>
          </a:xfrm>
          <a:prstGeom prst="rect">
            <a:avLst/>
          </a:prstGeom>
        </p:spPr>
      </p:pic>
      <p:sp>
        <p:nvSpPr>
          <p:cNvPr id="13" name="TextBox 12"/>
          <p:cNvSpPr txBox="1"/>
          <p:nvPr/>
        </p:nvSpPr>
        <p:spPr>
          <a:xfrm>
            <a:off x="917600" y="5727928"/>
            <a:ext cx="3159839" cy="307777"/>
          </a:xfrm>
          <a:prstGeom prst="rect">
            <a:avLst/>
          </a:prstGeom>
          <a:noFill/>
        </p:spPr>
        <p:txBody>
          <a:bodyPr wrap="none" rtlCol="0">
            <a:spAutoFit/>
          </a:bodyPr>
          <a:lstStyle/>
          <a:p>
            <a:pPr algn="ctr"/>
            <a:r>
              <a:rPr lang="en-US" sz="1400" dirty="0" smtClean="0">
                <a:solidFill>
                  <a:schemeClr val="bg1"/>
                </a:solidFill>
              </a:rPr>
              <a:t>K-means (with and without whitening)</a:t>
            </a:r>
            <a:endParaRPr lang="en-US" sz="1400" dirty="0">
              <a:solidFill>
                <a:schemeClr val="bg1"/>
              </a:solidFill>
            </a:endParaRPr>
          </a:p>
        </p:txBody>
      </p:sp>
      <p:pic>
        <p:nvPicPr>
          <p:cNvPr id="14" name="Picture 13" descr="kmeansWhite2.png"/>
          <p:cNvPicPr>
            <a:picLocks noChangeAspect="1"/>
          </p:cNvPicPr>
          <p:nvPr/>
        </p:nvPicPr>
        <p:blipFill>
          <a:blip r:embed="rId6" cstate="print"/>
          <a:stretch>
            <a:fillRect/>
          </a:stretch>
        </p:blipFill>
        <p:spPr>
          <a:xfrm>
            <a:off x="574169" y="3889860"/>
            <a:ext cx="1838068" cy="1838068"/>
          </a:xfrm>
          <a:prstGeom prst="rect">
            <a:avLst/>
          </a:prstGeom>
        </p:spPr>
      </p:pic>
      <p:pic>
        <p:nvPicPr>
          <p:cNvPr id="15" name="Picture 14" descr="kmeansRaw2.png"/>
          <p:cNvPicPr>
            <a:picLocks noChangeAspect="1"/>
          </p:cNvPicPr>
          <p:nvPr/>
        </p:nvPicPr>
        <p:blipFill>
          <a:blip r:embed="rId7" cstate="print"/>
          <a:stretch>
            <a:fillRect/>
          </a:stretch>
        </p:blipFill>
        <p:spPr>
          <a:xfrm>
            <a:off x="2584556" y="3889860"/>
            <a:ext cx="1838068" cy="1838068"/>
          </a:xfrm>
          <a:prstGeom prst="rect">
            <a:avLst/>
          </a:prstGeom>
        </p:spPr>
      </p:pic>
      <p:pic>
        <p:nvPicPr>
          <p:cNvPr id="17" name="Picture 16" descr="gmmWhite2.png"/>
          <p:cNvPicPr>
            <a:picLocks noChangeAspect="1"/>
          </p:cNvPicPr>
          <p:nvPr/>
        </p:nvPicPr>
        <p:blipFill>
          <a:blip r:embed="rId8" cstate="print"/>
          <a:stretch>
            <a:fillRect/>
          </a:stretch>
        </p:blipFill>
        <p:spPr>
          <a:xfrm>
            <a:off x="4849206" y="3889860"/>
            <a:ext cx="1838068" cy="1838068"/>
          </a:xfrm>
          <a:prstGeom prst="rect">
            <a:avLst/>
          </a:prstGeom>
        </p:spPr>
      </p:pic>
      <p:pic>
        <p:nvPicPr>
          <p:cNvPr id="18" name="Picture 17" descr="gmmRaw2.png"/>
          <p:cNvPicPr>
            <a:picLocks noChangeAspect="1"/>
          </p:cNvPicPr>
          <p:nvPr/>
        </p:nvPicPr>
        <p:blipFill>
          <a:blip r:embed="rId9" cstate="print"/>
          <a:stretch>
            <a:fillRect/>
          </a:stretch>
        </p:blipFill>
        <p:spPr>
          <a:xfrm>
            <a:off x="6859593" y="3889860"/>
            <a:ext cx="1838068" cy="1838068"/>
          </a:xfrm>
          <a:prstGeom prst="rect">
            <a:avLst/>
          </a:prstGeom>
        </p:spPr>
      </p:pic>
      <p:sp>
        <p:nvSpPr>
          <p:cNvPr id="19" name="TextBox 18"/>
          <p:cNvSpPr txBox="1"/>
          <p:nvPr/>
        </p:nvSpPr>
        <p:spPr>
          <a:xfrm>
            <a:off x="4572000" y="5727928"/>
            <a:ext cx="4373312" cy="307777"/>
          </a:xfrm>
          <a:prstGeom prst="rect">
            <a:avLst/>
          </a:prstGeom>
          <a:noFill/>
        </p:spPr>
        <p:txBody>
          <a:bodyPr wrap="none" rtlCol="0">
            <a:spAutoFit/>
          </a:bodyPr>
          <a:lstStyle/>
          <a:p>
            <a:pPr algn="ctr"/>
            <a:r>
              <a:rPr lang="en-US" sz="1400" dirty="0" smtClean="0">
                <a:solidFill>
                  <a:schemeClr val="bg1"/>
                </a:solidFill>
              </a:rPr>
              <a:t>Gaussian mixture model (with and without whitening)</a:t>
            </a:r>
            <a:endParaRPr lang="en-US" sz="1400" dirty="0">
              <a:solidFill>
                <a:schemeClr val="bg1"/>
              </a:solidFill>
            </a:endParaRP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single-layer networks</a:t>
            </a:r>
            <a:endParaRPr lang="en-US" dirty="0"/>
          </a:p>
        </p:txBody>
      </p:sp>
      <p:sp>
        <p:nvSpPr>
          <p:cNvPr id="5" name="Content Placeholder 4"/>
          <p:cNvSpPr>
            <a:spLocks noGrp="1"/>
          </p:cNvSpPr>
          <p:nvPr>
            <p:ph idx="1"/>
          </p:nvPr>
        </p:nvSpPr>
        <p:spPr>
          <a:xfrm>
            <a:off x="424260" y="855864"/>
            <a:ext cx="8229600" cy="5722345"/>
          </a:xfrm>
        </p:spPr>
        <p:txBody>
          <a:bodyPr/>
          <a:lstStyle/>
          <a:p>
            <a:r>
              <a:rPr lang="en-US" sz="2000" b="0" dirty="0" smtClean="0"/>
              <a:t>Many components in feature learning system:</a:t>
            </a:r>
          </a:p>
          <a:p>
            <a:pPr lvl="1"/>
            <a:r>
              <a:rPr lang="en-US" sz="2000" b="0" dirty="0" smtClean="0"/>
              <a:t>Pre-processing steps (e.g., whitening)</a:t>
            </a:r>
          </a:p>
          <a:p>
            <a:pPr lvl="1"/>
            <a:r>
              <a:rPr lang="en-US" sz="2000" b="0" dirty="0" smtClean="0"/>
              <a:t>Network architecture (depth, number of features)</a:t>
            </a:r>
          </a:p>
          <a:p>
            <a:pPr lvl="1"/>
            <a:r>
              <a:rPr lang="en-US" sz="2000" b="0" dirty="0" smtClean="0"/>
              <a:t>Unsupervised training algorithm</a:t>
            </a:r>
          </a:p>
          <a:p>
            <a:pPr lvl="1"/>
            <a:r>
              <a:rPr lang="en-US" sz="2000" b="0" dirty="0" smtClean="0"/>
              <a:t>Inference / feature extraction</a:t>
            </a:r>
          </a:p>
          <a:p>
            <a:pPr lvl="1"/>
            <a:r>
              <a:rPr lang="en-US" sz="2000" b="0" dirty="0" smtClean="0"/>
              <a:t>Pooling strategies</a:t>
            </a:r>
          </a:p>
          <a:p>
            <a:r>
              <a:rPr lang="en-US" sz="2000" b="0" dirty="0" smtClean="0"/>
              <a:t>Which matters most?</a:t>
            </a:r>
          </a:p>
          <a:p>
            <a:pPr lvl="1"/>
            <a:r>
              <a:rPr lang="en-US" sz="2000" b="0" dirty="0" smtClean="0"/>
              <a:t>Much emphasis on new models + new algorithms.  Is this the right focus?</a:t>
            </a:r>
          </a:p>
          <a:p>
            <a:pPr lvl="1"/>
            <a:r>
              <a:rPr lang="en-US" sz="2000" b="0" dirty="0" smtClean="0"/>
              <a:t>Many algorithms hindered by large number of parameters to tune.</a:t>
            </a:r>
          </a:p>
          <a:p>
            <a:pPr lvl="1"/>
            <a:endParaRPr lang="en-US" sz="2000" b="0" dirty="0" smtClean="0"/>
          </a:p>
          <a:p>
            <a:pPr lvl="1"/>
            <a:r>
              <a:rPr lang="en-US" sz="2000" b="0" dirty="0" smtClean="0"/>
              <a:t>Simple algorithm + carefully chosen architecture = </a:t>
            </a:r>
            <a:r>
              <a:rPr lang="en-US" sz="2000" b="0" i="1" dirty="0" smtClean="0"/>
              <a:t>state-of-the-art</a:t>
            </a:r>
            <a:r>
              <a:rPr lang="en-US" sz="2000" b="0" dirty="0" smtClean="0"/>
              <a:t>.</a:t>
            </a:r>
          </a:p>
          <a:p>
            <a:pPr lvl="1"/>
            <a:r>
              <a:rPr lang="en-US" sz="2000" b="0" dirty="0" smtClean="0"/>
              <a:t>Unsupervised learning algorithm may not be most important part.</a:t>
            </a: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Feature Learning</a:t>
            </a:r>
            <a:endParaRPr lang="en-US" dirty="0"/>
          </a:p>
        </p:txBody>
      </p:sp>
      <p:sp>
        <p:nvSpPr>
          <p:cNvPr id="5" name="Content Placeholder 4"/>
          <p:cNvSpPr>
            <a:spLocks noGrp="1"/>
          </p:cNvSpPr>
          <p:nvPr>
            <p:ph idx="1"/>
          </p:nvPr>
        </p:nvSpPr>
        <p:spPr>
          <a:xfrm>
            <a:off x="424260" y="855864"/>
            <a:ext cx="8229600" cy="5722345"/>
          </a:xfrm>
        </p:spPr>
        <p:txBody>
          <a:bodyPr/>
          <a:lstStyle/>
          <a:p>
            <a:r>
              <a:rPr lang="en-US" sz="2400" b="0" dirty="0" smtClean="0"/>
              <a:t>Many choices in feature learning algorithms;</a:t>
            </a:r>
          </a:p>
          <a:p>
            <a:pPr lvl="1"/>
            <a:r>
              <a:rPr lang="en-US" sz="2400" b="0" dirty="0" smtClean="0"/>
              <a:t>Sparse coding, RBM, autoencoder, etc. </a:t>
            </a:r>
          </a:p>
          <a:p>
            <a:pPr lvl="1"/>
            <a:r>
              <a:rPr lang="en-US" sz="2400" b="0" dirty="0" smtClean="0"/>
              <a:t>Pre-processing steps (whitening)</a:t>
            </a:r>
          </a:p>
          <a:p>
            <a:pPr lvl="1"/>
            <a:r>
              <a:rPr lang="en-US" sz="2400" b="0" dirty="0" smtClean="0"/>
              <a:t>Number of features learned </a:t>
            </a:r>
          </a:p>
          <a:p>
            <a:pPr lvl="1"/>
            <a:r>
              <a:rPr lang="en-US" sz="2400" b="0" dirty="0" smtClean="0"/>
              <a:t>Various hyperparameters. </a:t>
            </a:r>
          </a:p>
          <a:p>
            <a:r>
              <a:rPr lang="en-US" sz="2400" b="0" dirty="0" smtClean="0"/>
              <a:t>What matters the most? </a:t>
            </a:r>
          </a:p>
          <a:p>
            <a:pPr lvl="0">
              <a:buNone/>
            </a:pPr>
            <a:endParaRPr lang="en-US" sz="2400" b="0" dirty="0" smtClean="0">
              <a:solidFill>
                <a:srgbClr val="FFFFFF"/>
              </a:solidFill>
            </a:endParaRPr>
          </a:p>
          <a:p>
            <a:pPr lvl="1"/>
            <a:endParaRPr lang="en-US" sz="2400" b="0" dirty="0" smtClean="0"/>
          </a:p>
          <a:p>
            <a:pPr lvl="1"/>
            <a:endParaRPr lang="en-US" sz="2400" b="0" dirty="0" smtClean="0"/>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feature learning</a:t>
            </a:r>
            <a:endParaRPr lang="en-US" dirty="0"/>
          </a:p>
        </p:txBody>
      </p:sp>
      <p:sp>
        <p:nvSpPr>
          <p:cNvPr id="3" name="Content Placeholder 2"/>
          <p:cNvSpPr>
            <a:spLocks noGrp="1"/>
          </p:cNvSpPr>
          <p:nvPr>
            <p:ph idx="1"/>
          </p:nvPr>
        </p:nvSpPr>
        <p:spPr>
          <a:xfrm>
            <a:off x="457200" y="817460"/>
            <a:ext cx="8229600" cy="4570412"/>
          </a:xfrm>
        </p:spPr>
        <p:txBody>
          <a:bodyPr/>
          <a:lstStyle/>
          <a:p>
            <a:pPr>
              <a:buNone/>
            </a:pPr>
            <a:r>
              <a:rPr lang="en-US" sz="2000" b="0" dirty="0" smtClean="0"/>
              <a:t>Most algorithms learn Gabor-like edge detectors. </a:t>
            </a:r>
          </a:p>
        </p:txBody>
      </p:sp>
      <p:pic>
        <p:nvPicPr>
          <p:cNvPr id="5" name="Picture 4" descr="autoWhite2.png"/>
          <p:cNvPicPr>
            <a:picLocks noChangeAspect="1"/>
          </p:cNvPicPr>
          <p:nvPr/>
        </p:nvPicPr>
        <p:blipFill>
          <a:blip r:embed="rId2" cstate="print"/>
          <a:stretch>
            <a:fillRect/>
          </a:stretch>
        </p:blipFill>
        <p:spPr>
          <a:xfrm>
            <a:off x="2344510" y="1585560"/>
            <a:ext cx="4454980" cy="4454980"/>
          </a:xfrm>
          <a:prstGeom prst="rect">
            <a:avLst/>
          </a:prstGeom>
        </p:spPr>
      </p:pic>
      <p:sp>
        <p:nvSpPr>
          <p:cNvPr id="7" name="TextBox 6"/>
          <p:cNvSpPr txBox="1"/>
          <p:nvPr/>
        </p:nvSpPr>
        <p:spPr>
          <a:xfrm>
            <a:off x="3169380" y="6117350"/>
            <a:ext cx="3062057" cy="461665"/>
          </a:xfrm>
          <a:prstGeom prst="rect">
            <a:avLst/>
          </a:prstGeom>
          <a:noFill/>
        </p:spPr>
        <p:txBody>
          <a:bodyPr wrap="none" rtlCol="0">
            <a:spAutoFit/>
          </a:bodyPr>
          <a:lstStyle/>
          <a:p>
            <a:pPr algn="ctr"/>
            <a:r>
              <a:rPr lang="en-US" sz="2400" dirty="0" smtClean="0">
                <a:solidFill>
                  <a:schemeClr val="bg1"/>
                </a:solidFill>
              </a:rPr>
              <a:t>Sparse auto-encoder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feature learning</a:t>
            </a:r>
            <a:endParaRPr lang="en-US" dirty="0"/>
          </a:p>
        </p:txBody>
      </p:sp>
      <p:sp>
        <p:nvSpPr>
          <p:cNvPr id="3" name="Content Placeholder 2"/>
          <p:cNvSpPr>
            <a:spLocks noGrp="1"/>
          </p:cNvSpPr>
          <p:nvPr>
            <p:ph idx="1"/>
          </p:nvPr>
        </p:nvSpPr>
        <p:spPr>
          <a:xfrm>
            <a:off x="457200" y="817460"/>
            <a:ext cx="8229600" cy="614480"/>
          </a:xfrm>
        </p:spPr>
        <p:txBody>
          <a:bodyPr/>
          <a:lstStyle/>
          <a:p>
            <a:pPr>
              <a:buNone/>
            </a:pPr>
            <a:r>
              <a:rPr lang="en-US" sz="2000" b="0" dirty="0" smtClean="0"/>
              <a:t>Weights learned with and without whitening. </a:t>
            </a:r>
          </a:p>
          <a:p>
            <a:endParaRPr lang="en-US" sz="2000" b="0" dirty="0" smtClean="0"/>
          </a:p>
          <a:p>
            <a:endParaRPr lang="en-US" sz="2000" b="0" dirty="0" smtClean="0"/>
          </a:p>
          <a:p>
            <a:pPr>
              <a:buNone/>
            </a:pPr>
            <a:endParaRPr lang="en-US" sz="2000" b="0" dirty="0" smtClean="0"/>
          </a:p>
        </p:txBody>
      </p:sp>
      <p:grpSp>
        <p:nvGrpSpPr>
          <p:cNvPr id="4" name="Group 27"/>
          <p:cNvGrpSpPr/>
          <p:nvPr/>
        </p:nvGrpSpPr>
        <p:grpSpPr>
          <a:xfrm>
            <a:off x="563641" y="1470345"/>
            <a:ext cx="3848455" cy="2412424"/>
            <a:chOff x="563641" y="1585560"/>
            <a:chExt cx="3848455" cy="2412424"/>
          </a:xfrm>
        </p:grpSpPr>
        <p:pic>
          <p:nvPicPr>
            <p:cNvPr id="5" name="Picture 4" descr="autoWhite2.png"/>
            <p:cNvPicPr>
              <a:picLocks noChangeAspect="1"/>
            </p:cNvPicPr>
            <p:nvPr/>
          </p:nvPicPr>
          <p:blipFill>
            <a:blip r:embed="rId2" cstate="print"/>
            <a:stretch>
              <a:fillRect/>
            </a:stretch>
          </p:blipFill>
          <p:spPr>
            <a:xfrm>
              <a:off x="563641" y="1815990"/>
              <a:ext cx="1838068" cy="1838068"/>
            </a:xfrm>
            <a:prstGeom prst="rect">
              <a:avLst/>
            </a:prstGeom>
          </p:spPr>
        </p:pic>
        <p:pic>
          <p:nvPicPr>
            <p:cNvPr id="6" name="Picture 5" descr="autoRaw2.png"/>
            <p:cNvPicPr>
              <a:picLocks noChangeAspect="1"/>
            </p:cNvPicPr>
            <p:nvPr/>
          </p:nvPicPr>
          <p:blipFill>
            <a:blip r:embed="rId3" cstate="print"/>
            <a:stretch>
              <a:fillRect/>
            </a:stretch>
          </p:blipFill>
          <p:spPr>
            <a:xfrm>
              <a:off x="2574028" y="1815990"/>
              <a:ext cx="1838068" cy="1838068"/>
            </a:xfrm>
            <a:prstGeom prst="rect">
              <a:avLst/>
            </a:prstGeom>
          </p:spPr>
        </p:pic>
        <p:sp>
          <p:nvSpPr>
            <p:cNvPr id="7" name="TextBox 6"/>
            <p:cNvSpPr txBox="1"/>
            <p:nvPr/>
          </p:nvSpPr>
          <p:spPr>
            <a:xfrm>
              <a:off x="1453780" y="3659430"/>
              <a:ext cx="2100255" cy="338554"/>
            </a:xfrm>
            <a:prstGeom prst="rect">
              <a:avLst/>
            </a:prstGeom>
            <a:noFill/>
          </p:spPr>
          <p:txBody>
            <a:bodyPr wrap="none" rtlCol="0">
              <a:spAutoFit/>
            </a:bodyPr>
            <a:lstStyle/>
            <a:p>
              <a:pPr algn="ctr"/>
              <a:r>
                <a:rPr lang="en-US" sz="1600" dirty="0" smtClean="0">
                  <a:solidFill>
                    <a:schemeClr val="bg1"/>
                  </a:solidFill>
                </a:rPr>
                <a:t>Sparse auto-encoder</a:t>
              </a:r>
              <a:endParaRPr lang="en-US" sz="1600" dirty="0">
                <a:solidFill>
                  <a:schemeClr val="bg1"/>
                </a:solidFill>
              </a:endParaRPr>
            </a:p>
          </p:txBody>
        </p:sp>
        <p:sp>
          <p:nvSpPr>
            <p:cNvPr id="16" name="TextBox 15"/>
            <p:cNvSpPr txBox="1"/>
            <p:nvPr/>
          </p:nvSpPr>
          <p:spPr>
            <a:xfrm>
              <a:off x="1051564" y="1585560"/>
              <a:ext cx="909224" cy="230832"/>
            </a:xfrm>
            <a:prstGeom prst="rect">
              <a:avLst/>
            </a:prstGeom>
            <a:noFill/>
          </p:spPr>
          <p:txBody>
            <a:bodyPr wrap="none" rtlCol="0">
              <a:spAutoFit/>
            </a:bodyPr>
            <a:lstStyle/>
            <a:p>
              <a:r>
                <a:rPr lang="en-US" sz="900" dirty="0" smtClean="0">
                  <a:solidFill>
                    <a:schemeClr val="bg1"/>
                  </a:solidFill>
                </a:rPr>
                <a:t>with whitening</a:t>
              </a:r>
              <a:endParaRPr lang="en-US" sz="900" dirty="0">
                <a:solidFill>
                  <a:schemeClr val="bg1"/>
                </a:solidFill>
              </a:endParaRPr>
            </a:p>
          </p:txBody>
        </p:sp>
        <p:sp>
          <p:nvSpPr>
            <p:cNvPr id="20" name="TextBox 19"/>
            <p:cNvSpPr txBox="1"/>
            <p:nvPr/>
          </p:nvSpPr>
          <p:spPr>
            <a:xfrm>
              <a:off x="2852932" y="1585560"/>
              <a:ext cx="1069525" cy="230832"/>
            </a:xfrm>
            <a:prstGeom prst="rect">
              <a:avLst/>
            </a:prstGeom>
            <a:noFill/>
          </p:spPr>
          <p:txBody>
            <a:bodyPr wrap="none" rtlCol="0">
              <a:spAutoFit/>
            </a:bodyPr>
            <a:lstStyle/>
            <a:p>
              <a:r>
                <a:rPr lang="en-US" sz="900" dirty="0" smtClean="0">
                  <a:solidFill>
                    <a:schemeClr val="bg1"/>
                  </a:solidFill>
                </a:rPr>
                <a:t>without whitening</a:t>
              </a:r>
              <a:endParaRPr lang="en-US" sz="900" dirty="0">
                <a:solidFill>
                  <a:schemeClr val="bg1"/>
                </a:solidFill>
              </a:endParaRPr>
            </a:p>
          </p:txBody>
        </p:sp>
      </p:grpSp>
      <p:grpSp>
        <p:nvGrpSpPr>
          <p:cNvPr id="8" name="Group 28"/>
          <p:cNvGrpSpPr/>
          <p:nvPr/>
        </p:nvGrpSpPr>
        <p:grpSpPr>
          <a:xfrm>
            <a:off x="4862533" y="1470345"/>
            <a:ext cx="3848455" cy="2412424"/>
            <a:chOff x="4862533" y="1585560"/>
            <a:chExt cx="3848455" cy="2412424"/>
          </a:xfrm>
        </p:grpSpPr>
        <p:sp>
          <p:nvSpPr>
            <p:cNvPr id="9" name="TextBox 8"/>
            <p:cNvSpPr txBox="1"/>
            <p:nvPr/>
          </p:nvSpPr>
          <p:spPr>
            <a:xfrm>
              <a:off x="6112074" y="3659430"/>
              <a:ext cx="1346844" cy="338554"/>
            </a:xfrm>
            <a:prstGeom prst="rect">
              <a:avLst/>
            </a:prstGeom>
            <a:noFill/>
          </p:spPr>
          <p:txBody>
            <a:bodyPr wrap="none" rtlCol="0">
              <a:spAutoFit/>
            </a:bodyPr>
            <a:lstStyle/>
            <a:p>
              <a:pPr algn="ctr"/>
              <a:r>
                <a:rPr lang="en-US" sz="1600" dirty="0" smtClean="0">
                  <a:solidFill>
                    <a:schemeClr val="bg1"/>
                  </a:solidFill>
                </a:rPr>
                <a:t>Sparse RBM</a:t>
              </a:r>
              <a:endParaRPr lang="en-US" sz="1600" dirty="0">
                <a:solidFill>
                  <a:schemeClr val="bg1"/>
                </a:solidFill>
              </a:endParaRPr>
            </a:p>
          </p:txBody>
        </p:sp>
        <p:pic>
          <p:nvPicPr>
            <p:cNvPr id="10" name="Picture 9" descr="rbmWhite2.png"/>
            <p:cNvPicPr>
              <a:picLocks noChangeAspect="1"/>
            </p:cNvPicPr>
            <p:nvPr/>
          </p:nvPicPr>
          <p:blipFill>
            <a:blip r:embed="rId4" cstate="print"/>
            <a:stretch>
              <a:fillRect/>
            </a:stretch>
          </p:blipFill>
          <p:spPr>
            <a:xfrm>
              <a:off x="4862533" y="1815990"/>
              <a:ext cx="1838068" cy="1838068"/>
            </a:xfrm>
            <a:prstGeom prst="rect">
              <a:avLst/>
            </a:prstGeom>
          </p:spPr>
        </p:pic>
        <p:pic>
          <p:nvPicPr>
            <p:cNvPr id="11" name="Picture 10" descr="rbmRaw2.png"/>
            <p:cNvPicPr>
              <a:picLocks noChangeAspect="1"/>
            </p:cNvPicPr>
            <p:nvPr/>
          </p:nvPicPr>
          <p:blipFill>
            <a:blip r:embed="rId5" cstate="print"/>
            <a:stretch>
              <a:fillRect/>
            </a:stretch>
          </p:blipFill>
          <p:spPr>
            <a:xfrm>
              <a:off x="6872920" y="1815990"/>
              <a:ext cx="1838068" cy="1838068"/>
            </a:xfrm>
            <a:prstGeom prst="rect">
              <a:avLst/>
            </a:prstGeom>
          </p:spPr>
        </p:pic>
        <p:sp>
          <p:nvSpPr>
            <p:cNvPr id="21" name="TextBox 20"/>
            <p:cNvSpPr txBox="1"/>
            <p:nvPr/>
          </p:nvSpPr>
          <p:spPr>
            <a:xfrm>
              <a:off x="5340100" y="1585560"/>
              <a:ext cx="909224" cy="230832"/>
            </a:xfrm>
            <a:prstGeom prst="rect">
              <a:avLst/>
            </a:prstGeom>
            <a:noFill/>
          </p:spPr>
          <p:txBody>
            <a:bodyPr wrap="none" rtlCol="0">
              <a:spAutoFit/>
            </a:bodyPr>
            <a:lstStyle/>
            <a:p>
              <a:r>
                <a:rPr lang="en-US" sz="900" dirty="0" smtClean="0">
                  <a:solidFill>
                    <a:schemeClr val="bg1"/>
                  </a:solidFill>
                </a:rPr>
                <a:t>with whitening</a:t>
              </a:r>
              <a:endParaRPr lang="en-US" sz="900" dirty="0">
                <a:solidFill>
                  <a:schemeClr val="bg1"/>
                </a:solidFill>
              </a:endParaRPr>
            </a:p>
          </p:txBody>
        </p:sp>
        <p:sp>
          <p:nvSpPr>
            <p:cNvPr id="22" name="TextBox 21"/>
            <p:cNvSpPr txBox="1"/>
            <p:nvPr/>
          </p:nvSpPr>
          <p:spPr>
            <a:xfrm>
              <a:off x="7183540" y="1585560"/>
              <a:ext cx="1069525" cy="230832"/>
            </a:xfrm>
            <a:prstGeom prst="rect">
              <a:avLst/>
            </a:prstGeom>
            <a:noFill/>
          </p:spPr>
          <p:txBody>
            <a:bodyPr wrap="none" rtlCol="0">
              <a:spAutoFit/>
            </a:bodyPr>
            <a:lstStyle/>
            <a:p>
              <a:r>
                <a:rPr lang="en-US" sz="900" dirty="0" smtClean="0">
                  <a:solidFill>
                    <a:schemeClr val="bg1"/>
                  </a:solidFill>
                </a:rPr>
                <a:t>without whitening</a:t>
              </a:r>
              <a:endParaRPr lang="en-US" sz="900" dirty="0">
                <a:solidFill>
                  <a:schemeClr val="bg1"/>
                </a:solidFill>
              </a:endParaRPr>
            </a:p>
          </p:txBody>
        </p:sp>
      </p:grpSp>
      <p:grpSp>
        <p:nvGrpSpPr>
          <p:cNvPr id="12" name="Group 30"/>
          <p:cNvGrpSpPr/>
          <p:nvPr/>
        </p:nvGrpSpPr>
        <p:grpSpPr>
          <a:xfrm>
            <a:off x="577880" y="3966365"/>
            <a:ext cx="3848455" cy="2412192"/>
            <a:chOff x="577880" y="4081580"/>
            <a:chExt cx="3848455" cy="2412192"/>
          </a:xfrm>
        </p:grpSpPr>
        <p:sp>
          <p:nvSpPr>
            <p:cNvPr id="13" name="TextBox 12"/>
            <p:cNvSpPr txBox="1"/>
            <p:nvPr/>
          </p:nvSpPr>
          <p:spPr>
            <a:xfrm>
              <a:off x="1998529" y="6155218"/>
              <a:ext cx="1005403" cy="338554"/>
            </a:xfrm>
            <a:prstGeom prst="rect">
              <a:avLst/>
            </a:prstGeom>
            <a:noFill/>
          </p:spPr>
          <p:txBody>
            <a:bodyPr wrap="none" rtlCol="0">
              <a:spAutoFit/>
            </a:bodyPr>
            <a:lstStyle/>
            <a:p>
              <a:pPr algn="ctr"/>
              <a:r>
                <a:rPr lang="en-US" sz="1600" dirty="0" smtClean="0">
                  <a:solidFill>
                    <a:schemeClr val="bg1"/>
                  </a:solidFill>
                </a:rPr>
                <a:t>K-means</a:t>
              </a:r>
              <a:endParaRPr lang="en-US" sz="1600" dirty="0">
                <a:solidFill>
                  <a:schemeClr val="bg1"/>
                </a:solidFill>
              </a:endParaRPr>
            </a:p>
          </p:txBody>
        </p:sp>
        <p:pic>
          <p:nvPicPr>
            <p:cNvPr id="14" name="Picture 13" descr="kmeansWhite2.png"/>
            <p:cNvPicPr>
              <a:picLocks noChangeAspect="1"/>
            </p:cNvPicPr>
            <p:nvPr/>
          </p:nvPicPr>
          <p:blipFill>
            <a:blip r:embed="rId6" cstate="print"/>
            <a:stretch>
              <a:fillRect/>
            </a:stretch>
          </p:blipFill>
          <p:spPr>
            <a:xfrm>
              <a:off x="577880" y="4317150"/>
              <a:ext cx="1838068" cy="1838068"/>
            </a:xfrm>
            <a:prstGeom prst="rect">
              <a:avLst/>
            </a:prstGeom>
          </p:spPr>
        </p:pic>
        <p:pic>
          <p:nvPicPr>
            <p:cNvPr id="15" name="Picture 14" descr="kmeansRaw2.png"/>
            <p:cNvPicPr>
              <a:picLocks noChangeAspect="1"/>
            </p:cNvPicPr>
            <p:nvPr/>
          </p:nvPicPr>
          <p:blipFill>
            <a:blip r:embed="rId7" cstate="print"/>
            <a:stretch>
              <a:fillRect/>
            </a:stretch>
          </p:blipFill>
          <p:spPr>
            <a:xfrm>
              <a:off x="2588267" y="4317150"/>
              <a:ext cx="1838068" cy="1838068"/>
            </a:xfrm>
            <a:prstGeom prst="rect">
              <a:avLst/>
            </a:prstGeom>
          </p:spPr>
        </p:pic>
        <p:sp>
          <p:nvSpPr>
            <p:cNvPr id="23" name="TextBox 22"/>
            <p:cNvSpPr txBox="1"/>
            <p:nvPr/>
          </p:nvSpPr>
          <p:spPr>
            <a:xfrm>
              <a:off x="1077145" y="4081580"/>
              <a:ext cx="909224" cy="230832"/>
            </a:xfrm>
            <a:prstGeom prst="rect">
              <a:avLst/>
            </a:prstGeom>
            <a:noFill/>
          </p:spPr>
          <p:txBody>
            <a:bodyPr wrap="none" rtlCol="0">
              <a:spAutoFit/>
            </a:bodyPr>
            <a:lstStyle/>
            <a:p>
              <a:r>
                <a:rPr lang="en-US" sz="900" dirty="0" smtClean="0">
                  <a:solidFill>
                    <a:schemeClr val="bg1"/>
                  </a:solidFill>
                </a:rPr>
                <a:t>with whitening</a:t>
              </a:r>
              <a:endParaRPr lang="en-US" sz="900" dirty="0">
                <a:solidFill>
                  <a:schemeClr val="bg1"/>
                </a:solidFill>
              </a:endParaRPr>
            </a:p>
          </p:txBody>
        </p:sp>
        <p:sp>
          <p:nvSpPr>
            <p:cNvPr id="24" name="TextBox 23"/>
            <p:cNvSpPr txBox="1"/>
            <p:nvPr/>
          </p:nvSpPr>
          <p:spPr>
            <a:xfrm>
              <a:off x="2878513" y="4081580"/>
              <a:ext cx="1069525" cy="230832"/>
            </a:xfrm>
            <a:prstGeom prst="rect">
              <a:avLst/>
            </a:prstGeom>
            <a:noFill/>
          </p:spPr>
          <p:txBody>
            <a:bodyPr wrap="none" rtlCol="0">
              <a:spAutoFit/>
            </a:bodyPr>
            <a:lstStyle/>
            <a:p>
              <a:r>
                <a:rPr lang="en-US" sz="900" dirty="0" smtClean="0">
                  <a:solidFill>
                    <a:schemeClr val="bg1"/>
                  </a:solidFill>
                </a:rPr>
                <a:t>without whitening</a:t>
              </a:r>
              <a:endParaRPr lang="en-US" sz="900" dirty="0">
                <a:solidFill>
                  <a:schemeClr val="bg1"/>
                </a:solidFill>
              </a:endParaRPr>
            </a:p>
          </p:txBody>
        </p:sp>
      </p:grpSp>
      <p:grpSp>
        <p:nvGrpSpPr>
          <p:cNvPr id="27" name="Group 29"/>
          <p:cNvGrpSpPr/>
          <p:nvPr/>
        </p:nvGrpSpPr>
        <p:grpSpPr>
          <a:xfrm>
            <a:off x="4852917" y="3966365"/>
            <a:ext cx="3848455" cy="2412192"/>
            <a:chOff x="4852917" y="4081580"/>
            <a:chExt cx="3848455" cy="2412192"/>
          </a:xfrm>
        </p:grpSpPr>
        <p:pic>
          <p:nvPicPr>
            <p:cNvPr id="17" name="Picture 16" descr="gmmWhite2.png"/>
            <p:cNvPicPr>
              <a:picLocks noChangeAspect="1"/>
            </p:cNvPicPr>
            <p:nvPr/>
          </p:nvPicPr>
          <p:blipFill>
            <a:blip r:embed="rId8" cstate="print"/>
            <a:stretch>
              <a:fillRect/>
            </a:stretch>
          </p:blipFill>
          <p:spPr>
            <a:xfrm>
              <a:off x="4852917" y="4317150"/>
              <a:ext cx="1838068" cy="1838068"/>
            </a:xfrm>
            <a:prstGeom prst="rect">
              <a:avLst/>
            </a:prstGeom>
          </p:spPr>
        </p:pic>
        <p:pic>
          <p:nvPicPr>
            <p:cNvPr id="18" name="Picture 17" descr="gmmRaw2.png"/>
            <p:cNvPicPr>
              <a:picLocks noChangeAspect="1"/>
            </p:cNvPicPr>
            <p:nvPr/>
          </p:nvPicPr>
          <p:blipFill>
            <a:blip r:embed="rId9" cstate="print"/>
            <a:stretch>
              <a:fillRect/>
            </a:stretch>
          </p:blipFill>
          <p:spPr>
            <a:xfrm>
              <a:off x="6863304" y="4317150"/>
              <a:ext cx="1838068" cy="1838068"/>
            </a:xfrm>
            <a:prstGeom prst="rect">
              <a:avLst/>
            </a:prstGeom>
          </p:spPr>
        </p:pic>
        <p:sp>
          <p:nvSpPr>
            <p:cNvPr id="19" name="TextBox 18"/>
            <p:cNvSpPr txBox="1"/>
            <p:nvPr/>
          </p:nvSpPr>
          <p:spPr>
            <a:xfrm>
              <a:off x="5563962" y="6155218"/>
              <a:ext cx="2396811" cy="338554"/>
            </a:xfrm>
            <a:prstGeom prst="rect">
              <a:avLst/>
            </a:prstGeom>
            <a:noFill/>
          </p:spPr>
          <p:txBody>
            <a:bodyPr wrap="none" rtlCol="0">
              <a:spAutoFit/>
            </a:bodyPr>
            <a:lstStyle/>
            <a:p>
              <a:pPr algn="ctr"/>
              <a:r>
                <a:rPr lang="en-US" sz="1600" dirty="0" smtClean="0">
                  <a:solidFill>
                    <a:schemeClr val="bg1"/>
                  </a:solidFill>
                </a:rPr>
                <a:t>Gaussian mixture model</a:t>
              </a:r>
              <a:endParaRPr lang="en-US" sz="1600" dirty="0">
                <a:solidFill>
                  <a:schemeClr val="bg1"/>
                </a:solidFill>
              </a:endParaRPr>
            </a:p>
          </p:txBody>
        </p:sp>
        <p:sp>
          <p:nvSpPr>
            <p:cNvPr id="25" name="TextBox 24"/>
            <p:cNvSpPr txBox="1"/>
            <p:nvPr/>
          </p:nvSpPr>
          <p:spPr>
            <a:xfrm>
              <a:off x="5378505" y="4081580"/>
              <a:ext cx="909224" cy="230832"/>
            </a:xfrm>
            <a:prstGeom prst="rect">
              <a:avLst/>
            </a:prstGeom>
            <a:noFill/>
          </p:spPr>
          <p:txBody>
            <a:bodyPr wrap="none" rtlCol="0">
              <a:spAutoFit/>
            </a:bodyPr>
            <a:lstStyle/>
            <a:p>
              <a:r>
                <a:rPr lang="en-US" sz="900" dirty="0" smtClean="0">
                  <a:solidFill>
                    <a:schemeClr val="bg1"/>
                  </a:solidFill>
                </a:rPr>
                <a:t>with whitening</a:t>
              </a:r>
              <a:endParaRPr lang="en-US" sz="900" dirty="0">
                <a:solidFill>
                  <a:schemeClr val="bg1"/>
                </a:solidFill>
              </a:endParaRPr>
            </a:p>
          </p:txBody>
        </p:sp>
        <p:sp>
          <p:nvSpPr>
            <p:cNvPr id="26" name="TextBox 25"/>
            <p:cNvSpPr txBox="1"/>
            <p:nvPr/>
          </p:nvSpPr>
          <p:spPr>
            <a:xfrm>
              <a:off x="7179873" y="4081580"/>
              <a:ext cx="1069525" cy="230832"/>
            </a:xfrm>
            <a:prstGeom prst="rect">
              <a:avLst/>
            </a:prstGeom>
            <a:noFill/>
          </p:spPr>
          <p:txBody>
            <a:bodyPr wrap="none" rtlCol="0">
              <a:spAutoFit/>
            </a:bodyPr>
            <a:lstStyle/>
            <a:p>
              <a:r>
                <a:rPr lang="en-US" sz="900" dirty="0" smtClean="0">
                  <a:solidFill>
                    <a:schemeClr val="bg1"/>
                  </a:solidFill>
                </a:rPr>
                <a:t>without whitening</a:t>
              </a:r>
              <a:endParaRPr lang="en-US" sz="9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and classification accuracy (CIFAR-10)</a:t>
            </a:r>
            <a:endParaRPr lang="en-US" dirty="0"/>
          </a:p>
        </p:txBody>
      </p:sp>
      <p:pic>
        <p:nvPicPr>
          <p:cNvPr id="6" name="Picture 5" descr="whiteningcv.png"/>
          <p:cNvPicPr>
            <a:picLocks noChangeAspect="1"/>
          </p:cNvPicPr>
          <p:nvPr/>
        </p:nvPicPr>
        <p:blipFill>
          <a:blip r:embed="rId2" cstate="print"/>
          <a:stretch>
            <a:fillRect/>
          </a:stretch>
        </p:blipFill>
        <p:spPr>
          <a:xfrm>
            <a:off x="654689" y="702244"/>
            <a:ext cx="7937031" cy="5952775"/>
          </a:xfrm>
          <a:prstGeom prst="rect">
            <a:avLst/>
          </a:prstGeom>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on CIFAR-10 and NORB (old result)</a:t>
            </a:r>
            <a:endParaRPr lang="en-US" dirty="0"/>
          </a:p>
        </p:txBody>
      </p:sp>
      <p:sp>
        <p:nvSpPr>
          <p:cNvPr id="9" name="Content Placeholder 8"/>
          <p:cNvSpPr>
            <a:spLocks noGrp="1"/>
          </p:cNvSpPr>
          <p:nvPr>
            <p:ph idx="1"/>
          </p:nvPr>
        </p:nvSpPr>
        <p:spPr>
          <a:xfrm>
            <a:off x="462665" y="817460"/>
            <a:ext cx="8229600" cy="1190555"/>
          </a:xfrm>
        </p:spPr>
        <p:txBody>
          <a:bodyPr/>
          <a:lstStyle/>
          <a:p>
            <a:r>
              <a:rPr lang="en-US" sz="2000" b="0" dirty="0" smtClean="0"/>
              <a:t>K-means achieves state-of-the-art</a:t>
            </a:r>
          </a:p>
          <a:p>
            <a:pPr lvl="1"/>
            <a:r>
              <a:rPr lang="en-US" sz="2000" b="0" dirty="0" smtClean="0"/>
              <a:t>Scalable, fast and almost parameter-free, K-means does surprisingly well.  </a:t>
            </a:r>
          </a:p>
        </p:txBody>
      </p:sp>
      <p:graphicFrame>
        <p:nvGraphicFramePr>
          <p:cNvPr id="10" name="Table 9"/>
          <p:cNvGraphicFramePr>
            <a:graphicFrameLocks noGrp="1"/>
          </p:cNvGraphicFramePr>
          <p:nvPr/>
        </p:nvGraphicFramePr>
        <p:xfrm>
          <a:off x="4917645" y="2061655"/>
          <a:ext cx="4032525" cy="2980355"/>
        </p:xfrm>
        <a:graphic>
          <a:graphicData uri="http://schemas.openxmlformats.org/drawingml/2006/table">
            <a:tbl>
              <a:tblPr firstRow="1" bandRow="1"/>
              <a:tblGrid>
                <a:gridCol w="2688350"/>
                <a:gridCol w="1344175"/>
              </a:tblGrid>
              <a:tr h="360947">
                <a:tc gridSpan="2">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smtClean="0"/>
                        <a:t>NORB Test </a:t>
                      </a:r>
                      <a:r>
                        <a:rPr lang="en-US" sz="1600" baseline="0" dirty="0" smtClean="0"/>
                        <a:t>accuracy (error)</a:t>
                      </a:r>
                      <a:endParaRPr lang="en-US" sz="16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sz="3200" dirty="0">
                        <a:latin typeface="Times New Roman" pitchFamily="18" charset="0"/>
                        <a:cs typeface="Times New Roman" pitchFamily="18" charset="0"/>
                      </a:endParaRPr>
                    </a:p>
                  </a:txBody>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Convolutional Neural Networks</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93.4%</a:t>
                      </a:r>
                      <a:r>
                        <a:rPr lang="en-US" sz="1400" baseline="0" dirty="0" smtClean="0"/>
                        <a:t>  (6.6%)</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Deep Boltzmann</a:t>
                      </a:r>
                      <a:r>
                        <a:rPr lang="en-US" sz="1400" baseline="0" dirty="0" smtClean="0"/>
                        <a:t> Machines</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92.8%  (7.2%)</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Deep Belief Networks</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95.0%</a:t>
                      </a:r>
                      <a:r>
                        <a:rPr lang="en-US" sz="1400" baseline="0" dirty="0" smtClean="0"/>
                        <a:t>  (5.0%)</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aseline="0" dirty="0" smtClean="0"/>
                        <a:t>Jarrett et al., 2009</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94.4%</a:t>
                      </a:r>
                      <a:r>
                        <a:rPr lang="en-US" sz="1400" baseline="0" dirty="0" smtClean="0"/>
                        <a:t>  </a:t>
                      </a:r>
                      <a:r>
                        <a:rPr lang="en-US" sz="1400" dirty="0" smtClean="0"/>
                        <a:t>(5.6%)</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Sparse auto-encoder</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96.9%  (3.1%)</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Sparse RBM</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96.2% </a:t>
                      </a:r>
                      <a:r>
                        <a:rPr lang="en-US" sz="1400" baseline="0" dirty="0" smtClean="0"/>
                        <a:t> (3.8%)</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K-means (Hard)</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96.9%  (3.1%)</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1282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t>K-means (Triangle)</a:t>
                      </a:r>
                      <a:endParaRPr lang="en-US" sz="14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smtClean="0"/>
                        <a:t>97.0%</a:t>
                      </a:r>
                      <a:r>
                        <a:rPr lang="en-US" sz="1400" baseline="0" dirty="0" smtClean="0"/>
                        <a:t>  (3.0%)</a:t>
                      </a:r>
                      <a:endParaRPr lang="en-US" sz="1400" b="1"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aphicFrame>
        <p:nvGraphicFramePr>
          <p:cNvPr id="11" name="Table 10"/>
          <p:cNvGraphicFramePr>
            <a:graphicFrameLocks noGrp="1"/>
          </p:cNvGraphicFramePr>
          <p:nvPr/>
        </p:nvGraphicFramePr>
        <p:xfrm>
          <a:off x="232237" y="2053960"/>
          <a:ext cx="4454978" cy="4140200"/>
        </p:xfrm>
        <a:graphic>
          <a:graphicData uri="http://schemas.openxmlformats.org/drawingml/2006/table">
            <a:tbl>
              <a:tblPr firstRow="1" bandRow="1"/>
              <a:tblGrid>
                <a:gridCol w="3680198"/>
                <a:gridCol w="774780"/>
              </a:tblGrid>
              <a:tr h="0">
                <a:tc gridSpan="2">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smtClean="0"/>
                        <a:t>CIFAR-10</a:t>
                      </a:r>
                      <a:r>
                        <a:rPr lang="en-US" sz="1600" baseline="0" dirty="0" smtClean="0"/>
                        <a:t> Test accuracy</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sz="3200" dirty="0">
                        <a:latin typeface="Times New Roman" pitchFamily="18" charset="0"/>
                        <a:cs typeface="Times New Roman" pitchFamily="18" charset="0"/>
                      </a:endParaRPr>
                    </a:p>
                  </a:txBody>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Raw pixels</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37.3%</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RBM with back-propagation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64.8%</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3-Way Factored RBM (3 layers)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65.3%</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Mean-covariance RBM (3 layers)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71.0%</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Improved Local Coordinate Coding</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74.5%</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Convolutional RBM</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78.9%</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Sparse auto-encoder</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73.4%</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Sparse RBM</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72.4%</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K-means (Hard)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68.6%</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K-means (Triangle, 1600 features)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77.9%</a:t>
                      </a:r>
                      <a:endParaRPr lang="en-US" sz="16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9962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smtClean="0"/>
                        <a:t>K-means (Triangle, 4000 features)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79.6%</a:t>
                      </a:r>
                      <a:endParaRPr lang="en-US" sz="16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6" name="Rectangle 5"/>
          <p:cNvSpPr/>
          <p:nvPr/>
        </p:nvSpPr>
        <p:spPr bwMode="auto">
          <a:xfrm>
            <a:off x="3957520" y="5886920"/>
            <a:ext cx="652885" cy="26883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 name="Rectangle 6"/>
          <p:cNvSpPr/>
          <p:nvPr/>
        </p:nvSpPr>
        <p:spPr bwMode="auto">
          <a:xfrm>
            <a:off x="7682804" y="4751909"/>
            <a:ext cx="1143000" cy="26883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bwMode="auto">
          <a:xfrm>
            <a:off x="506535" y="1567869"/>
            <a:ext cx="4339765" cy="453179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a:xfrm>
            <a:off x="693095" y="215900"/>
            <a:ext cx="7885811" cy="304800"/>
          </a:xfrm>
        </p:spPr>
        <p:txBody>
          <a:bodyPr/>
          <a:lstStyle/>
          <a:p>
            <a:r>
              <a:rPr lang="en-US" dirty="0" smtClean="0"/>
              <a:t>Kai Yu’s PASCAL VOC (Object recognition) result (2009)  </a:t>
            </a:r>
            <a:endParaRPr lang="en-US" dirty="0"/>
          </a:p>
        </p:txBody>
      </p:sp>
      <p:grpSp>
        <p:nvGrpSpPr>
          <p:cNvPr id="18" name="Group 37"/>
          <p:cNvGrpSpPr>
            <a:grpSpLocks/>
          </p:cNvGrpSpPr>
          <p:nvPr/>
        </p:nvGrpSpPr>
        <p:grpSpPr bwMode="auto">
          <a:xfrm>
            <a:off x="347450" y="1047890"/>
            <a:ext cx="4749800" cy="4998494"/>
            <a:chOff x="2286000" y="1219200"/>
            <a:chExt cx="4749801" cy="4997776"/>
          </a:xfrm>
        </p:grpSpPr>
        <p:grpSp>
          <p:nvGrpSpPr>
            <p:cNvPr id="19" name="Group 35"/>
            <p:cNvGrpSpPr>
              <a:grpSpLocks/>
            </p:cNvGrpSpPr>
            <p:nvPr/>
          </p:nvGrpSpPr>
          <p:grpSpPr bwMode="auto">
            <a:xfrm>
              <a:off x="2514600" y="1219200"/>
              <a:ext cx="4521201" cy="4997776"/>
              <a:chOff x="2590800" y="965202"/>
              <a:chExt cx="4521201" cy="4997776"/>
            </a:xfrm>
          </p:grpSpPr>
          <p:grpSp>
            <p:nvGrpSpPr>
              <p:cNvPr id="21" name="Group 28"/>
              <p:cNvGrpSpPr>
                <a:grpSpLocks/>
              </p:cNvGrpSpPr>
              <p:nvPr/>
            </p:nvGrpSpPr>
            <p:grpSpPr bwMode="auto">
              <a:xfrm>
                <a:off x="2590800" y="985108"/>
                <a:ext cx="4521201" cy="4977870"/>
                <a:chOff x="2573866" y="1093787"/>
                <a:chExt cx="4521201" cy="4977870"/>
              </a:xfrm>
            </p:grpSpPr>
            <p:grpSp>
              <p:nvGrpSpPr>
                <p:cNvPr id="25" name="Group 23"/>
                <p:cNvGrpSpPr>
                  <a:grpSpLocks/>
                </p:cNvGrpSpPr>
                <p:nvPr/>
              </p:nvGrpSpPr>
              <p:grpSpPr bwMode="auto">
                <a:xfrm>
                  <a:off x="2573866" y="1632678"/>
                  <a:ext cx="4238625" cy="4438979"/>
                  <a:chOff x="2209800" y="1327878"/>
                  <a:chExt cx="4238625" cy="4438979"/>
                </a:xfrm>
              </p:grpSpPr>
              <p:pic>
                <p:nvPicPr>
                  <p:cNvPr id="29" name="Picture 5"/>
                  <p:cNvPicPr>
                    <a:picLocks noChangeAspect="1" noChangeArrowheads="1"/>
                  </p:cNvPicPr>
                  <p:nvPr/>
                </p:nvPicPr>
                <p:blipFill>
                  <a:blip r:embed="rId2" cstate="print"/>
                  <a:srcRect b="2733"/>
                  <a:stretch>
                    <a:fillRect/>
                  </a:stretch>
                </p:blipFill>
                <p:spPr bwMode="auto">
                  <a:xfrm>
                    <a:off x="3810000" y="1327878"/>
                    <a:ext cx="2638425" cy="4415448"/>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2209800" y="1371600"/>
                    <a:ext cx="1266825" cy="4395257"/>
                  </a:xfrm>
                  <a:prstGeom prst="rect">
                    <a:avLst/>
                  </a:prstGeom>
                  <a:noFill/>
                  <a:ln w="9525">
                    <a:noFill/>
                    <a:miter lim="800000"/>
                    <a:headEnd/>
                    <a:tailEnd/>
                  </a:ln>
                </p:spPr>
              </p:pic>
            </p:grpSp>
            <p:sp>
              <p:nvSpPr>
                <p:cNvPr id="26" name="TextBox 25"/>
                <p:cNvSpPr txBox="1">
                  <a:spLocks noChangeArrowheads="1"/>
                </p:cNvSpPr>
                <p:nvPr/>
              </p:nvSpPr>
              <p:spPr bwMode="auto">
                <a:xfrm>
                  <a:off x="4002146" y="1093787"/>
                  <a:ext cx="857723" cy="46159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bg1"/>
                      </a:solidFill>
                    </a:rPr>
                    <a:t>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Learning</a:t>
                  </a:r>
                </a:p>
              </p:txBody>
            </p:sp>
            <p:sp>
              <p:nvSpPr>
                <p:cNvPr id="27" name="TextBox 26"/>
                <p:cNvSpPr txBox="1">
                  <a:spLocks noChangeArrowheads="1"/>
                </p:cNvSpPr>
                <p:nvPr/>
              </p:nvSpPr>
              <p:spPr bwMode="auto">
                <a:xfrm>
                  <a:off x="4588928" y="1099279"/>
                  <a:ext cx="1354669" cy="46166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Best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Other Teams</a:t>
                  </a:r>
                </a:p>
              </p:txBody>
            </p:sp>
            <p:sp>
              <p:nvSpPr>
                <p:cNvPr id="28" name="TextBox 27"/>
                <p:cNvSpPr txBox="1">
                  <a:spLocks noChangeArrowheads="1"/>
                </p:cNvSpPr>
                <p:nvPr/>
              </p:nvSpPr>
              <p:spPr bwMode="auto">
                <a:xfrm>
                  <a:off x="5740398" y="1200880"/>
                  <a:ext cx="1354669" cy="276999"/>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chemeClr val="bg1"/>
                      </a:solidFill>
                      <a:effectLst/>
                      <a:uLnTx/>
                      <a:uFillTx/>
                    </a:rPr>
                    <a:t>Difference</a:t>
                  </a:r>
                </a:p>
              </p:txBody>
            </p:sp>
          </p:grpSp>
          <p:cxnSp>
            <p:nvCxnSpPr>
              <p:cNvPr id="22" name="Straight Connector 30"/>
              <p:cNvCxnSpPr>
                <a:cxnSpLocks noChangeShapeType="1"/>
              </p:cNvCxnSpPr>
              <p:nvPr/>
            </p:nvCxnSpPr>
            <p:spPr bwMode="auto">
              <a:xfrm>
                <a:off x="2590800" y="1447800"/>
                <a:ext cx="4191000" cy="0"/>
              </a:xfrm>
              <a:prstGeom prst="line">
                <a:avLst/>
              </a:prstGeom>
              <a:noFill/>
              <a:ln w="9525">
                <a:solidFill>
                  <a:srgbClr val="000000"/>
                </a:solidFill>
                <a:round/>
                <a:headEnd/>
                <a:tailEnd/>
              </a:ln>
            </p:spPr>
          </p:cxnSp>
          <p:cxnSp>
            <p:nvCxnSpPr>
              <p:cNvPr id="23" name="Straight Connector 33"/>
              <p:cNvCxnSpPr>
                <a:cxnSpLocks noChangeShapeType="1"/>
              </p:cNvCxnSpPr>
              <p:nvPr/>
            </p:nvCxnSpPr>
            <p:spPr bwMode="auto">
              <a:xfrm>
                <a:off x="2590800" y="5943600"/>
                <a:ext cx="4191000" cy="0"/>
              </a:xfrm>
              <a:prstGeom prst="line">
                <a:avLst/>
              </a:prstGeom>
              <a:noFill/>
              <a:ln w="9525">
                <a:solidFill>
                  <a:srgbClr val="000000"/>
                </a:solidFill>
                <a:round/>
                <a:headEnd/>
                <a:tailEnd/>
              </a:ln>
            </p:spPr>
          </p:cxnSp>
          <p:cxnSp>
            <p:nvCxnSpPr>
              <p:cNvPr id="24" name="Straight Connector 34"/>
              <p:cNvCxnSpPr>
                <a:cxnSpLocks noChangeShapeType="1"/>
              </p:cNvCxnSpPr>
              <p:nvPr/>
            </p:nvCxnSpPr>
            <p:spPr bwMode="auto">
              <a:xfrm>
                <a:off x="2590800" y="965202"/>
                <a:ext cx="4191000" cy="0"/>
              </a:xfrm>
              <a:prstGeom prst="line">
                <a:avLst/>
              </a:prstGeom>
              <a:noFill/>
              <a:ln w="9525">
                <a:solidFill>
                  <a:srgbClr val="000000"/>
                </a:solidFill>
                <a:round/>
                <a:headEnd/>
                <a:tailEnd/>
              </a:ln>
            </p:spPr>
          </p:cxnSp>
        </p:grpSp>
        <p:sp>
          <p:nvSpPr>
            <p:cNvPr id="20" name="TextBox 36"/>
            <p:cNvSpPr txBox="1">
              <a:spLocks noChangeArrowheads="1"/>
            </p:cNvSpPr>
            <p:nvPr/>
          </p:nvSpPr>
          <p:spPr bwMode="auto">
            <a:xfrm>
              <a:off x="2286000" y="1354665"/>
              <a:ext cx="1354669" cy="33850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rPr>
                <a:t>Class</a:t>
              </a:r>
            </a:p>
          </p:txBody>
        </p:sp>
      </p:grpSp>
      <p:sp>
        <p:nvSpPr>
          <p:cNvPr id="31" name="Rectangle 30"/>
          <p:cNvSpPr>
            <a:spLocks noChangeArrowheads="1"/>
          </p:cNvSpPr>
          <p:nvPr/>
        </p:nvSpPr>
        <p:spPr bwMode="auto">
          <a:xfrm>
            <a:off x="5029200" y="2286000"/>
            <a:ext cx="3886200" cy="2819400"/>
          </a:xfrm>
          <a:prstGeom prst="rect">
            <a:avLst/>
          </a:prstGeom>
          <a:solidFill>
            <a:srgbClr val="C2FFF0"/>
          </a:solidFill>
          <a:ln w="9525">
            <a:noFill/>
            <a:round/>
            <a:headEnd/>
            <a:tailEnd/>
          </a:ln>
          <a:effectLst>
            <a:outerShdw dist="152400" dir="2640007" algn="tl" rotWithShape="0">
              <a:srgbClr val="808080">
                <a:alpha val="39999"/>
              </a:srgbClr>
            </a:outerShdw>
          </a:effectLst>
        </p:spPr>
        <p:txBody>
          <a:bodyPr/>
          <a:lstStyle/>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lang="en-US" sz="2000" kern="0" dirty="0" smtClean="0">
                <a:solidFill>
                  <a:sysClr val="windowText" lastClr="000000"/>
                </a:solidFill>
              </a:rPr>
              <a:t> Sparse coding to learn features. </a:t>
            </a:r>
          </a:p>
          <a:p>
            <a:pPr marL="0" marR="0" lvl="0" indent="0" algn="l" defTabSz="912813" eaLnBrk="1" fontAlgn="auto" latinLnBrk="0" hangingPunct="1">
              <a:lnSpc>
                <a:spcPct val="100000"/>
              </a:lnSpc>
              <a:spcBef>
                <a:spcPts val="0"/>
              </a:spcBef>
              <a:spcAft>
                <a:spcPts val="0"/>
              </a:spcAft>
              <a:buClrTx/>
              <a:buSzTx/>
              <a:tabLst/>
              <a:defRPr/>
            </a:pPr>
            <a:r>
              <a:rPr lang="en-US" sz="2000" kern="0" dirty="0" smtClean="0">
                <a:solidFill>
                  <a:sysClr val="windowText" lastClr="000000"/>
                </a:solidFill>
              </a:rPr>
              <a:t> </a:t>
            </a: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kumimoji="0" lang="en-US" sz="2000" i="0" u="none" strike="noStrike" kern="0" cap="none" spc="0" normalizeH="0" baseline="0" noProof="0" dirty="0" smtClean="0">
                <a:ln>
                  <a:noFill/>
                </a:ln>
                <a:solidFill>
                  <a:sysClr val="windowText" lastClr="000000"/>
                </a:solidFill>
                <a:effectLst/>
                <a:uLnTx/>
                <a:uFillTx/>
              </a:rPr>
              <a:t> Unsupervised</a:t>
            </a:r>
            <a:r>
              <a:rPr kumimoji="0" lang="en-US" sz="200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feature </a:t>
            </a:r>
            <a:r>
              <a:rPr kumimoji="0" lang="en-US" sz="2000" i="0" u="none" strike="noStrike" kern="0" cap="none" spc="0" normalizeH="0" noProof="0" dirty="0" smtClean="0">
                <a:ln>
                  <a:noFill/>
                </a:ln>
                <a:solidFill>
                  <a:sysClr val="windowText" lastClr="000000"/>
                </a:solidFill>
                <a:effectLst/>
                <a:uLnTx/>
                <a:uFillTx/>
              </a:rPr>
              <a:t>learning beat all the other approaches by a significant margin.</a:t>
            </a: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p:txBody>
      </p:sp>
      <p:sp>
        <p:nvSpPr>
          <p:cNvPr id="33" name="TextBox 32"/>
          <p:cNvSpPr txBox="1"/>
          <p:nvPr/>
        </p:nvSpPr>
        <p:spPr>
          <a:xfrm>
            <a:off x="-36600" y="6462995"/>
            <a:ext cx="2735172"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[Slide courtesy of Kai Yu]</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64740" y="214313"/>
            <a:ext cx="90100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400" u="sng" dirty="0">
                <a:solidFill>
                  <a:schemeClr val="tx1"/>
                </a:solidFill>
                <a:ea typeface="ＭＳ Ｐゴシック" charset="0"/>
                <a:cs typeface="Gill Sans" charset="0"/>
              </a:rPr>
              <a:t>Acoustic Modeling for Speech Recognition</a:t>
            </a:r>
          </a:p>
        </p:txBody>
      </p:sp>
      <p:sp>
        <p:nvSpPr>
          <p:cNvPr id="33794" name="Rectangle 2"/>
          <p:cNvSpPr>
            <a:spLocks/>
          </p:cNvSpPr>
          <p:nvPr/>
        </p:nvSpPr>
        <p:spPr bwMode="auto">
          <a:xfrm>
            <a:off x="129481" y="933152"/>
            <a:ext cx="4616648"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500" dirty="0" err="1">
                <a:ea typeface="ＭＳ Ｐゴシック" charset="0"/>
                <a:cs typeface="Gill Sans" charset="0"/>
              </a:rPr>
              <a:t>Async</a:t>
            </a:r>
            <a:r>
              <a:rPr lang="en-US" sz="2500" dirty="0">
                <a:ea typeface="ＭＳ Ｐゴシック" charset="0"/>
                <a:cs typeface="Gill Sans" charset="0"/>
              </a:rPr>
              <a:t> SGD and </a:t>
            </a:r>
            <a:r>
              <a:rPr lang="en-US" sz="2500" dirty="0" smtClean="0">
                <a:ea typeface="ＭＳ Ｐゴシック" charset="0"/>
                <a:cs typeface="Gill Sans" charset="0"/>
              </a:rPr>
              <a:t>L-BFGS can </a:t>
            </a:r>
            <a:r>
              <a:rPr lang="en-US" sz="2500" dirty="0">
                <a:ea typeface="ＭＳ Ｐゴシック" charset="0"/>
                <a:cs typeface="Gill Sans" charset="0"/>
              </a:rPr>
              <a:t>both speed up model training.</a:t>
            </a:r>
          </a:p>
        </p:txBody>
      </p:sp>
      <p:sp>
        <p:nvSpPr>
          <p:cNvPr id="33797" name="Rectangle 5"/>
          <p:cNvSpPr>
            <a:spLocks/>
          </p:cNvSpPr>
          <p:nvPr/>
        </p:nvSpPr>
        <p:spPr bwMode="auto">
          <a:xfrm>
            <a:off x="5109670" y="1821656"/>
            <a:ext cx="3759398"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100" dirty="0">
                <a:ea typeface="ＭＳ Ｐゴシック" charset="0"/>
                <a:cs typeface="Gill Sans" charset="0"/>
              </a:rPr>
              <a:t>To reach the same model </a:t>
            </a:r>
            <a:r>
              <a:rPr lang="en-US" sz="2100" dirty="0" smtClean="0">
                <a:ea typeface="ＭＳ Ｐゴシック" charset="0"/>
                <a:cs typeface="Gill Sans" charset="0"/>
              </a:rPr>
              <a:t>quality </a:t>
            </a:r>
            <a:r>
              <a:rPr lang="en-US" sz="2100" dirty="0" err="1" smtClean="0">
                <a:ea typeface="ＭＳ Ｐゴシック" charset="0"/>
                <a:cs typeface="Gill Sans" charset="0"/>
              </a:rPr>
              <a:t>DistBelief</a:t>
            </a:r>
            <a:r>
              <a:rPr lang="en-US" sz="2100" dirty="0" smtClean="0">
                <a:ea typeface="ＭＳ Ｐゴシック" charset="0"/>
                <a:cs typeface="Gill Sans" charset="0"/>
              </a:rPr>
              <a:t> </a:t>
            </a:r>
            <a:r>
              <a:rPr lang="en-US" sz="2100" dirty="0">
                <a:ea typeface="ＭＳ Ｐゴシック" charset="0"/>
                <a:cs typeface="Gill Sans" charset="0"/>
              </a:rPr>
              <a:t>reached in 4 </a:t>
            </a:r>
            <a:r>
              <a:rPr lang="en-US" sz="2100" dirty="0" smtClean="0">
                <a:ea typeface="ＭＳ Ｐゴシック" charset="0"/>
                <a:cs typeface="Gill Sans" charset="0"/>
              </a:rPr>
              <a:t>days took </a:t>
            </a:r>
            <a:r>
              <a:rPr lang="en-US" sz="2100" dirty="0">
                <a:ea typeface="ＭＳ Ｐゴシック" charset="0"/>
                <a:cs typeface="Gill Sans" charset="0"/>
              </a:rPr>
              <a:t>55 days using a GPU</a:t>
            </a:r>
            <a:r>
              <a:rPr lang="en-US" sz="2100" dirty="0" smtClean="0">
                <a:ea typeface="ＭＳ Ｐゴシック" charset="0"/>
                <a:cs typeface="Gill Sans" charset="0"/>
              </a:rPr>
              <a:t>.... </a:t>
            </a:r>
            <a:endParaRPr lang="en-US" sz="2100" dirty="0">
              <a:ea typeface="ＭＳ Ｐゴシック" charset="0"/>
              <a:cs typeface="Gill Sans" charset="0"/>
            </a:endParaRPr>
          </a:p>
        </p:txBody>
      </p:sp>
      <p:sp>
        <p:nvSpPr>
          <p:cNvPr id="33798" name="Rectangle 6"/>
          <p:cNvSpPr>
            <a:spLocks/>
          </p:cNvSpPr>
          <p:nvPr/>
        </p:nvSpPr>
        <p:spPr bwMode="auto">
          <a:xfrm>
            <a:off x="5109670" y="3352190"/>
            <a:ext cx="3839766"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100" dirty="0" err="1">
                <a:ea typeface="ＭＳ Ｐゴシック" charset="0"/>
                <a:cs typeface="Gill Sans" charset="0"/>
              </a:rPr>
              <a:t>DistBelief</a:t>
            </a:r>
            <a:r>
              <a:rPr lang="en-US" sz="2100" dirty="0">
                <a:ea typeface="ＭＳ Ｐゴシック" charset="0"/>
                <a:cs typeface="Gill Sans" charset="0"/>
              </a:rPr>
              <a:t> can support much larger models than a </a:t>
            </a:r>
            <a:r>
              <a:rPr lang="en-US" sz="2100" dirty="0" smtClean="0">
                <a:ea typeface="ＭＳ Ｐゴシック" charset="0"/>
                <a:cs typeface="Gill Sans" charset="0"/>
              </a:rPr>
              <a:t>GPU (useful for unsupervised learning). </a:t>
            </a:r>
            <a:endParaRPr lang="en-US" sz="2100" dirty="0">
              <a:ea typeface="ＭＳ Ｐゴシック" charset="0"/>
              <a:cs typeface="Gill Sans" charset="0"/>
            </a:endParaRPr>
          </a:p>
        </p:txBody>
      </p:sp>
      <p:pic>
        <p:nvPicPr>
          <p:cNvPr id="337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3" y="1821656"/>
            <a:ext cx="4661297" cy="388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033921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utoUpdateAnimBg="0"/>
      <p:bldP spid="33798"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Classification results</a:t>
            </a:r>
            <a:endParaRPr lang="en-US" dirty="0"/>
          </a:p>
        </p:txBody>
      </p:sp>
      <p:sp>
        <p:nvSpPr>
          <p:cNvPr id="3" name="Content Placeholder 2"/>
          <p:cNvSpPr>
            <a:spLocks noGrp="1"/>
          </p:cNvSpPr>
          <p:nvPr>
            <p:ph idx="1"/>
          </p:nvPr>
        </p:nvSpPr>
        <p:spPr>
          <a:xfrm>
            <a:off x="457200" y="800100"/>
            <a:ext cx="8229600" cy="4570412"/>
          </a:xfrm>
        </p:spPr>
        <p:txBody>
          <a:bodyPr/>
          <a:lstStyle/>
          <a:p>
            <a:pPr>
              <a:spcBef>
                <a:spcPts val="0"/>
              </a:spcBef>
              <a:buNone/>
            </a:pPr>
            <a:r>
              <a:rPr lang="en-US" b="0" dirty="0" smtClean="0"/>
              <a:t>Music Genre Classification</a:t>
            </a:r>
          </a:p>
          <a:p>
            <a:pPr>
              <a:spcBef>
                <a:spcPts val="0"/>
              </a:spcBef>
              <a:buNone/>
            </a:pPr>
            <a:endParaRPr lang="en-US" b="0" dirty="0" smtClean="0"/>
          </a:p>
          <a:p>
            <a:pPr>
              <a:spcBef>
                <a:spcPts val="0"/>
              </a:spcBef>
              <a:buNone/>
            </a:pPr>
            <a:endParaRPr lang="en-US" b="0" dirty="0" smtClean="0"/>
          </a:p>
          <a:p>
            <a:pPr>
              <a:spcBef>
                <a:spcPts val="0"/>
              </a:spcBef>
              <a:buNone/>
            </a:pPr>
            <a:endParaRPr lang="en-US" b="0" dirty="0" smtClean="0"/>
          </a:p>
          <a:p>
            <a:pPr>
              <a:spcBef>
                <a:spcPts val="0"/>
              </a:spcBef>
              <a:buNone/>
            </a:pPr>
            <a:endParaRPr lang="en-US" b="0" dirty="0" smtClean="0"/>
          </a:p>
          <a:p>
            <a:pPr>
              <a:spcBef>
                <a:spcPts val="0"/>
              </a:spcBef>
              <a:buNone/>
            </a:pPr>
            <a:r>
              <a:rPr lang="en-US" b="0" dirty="0" smtClean="0"/>
              <a:t>Music Artist Classification</a:t>
            </a:r>
          </a:p>
        </p:txBody>
      </p:sp>
      <p:sp>
        <p:nvSpPr>
          <p:cNvPr id="9" name="Rectangle 8"/>
          <p:cNvSpPr/>
          <p:nvPr/>
        </p:nvSpPr>
        <p:spPr>
          <a:xfrm>
            <a:off x="381000" y="5810190"/>
            <a:ext cx="8229600" cy="400110"/>
          </a:xfrm>
          <a:prstGeom prst="rect">
            <a:avLst/>
          </a:prstGeom>
        </p:spPr>
        <p:txBody>
          <a:bodyPr wrap="square">
            <a:spAutoFit/>
          </a:bodyPr>
          <a:lstStyle/>
          <a:p>
            <a:pPr algn="l"/>
            <a:r>
              <a:rPr lang="en-US" sz="2000" dirty="0" smtClean="0">
                <a:solidFill>
                  <a:srgbClr val="FFC000"/>
                </a:solidFill>
              </a:rPr>
              <a:t>The CDBN features give better performance than the MFCC features.</a:t>
            </a:r>
          </a:p>
        </p:txBody>
      </p:sp>
      <p:pic>
        <p:nvPicPr>
          <p:cNvPr id="1517569" name="Picture 1"/>
          <p:cNvPicPr>
            <a:picLocks noChangeAspect="1" noChangeArrowheads="1"/>
          </p:cNvPicPr>
          <p:nvPr/>
        </p:nvPicPr>
        <p:blipFill>
          <a:blip r:embed="rId3" cstate="print"/>
          <a:srcRect/>
          <a:stretch>
            <a:fillRect/>
          </a:stretch>
        </p:blipFill>
        <p:spPr bwMode="auto">
          <a:xfrm>
            <a:off x="685800" y="1373163"/>
            <a:ext cx="7048500" cy="1751497"/>
          </a:xfrm>
          <a:prstGeom prst="rect">
            <a:avLst/>
          </a:prstGeom>
          <a:noFill/>
          <a:ln w="9525">
            <a:noFill/>
            <a:miter lim="800000"/>
            <a:headEnd/>
            <a:tailEnd/>
          </a:ln>
        </p:spPr>
      </p:pic>
      <p:pic>
        <p:nvPicPr>
          <p:cNvPr id="1517570" name="Picture 2"/>
          <p:cNvPicPr>
            <a:picLocks noChangeAspect="1" noChangeArrowheads="1"/>
          </p:cNvPicPr>
          <p:nvPr/>
        </p:nvPicPr>
        <p:blipFill>
          <a:blip r:embed="rId4" cstate="print"/>
          <a:srcRect/>
          <a:stretch>
            <a:fillRect/>
          </a:stretch>
        </p:blipFill>
        <p:spPr bwMode="auto">
          <a:xfrm>
            <a:off x="685800" y="3848100"/>
            <a:ext cx="7086600" cy="1714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Tiled Convolution Neural Networks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18631" y="4657960"/>
            <a:ext cx="1124299" cy="1409700"/>
          </a:xfrm>
          <a:prstGeom prst="rect">
            <a:avLst/>
          </a:prstGeom>
          <a:noFill/>
          <a:ln w="9525">
            <a:noFill/>
            <a:miter lim="800000"/>
            <a:headEnd/>
            <a:tailEnd/>
          </a:ln>
        </p:spPr>
      </p:pic>
      <p:pic>
        <p:nvPicPr>
          <p:cNvPr id="7" name="Picture 15" descr="quoc"/>
          <p:cNvPicPr>
            <a:picLocks noChangeAspect="1" noChangeArrowheads="1"/>
          </p:cNvPicPr>
          <p:nvPr/>
        </p:nvPicPr>
        <p:blipFill>
          <a:blip r:embed="rId4" cstate="print"/>
          <a:srcRect/>
          <a:stretch>
            <a:fillRect/>
          </a:stretch>
        </p:blipFill>
        <p:spPr bwMode="auto">
          <a:xfrm>
            <a:off x="5839365" y="4686684"/>
            <a:ext cx="1338051" cy="1362128"/>
          </a:xfrm>
          <a:prstGeom prst="rect">
            <a:avLst/>
          </a:prstGeom>
          <a:noFill/>
        </p:spPr>
      </p:pic>
      <p:sp>
        <p:nvSpPr>
          <p:cNvPr id="8" name="TextBox 7"/>
          <p:cNvSpPr txBox="1"/>
          <p:nvPr/>
        </p:nvSpPr>
        <p:spPr>
          <a:xfrm>
            <a:off x="5455315" y="6155755"/>
            <a:ext cx="3630774" cy="646331"/>
          </a:xfrm>
          <a:prstGeom prst="rect">
            <a:avLst/>
          </a:prstGeom>
          <a:noFill/>
        </p:spPr>
        <p:txBody>
          <a:bodyPr wrap="square" rtlCol="0">
            <a:spAutoFit/>
          </a:bodyPr>
          <a:lstStyle/>
          <a:p>
            <a:pPr algn="l">
              <a:spcBef>
                <a:spcPts val="0"/>
              </a:spcBef>
            </a:pPr>
            <a:r>
              <a:rPr lang="en-US" dirty="0" smtClean="0">
                <a:solidFill>
                  <a:schemeClr val="bg1"/>
                </a:solidFill>
              </a:rPr>
              <a:t>        Quoc Le        Jiquan Ngiam</a:t>
            </a:r>
          </a:p>
          <a:p>
            <a:pPr algn="l">
              <a:spcBef>
                <a:spcPts val="0"/>
              </a:spcBef>
            </a:pPr>
            <a:r>
              <a:rPr lang="en-US" dirty="0" smtClean="0">
                <a:solidFill>
                  <a:schemeClr val="bg1"/>
                </a:solidFill>
              </a:rPr>
              <a:t>          </a:t>
            </a:r>
          </a:p>
        </p:txBody>
      </p:sp>
    </p:spTree>
    <p:extLst>
      <p:ext uri="{BB962C8B-B14F-4D97-AF65-F5344CB8AC3E}">
        <p14:creationId xmlns:p14="http://schemas.microsoft.com/office/powerpoint/2010/main" val="298350322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Invariances</a:t>
            </a:r>
            <a:endParaRPr lang="en-US" dirty="0"/>
          </a:p>
        </p:txBody>
      </p:sp>
      <p:sp>
        <p:nvSpPr>
          <p:cNvPr id="3" name="Content Placeholder 2"/>
          <p:cNvSpPr>
            <a:spLocks noGrp="1"/>
          </p:cNvSpPr>
          <p:nvPr>
            <p:ph idx="1"/>
          </p:nvPr>
        </p:nvSpPr>
        <p:spPr>
          <a:xfrm>
            <a:off x="457200" y="971080"/>
            <a:ext cx="8229600" cy="4928070"/>
          </a:xfrm>
        </p:spPr>
        <p:txBody>
          <a:bodyPr/>
          <a:lstStyle/>
          <a:p>
            <a:r>
              <a:rPr lang="en-US" sz="2400" b="0" dirty="0" smtClean="0"/>
              <a:t>We want to learn invariant features. </a:t>
            </a:r>
          </a:p>
          <a:p>
            <a:r>
              <a:rPr lang="en-US" sz="2400" b="0" dirty="0" smtClean="0"/>
              <a:t>Convolutional networks uses weight tying to:</a:t>
            </a:r>
          </a:p>
          <a:p>
            <a:pPr lvl="1"/>
            <a:r>
              <a:rPr lang="en-US" sz="2400" b="0" dirty="0" smtClean="0"/>
              <a:t>Reduce number of weights that need to be learned.   </a:t>
            </a:r>
            <a:r>
              <a:rPr lang="en-US" sz="2400" b="0" dirty="0" smtClean="0">
                <a:sym typeface="Wingdings" pitchFamily="2" charset="2"/>
              </a:rPr>
              <a:t> </a:t>
            </a:r>
            <a:r>
              <a:rPr lang="en-US" sz="2400" b="0" dirty="0" smtClean="0"/>
              <a:t>Allows scaling to larger images/models.</a:t>
            </a:r>
          </a:p>
          <a:p>
            <a:pPr lvl="1"/>
            <a:r>
              <a:rPr lang="en-US" sz="2400" b="0" dirty="0" smtClean="0"/>
              <a:t>Hard code translation invariance. </a:t>
            </a:r>
            <a:r>
              <a:rPr lang="en-US" sz="2400" b="0" dirty="0" smtClean="0">
                <a:sym typeface="Wingdings" pitchFamily="2" charset="2"/>
              </a:rPr>
              <a:t> Makes it h</a:t>
            </a:r>
            <a:r>
              <a:rPr lang="en-US" sz="2400" b="0" dirty="0" smtClean="0"/>
              <a:t>arder to learn more complex types of invariances.  </a:t>
            </a:r>
          </a:p>
          <a:p>
            <a:r>
              <a:rPr lang="en-US" sz="2400" b="0" dirty="0" smtClean="0"/>
              <a:t>Goal: Preserve computational scaling advantage of convolutional nets, but learn more complex invariances. </a:t>
            </a:r>
          </a:p>
          <a:p>
            <a:endParaRPr lang="en-US" sz="2400" b="0" dirty="0" smtClean="0"/>
          </a:p>
        </p:txBody>
      </p:sp>
    </p:spTree>
    <p:extLst>
      <p:ext uri="{BB962C8B-B14F-4D97-AF65-F5344CB8AC3E}">
        <p14:creationId xmlns:p14="http://schemas.microsoft.com/office/powerpoint/2010/main" val="31782987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a:t>Fully </a:t>
            </a:r>
            <a:r>
              <a:rPr lang="en-US" dirty="0" smtClean="0"/>
              <a:t>Connected Topographic ICA</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45" name="Straight Arrow Connector 144"/>
          <p:cNvCxnSpPr>
            <a:stCxn id="167" idx="0"/>
            <a:endCxn id="140" idx="4"/>
          </p:cNvCxnSpPr>
          <p:nvPr/>
        </p:nvCxnSpPr>
        <p:spPr>
          <a:xfrm rot="16200000" flipV="1">
            <a:off x="3287136" y="3512695"/>
            <a:ext cx="1061920" cy="18430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6" name="Straight Arrow Connector 145"/>
          <p:cNvCxnSpPr>
            <a:stCxn id="167" idx="0"/>
            <a:endCxn id="143" idx="4"/>
          </p:cNvCxnSpPr>
          <p:nvPr/>
        </p:nvCxnSpPr>
        <p:spPr>
          <a:xfrm rot="5400000" flipH="1" flipV="1">
            <a:off x="5121556" y="3521364"/>
            <a:ext cx="1061920" cy="18257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7" name="Straight Arrow Connector 146"/>
          <p:cNvCxnSpPr>
            <a:stCxn id="166" idx="0"/>
            <a:endCxn id="139" idx="4"/>
          </p:cNvCxnSpPr>
          <p:nvPr/>
        </p:nvCxnSpPr>
        <p:spPr>
          <a:xfrm rot="5400000" flipH="1" flipV="1">
            <a:off x="2379880" y="3519840"/>
            <a:ext cx="1061920" cy="18288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8" name="Straight Arrow Connector 147"/>
          <p:cNvCxnSpPr>
            <a:stCxn id="166" idx="0"/>
            <a:endCxn id="141" idx="4"/>
          </p:cNvCxnSpPr>
          <p:nvPr/>
        </p:nvCxnSpPr>
        <p:spPr>
          <a:xfrm rot="5400000" flipH="1" flipV="1">
            <a:off x="2852955" y="3046765"/>
            <a:ext cx="1061920" cy="27749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9" name="Straight Arrow Connector 148"/>
          <p:cNvCxnSpPr>
            <a:stCxn id="166" idx="0"/>
            <a:endCxn id="142" idx="4"/>
          </p:cNvCxnSpPr>
          <p:nvPr/>
        </p:nvCxnSpPr>
        <p:spPr>
          <a:xfrm rot="5400000" flipH="1" flipV="1">
            <a:off x="3293486" y="2606234"/>
            <a:ext cx="1061920" cy="36560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0" name="Straight Arrow Connector 149"/>
          <p:cNvCxnSpPr>
            <a:stCxn id="166" idx="0"/>
            <a:endCxn id="143" idx="4"/>
          </p:cNvCxnSpPr>
          <p:nvPr/>
        </p:nvCxnSpPr>
        <p:spPr>
          <a:xfrm rot="5400000" flipH="1" flipV="1">
            <a:off x="3749956" y="2149764"/>
            <a:ext cx="1061920" cy="45689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1" name="Straight Arrow Connector 150"/>
          <p:cNvCxnSpPr>
            <a:stCxn id="165" idx="0"/>
            <a:endCxn id="141" idx="4"/>
          </p:cNvCxnSpPr>
          <p:nvPr/>
        </p:nvCxnSpPr>
        <p:spPr>
          <a:xfrm rot="5400000" flipH="1" flipV="1">
            <a:off x="3310155" y="3503965"/>
            <a:ext cx="1061920" cy="18605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2" name="Straight Arrow Connector 151"/>
          <p:cNvCxnSpPr>
            <a:stCxn id="165" idx="0"/>
            <a:endCxn id="142" idx="4"/>
          </p:cNvCxnSpPr>
          <p:nvPr/>
        </p:nvCxnSpPr>
        <p:spPr>
          <a:xfrm rot="5400000" flipH="1" flipV="1">
            <a:off x="3750686" y="3063434"/>
            <a:ext cx="1061920" cy="2741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3" name="Straight Arrow Connector 152"/>
          <p:cNvCxnSpPr>
            <a:stCxn id="165" idx="0"/>
            <a:endCxn id="143" idx="4"/>
          </p:cNvCxnSpPr>
          <p:nvPr/>
        </p:nvCxnSpPr>
        <p:spPr>
          <a:xfrm rot="5400000" flipH="1" flipV="1">
            <a:off x="4207156" y="2606964"/>
            <a:ext cx="1061920" cy="36545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4" name="Straight Arrow Connector 153"/>
          <p:cNvCxnSpPr>
            <a:stCxn id="168" idx="0"/>
            <a:endCxn id="142" idx="4"/>
          </p:cNvCxnSpPr>
          <p:nvPr/>
        </p:nvCxnSpPr>
        <p:spPr>
          <a:xfrm rot="5400000" flipH="1" flipV="1">
            <a:off x="4207886" y="3520634"/>
            <a:ext cx="1061920" cy="18272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5" name="Straight Arrow Connector 154"/>
          <p:cNvCxnSpPr>
            <a:stCxn id="168" idx="0"/>
            <a:endCxn id="143" idx="4"/>
          </p:cNvCxnSpPr>
          <p:nvPr/>
        </p:nvCxnSpPr>
        <p:spPr>
          <a:xfrm rot="5400000" flipH="1" flipV="1">
            <a:off x="4664356" y="3064164"/>
            <a:ext cx="1061920" cy="27401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6" name="Straight Arrow Connector 155"/>
          <p:cNvCxnSpPr>
            <a:stCxn id="170" idx="0"/>
            <a:endCxn id="139" idx="4"/>
          </p:cNvCxnSpPr>
          <p:nvPr/>
        </p:nvCxnSpPr>
        <p:spPr>
          <a:xfrm rot="16200000" flipV="1">
            <a:off x="4170580" y="3557940"/>
            <a:ext cx="1061920" cy="17526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7" name="Straight Arrow Connector 156"/>
          <p:cNvCxnSpPr>
            <a:stCxn id="170" idx="0"/>
            <a:endCxn id="140" idx="4"/>
          </p:cNvCxnSpPr>
          <p:nvPr/>
        </p:nvCxnSpPr>
        <p:spPr>
          <a:xfrm rot="16200000" flipV="1">
            <a:off x="3706236" y="3093595"/>
            <a:ext cx="1061920" cy="26812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8" name="Straight Arrow Connector 157"/>
          <p:cNvCxnSpPr>
            <a:stCxn id="169" idx="0"/>
            <a:endCxn id="141" idx="4"/>
          </p:cNvCxnSpPr>
          <p:nvPr/>
        </p:nvCxnSpPr>
        <p:spPr>
          <a:xfrm rot="16200000" flipV="1">
            <a:off x="5100856" y="3573815"/>
            <a:ext cx="1061920" cy="17208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9" name="Straight Arrow Connector 158"/>
          <p:cNvCxnSpPr>
            <a:stCxn id="169" idx="0"/>
            <a:endCxn id="139" idx="4"/>
          </p:cNvCxnSpPr>
          <p:nvPr/>
        </p:nvCxnSpPr>
        <p:spPr>
          <a:xfrm rot="16200000" flipV="1">
            <a:off x="4627780" y="3100740"/>
            <a:ext cx="1061920" cy="26670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0" name="Straight Arrow Connector 159"/>
          <p:cNvCxnSpPr>
            <a:stCxn id="169" idx="0"/>
            <a:endCxn id="140" idx="4"/>
          </p:cNvCxnSpPr>
          <p:nvPr/>
        </p:nvCxnSpPr>
        <p:spPr>
          <a:xfrm rot="16200000" flipV="1">
            <a:off x="4163436" y="2636395"/>
            <a:ext cx="1061920" cy="3595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1" name="Straight Arrow Connector 160"/>
          <p:cNvCxnSpPr>
            <a:stCxn id="171" idx="0"/>
            <a:endCxn id="142" idx="4"/>
          </p:cNvCxnSpPr>
          <p:nvPr/>
        </p:nvCxnSpPr>
        <p:spPr>
          <a:xfrm rot="16200000" flipV="1">
            <a:off x="5960486" y="3595246"/>
            <a:ext cx="1061920" cy="16779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2" name="Straight Arrow Connector 161"/>
          <p:cNvCxnSpPr>
            <a:stCxn id="171" idx="0"/>
            <a:endCxn id="141" idx="4"/>
          </p:cNvCxnSpPr>
          <p:nvPr/>
        </p:nvCxnSpPr>
        <p:spPr>
          <a:xfrm rot="16200000" flipV="1">
            <a:off x="5519956" y="3154715"/>
            <a:ext cx="1061920" cy="25590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3" name="Straight Arrow Connector 162"/>
          <p:cNvCxnSpPr>
            <a:stCxn id="171" idx="0"/>
            <a:endCxn id="139" idx="4"/>
          </p:cNvCxnSpPr>
          <p:nvPr/>
        </p:nvCxnSpPr>
        <p:spPr>
          <a:xfrm rot="16200000" flipV="1">
            <a:off x="5046880" y="2681640"/>
            <a:ext cx="1061920" cy="35052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4" name="Straight Arrow Connector 163"/>
          <p:cNvCxnSpPr>
            <a:stCxn id="171" idx="0"/>
            <a:endCxn id="140" idx="4"/>
          </p:cNvCxnSpPr>
          <p:nvPr/>
        </p:nvCxnSpPr>
        <p:spPr>
          <a:xfrm rot="16200000" flipV="1">
            <a:off x="4582536" y="2217295"/>
            <a:ext cx="1061920" cy="4433889"/>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TextBox 178"/>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183" name="TextBox 182"/>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184" name="TextBox 183"/>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cxnSp>
        <p:nvCxnSpPr>
          <p:cNvPr id="82" name="Straight Arrow Connector 81"/>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3" name="Straight Arrow Connector 82"/>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4" name="Straight Arrow Connector 83"/>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5" name="Straight Arrow Connector 8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6" name="Straight Arrow Connector 85"/>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8" name="Straight Arrow Connector 87"/>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9" name="Straight Arrow Connector 88"/>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0" name="Straight Arrow Connector 89"/>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1" name="Straight Arrow Connector 90"/>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92" name="TextBox 91"/>
          <p:cNvSpPr txBox="1"/>
          <p:nvPr/>
        </p:nvSpPr>
        <p:spPr>
          <a:xfrm>
            <a:off x="2421320" y="6002135"/>
            <a:ext cx="4310795" cy="461665"/>
          </a:xfrm>
          <a:prstGeom prst="rect">
            <a:avLst/>
          </a:prstGeom>
          <a:noFill/>
        </p:spPr>
        <p:txBody>
          <a:bodyPr wrap="none" rtlCol="0">
            <a:spAutoFit/>
          </a:bodyPr>
          <a:lstStyle/>
          <a:p>
            <a:r>
              <a:rPr lang="en-US" sz="2400" dirty="0" smtClean="0">
                <a:solidFill>
                  <a:schemeClr val="bg1"/>
                </a:solidFill>
              </a:rPr>
              <a:t>Doesn’t scale to large images.</a:t>
            </a:r>
            <a:endParaRPr lang="en-US" sz="2400" dirty="0">
              <a:solidFill>
                <a:schemeClr val="bg1"/>
              </a:solidFill>
            </a:endParaRPr>
          </a:p>
        </p:txBody>
      </p:sp>
      <p:pic>
        <p:nvPicPr>
          <p:cNvPr id="94"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spTree>
    <p:extLst>
      <p:ext uri="{BB962C8B-B14F-4D97-AF65-F5344CB8AC3E}">
        <p14:creationId xmlns:p14="http://schemas.microsoft.com/office/powerpoint/2010/main" val="332890698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a:t>Fully </a:t>
            </a:r>
            <a:r>
              <a:rPr lang="en-US" dirty="0" smtClean="0"/>
              <a:t>Connected Topographic ICA</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45" name="Straight Arrow Connector 144"/>
          <p:cNvCxnSpPr>
            <a:stCxn id="167" idx="0"/>
            <a:endCxn id="140" idx="4"/>
          </p:cNvCxnSpPr>
          <p:nvPr/>
        </p:nvCxnSpPr>
        <p:spPr>
          <a:xfrm rot="16200000" flipV="1">
            <a:off x="3287136" y="3512695"/>
            <a:ext cx="1061920" cy="18430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6" name="Straight Arrow Connector 145"/>
          <p:cNvCxnSpPr>
            <a:stCxn id="167" idx="0"/>
            <a:endCxn id="143" idx="4"/>
          </p:cNvCxnSpPr>
          <p:nvPr/>
        </p:nvCxnSpPr>
        <p:spPr>
          <a:xfrm rot="5400000" flipH="1" flipV="1">
            <a:off x="5121556" y="3521364"/>
            <a:ext cx="1061920" cy="18257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7" name="Straight Arrow Connector 146"/>
          <p:cNvCxnSpPr>
            <a:stCxn id="166" idx="0"/>
            <a:endCxn id="139" idx="4"/>
          </p:cNvCxnSpPr>
          <p:nvPr/>
        </p:nvCxnSpPr>
        <p:spPr>
          <a:xfrm rot="5400000" flipH="1" flipV="1">
            <a:off x="2379880" y="3519840"/>
            <a:ext cx="1061920" cy="18288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8" name="Straight Arrow Connector 147"/>
          <p:cNvCxnSpPr>
            <a:stCxn id="166" idx="0"/>
            <a:endCxn id="141" idx="4"/>
          </p:cNvCxnSpPr>
          <p:nvPr/>
        </p:nvCxnSpPr>
        <p:spPr>
          <a:xfrm rot="5400000" flipH="1" flipV="1">
            <a:off x="2852955" y="3046765"/>
            <a:ext cx="1061920" cy="27749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9" name="Straight Arrow Connector 148"/>
          <p:cNvCxnSpPr>
            <a:stCxn id="166" idx="0"/>
            <a:endCxn id="142" idx="4"/>
          </p:cNvCxnSpPr>
          <p:nvPr/>
        </p:nvCxnSpPr>
        <p:spPr>
          <a:xfrm rot="5400000" flipH="1" flipV="1">
            <a:off x="3293486" y="2606234"/>
            <a:ext cx="1061920" cy="36560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0" name="Straight Arrow Connector 149"/>
          <p:cNvCxnSpPr>
            <a:stCxn id="166" idx="0"/>
            <a:endCxn id="143" idx="4"/>
          </p:cNvCxnSpPr>
          <p:nvPr/>
        </p:nvCxnSpPr>
        <p:spPr>
          <a:xfrm rot="5400000" flipH="1" flipV="1">
            <a:off x="3749956" y="2149764"/>
            <a:ext cx="1061920" cy="45689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1" name="Straight Arrow Connector 150"/>
          <p:cNvCxnSpPr>
            <a:stCxn id="165" idx="0"/>
            <a:endCxn id="141" idx="4"/>
          </p:cNvCxnSpPr>
          <p:nvPr/>
        </p:nvCxnSpPr>
        <p:spPr>
          <a:xfrm rot="5400000" flipH="1" flipV="1">
            <a:off x="3310155" y="3503965"/>
            <a:ext cx="1061920" cy="18605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2" name="Straight Arrow Connector 151"/>
          <p:cNvCxnSpPr>
            <a:stCxn id="165" idx="0"/>
            <a:endCxn id="142" idx="4"/>
          </p:cNvCxnSpPr>
          <p:nvPr/>
        </p:nvCxnSpPr>
        <p:spPr>
          <a:xfrm rot="5400000" flipH="1" flipV="1">
            <a:off x="3750686" y="3063434"/>
            <a:ext cx="1061920" cy="2741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3" name="Straight Arrow Connector 152"/>
          <p:cNvCxnSpPr>
            <a:stCxn id="165" idx="0"/>
            <a:endCxn id="143" idx="4"/>
          </p:cNvCxnSpPr>
          <p:nvPr/>
        </p:nvCxnSpPr>
        <p:spPr>
          <a:xfrm rot="5400000" flipH="1" flipV="1">
            <a:off x="4207156" y="2606964"/>
            <a:ext cx="1061920" cy="36545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4" name="Straight Arrow Connector 153"/>
          <p:cNvCxnSpPr>
            <a:stCxn id="168" idx="0"/>
            <a:endCxn id="142" idx="4"/>
          </p:cNvCxnSpPr>
          <p:nvPr/>
        </p:nvCxnSpPr>
        <p:spPr>
          <a:xfrm rot="5400000" flipH="1" flipV="1">
            <a:off x="4207886" y="3520634"/>
            <a:ext cx="1061920" cy="18272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5" name="Straight Arrow Connector 154"/>
          <p:cNvCxnSpPr>
            <a:stCxn id="168" idx="0"/>
            <a:endCxn id="143" idx="4"/>
          </p:cNvCxnSpPr>
          <p:nvPr/>
        </p:nvCxnSpPr>
        <p:spPr>
          <a:xfrm rot="5400000" flipH="1" flipV="1">
            <a:off x="4664356" y="3064164"/>
            <a:ext cx="1061920" cy="27401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6" name="Straight Arrow Connector 155"/>
          <p:cNvCxnSpPr>
            <a:stCxn id="170" idx="0"/>
            <a:endCxn id="139" idx="4"/>
          </p:cNvCxnSpPr>
          <p:nvPr/>
        </p:nvCxnSpPr>
        <p:spPr>
          <a:xfrm rot="16200000" flipV="1">
            <a:off x="4170580" y="3557940"/>
            <a:ext cx="1061920" cy="17526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7" name="Straight Arrow Connector 156"/>
          <p:cNvCxnSpPr>
            <a:stCxn id="170" idx="0"/>
            <a:endCxn id="140" idx="4"/>
          </p:cNvCxnSpPr>
          <p:nvPr/>
        </p:nvCxnSpPr>
        <p:spPr>
          <a:xfrm rot="16200000" flipV="1">
            <a:off x="3706236" y="3093595"/>
            <a:ext cx="1061920" cy="26812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8" name="Straight Arrow Connector 157"/>
          <p:cNvCxnSpPr>
            <a:stCxn id="169" idx="0"/>
            <a:endCxn id="141" idx="4"/>
          </p:cNvCxnSpPr>
          <p:nvPr/>
        </p:nvCxnSpPr>
        <p:spPr>
          <a:xfrm rot="16200000" flipV="1">
            <a:off x="5100856" y="3573815"/>
            <a:ext cx="1061920" cy="17208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9" name="Straight Arrow Connector 158"/>
          <p:cNvCxnSpPr>
            <a:stCxn id="169" idx="0"/>
            <a:endCxn id="139" idx="4"/>
          </p:cNvCxnSpPr>
          <p:nvPr/>
        </p:nvCxnSpPr>
        <p:spPr>
          <a:xfrm rot="16200000" flipV="1">
            <a:off x="4627780" y="3100740"/>
            <a:ext cx="1061920" cy="26670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0" name="Straight Arrow Connector 159"/>
          <p:cNvCxnSpPr>
            <a:stCxn id="169" idx="0"/>
            <a:endCxn id="140" idx="4"/>
          </p:cNvCxnSpPr>
          <p:nvPr/>
        </p:nvCxnSpPr>
        <p:spPr>
          <a:xfrm rot="16200000" flipV="1">
            <a:off x="4163436" y="2636395"/>
            <a:ext cx="1061920" cy="3595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1" name="Straight Arrow Connector 160"/>
          <p:cNvCxnSpPr>
            <a:stCxn id="171" idx="0"/>
            <a:endCxn id="142" idx="4"/>
          </p:cNvCxnSpPr>
          <p:nvPr/>
        </p:nvCxnSpPr>
        <p:spPr>
          <a:xfrm rot="16200000" flipV="1">
            <a:off x="5960486" y="3595246"/>
            <a:ext cx="1061920" cy="16779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2" name="Straight Arrow Connector 161"/>
          <p:cNvCxnSpPr>
            <a:stCxn id="171" idx="0"/>
            <a:endCxn id="141" idx="4"/>
          </p:cNvCxnSpPr>
          <p:nvPr/>
        </p:nvCxnSpPr>
        <p:spPr>
          <a:xfrm rot="16200000" flipV="1">
            <a:off x="5519956" y="3154715"/>
            <a:ext cx="1061920" cy="25590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3" name="Straight Arrow Connector 162"/>
          <p:cNvCxnSpPr>
            <a:stCxn id="171" idx="0"/>
            <a:endCxn id="139" idx="4"/>
          </p:cNvCxnSpPr>
          <p:nvPr/>
        </p:nvCxnSpPr>
        <p:spPr>
          <a:xfrm rot="16200000" flipV="1">
            <a:off x="5046880" y="2681640"/>
            <a:ext cx="1061920" cy="35052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4" name="Straight Arrow Connector 163"/>
          <p:cNvCxnSpPr>
            <a:stCxn id="171" idx="0"/>
            <a:endCxn id="140" idx="4"/>
          </p:cNvCxnSpPr>
          <p:nvPr/>
        </p:nvCxnSpPr>
        <p:spPr>
          <a:xfrm rot="16200000" flipV="1">
            <a:off x="4582536" y="2217295"/>
            <a:ext cx="1061920" cy="4433889"/>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TextBox 178"/>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18" name="TextBox 17"/>
          <p:cNvSpPr txBox="1"/>
          <p:nvPr/>
        </p:nvSpPr>
        <p:spPr>
          <a:xfrm>
            <a:off x="7225490" y="3352407"/>
            <a:ext cx="1907895" cy="400110"/>
          </a:xfrm>
          <a:prstGeom prst="rect">
            <a:avLst/>
          </a:prstGeom>
          <a:noFill/>
        </p:spPr>
        <p:txBody>
          <a:bodyPr wrap="none" rtlCol="0">
            <a:spAutoFit/>
          </a:bodyPr>
          <a:lstStyle/>
          <a:p>
            <a:pPr algn="l">
              <a:spcBef>
                <a:spcPts val="0"/>
              </a:spcBef>
            </a:pPr>
            <a:r>
              <a:rPr lang="en-US" sz="2000" b="1" dirty="0" err="1" smtClean="0">
                <a:solidFill>
                  <a:schemeClr val="bg1"/>
                </a:solidFill>
              </a:rPr>
              <a:t>Orthogonalize</a:t>
            </a:r>
            <a:endParaRPr lang="en-US" sz="2000" b="1" dirty="0" smtClean="0">
              <a:solidFill>
                <a:schemeClr val="bg1"/>
              </a:solidFill>
            </a:endParaRPr>
          </a:p>
        </p:txBody>
      </p:sp>
      <p:sp>
        <p:nvSpPr>
          <p:cNvPr id="84" name="TextBox 83"/>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85" name="TextBox 84"/>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cxnSp>
        <p:nvCxnSpPr>
          <p:cNvPr id="82" name="Straight Arrow Connector 81"/>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3" name="Straight Arrow Connector 82"/>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6" name="Straight Arrow Connector 85"/>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8" name="Straight Arrow Connector 87"/>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9" name="Straight Arrow Connector 88"/>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0" name="Straight Arrow Connector 89"/>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1" name="Straight Arrow Connector 90"/>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2" name="Straight Arrow Connector 91"/>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3" name="Straight Arrow Connector 92"/>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94" name="TextBox 93"/>
          <p:cNvSpPr txBox="1"/>
          <p:nvPr/>
        </p:nvSpPr>
        <p:spPr>
          <a:xfrm>
            <a:off x="2421320" y="6002135"/>
            <a:ext cx="4310795" cy="461665"/>
          </a:xfrm>
          <a:prstGeom prst="rect">
            <a:avLst/>
          </a:prstGeom>
          <a:noFill/>
        </p:spPr>
        <p:txBody>
          <a:bodyPr wrap="none" rtlCol="0">
            <a:spAutoFit/>
          </a:bodyPr>
          <a:lstStyle/>
          <a:p>
            <a:r>
              <a:rPr lang="en-US" sz="2400" dirty="0" smtClean="0">
                <a:solidFill>
                  <a:schemeClr val="bg1"/>
                </a:solidFill>
              </a:rPr>
              <a:t>Doesn’t scale to large images.</a:t>
            </a:r>
            <a:endParaRPr lang="en-US" sz="2400" dirty="0">
              <a:solidFill>
                <a:schemeClr val="bg1"/>
              </a:solidFill>
            </a:endParaRPr>
          </a:p>
        </p:txBody>
      </p:sp>
      <p:sp>
        <p:nvSpPr>
          <p:cNvPr id="95" name="Rectangle 94"/>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7" name="Rounded Rectangle 16"/>
          <p:cNvSpPr/>
          <p:nvPr/>
        </p:nvSpPr>
        <p:spPr bwMode="auto">
          <a:xfrm>
            <a:off x="2316480" y="3083355"/>
            <a:ext cx="4828655" cy="960125"/>
          </a:xfrm>
          <a:prstGeom prst="roundRect">
            <a:avLst/>
          </a:prstGeom>
          <a:noFill/>
          <a:ln w="50800" cap="flat" cmpd="sng" algn="ctr">
            <a:solidFill>
              <a:srgbClr val="C0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96"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spTree>
    <p:extLst>
      <p:ext uri="{BB962C8B-B14F-4D97-AF65-F5344CB8AC3E}">
        <p14:creationId xmlns:p14="http://schemas.microsoft.com/office/powerpoint/2010/main" val="107208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Local Receptive Fields</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TextBox 87"/>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94" name="TextBox 93"/>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95" name="TextBox 94"/>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sp>
        <p:nvSpPr>
          <p:cNvPr id="46" name="Rectangle 45"/>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92479103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Convolution Neural Networks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45" name="TextBox 44"/>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46" name="TextBox 45"/>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sp>
        <p:nvSpPr>
          <p:cNvPr id="47" name="Rectangle 46"/>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48"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pic>
        <p:nvPicPr>
          <p:cNvPr id="49" name="Picture 234"/>
          <p:cNvPicPr>
            <a:picLocks noChangeAspect="1" noChangeArrowheads="1"/>
          </p:cNvPicPr>
          <p:nvPr/>
        </p:nvPicPr>
        <p:blipFill>
          <a:blip r:embed="rId3" cstate="print"/>
          <a:srcRect l="63559" t="5592" r="29677" b="76738"/>
          <a:stretch>
            <a:fillRect/>
          </a:stretch>
        </p:blipFill>
        <p:spPr bwMode="auto">
          <a:xfrm>
            <a:off x="6799490" y="932675"/>
            <a:ext cx="378432" cy="382174"/>
          </a:xfrm>
          <a:prstGeom prst="rect">
            <a:avLst/>
          </a:prstGeom>
          <a:noFill/>
          <a:ln w="9525">
            <a:noFill/>
            <a:miter lim="800000"/>
            <a:headEnd/>
            <a:tailEnd/>
          </a:ln>
          <a:effectLst/>
        </p:spPr>
      </p:pic>
      <p:pic>
        <p:nvPicPr>
          <p:cNvPr id="50" name="Picture 234"/>
          <p:cNvPicPr>
            <a:picLocks noChangeAspect="1" noChangeArrowheads="1"/>
          </p:cNvPicPr>
          <p:nvPr/>
        </p:nvPicPr>
        <p:blipFill>
          <a:blip r:embed="rId3" cstate="print"/>
          <a:srcRect l="63559" t="5592" r="29677" b="76738"/>
          <a:stretch>
            <a:fillRect/>
          </a:stretch>
        </p:blipFill>
        <p:spPr bwMode="auto">
          <a:xfrm>
            <a:off x="7615320" y="932675"/>
            <a:ext cx="378432" cy="382174"/>
          </a:xfrm>
          <a:prstGeom prst="rect">
            <a:avLst/>
          </a:prstGeom>
          <a:noFill/>
          <a:ln w="9525">
            <a:noFill/>
            <a:miter lim="800000"/>
            <a:headEnd/>
            <a:tailEnd/>
          </a:ln>
          <a:effectLst/>
        </p:spPr>
      </p:pic>
      <p:pic>
        <p:nvPicPr>
          <p:cNvPr id="51" name="Picture 234"/>
          <p:cNvPicPr>
            <a:picLocks noChangeAspect="1" noChangeArrowheads="1"/>
          </p:cNvPicPr>
          <p:nvPr/>
        </p:nvPicPr>
        <p:blipFill>
          <a:blip r:embed="rId3" cstate="print"/>
          <a:srcRect l="63559" t="5592" r="29677" b="76738"/>
          <a:stretch>
            <a:fillRect/>
          </a:stretch>
        </p:blipFill>
        <p:spPr bwMode="auto">
          <a:xfrm>
            <a:off x="8005876" y="932675"/>
            <a:ext cx="378432" cy="382174"/>
          </a:xfrm>
          <a:prstGeom prst="rect">
            <a:avLst/>
          </a:prstGeom>
          <a:noFill/>
          <a:ln w="9525">
            <a:noFill/>
            <a:miter lim="800000"/>
            <a:headEnd/>
            <a:tailEnd/>
          </a:ln>
          <a:effectLst/>
        </p:spPr>
      </p:pic>
      <p:pic>
        <p:nvPicPr>
          <p:cNvPr id="52" name="Picture 234"/>
          <p:cNvPicPr>
            <a:picLocks noChangeAspect="1" noChangeArrowheads="1"/>
          </p:cNvPicPr>
          <p:nvPr/>
        </p:nvPicPr>
        <p:blipFill>
          <a:blip r:embed="rId3" cstate="print"/>
          <a:srcRect l="63559" t="5592" r="29677" b="76738"/>
          <a:stretch>
            <a:fillRect/>
          </a:stretch>
        </p:blipFill>
        <p:spPr bwMode="auto">
          <a:xfrm>
            <a:off x="8411192" y="932675"/>
            <a:ext cx="378432" cy="382174"/>
          </a:xfrm>
          <a:prstGeom prst="rect">
            <a:avLst/>
          </a:prstGeom>
          <a:noFill/>
          <a:ln w="9525">
            <a:noFill/>
            <a:miter lim="800000"/>
            <a:headEnd/>
            <a:tailEnd/>
          </a:ln>
          <a:effectLst/>
        </p:spPr>
      </p:pic>
      <p:pic>
        <p:nvPicPr>
          <p:cNvPr id="54" name="Picture 234"/>
          <p:cNvPicPr>
            <a:picLocks noChangeAspect="1" noChangeArrowheads="1"/>
          </p:cNvPicPr>
          <p:nvPr/>
        </p:nvPicPr>
        <p:blipFill>
          <a:blip r:embed="rId3" cstate="print"/>
          <a:srcRect l="63559" t="5592" r="29677" b="76738"/>
          <a:stretch>
            <a:fillRect/>
          </a:stretch>
        </p:blipFill>
        <p:spPr bwMode="auto">
          <a:xfrm>
            <a:off x="7214131" y="932675"/>
            <a:ext cx="378432" cy="382174"/>
          </a:xfrm>
          <a:prstGeom prst="rect">
            <a:avLst/>
          </a:prstGeom>
          <a:noFill/>
          <a:ln w="9525">
            <a:noFill/>
            <a:miter lim="800000"/>
            <a:headEnd/>
            <a:tailEnd/>
          </a:ln>
          <a:effectLst/>
        </p:spPr>
      </p:pic>
      <p:pic>
        <p:nvPicPr>
          <p:cNvPr id="55" name="Picture 234"/>
          <p:cNvPicPr>
            <a:picLocks noChangeAspect="1" noChangeArrowheads="1"/>
          </p:cNvPicPr>
          <p:nvPr/>
        </p:nvPicPr>
        <p:blipFill>
          <a:blip r:embed="rId3" cstate="print"/>
          <a:srcRect l="63559" t="5592" r="29677" b="76738"/>
          <a:stretch>
            <a:fillRect/>
          </a:stretch>
        </p:blipFill>
        <p:spPr bwMode="auto">
          <a:xfrm>
            <a:off x="6799490" y="1335740"/>
            <a:ext cx="378432" cy="382174"/>
          </a:xfrm>
          <a:prstGeom prst="rect">
            <a:avLst/>
          </a:prstGeom>
          <a:noFill/>
          <a:ln w="9525">
            <a:noFill/>
            <a:miter lim="800000"/>
            <a:headEnd/>
            <a:tailEnd/>
          </a:ln>
          <a:effectLst/>
        </p:spPr>
      </p:pic>
      <p:pic>
        <p:nvPicPr>
          <p:cNvPr id="56" name="Picture 234"/>
          <p:cNvPicPr>
            <a:picLocks noChangeAspect="1" noChangeArrowheads="1"/>
          </p:cNvPicPr>
          <p:nvPr/>
        </p:nvPicPr>
        <p:blipFill>
          <a:blip r:embed="rId3" cstate="print"/>
          <a:srcRect l="63559" t="5592" r="29677" b="76738"/>
          <a:stretch>
            <a:fillRect/>
          </a:stretch>
        </p:blipFill>
        <p:spPr bwMode="auto">
          <a:xfrm>
            <a:off x="7615320" y="1335740"/>
            <a:ext cx="378432" cy="382174"/>
          </a:xfrm>
          <a:prstGeom prst="rect">
            <a:avLst/>
          </a:prstGeom>
          <a:noFill/>
          <a:ln w="9525">
            <a:noFill/>
            <a:miter lim="800000"/>
            <a:headEnd/>
            <a:tailEnd/>
          </a:ln>
          <a:effectLst/>
        </p:spPr>
      </p:pic>
      <p:pic>
        <p:nvPicPr>
          <p:cNvPr id="57" name="Picture 234"/>
          <p:cNvPicPr>
            <a:picLocks noChangeAspect="1" noChangeArrowheads="1"/>
          </p:cNvPicPr>
          <p:nvPr/>
        </p:nvPicPr>
        <p:blipFill>
          <a:blip r:embed="rId3" cstate="print"/>
          <a:srcRect l="63559" t="5592" r="29677" b="76738"/>
          <a:stretch>
            <a:fillRect/>
          </a:stretch>
        </p:blipFill>
        <p:spPr bwMode="auto">
          <a:xfrm>
            <a:off x="8005876" y="1335740"/>
            <a:ext cx="378432" cy="382174"/>
          </a:xfrm>
          <a:prstGeom prst="rect">
            <a:avLst/>
          </a:prstGeom>
          <a:noFill/>
          <a:ln w="9525">
            <a:noFill/>
            <a:miter lim="800000"/>
            <a:headEnd/>
            <a:tailEnd/>
          </a:ln>
          <a:effectLst/>
        </p:spPr>
      </p:pic>
      <p:pic>
        <p:nvPicPr>
          <p:cNvPr id="82" name="Picture 234"/>
          <p:cNvPicPr>
            <a:picLocks noChangeAspect="1" noChangeArrowheads="1"/>
          </p:cNvPicPr>
          <p:nvPr/>
        </p:nvPicPr>
        <p:blipFill>
          <a:blip r:embed="rId3" cstate="print"/>
          <a:srcRect l="63559" t="5592" r="29677" b="76738"/>
          <a:stretch>
            <a:fillRect/>
          </a:stretch>
        </p:blipFill>
        <p:spPr bwMode="auto">
          <a:xfrm>
            <a:off x="8411192" y="1335740"/>
            <a:ext cx="378432" cy="382174"/>
          </a:xfrm>
          <a:prstGeom prst="rect">
            <a:avLst/>
          </a:prstGeom>
          <a:noFill/>
          <a:ln w="9525">
            <a:noFill/>
            <a:miter lim="800000"/>
            <a:headEnd/>
            <a:tailEnd/>
          </a:ln>
          <a:effectLst/>
        </p:spPr>
      </p:pic>
      <p:pic>
        <p:nvPicPr>
          <p:cNvPr id="83" name="Picture 234"/>
          <p:cNvPicPr>
            <a:picLocks noChangeAspect="1" noChangeArrowheads="1"/>
          </p:cNvPicPr>
          <p:nvPr/>
        </p:nvPicPr>
        <p:blipFill>
          <a:blip r:embed="rId3" cstate="print"/>
          <a:srcRect l="63559" t="5592" r="29677" b="76738"/>
          <a:stretch>
            <a:fillRect/>
          </a:stretch>
        </p:blipFill>
        <p:spPr bwMode="auto">
          <a:xfrm>
            <a:off x="7214131" y="1335740"/>
            <a:ext cx="378432" cy="382174"/>
          </a:xfrm>
          <a:prstGeom prst="rect">
            <a:avLst/>
          </a:prstGeom>
          <a:noFill/>
          <a:ln w="9525">
            <a:noFill/>
            <a:miter lim="800000"/>
            <a:headEnd/>
            <a:tailEnd/>
          </a:ln>
          <a:effectLst/>
        </p:spPr>
      </p:pic>
      <p:pic>
        <p:nvPicPr>
          <p:cNvPr id="84" name="Picture 234"/>
          <p:cNvPicPr>
            <a:picLocks noChangeAspect="1" noChangeArrowheads="1"/>
          </p:cNvPicPr>
          <p:nvPr/>
        </p:nvPicPr>
        <p:blipFill>
          <a:blip r:embed="rId3" cstate="print"/>
          <a:srcRect l="63559" t="5592" r="29677" b="76738"/>
          <a:stretch>
            <a:fillRect/>
          </a:stretch>
        </p:blipFill>
        <p:spPr bwMode="auto">
          <a:xfrm>
            <a:off x="6799490" y="1758195"/>
            <a:ext cx="378432" cy="382174"/>
          </a:xfrm>
          <a:prstGeom prst="rect">
            <a:avLst/>
          </a:prstGeom>
          <a:noFill/>
          <a:ln w="9525">
            <a:noFill/>
            <a:miter lim="800000"/>
            <a:headEnd/>
            <a:tailEnd/>
          </a:ln>
          <a:effectLst/>
        </p:spPr>
      </p:pic>
      <p:pic>
        <p:nvPicPr>
          <p:cNvPr id="85" name="Picture 234"/>
          <p:cNvPicPr>
            <a:picLocks noChangeAspect="1" noChangeArrowheads="1"/>
          </p:cNvPicPr>
          <p:nvPr/>
        </p:nvPicPr>
        <p:blipFill>
          <a:blip r:embed="rId3" cstate="print"/>
          <a:srcRect l="63559" t="5592" r="29677" b="76738"/>
          <a:stretch>
            <a:fillRect/>
          </a:stretch>
        </p:blipFill>
        <p:spPr bwMode="auto">
          <a:xfrm>
            <a:off x="7615320" y="1758195"/>
            <a:ext cx="378432" cy="382174"/>
          </a:xfrm>
          <a:prstGeom prst="rect">
            <a:avLst/>
          </a:prstGeom>
          <a:noFill/>
          <a:ln w="9525">
            <a:noFill/>
            <a:miter lim="800000"/>
            <a:headEnd/>
            <a:tailEnd/>
          </a:ln>
          <a:effectLst/>
        </p:spPr>
      </p:pic>
      <p:pic>
        <p:nvPicPr>
          <p:cNvPr id="86" name="Picture 234"/>
          <p:cNvPicPr>
            <a:picLocks noChangeAspect="1" noChangeArrowheads="1"/>
          </p:cNvPicPr>
          <p:nvPr/>
        </p:nvPicPr>
        <p:blipFill>
          <a:blip r:embed="rId3" cstate="print"/>
          <a:srcRect l="63559" t="5592" r="29677" b="76738"/>
          <a:stretch>
            <a:fillRect/>
          </a:stretch>
        </p:blipFill>
        <p:spPr bwMode="auto">
          <a:xfrm>
            <a:off x="8005876" y="1758195"/>
            <a:ext cx="378432" cy="382174"/>
          </a:xfrm>
          <a:prstGeom prst="rect">
            <a:avLst/>
          </a:prstGeom>
          <a:noFill/>
          <a:ln w="9525">
            <a:noFill/>
            <a:miter lim="800000"/>
            <a:headEnd/>
            <a:tailEnd/>
          </a:ln>
          <a:effectLst/>
        </p:spPr>
      </p:pic>
      <p:pic>
        <p:nvPicPr>
          <p:cNvPr id="88" name="Picture 234"/>
          <p:cNvPicPr>
            <a:picLocks noChangeAspect="1" noChangeArrowheads="1"/>
          </p:cNvPicPr>
          <p:nvPr/>
        </p:nvPicPr>
        <p:blipFill>
          <a:blip r:embed="rId3" cstate="print"/>
          <a:srcRect l="63559" t="5592" r="29677" b="76738"/>
          <a:stretch>
            <a:fillRect/>
          </a:stretch>
        </p:blipFill>
        <p:spPr bwMode="auto">
          <a:xfrm>
            <a:off x="8411192" y="1758195"/>
            <a:ext cx="378432" cy="382174"/>
          </a:xfrm>
          <a:prstGeom prst="rect">
            <a:avLst/>
          </a:prstGeom>
          <a:noFill/>
          <a:ln w="9525">
            <a:noFill/>
            <a:miter lim="800000"/>
            <a:headEnd/>
            <a:tailEnd/>
          </a:ln>
          <a:effectLst/>
        </p:spPr>
      </p:pic>
      <p:pic>
        <p:nvPicPr>
          <p:cNvPr id="89" name="Picture 234"/>
          <p:cNvPicPr>
            <a:picLocks noChangeAspect="1" noChangeArrowheads="1"/>
          </p:cNvPicPr>
          <p:nvPr/>
        </p:nvPicPr>
        <p:blipFill>
          <a:blip r:embed="rId3" cstate="print"/>
          <a:srcRect l="63559" t="5592" r="29677" b="76738"/>
          <a:stretch>
            <a:fillRect/>
          </a:stretch>
        </p:blipFill>
        <p:spPr bwMode="auto">
          <a:xfrm>
            <a:off x="7214131" y="1758195"/>
            <a:ext cx="378432" cy="382174"/>
          </a:xfrm>
          <a:prstGeom prst="rect">
            <a:avLst/>
          </a:prstGeom>
          <a:noFill/>
          <a:ln w="9525">
            <a:noFill/>
            <a:miter lim="800000"/>
            <a:headEnd/>
            <a:tailEnd/>
          </a:ln>
          <a:effectLst/>
        </p:spPr>
      </p:pic>
      <p:pic>
        <p:nvPicPr>
          <p:cNvPr id="90" name="Picture 234"/>
          <p:cNvPicPr>
            <a:picLocks noChangeAspect="1" noChangeArrowheads="1"/>
          </p:cNvPicPr>
          <p:nvPr/>
        </p:nvPicPr>
        <p:blipFill>
          <a:blip r:embed="rId3" cstate="print"/>
          <a:srcRect l="63559" t="5592" r="29677" b="76738"/>
          <a:stretch>
            <a:fillRect/>
          </a:stretch>
        </p:blipFill>
        <p:spPr bwMode="auto">
          <a:xfrm>
            <a:off x="6795783" y="2148751"/>
            <a:ext cx="378432" cy="382174"/>
          </a:xfrm>
          <a:prstGeom prst="rect">
            <a:avLst/>
          </a:prstGeom>
          <a:noFill/>
          <a:ln w="9525">
            <a:noFill/>
            <a:miter lim="800000"/>
            <a:headEnd/>
            <a:tailEnd/>
          </a:ln>
          <a:effectLst/>
        </p:spPr>
      </p:pic>
      <p:pic>
        <p:nvPicPr>
          <p:cNvPr id="91" name="Picture 234"/>
          <p:cNvPicPr>
            <a:picLocks noChangeAspect="1" noChangeArrowheads="1"/>
          </p:cNvPicPr>
          <p:nvPr/>
        </p:nvPicPr>
        <p:blipFill>
          <a:blip r:embed="rId3" cstate="print"/>
          <a:srcRect l="63559" t="5592" r="29677" b="76738"/>
          <a:stretch>
            <a:fillRect/>
          </a:stretch>
        </p:blipFill>
        <p:spPr bwMode="auto">
          <a:xfrm>
            <a:off x="7611613" y="2148751"/>
            <a:ext cx="378432" cy="382174"/>
          </a:xfrm>
          <a:prstGeom prst="rect">
            <a:avLst/>
          </a:prstGeom>
          <a:noFill/>
          <a:ln w="9525">
            <a:noFill/>
            <a:miter lim="800000"/>
            <a:headEnd/>
            <a:tailEnd/>
          </a:ln>
          <a:effectLst/>
        </p:spPr>
      </p:pic>
      <p:pic>
        <p:nvPicPr>
          <p:cNvPr id="92" name="Picture 234"/>
          <p:cNvPicPr>
            <a:picLocks noChangeAspect="1" noChangeArrowheads="1"/>
          </p:cNvPicPr>
          <p:nvPr/>
        </p:nvPicPr>
        <p:blipFill>
          <a:blip r:embed="rId3" cstate="print"/>
          <a:srcRect l="63559" t="5592" r="29677" b="76738"/>
          <a:stretch>
            <a:fillRect/>
          </a:stretch>
        </p:blipFill>
        <p:spPr bwMode="auto">
          <a:xfrm>
            <a:off x="8002169" y="2148751"/>
            <a:ext cx="378432" cy="382174"/>
          </a:xfrm>
          <a:prstGeom prst="rect">
            <a:avLst/>
          </a:prstGeom>
          <a:noFill/>
          <a:ln w="9525">
            <a:noFill/>
            <a:miter lim="800000"/>
            <a:headEnd/>
            <a:tailEnd/>
          </a:ln>
          <a:effectLst/>
        </p:spPr>
      </p:pic>
      <p:pic>
        <p:nvPicPr>
          <p:cNvPr id="93" name="Picture 234"/>
          <p:cNvPicPr>
            <a:picLocks noChangeAspect="1" noChangeArrowheads="1"/>
          </p:cNvPicPr>
          <p:nvPr/>
        </p:nvPicPr>
        <p:blipFill>
          <a:blip r:embed="rId3" cstate="print"/>
          <a:srcRect l="63559" t="5592" r="29677" b="76738"/>
          <a:stretch>
            <a:fillRect/>
          </a:stretch>
        </p:blipFill>
        <p:spPr bwMode="auto">
          <a:xfrm>
            <a:off x="8407485" y="2148751"/>
            <a:ext cx="378432" cy="382174"/>
          </a:xfrm>
          <a:prstGeom prst="rect">
            <a:avLst/>
          </a:prstGeom>
          <a:noFill/>
          <a:ln w="9525">
            <a:noFill/>
            <a:miter lim="800000"/>
            <a:headEnd/>
            <a:tailEnd/>
          </a:ln>
          <a:effectLst/>
        </p:spPr>
      </p:pic>
      <p:pic>
        <p:nvPicPr>
          <p:cNvPr id="94" name="Picture 234"/>
          <p:cNvPicPr>
            <a:picLocks noChangeAspect="1" noChangeArrowheads="1"/>
          </p:cNvPicPr>
          <p:nvPr/>
        </p:nvPicPr>
        <p:blipFill>
          <a:blip r:embed="rId3" cstate="print"/>
          <a:srcRect l="63559" t="5592" r="29677" b="76738"/>
          <a:stretch>
            <a:fillRect/>
          </a:stretch>
        </p:blipFill>
        <p:spPr bwMode="auto">
          <a:xfrm>
            <a:off x="7210424" y="2148751"/>
            <a:ext cx="378432" cy="382174"/>
          </a:xfrm>
          <a:prstGeom prst="rect">
            <a:avLst/>
          </a:prstGeom>
          <a:noFill/>
          <a:ln w="9525">
            <a:noFill/>
            <a:miter lim="800000"/>
            <a:headEnd/>
            <a:tailEnd/>
          </a:ln>
          <a:effectLst/>
        </p:spPr>
      </p:pic>
      <p:pic>
        <p:nvPicPr>
          <p:cNvPr id="95" name="Picture 234"/>
          <p:cNvPicPr>
            <a:picLocks noChangeAspect="1" noChangeArrowheads="1"/>
          </p:cNvPicPr>
          <p:nvPr/>
        </p:nvPicPr>
        <p:blipFill>
          <a:blip r:embed="rId3" cstate="print"/>
          <a:srcRect l="63559" t="5592" r="29677" b="76738"/>
          <a:stretch>
            <a:fillRect/>
          </a:stretch>
        </p:blipFill>
        <p:spPr bwMode="auto">
          <a:xfrm>
            <a:off x="6799490" y="2566951"/>
            <a:ext cx="378432" cy="382174"/>
          </a:xfrm>
          <a:prstGeom prst="rect">
            <a:avLst/>
          </a:prstGeom>
          <a:noFill/>
          <a:ln w="9525">
            <a:noFill/>
            <a:miter lim="800000"/>
            <a:headEnd/>
            <a:tailEnd/>
          </a:ln>
          <a:effectLst/>
        </p:spPr>
      </p:pic>
      <p:pic>
        <p:nvPicPr>
          <p:cNvPr id="96" name="Picture 234"/>
          <p:cNvPicPr>
            <a:picLocks noChangeAspect="1" noChangeArrowheads="1"/>
          </p:cNvPicPr>
          <p:nvPr/>
        </p:nvPicPr>
        <p:blipFill>
          <a:blip r:embed="rId3" cstate="print"/>
          <a:srcRect l="63559" t="5592" r="29677" b="76738"/>
          <a:stretch>
            <a:fillRect/>
          </a:stretch>
        </p:blipFill>
        <p:spPr bwMode="auto">
          <a:xfrm>
            <a:off x="7615320" y="2566951"/>
            <a:ext cx="378432" cy="382174"/>
          </a:xfrm>
          <a:prstGeom prst="rect">
            <a:avLst/>
          </a:prstGeom>
          <a:noFill/>
          <a:ln w="9525">
            <a:noFill/>
            <a:miter lim="800000"/>
            <a:headEnd/>
            <a:tailEnd/>
          </a:ln>
          <a:effectLst/>
        </p:spPr>
      </p:pic>
      <p:pic>
        <p:nvPicPr>
          <p:cNvPr id="97" name="Picture 234"/>
          <p:cNvPicPr>
            <a:picLocks noChangeAspect="1" noChangeArrowheads="1"/>
          </p:cNvPicPr>
          <p:nvPr/>
        </p:nvPicPr>
        <p:blipFill>
          <a:blip r:embed="rId3" cstate="print"/>
          <a:srcRect l="63559" t="5592" r="29677" b="76738"/>
          <a:stretch>
            <a:fillRect/>
          </a:stretch>
        </p:blipFill>
        <p:spPr bwMode="auto">
          <a:xfrm>
            <a:off x="8005876" y="2566951"/>
            <a:ext cx="378432" cy="382174"/>
          </a:xfrm>
          <a:prstGeom prst="rect">
            <a:avLst/>
          </a:prstGeom>
          <a:noFill/>
          <a:ln w="9525">
            <a:noFill/>
            <a:miter lim="800000"/>
            <a:headEnd/>
            <a:tailEnd/>
          </a:ln>
          <a:effectLst/>
        </p:spPr>
      </p:pic>
      <p:pic>
        <p:nvPicPr>
          <p:cNvPr id="98" name="Picture 234"/>
          <p:cNvPicPr>
            <a:picLocks noChangeAspect="1" noChangeArrowheads="1"/>
          </p:cNvPicPr>
          <p:nvPr/>
        </p:nvPicPr>
        <p:blipFill>
          <a:blip r:embed="rId3" cstate="print"/>
          <a:srcRect l="63559" t="5592" r="29677" b="76738"/>
          <a:stretch>
            <a:fillRect/>
          </a:stretch>
        </p:blipFill>
        <p:spPr bwMode="auto">
          <a:xfrm>
            <a:off x="8411192" y="2566951"/>
            <a:ext cx="378432" cy="382174"/>
          </a:xfrm>
          <a:prstGeom prst="rect">
            <a:avLst/>
          </a:prstGeom>
          <a:noFill/>
          <a:ln w="9525">
            <a:noFill/>
            <a:miter lim="800000"/>
            <a:headEnd/>
            <a:tailEnd/>
          </a:ln>
          <a:effectLst/>
        </p:spPr>
      </p:pic>
      <p:pic>
        <p:nvPicPr>
          <p:cNvPr id="99" name="Picture 234"/>
          <p:cNvPicPr>
            <a:picLocks noChangeAspect="1" noChangeArrowheads="1"/>
          </p:cNvPicPr>
          <p:nvPr/>
        </p:nvPicPr>
        <p:blipFill>
          <a:blip r:embed="rId3" cstate="print"/>
          <a:srcRect l="63559" t="5592" r="29677" b="76738"/>
          <a:stretch>
            <a:fillRect/>
          </a:stretch>
        </p:blipFill>
        <p:spPr bwMode="auto">
          <a:xfrm>
            <a:off x="7214131" y="2566951"/>
            <a:ext cx="378432" cy="382174"/>
          </a:xfrm>
          <a:prstGeom prst="rect">
            <a:avLst/>
          </a:prstGeom>
          <a:noFill/>
          <a:ln w="9525">
            <a:noFill/>
            <a:miter lim="800000"/>
            <a:headEnd/>
            <a:tailEnd/>
          </a:ln>
          <a:effectLst/>
        </p:spPr>
      </p:pic>
    </p:spTree>
    <p:extLst>
      <p:ext uri="{BB962C8B-B14F-4D97-AF65-F5344CB8AC3E}">
        <p14:creationId xmlns:p14="http://schemas.microsoft.com/office/powerpoint/2010/main" val="27594350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48" name="TextBox 47"/>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49" name="TextBox 48"/>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sp>
        <p:nvSpPr>
          <p:cNvPr id="52" name="Rectangle 51"/>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 name="Group 50"/>
          <p:cNvGrpSpPr/>
          <p:nvPr/>
        </p:nvGrpSpPr>
        <p:grpSpPr>
          <a:xfrm>
            <a:off x="1768435" y="2468875"/>
            <a:ext cx="2630602" cy="576880"/>
            <a:chOff x="1768435" y="2468070"/>
            <a:chExt cx="2630602" cy="576880"/>
          </a:xfrm>
        </p:grpSpPr>
        <p:cxnSp>
          <p:nvCxnSpPr>
            <p:cNvPr id="46" name="Straight Connector 45"/>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pic>
        <p:nvPicPr>
          <p:cNvPr id="53"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pic>
        <p:nvPicPr>
          <p:cNvPr id="54" name="Picture 234"/>
          <p:cNvPicPr>
            <a:picLocks noChangeAspect="1" noChangeArrowheads="1"/>
          </p:cNvPicPr>
          <p:nvPr/>
        </p:nvPicPr>
        <p:blipFill>
          <a:blip r:embed="rId3" cstate="print"/>
          <a:srcRect l="63409" t="5160" r="22171" b="57552"/>
          <a:stretch>
            <a:fillRect/>
          </a:stretch>
        </p:blipFill>
        <p:spPr bwMode="auto">
          <a:xfrm>
            <a:off x="7605995" y="932675"/>
            <a:ext cx="806505" cy="806505"/>
          </a:xfrm>
          <a:prstGeom prst="rect">
            <a:avLst/>
          </a:prstGeom>
          <a:noFill/>
          <a:ln w="9525">
            <a:noFill/>
            <a:miter lim="800000"/>
            <a:headEnd/>
            <a:tailEnd/>
          </a:ln>
          <a:effectLst/>
        </p:spPr>
      </p:pic>
      <p:pic>
        <p:nvPicPr>
          <p:cNvPr id="55" name="Picture 234"/>
          <p:cNvPicPr>
            <a:picLocks noChangeAspect="1" noChangeArrowheads="1"/>
          </p:cNvPicPr>
          <p:nvPr/>
        </p:nvPicPr>
        <p:blipFill>
          <a:blip r:embed="rId3" cstate="print"/>
          <a:srcRect l="63409" t="5160" r="22171" b="57552"/>
          <a:stretch>
            <a:fillRect/>
          </a:stretch>
        </p:blipFill>
        <p:spPr bwMode="auto">
          <a:xfrm>
            <a:off x="7605995" y="1739180"/>
            <a:ext cx="806505" cy="806505"/>
          </a:xfrm>
          <a:prstGeom prst="rect">
            <a:avLst/>
          </a:prstGeom>
          <a:noFill/>
          <a:ln w="9525">
            <a:noFill/>
            <a:miter lim="800000"/>
            <a:headEnd/>
            <a:tailEnd/>
          </a:ln>
          <a:effectLst/>
        </p:spPr>
      </p:pic>
      <p:pic>
        <p:nvPicPr>
          <p:cNvPr id="56" name="Picture 234"/>
          <p:cNvPicPr>
            <a:picLocks noChangeAspect="1" noChangeArrowheads="1"/>
          </p:cNvPicPr>
          <p:nvPr/>
        </p:nvPicPr>
        <p:blipFill>
          <a:blip r:embed="rId3" cstate="print"/>
          <a:srcRect l="63409" t="5160" r="22171" b="57552"/>
          <a:stretch>
            <a:fillRect/>
          </a:stretch>
        </p:blipFill>
        <p:spPr bwMode="auto">
          <a:xfrm>
            <a:off x="6799490" y="1739180"/>
            <a:ext cx="806505" cy="806505"/>
          </a:xfrm>
          <a:prstGeom prst="rect">
            <a:avLst/>
          </a:prstGeom>
          <a:noFill/>
          <a:ln w="9525">
            <a:noFill/>
            <a:miter lim="800000"/>
            <a:headEnd/>
            <a:tailEnd/>
          </a:ln>
          <a:effectLst/>
        </p:spPr>
      </p:pic>
      <p:pic>
        <p:nvPicPr>
          <p:cNvPr id="57" name="Picture 234"/>
          <p:cNvPicPr>
            <a:picLocks noChangeAspect="1" noChangeArrowheads="1"/>
          </p:cNvPicPr>
          <p:nvPr/>
        </p:nvPicPr>
        <p:blipFill>
          <a:blip r:embed="rId3" cstate="print"/>
          <a:srcRect l="63409" t="5160" r="22171" b="76738"/>
          <a:stretch>
            <a:fillRect/>
          </a:stretch>
        </p:blipFill>
        <p:spPr bwMode="auto">
          <a:xfrm>
            <a:off x="6799490" y="2545685"/>
            <a:ext cx="806505" cy="391537"/>
          </a:xfrm>
          <a:prstGeom prst="rect">
            <a:avLst/>
          </a:prstGeom>
          <a:noFill/>
          <a:ln w="9525">
            <a:noFill/>
            <a:miter lim="800000"/>
            <a:headEnd/>
            <a:tailEnd/>
          </a:ln>
          <a:effectLst/>
        </p:spPr>
      </p:pic>
      <p:pic>
        <p:nvPicPr>
          <p:cNvPr id="82" name="Picture 234"/>
          <p:cNvPicPr>
            <a:picLocks noChangeAspect="1" noChangeArrowheads="1"/>
          </p:cNvPicPr>
          <p:nvPr/>
        </p:nvPicPr>
        <p:blipFill>
          <a:blip r:embed="rId3" cstate="print"/>
          <a:srcRect l="63409" t="5160" r="22171" b="76738"/>
          <a:stretch>
            <a:fillRect/>
          </a:stretch>
        </p:blipFill>
        <p:spPr bwMode="auto">
          <a:xfrm>
            <a:off x="7605995" y="2545685"/>
            <a:ext cx="806505" cy="391532"/>
          </a:xfrm>
          <a:prstGeom prst="rect">
            <a:avLst/>
          </a:prstGeom>
          <a:noFill/>
          <a:ln w="9525">
            <a:noFill/>
            <a:miter lim="800000"/>
            <a:headEnd/>
            <a:tailEnd/>
          </a:ln>
          <a:effectLst/>
        </p:spPr>
      </p:pic>
      <p:pic>
        <p:nvPicPr>
          <p:cNvPr id="83" name="Picture 234"/>
          <p:cNvPicPr>
            <a:picLocks noChangeAspect="1" noChangeArrowheads="1"/>
          </p:cNvPicPr>
          <p:nvPr/>
        </p:nvPicPr>
        <p:blipFill>
          <a:blip r:embed="rId3" cstate="print"/>
          <a:srcRect l="63409" t="5160" r="29677" b="57552"/>
          <a:stretch>
            <a:fillRect/>
          </a:stretch>
        </p:blipFill>
        <p:spPr bwMode="auto">
          <a:xfrm>
            <a:off x="8412500" y="1739180"/>
            <a:ext cx="386692" cy="806505"/>
          </a:xfrm>
          <a:prstGeom prst="rect">
            <a:avLst/>
          </a:prstGeom>
          <a:noFill/>
          <a:ln w="9525">
            <a:noFill/>
            <a:miter lim="800000"/>
            <a:headEnd/>
            <a:tailEnd/>
          </a:ln>
          <a:effectLst/>
        </p:spPr>
      </p:pic>
      <p:pic>
        <p:nvPicPr>
          <p:cNvPr id="84" name="Picture 234"/>
          <p:cNvPicPr>
            <a:picLocks noChangeAspect="1" noChangeArrowheads="1"/>
          </p:cNvPicPr>
          <p:nvPr/>
        </p:nvPicPr>
        <p:blipFill>
          <a:blip r:embed="rId3" cstate="print"/>
          <a:srcRect l="63409" t="5160" r="29677" b="57552"/>
          <a:stretch>
            <a:fillRect/>
          </a:stretch>
        </p:blipFill>
        <p:spPr bwMode="auto">
          <a:xfrm>
            <a:off x="8412500" y="932675"/>
            <a:ext cx="386692" cy="806505"/>
          </a:xfrm>
          <a:prstGeom prst="rect">
            <a:avLst/>
          </a:prstGeom>
          <a:noFill/>
          <a:ln w="9525">
            <a:noFill/>
            <a:miter lim="800000"/>
            <a:headEnd/>
            <a:tailEnd/>
          </a:ln>
          <a:effectLst/>
        </p:spPr>
      </p:pic>
      <p:pic>
        <p:nvPicPr>
          <p:cNvPr id="86" name="Picture 234"/>
          <p:cNvPicPr>
            <a:picLocks noChangeAspect="1" noChangeArrowheads="1"/>
          </p:cNvPicPr>
          <p:nvPr/>
        </p:nvPicPr>
        <p:blipFill>
          <a:blip r:embed="rId3" cstate="print"/>
          <a:srcRect l="63559" t="5592" r="29677" b="76738"/>
          <a:stretch>
            <a:fillRect/>
          </a:stretch>
        </p:blipFill>
        <p:spPr bwMode="auto">
          <a:xfrm>
            <a:off x="8411192" y="2566951"/>
            <a:ext cx="378432" cy="382174"/>
          </a:xfrm>
          <a:prstGeom prst="rect">
            <a:avLst/>
          </a:prstGeom>
          <a:noFill/>
          <a:ln w="9525">
            <a:noFill/>
            <a:miter lim="800000"/>
            <a:headEnd/>
            <a:tailEnd/>
          </a:ln>
          <a:effectLst/>
        </p:spPr>
      </p:pic>
      <p:sp>
        <p:nvSpPr>
          <p:cNvPr id="88" name="TextBox 87"/>
          <p:cNvSpPr txBox="1"/>
          <p:nvPr/>
        </p:nvSpPr>
        <p:spPr>
          <a:xfrm>
            <a:off x="1269170" y="6002135"/>
            <a:ext cx="7373760" cy="646331"/>
          </a:xfrm>
          <a:prstGeom prst="rect">
            <a:avLst/>
          </a:prstGeom>
          <a:noFill/>
        </p:spPr>
        <p:txBody>
          <a:bodyPr wrap="square" rtlCol="0">
            <a:spAutoFit/>
          </a:bodyPr>
          <a:lstStyle/>
          <a:p>
            <a:pPr algn="l"/>
            <a:r>
              <a:rPr lang="en-US" dirty="0" smtClean="0">
                <a:solidFill>
                  <a:schemeClr val="bg1"/>
                </a:solidFill>
              </a:rPr>
              <a:t>Local pooling can capture complex invariances (not just translation); but total number of parameters is small. </a:t>
            </a:r>
            <a:endParaRPr lang="en-US" dirty="0">
              <a:solidFill>
                <a:schemeClr val="bg1"/>
              </a:solidFill>
            </a:endParaRPr>
          </a:p>
        </p:txBody>
      </p:sp>
    </p:spTree>
    <p:extLst>
      <p:ext uri="{BB962C8B-B14F-4D97-AF65-F5344CB8AC3E}">
        <p14:creationId xmlns:p14="http://schemas.microsoft.com/office/powerpoint/2010/main" val="17774601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48" name="TextBox 47"/>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49" name="TextBox 48"/>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50"/>
          <p:cNvGrpSpPr/>
          <p:nvPr/>
        </p:nvGrpSpPr>
        <p:grpSpPr>
          <a:xfrm>
            <a:off x="1768435" y="2468875"/>
            <a:ext cx="2630602" cy="576880"/>
            <a:chOff x="1768435" y="2468070"/>
            <a:chExt cx="2630602" cy="576880"/>
          </a:xfrm>
        </p:grpSpPr>
        <p:cxnSp>
          <p:nvCxnSpPr>
            <p:cNvPr id="46" name="Straight Connector 45"/>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spTree>
    <p:extLst>
      <p:ext uri="{BB962C8B-B14F-4D97-AF65-F5344CB8AC3E}">
        <p14:creationId xmlns:p14="http://schemas.microsoft.com/office/powerpoint/2010/main" val="17774601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val 23"/>
          <p:cNvSpPr>
            <a:spLocks noChangeArrowheads="1"/>
          </p:cNvSpPr>
          <p:nvPr/>
        </p:nvSpPr>
        <p:spPr bwMode="auto">
          <a:xfrm>
            <a:off x="36576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Oval 23"/>
          <p:cNvSpPr>
            <a:spLocks noChangeArrowheads="1"/>
          </p:cNvSpPr>
          <p:nvPr/>
        </p:nvSpPr>
        <p:spPr bwMode="auto">
          <a:xfrm>
            <a:off x="45720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Oval 23"/>
          <p:cNvSpPr>
            <a:spLocks noChangeArrowheads="1"/>
          </p:cNvSpPr>
          <p:nvPr/>
        </p:nvSpPr>
        <p:spPr bwMode="auto">
          <a:xfrm>
            <a:off x="54102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Oval 28" descr="Large grid"/>
          <p:cNvSpPr>
            <a:spLocks noChangeArrowheads="1"/>
          </p:cNvSpPr>
          <p:nvPr/>
        </p:nvSpPr>
        <p:spPr bwMode="auto">
          <a:xfrm>
            <a:off x="3657600"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Oval 29" descr="Solid diamond"/>
          <p:cNvSpPr>
            <a:spLocks noChangeArrowheads="1"/>
          </p:cNvSpPr>
          <p:nvPr/>
        </p:nvSpPr>
        <p:spPr bwMode="auto">
          <a:xfrm>
            <a:off x="272891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Oval 36" descr="Wide downward diagonal"/>
          <p:cNvSpPr>
            <a:spLocks noChangeArrowheads="1"/>
          </p:cNvSpPr>
          <p:nvPr/>
        </p:nvSpPr>
        <p:spPr bwMode="auto">
          <a:xfrm>
            <a:off x="460375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Oval 40" descr="20%"/>
          <p:cNvSpPr>
            <a:spLocks noChangeArrowheads="1"/>
          </p:cNvSpPr>
          <p:nvPr/>
        </p:nvSpPr>
        <p:spPr bwMode="auto">
          <a:xfrm>
            <a:off x="5484812"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44" descr="Diagonal brick"/>
          <p:cNvSpPr>
            <a:spLocks noChangeArrowheads="1"/>
          </p:cNvSpPr>
          <p:nvPr/>
        </p:nvSpPr>
        <p:spPr bwMode="auto">
          <a:xfrm>
            <a:off x="6397752"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Oval 23"/>
          <p:cNvSpPr>
            <a:spLocks noChangeArrowheads="1"/>
          </p:cNvSpPr>
          <p:nvPr/>
        </p:nvSpPr>
        <p:spPr bwMode="auto">
          <a:xfrm>
            <a:off x="38100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23"/>
          <p:cNvSpPr>
            <a:spLocks noChangeArrowheads="1"/>
          </p:cNvSpPr>
          <p:nvPr/>
        </p:nvSpPr>
        <p:spPr bwMode="auto">
          <a:xfrm>
            <a:off x="47244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Oval 23"/>
          <p:cNvSpPr>
            <a:spLocks noChangeArrowheads="1"/>
          </p:cNvSpPr>
          <p:nvPr/>
        </p:nvSpPr>
        <p:spPr bwMode="auto">
          <a:xfrm>
            <a:off x="55626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Oval 28" descr="Large grid"/>
          <p:cNvSpPr>
            <a:spLocks noChangeArrowheads="1"/>
          </p:cNvSpPr>
          <p:nvPr/>
        </p:nvSpPr>
        <p:spPr bwMode="auto">
          <a:xfrm>
            <a:off x="3810000"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Oval 29" descr="Solid diamond"/>
          <p:cNvSpPr>
            <a:spLocks noChangeArrowheads="1"/>
          </p:cNvSpPr>
          <p:nvPr/>
        </p:nvSpPr>
        <p:spPr bwMode="auto">
          <a:xfrm>
            <a:off x="288131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Oval 36" descr="Wide downward diagonal"/>
          <p:cNvSpPr>
            <a:spLocks noChangeArrowheads="1"/>
          </p:cNvSpPr>
          <p:nvPr/>
        </p:nvSpPr>
        <p:spPr bwMode="auto">
          <a:xfrm>
            <a:off x="475615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40" descr="20%"/>
          <p:cNvSpPr>
            <a:spLocks noChangeArrowheads="1"/>
          </p:cNvSpPr>
          <p:nvPr/>
        </p:nvSpPr>
        <p:spPr bwMode="auto">
          <a:xfrm>
            <a:off x="5637212"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44" descr="Diagonal brick"/>
          <p:cNvSpPr>
            <a:spLocks noChangeArrowheads="1"/>
          </p:cNvSpPr>
          <p:nvPr/>
        </p:nvSpPr>
        <p:spPr bwMode="auto">
          <a:xfrm>
            <a:off x="6550152"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9" name="Straight Connector 88"/>
          <p:cNvCxnSpPr/>
          <p:nvPr/>
        </p:nvCxnSpPr>
        <p:spPr>
          <a:xfrm rot="16200000" flipH="1">
            <a:off x="6896100" y="3314700"/>
            <a:ext cx="762000" cy="53340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239000" y="2689531"/>
            <a:ext cx="1714500" cy="1200329"/>
          </a:xfrm>
          <a:prstGeom prst="rect">
            <a:avLst/>
          </a:prstGeom>
          <a:noFill/>
        </p:spPr>
        <p:txBody>
          <a:bodyPr wrap="square" rtlCol="0">
            <a:spAutoFit/>
          </a:bodyPr>
          <a:lstStyle/>
          <a:p>
            <a:pPr>
              <a:spcBef>
                <a:spcPts val="0"/>
              </a:spcBef>
            </a:pPr>
            <a:r>
              <a:rPr lang="en-US" sz="2400" b="1" dirty="0" smtClean="0">
                <a:solidFill>
                  <a:schemeClr val="bg1"/>
                </a:solidFill>
              </a:rPr>
              <a:t>Number  of Maps (</a:t>
            </a:r>
            <a:r>
              <a:rPr lang="en-US" sz="2400" b="1" i="1" dirty="0" smtClean="0">
                <a:solidFill>
                  <a:schemeClr val="bg1"/>
                </a:solidFill>
              </a:rPr>
              <a:t>l</a:t>
            </a:r>
            <a:r>
              <a:rPr lang="en-US" sz="2400" b="1" dirty="0" smtClean="0">
                <a:solidFill>
                  <a:schemeClr val="bg1"/>
                </a:solidFill>
              </a:rPr>
              <a:t>) </a:t>
            </a:r>
          </a:p>
          <a:p>
            <a:pPr>
              <a:spcBef>
                <a:spcPts val="0"/>
              </a:spcBef>
            </a:pPr>
            <a:r>
              <a:rPr lang="en-US" sz="2400" b="1" dirty="0" smtClean="0">
                <a:solidFill>
                  <a:schemeClr val="bg1"/>
                </a:solidFill>
              </a:rPr>
              <a:t>= 3</a:t>
            </a:r>
            <a:endParaRPr lang="en-US" sz="2400" b="1" dirty="0">
              <a:solidFill>
                <a:schemeClr val="bg1"/>
              </a:solidFill>
            </a:endParaRPr>
          </a:p>
        </p:txBody>
      </p:sp>
      <p:sp>
        <p:nvSpPr>
          <p:cNvPr id="96" name="TextBox 95"/>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97" name="TextBox 96"/>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98" name="TextBox 97"/>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93"/>
          <p:cNvGrpSpPr/>
          <p:nvPr/>
        </p:nvGrpSpPr>
        <p:grpSpPr>
          <a:xfrm>
            <a:off x="1768435" y="2468875"/>
            <a:ext cx="2630602" cy="576880"/>
            <a:chOff x="1768435" y="2468070"/>
            <a:chExt cx="2630602" cy="576880"/>
          </a:xfrm>
        </p:grpSpPr>
        <p:cxnSp>
          <p:nvCxnSpPr>
            <p:cNvPr id="95" name="Straight Connector 94"/>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spTree>
    <p:extLst>
      <p:ext uri="{BB962C8B-B14F-4D97-AF65-F5344CB8AC3E}">
        <p14:creationId xmlns:p14="http://schemas.microsoft.com/office/powerpoint/2010/main" val="1685144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077145" y="433410"/>
            <a:ext cx="1420985" cy="115215"/>
          </a:xfrm>
          <a:prstGeom prst="rect">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4" name="Title 3"/>
          <p:cNvSpPr>
            <a:spLocks noGrp="1"/>
          </p:cNvSpPr>
          <p:nvPr>
            <p:ph type="title"/>
          </p:nvPr>
        </p:nvSpPr>
        <p:spPr/>
        <p:txBody>
          <a:bodyPr/>
          <a:lstStyle/>
          <a:p>
            <a:endParaRPr lang="en-US"/>
          </a:p>
        </p:txBody>
      </p:sp>
      <p:sp>
        <p:nvSpPr>
          <p:cNvPr id="5" name="Rectangle 4"/>
          <p:cNvSpPr/>
          <p:nvPr/>
        </p:nvSpPr>
        <p:spPr bwMode="auto">
          <a:xfrm>
            <a:off x="808310" y="356600"/>
            <a:ext cx="7949835" cy="92172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 name="Rectangle 8"/>
          <p:cNvSpPr/>
          <p:nvPr/>
        </p:nvSpPr>
        <p:spPr bwMode="auto">
          <a:xfrm>
            <a:off x="1199480" y="5931184"/>
            <a:ext cx="7949835" cy="92172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169536308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val 23"/>
          <p:cNvSpPr>
            <a:spLocks noChangeArrowheads="1"/>
          </p:cNvSpPr>
          <p:nvPr/>
        </p:nvSpPr>
        <p:spPr bwMode="auto">
          <a:xfrm>
            <a:off x="36576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Oval 23"/>
          <p:cNvSpPr>
            <a:spLocks noChangeArrowheads="1"/>
          </p:cNvSpPr>
          <p:nvPr/>
        </p:nvSpPr>
        <p:spPr bwMode="auto">
          <a:xfrm>
            <a:off x="45720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Oval 23"/>
          <p:cNvSpPr>
            <a:spLocks noChangeArrowheads="1"/>
          </p:cNvSpPr>
          <p:nvPr/>
        </p:nvSpPr>
        <p:spPr bwMode="auto">
          <a:xfrm>
            <a:off x="54102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Oval 28" descr="Large grid"/>
          <p:cNvSpPr>
            <a:spLocks noChangeArrowheads="1"/>
          </p:cNvSpPr>
          <p:nvPr/>
        </p:nvSpPr>
        <p:spPr bwMode="auto">
          <a:xfrm>
            <a:off x="3657600"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Oval 29" descr="Solid diamond"/>
          <p:cNvSpPr>
            <a:spLocks noChangeArrowheads="1"/>
          </p:cNvSpPr>
          <p:nvPr/>
        </p:nvSpPr>
        <p:spPr bwMode="auto">
          <a:xfrm>
            <a:off x="272891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Oval 36" descr="Wide downward diagonal"/>
          <p:cNvSpPr>
            <a:spLocks noChangeArrowheads="1"/>
          </p:cNvSpPr>
          <p:nvPr/>
        </p:nvSpPr>
        <p:spPr bwMode="auto">
          <a:xfrm>
            <a:off x="460375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Oval 40" descr="20%"/>
          <p:cNvSpPr>
            <a:spLocks noChangeArrowheads="1"/>
          </p:cNvSpPr>
          <p:nvPr/>
        </p:nvSpPr>
        <p:spPr bwMode="auto">
          <a:xfrm>
            <a:off x="5484812"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44" descr="Diagonal brick"/>
          <p:cNvSpPr>
            <a:spLocks noChangeArrowheads="1"/>
          </p:cNvSpPr>
          <p:nvPr/>
        </p:nvSpPr>
        <p:spPr bwMode="auto">
          <a:xfrm>
            <a:off x="6397752"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Oval 23"/>
          <p:cNvSpPr>
            <a:spLocks noChangeArrowheads="1"/>
          </p:cNvSpPr>
          <p:nvPr/>
        </p:nvSpPr>
        <p:spPr bwMode="auto">
          <a:xfrm>
            <a:off x="38100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23"/>
          <p:cNvSpPr>
            <a:spLocks noChangeArrowheads="1"/>
          </p:cNvSpPr>
          <p:nvPr/>
        </p:nvSpPr>
        <p:spPr bwMode="auto">
          <a:xfrm>
            <a:off x="47244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Oval 23"/>
          <p:cNvSpPr>
            <a:spLocks noChangeArrowheads="1"/>
          </p:cNvSpPr>
          <p:nvPr/>
        </p:nvSpPr>
        <p:spPr bwMode="auto">
          <a:xfrm>
            <a:off x="55626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Oval 28" descr="Large grid"/>
          <p:cNvSpPr>
            <a:spLocks noChangeArrowheads="1"/>
          </p:cNvSpPr>
          <p:nvPr/>
        </p:nvSpPr>
        <p:spPr bwMode="auto">
          <a:xfrm>
            <a:off x="3810000"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Oval 29" descr="Solid diamond"/>
          <p:cNvSpPr>
            <a:spLocks noChangeArrowheads="1"/>
          </p:cNvSpPr>
          <p:nvPr/>
        </p:nvSpPr>
        <p:spPr bwMode="auto">
          <a:xfrm>
            <a:off x="288131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Oval 36" descr="Wide downward diagonal"/>
          <p:cNvSpPr>
            <a:spLocks noChangeArrowheads="1"/>
          </p:cNvSpPr>
          <p:nvPr/>
        </p:nvSpPr>
        <p:spPr bwMode="auto">
          <a:xfrm>
            <a:off x="475615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40" descr="20%"/>
          <p:cNvSpPr>
            <a:spLocks noChangeArrowheads="1"/>
          </p:cNvSpPr>
          <p:nvPr/>
        </p:nvSpPr>
        <p:spPr bwMode="auto">
          <a:xfrm>
            <a:off x="5637212"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44" descr="Diagonal brick"/>
          <p:cNvSpPr>
            <a:spLocks noChangeArrowheads="1"/>
          </p:cNvSpPr>
          <p:nvPr/>
        </p:nvSpPr>
        <p:spPr bwMode="auto">
          <a:xfrm>
            <a:off x="6550152"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9" name="Straight Connector 88"/>
          <p:cNvCxnSpPr/>
          <p:nvPr/>
        </p:nvCxnSpPr>
        <p:spPr>
          <a:xfrm rot="16200000" flipH="1">
            <a:off x="6896100" y="3314700"/>
            <a:ext cx="762000" cy="53340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239000" y="2689531"/>
            <a:ext cx="1714500" cy="1200329"/>
          </a:xfrm>
          <a:prstGeom prst="rect">
            <a:avLst/>
          </a:prstGeom>
          <a:noFill/>
        </p:spPr>
        <p:txBody>
          <a:bodyPr wrap="square" rtlCol="0">
            <a:spAutoFit/>
          </a:bodyPr>
          <a:lstStyle/>
          <a:p>
            <a:pPr>
              <a:spcBef>
                <a:spcPts val="0"/>
              </a:spcBef>
            </a:pPr>
            <a:r>
              <a:rPr lang="en-US" sz="2400" b="1" dirty="0" smtClean="0">
                <a:solidFill>
                  <a:schemeClr val="bg1"/>
                </a:solidFill>
              </a:rPr>
              <a:t>Number  of Maps (</a:t>
            </a:r>
            <a:r>
              <a:rPr lang="en-US" sz="2400" b="1" i="1" dirty="0" smtClean="0">
                <a:solidFill>
                  <a:schemeClr val="bg1"/>
                </a:solidFill>
              </a:rPr>
              <a:t>l</a:t>
            </a:r>
            <a:r>
              <a:rPr lang="en-US" sz="2400" b="1" dirty="0" smtClean="0">
                <a:solidFill>
                  <a:schemeClr val="bg1"/>
                </a:solidFill>
              </a:rPr>
              <a:t>) </a:t>
            </a:r>
          </a:p>
          <a:p>
            <a:pPr>
              <a:spcBef>
                <a:spcPts val="0"/>
              </a:spcBef>
            </a:pPr>
            <a:r>
              <a:rPr lang="en-US" sz="2400" b="1" dirty="0" smtClean="0">
                <a:solidFill>
                  <a:schemeClr val="bg1"/>
                </a:solidFill>
              </a:rPr>
              <a:t>= 3</a:t>
            </a:r>
            <a:endParaRPr lang="en-US" sz="2400" b="1" dirty="0">
              <a:solidFill>
                <a:schemeClr val="bg1"/>
              </a:solidFill>
            </a:endParaRPr>
          </a:p>
        </p:txBody>
      </p:sp>
      <p:sp>
        <p:nvSpPr>
          <p:cNvPr id="96" name="TextBox 95"/>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97" name="TextBox 96"/>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98" name="TextBox 97"/>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93"/>
          <p:cNvGrpSpPr/>
          <p:nvPr/>
        </p:nvGrpSpPr>
        <p:grpSpPr>
          <a:xfrm>
            <a:off x="1768435" y="2468875"/>
            <a:ext cx="2630602" cy="576880"/>
            <a:chOff x="1768435" y="2468070"/>
            <a:chExt cx="2630602" cy="576880"/>
          </a:xfrm>
        </p:grpSpPr>
        <p:cxnSp>
          <p:nvCxnSpPr>
            <p:cNvPr id="95" name="Straight Connector 94"/>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sp>
        <p:nvSpPr>
          <p:cNvPr id="91" name="Rounded Rectangle 90"/>
          <p:cNvSpPr/>
          <p:nvPr/>
        </p:nvSpPr>
        <p:spPr bwMode="auto">
          <a:xfrm rot="19284590">
            <a:off x="5350583" y="2911399"/>
            <a:ext cx="958554" cy="1702533"/>
          </a:xfrm>
          <a:prstGeom prst="roundRect">
            <a:avLst/>
          </a:prstGeom>
          <a:noFill/>
          <a:ln w="50800" cap="flat" cmpd="sng" algn="ctr">
            <a:solidFill>
              <a:srgbClr val="F90707"/>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3" name="TextBox 92"/>
          <p:cNvSpPr txBox="1"/>
          <p:nvPr/>
        </p:nvSpPr>
        <p:spPr>
          <a:xfrm>
            <a:off x="6569060" y="4231714"/>
            <a:ext cx="2377574" cy="707886"/>
          </a:xfrm>
          <a:prstGeom prst="rect">
            <a:avLst/>
          </a:prstGeom>
          <a:noFill/>
        </p:spPr>
        <p:txBody>
          <a:bodyPr wrap="none" rtlCol="0">
            <a:spAutoFit/>
          </a:bodyPr>
          <a:lstStyle/>
          <a:p>
            <a:pPr algn="l">
              <a:spcBef>
                <a:spcPts val="0"/>
              </a:spcBef>
            </a:pPr>
            <a:r>
              <a:rPr lang="en-US" sz="2000" b="1" dirty="0" smtClean="0">
                <a:solidFill>
                  <a:schemeClr val="bg1"/>
                </a:solidFill>
              </a:rPr>
              <a:t>Local</a:t>
            </a:r>
          </a:p>
          <a:p>
            <a:pPr algn="l">
              <a:spcBef>
                <a:spcPts val="0"/>
              </a:spcBef>
            </a:pPr>
            <a:r>
              <a:rPr lang="en-US" sz="2000" b="1" dirty="0" err="1" smtClean="0">
                <a:solidFill>
                  <a:schemeClr val="bg1"/>
                </a:solidFill>
              </a:rPr>
              <a:t>Orthogonalization</a:t>
            </a:r>
            <a:endParaRPr lang="en-US" sz="2000" b="1" dirty="0" smtClean="0">
              <a:solidFill>
                <a:schemeClr val="bg1"/>
              </a:solidFill>
            </a:endParaRPr>
          </a:p>
        </p:txBody>
      </p:sp>
    </p:spTree>
    <p:extLst>
      <p:ext uri="{BB962C8B-B14F-4D97-AF65-F5344CB8AC3E}">
        <p14:creationId xmlns:p14="http://schemas.microsoft.com/office/powerpoint/2010/main" val="168514494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NORB and CIFAR-10 results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07227459"/>
              </p:ext>
            </p:extLst>
          </p:nvPr>
        </p:nvGraphicFramePr>
        <p:xfrm>
          <a:off x="570585" y="894270"/>
          <a:ext cx="8149155" cy="2560376"/>
        </p:xfrm>
        <a:graphic>
          <a:graphicData uri="http://schemas.openxmlformats.org/drawingml/2006/table">
            <a:tbl>
              <a:tblPr firstRow="1" bandRow="1"/>
              <a:tblGrid>
                <a:gridCol w="6190501"/>
                <a:gridCol w="1958654"/>
              </a:tblGrid>
              <a:tr h="159709">
                <a:tc>
                  <a:txBody>
                    <a:bodyPr/>
                    <a:lstStyle>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800" dirty="0" smtClean="0">
                          <a:solidFill>
                            <a:schemeClr val="bg1"/>
                          </a:solidFill>
                        </a:rPr>
                        <a:t>Algorithms</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800" dirty="0" smtClean="0">
                          <a:solidFill>
                            <a:schemeClr val="bg1"/>
                          </a:solidFill>
                        </a:rPr>
                        <a:t>NORB Accuracy</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b="1" dirty="0" smtClean="0"/>
                        <a:t>Deep Tiled CNNs [this</a:t>
                      </a:r>
                      <a:r>
                        <a:rPr lang="en-US" sz="1800" b="1" baseline="0" dirty="0" smtClean="0"/>
                        <a:t> work</a:t>
                      </a:r>
                      <a:r>
                        <a:rPr lang="en-US" sz="1800" b="1" dirty="0" smtClean="0"/>
                        <a:t>] </a:t>
                      </a:r>
                      <a:endParaRPr lang="en-US" sz="1800" b="1"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b="1" dirty="0" smtClean="0"/>
                        <a:t>96.1%</a:t>
                      </a:r>
                      <a:endParaRPr lang="en-US" sz="1800" b="1"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CNNs [Huang</a:t>
                      </a:r>
                      <a:r>
                        <a:rPr lang="en-US" sz="1800" baseline="0" dirty="0" smtClean="0"/>
                        <a:t> &amp; </a:t>
                      </a:r>
                      <a:r>
                        <a:rPr lang="en-US" sz="1800" dirty="0" err="1" smtClean="0"/>
                        <a:t>LeCun</a:t>
                      </a:r>
                      <a:r>
                        <a:rPr lang="en-US" sz="1800" baseline="0" dirty="0" smtClean="0"/>
                        <a:t>, 2006]</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94.1%</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3D</a:t>
                      </a:r>
                      <a:r>
                        <a:rPr lang="en-US" sz="1800" baseline="0" dirty="0" smtClean="0"/>
                        <a:t> Deep Belief Networks [Nair &amp; Hinton, 2009]</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93.5%</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Deep Boltzmann Machines [</a:t>
                      </a:r>
                      <a:r>
                        <a:rPr lang="en-US" sz="1800" dirty="0" err="1" smtClean="0"/>
                        <a:t>Salakhutdinov</a:t>
                      </a:r>
                      <a:r>
                        <a:rPr lang="en-US" sz="1800" baseline="0" dirty="0" smtClean="0"/>
                        <a:t> &amp; Hinton, 2009]</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92.8%</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TICA [</a:t>
                      </a:r>
                      <a:r>
                        <a:rPr lang="en-US" sz="1800" dirty="0" err="1" smtClean="0"/>
                        <a:t>Hyvarinen</a:t>
                      </a:r>
                      <a:r>
                        <a:rPr lang="en-US" sz="1800" dirty="0" smtClean="0"/>
                        <a:t> et</a:t>
                      </a:r>
                      <a:r>
                        <a:rPr lang="en-US" sz="1800" baseline="0" dirty="0" smtClean="0"/>
                        <a:t> al., 2001</a:t>
                      </a:r>
                      <a:r>
                        <a:rPr lang="en-US" sz="1800" dirty="0" smtClean="0"/>
                        <a:t>]</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89.6%</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59709">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SVMs</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88.4%</a:t>
                      </a:r>
                      <a:endParaRPr lang="en-US" sz="1800" dirty="0">
                        <a:solidFill>
                          <a:schemeClr val="bg1"/>
                        </a:solidFill>
                        <a:latin typeface="Times New Roman" pitchFamily="18" charset="0"/>
                        <a:cs typeface="Times New Roman" pitchFamily="18" charset="0"/>
                      </a:endParaRPr>
                    </a:p>
                  </a:txBody>
                  <a:tcPr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40815240"/>
              </p:ext>
            </p:extLst>
          </p:nvPr>
        </p:nvGraphicFramePr>
        <p:xfrm>
          <a:off x="731500" y="3813050"/>
          <a:ext cx="7949835" cy="2586962"/>
        </p:xfrm>
        <a:graphic>
          <a:graphicData uri="http://schemas.openxmlformats.org/drawingml/2006/table">
            <a:tbl>
              <a:tblPr firstRow="1" bandRow="1"/>
              <a:tblGrid>
                <a:gridCol w="5538174"/>
                <a:gridCol w="2411661"/>
              </a:tblGrid>
              <a:tr h="267302">
                <a:tc>
                  <a:txBody>
                    <a:bodyPr/>
                    <a:lstStyle>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800" dirty="0" smtClean="0">
                          <a:solidFill>
                            <a:schemeClr val="bg1"/>
                          </a:solidFill>
                        </a:rPr>
                        <a:t>Algorithms</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800" dirty="0" smtClean="0">
                          <a:solidFill>
                            <a:schemeClr val="bg1"/>
                          </a:solidFill>
                        </a:rPr>
                        <a:t>CIFAR-10</a:t>
                      </a:r>
                      <a:r>
                        <a:rPr lang="en-US" sz="1800" baseline="0" dirty="0" smtClean="0">
                          <a:solidFill>
                            <a:schemeClr val="bg1"/>
                          </a:solidFill>
                        </a:rPr>
                        <a:t> </a:t>
                      </a:r>
                      <a:r>
                        <a:rPr lang="en-US" sz="1800" dirty="0" smtClean="0">
                          <a:solidFill>
                            <a:schemeClr val="bg1"/>
                          </a:solidFill>
                        </a:rPr>
                        <a:t>Accuracy</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Improved LCC [Yu et al., 2010]</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74.5%</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b="1" dirty="0" smtClean="0"/>
                        <a:t>Deep Tiled CNNs [this work]</a:t>
                      </a:r>
                      <a:endParaRPr lang="en-US" sz="1800" b="1"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b="1" dirty="0" smtClean="0"/>
                        <a:t>73.1%</a:t>
                      </a:r>
                      <a:endParaRPr lang="en-US" sz="1800" b="1"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LCC [Yu</a:t>
                      </a:r>
                      <a:r>
                        <a:rPr lang="en-US" sz="1800" baseline="0" dirty="0" smtClean="0"/>
                        <a:t> et al., 2010]</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72.3%</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err="1" smtClean="0"/>
                        <a:t>mcRBMs</a:t>
                      </a:r>
                      <a:r>
                        <a:rPr lang="en-US" sz="1800" dirty="0" smtClean="0"/>
                        <a:t> [</a:t>
                      </a:r>
                      <a:r>
                        <a:rPr lang="en-US" sz="1800" dirty="0" err="1" smtClean="0"/>
                        <a:t>Ranzato</a:t>
                      </a:r>
                      <a:r>
                        <a:rPr lang="en-US" sz="1800" dirty="0" smtClean="0"/>
                        <a:t> &amp; Hinton, 2010]</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71.0%</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Best</a:t>
                      </a:r>
                      <a:r>
                        <a:rPr lang="en-US" sz="1800" baseline="0" dirty="0" smtClean="0"/>
                        <a:t> of all RBMs [</a:t>
                      </a:r>
                      <a:r>
                        <a:rPr lang="en-US" sz="1800" baseline="0" dirty="0" err="1" smtClean="0"/>
                        <a:t>Krizhevsky</a:t>
                      </a:r>
                      <a:r>
                        <a:rPr lang="en-US" sz="1800" baseline="0" dirty="0" smtClean="0"/>
                        <a:t>, 2009]</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64.8%</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7302">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t>TICA [</a:t>
                      </a:r>
                      <a:r>
                        <a:rPr lang="en-US" sz="1800" dirty="0" err="1" smtClean="0"/>
                        <a:t>Hyvarinen</a:t>
                      </a:r>
                      <a:r>
                        <a:rPr lang="en-US" sz="1800" smtClean="0"/>
                        <a:t> et</a:t>
                      </a:r>
                      <a:r>
                        <a:rPr lang="en-US" sz="1800" baseline="0" smtClean="0"/>
                        <a:t> al., 2001</a:t>
                      </a:r>
                      <a:r>
                        <a:rPr lang="en-US" sz="1800" smtClean="0"/>
                        <a:t>]</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dirty="0" smtClean="0"/>
                        <a:t>56.1%</a:t>
                      </a:r>
                      <a:endParaRPr lang="en-US" sz="1800" dirty="0">
                        <a:solidFill>
                          <a:schemeClr val="bg1"/>
                        </a:solidFill>
                        <a:latin typeface="Times New Roman" pitchFamily="18" charset="0"/>
                        <a:cs typeface="Times New Roman" pitchFamily="18" charset="0"/>
                      </a:endParaRPr>
                    </a:p>
                  </a:txBody>
                  <a:tcPr marL="95272" marR="95272" marT="47623" marB="476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10" name="Rectangle 9"/>
          <p:cNvSpPr/>
          <p:nvPr/>
        </p:nvSpPr>
        <p:spPr bwMode="auto">
          <a:xfrm>
            <a:off x="7329865" y="1316725"/>
            <a:ext cx="806505" cy="268835"/>
          </a:xfrm>
          <a:prstGeom prst="rect">
            <a:avLst/>
          </a:prstGeom>
          <a:noFill/>
          <a:ln w="28575"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1" name="Rectangle 10"/>
          <p:cNvSpPr/>
          <p:nvPr/>
        </p:nvSpPr>
        <p:spPr bwMode="auto">
          <a:xfrm>
            <a:off x="7087680" y="4600200"/>
            <a:ext cx="806505" cy="268835"/>
          </a:xfrm>
          <a:prstGeom prst="rect">
            <a:avLst/>
          </a:prstGeom>
          <a:noFill/>
          <a:ln w="28575"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356429162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5400" dirty="0" smtClean="0">
                <a:solidFill>
                  <a:srgbClr val="0070C0"/>
                </a:solidFill>
              </a:rPr>
              <a:t>Scaling up: Discovering object classes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7" name="Rectangle 6"/>
          <p:cNvSpPr/>
          <p:nvPr/>
        </p:nvSpPr>
        <p:spPr>
          <a:xfrm>
            <a:off x="3037605" y="6078945"/>
            <a:ext cx="6106395" cy="1015663"/>
          </a:xfrm>
          <a:prstGeom prst="rect">
            <a:avLst/>
          </a:prstGeom>
        </p:spPr>
        <p:txBody>
          <a:bodyPr wrap="square">
            <a:spAutoFit/>
          </a:bodyPr>
          <a:lstStyle/>
          <a:p>
            <a:pPr algn="l"/>
            <a:r>
              <a:rPr lang="en-US" sz="2000" dirty="0" smtClean="0">
                <a:solidFill>
                  <a:schemeClr val="bg1"/>
                </a:solidFill>
              </a:rPr>
              <a:t>[Quoc V. Le, Marc'Aurelio Ranzato, Rajat  Monga, Greg Corrado, Matthieu Devin, Kai Chen, Jeff Dean]</a:t>
            </a:r>
            <a:br>
              <a:rPr lang="en-US" sz="2000" dirty="0" smtClean="0">
                <a:solidFill>
                  <a:schemeClr val="bg1"/>
                </a:solidFill>
              </a:rPr>
            </a:b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procedure</a:t>
            </a:r>
            <a:endParaRPr lang="en-US" dirty="0"/>
          </a:p>
        </p:txBody>
      </p:sp>
      <p:sp>
        <p:nvSpPr>
          <p:cNvPr id="3" name="Content Placeholder 2"/>
          <p:cNvSpPr>
            <a:spLocks noGrp="1"/>
          </p:cNvSpPr>
          <p:nvPr>
            <p:ph idx="1"/>
          </p:nvPr>
        </p:nvSpPr>
        <p:spPr>
          <a:xfrm>
            <a:off x="462665" y="855865"/>
            <a:ext cx="8229600" cy="4570412"/>
          </a:xfrm>
        </p:spPr>
        <p:txBody>
          <a:bodyPr/>
          <a:lstStyle/>
          <a:p>
            <a:pPr>
              <a:spcBef>
                <a:spcPts val="600"/>
              </a:spcBef>
              <a:buNone/>
            </a:pPr>
            <a:r>
              <a:rPr lang="en-US" sz="2000" b="0" dirty="0" smtClean="0"/>
              <a:t>What features can we learn if we train a massive model on a massive amount of data.  Can we learn a “grandmother cell”?</a:t>
            </a:r>
          </a:p>
          <a:p>
            <a:pPr>
              <a:spcBef>
                <a:spcPts val="600"/>
              </a:spcBef>
            </a:pPr>
            <a:r>
              <a:rPr lang="en-US" sz="2000" b="0" dirty="0" smtClean="0"/>
              <a:t>Train on 10 million images (YouTube)</a:t>
            </a:r>
          </a:p>
          <a:p>
            <a:pPr>
              <a:spcBef>
                <a:spcPts val="600"/>
              </a:spcBef>
            </a:pPr>
            <a:r>
              <a:rPr lang="en-US" sz="2000" b="0" dirty="0" smtClean="0"/>
              <a:t>1000 machines (16,000 cores) for 1 week. </a:t>
            </a:r>
          </a:p>
          <a:p>
            <a:pPr>
              <a:spcBef>
                <a:spcPts val="600"/>
              </a:spcBef>
            </a:pPr>
            <a:r>
              <a:rPr lang="en-US" sz="2000" b="0" dirty="0" smtClean="0"/>
              <a:t>1.15 billion parameters</a:t>
            </a:r>
          </a:p>
          <a:p>
            <a:pPr>
              <a:spcBef>
                <a:spcPts val="600"/>
              </a:spcBef>
            </a:pPr>
            <a:r>
              <a:rPr lang="en-US" sz="2000" b="0" dirty="0" smtClean="0"/>
              <a:t>Test on novel images</a:t>
            </a:r>
            <a:endParaRPr lang="en-US" sz="2000" b="0" dirty="0"/>
          </a:p>
        </p:txBody>
      </p:sp>
      <p:pic>
        <p:nvPicPr>
          <p:cNvPr id="2672642" name="Picture 2" descr="C:\Users\ang\Desktop\Noname.png"/>
          <p:cNvPicPr>
            <a:picLocks noChangeAspect="1" noChangeArrowheads="1"/>
          </p:cNvPicPr>
          <p:nvPr/>
        </p:nvPicPr>
        <p:blipFill>
          <a:blip r:embed="rId2" cstate="print"/>
          <a:srcRect/>
          <a:stretch>
            <a:fillRect/>
          </a:stretch>
        </p:blipFill>
        <p:spPr bwMode="auto">
          <a:xfrm>
            <a:off x="616285" y="3313785"/>
            <a:ext cx="3463446" cy="2880375"/>
          </a:xfrm>
          <a:prstGeom prst="rect">
            <a:avLst/>
          </a:prstGeom>
          <a:noFill/>
        </p:spPr>
      </p:pic>
      <p:pic>
        <p:nvPicPr>
          <p:cNvPr id="2672643" name="Picture 3" descr="C:\Users\ang\Desktop\Noname.png"/>
          <p:cNvPicPr>
            <a:picLocks noChangeAspect="1" noChangeArrowheads="1"/>
          </p:cNvPicPr>
          <p:nvPr/>
        </p:nvPicPr>
        <p:blipFill>
          <a:blip r:embed="rId3" cstate="print"/>
          <a:srcRect r="40164" b="43821"/>
          <a:stretch>
            <a:fillRect/>
          </a:stretch>
        </p:blipFill>
        <p:spPr bwMode="auto">
          <a:xfrm>
            <a:off x="4687215" y="3275379"/>
            <a:ext cx="3945758" cy="2918781"/>
          </a:xfrm>
          <a:prstGeom prst="rect">
            <a:avLst/>
          </a:prstGeom>
          <a:noFill/>
        </p:spPr>
      </p:pic>
      <p:sp>
        <p:nvSpPr>
          <p:cNvPr id="6" name="TextBox 5"/>
          <p:cNvSpPr txBox="1"/>
          <p:nvPr/>
        </p:nvSpPr>
        <p:spPr>
          <a:xfrm>
            <a:off x="1115550" y="6309375"/>
            <a:ext cx="7073603" cy="369332"/>
          </a:xfrm>
          <a:prstGeom prst="rect">
            <a:avLst/>
          </a:prstGeom>
          <a:noFill/>
        </p:spPr>
        <p:txBody>
          <a:bodyPr wrap="none" rtlCol="0">
            <a:spAutoFit/>
          </a:bodyPr>
          <a:lstStyle/>
          <a:p>
            <a:pPr algn="l">
              <a:spcBef>
                <a:spcPts val="0"/>
              </a:spcBef>
            </a:pPr>
            <a:r>
              <a:rPr lang="en-US" dirty="0" smtClean="0">
                <a:solidFill>
                  <a:schemeClr val="bg1"/>
                </a:solidFill>
                <a:latin typeface="Arial" pitchFamily="34" charset="0"/>
                <a:cs typeface="Arial" pitchFamily="34" charset="0"/>
              </a:rPr>
              <a:t>Training set (YouTube)                           Test set (FITW + ImageNet)</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neuron</a:t>
            </a:r>
            <a:endParaRPr lang="en-US"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rgbClr val="FFFFFF"/>
                </a:solidFill>
                <a:latin typeface="Calibri" pitchFamily="34" charset="0"/>
                <a:cs typeface="Calibri" pitchFamily="34" charset="0"/>
              </a:rPr>
              <a:t>[Raina, Madhavan and Ng, 2008]</a:t>
            </a:r>
          </a:p>
        </p:txBody>
      </p:sp>
      <p:pic>
        <p:nvPicPr>
          <p:cNvPr id="7" name="Picture 6"/>
          <p:cNvPicPr>
            <a:picLocks noChangeAspect="1"/>
          </p:cNvPicPr>
          <p:nvPr/>
        </p:nvPicPr>
        <p:blipFill>
          <a:blip r:embed="rId4" cstate="print">
            <a:lum bright="-30000" contrast="30000"/>
            <a:extLst>
              <a:ext uri="{28A0092B-C50C-407E-A947-70E740481C1C}">
                <a14:useLocalDpi xmlns:a14="http://schemas.microsoft.com/office/drawing/2010/main" val="0"/>
              </a:ext>
            </a:extLst>
          </a:blip>
          <a:stretch>
            <a:fillRect/>
          </a:stretch>
        </p:blipFill>
        <p:spPr>
          <a:xfrm>
            <a:off x="164350" y="1916063"/>
            <a:ext cx="4254435" cy="3190826"/>
          </a:xfrm>
          <a:prstGeom prst="rect">
            <a:avLst/>
          </a:prstGeom>
        </p:spPr>
      </p:pic>
      <p:sp>
        <p:nvSpPr>
          <p:cNvPr id="8" name="TextBox 7"/>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pic>
        <p:nvPicPr>
          <p:cNvPr id="9" name="Picture 8" descr="averaged_fac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031" y="1880632"/>
            <a:ext cx="4127500" cy="3256139"/>
          </a:xfrm>
          <a:prstGeom prst="rect">
            <a:avLst/>
          </a:prstGeom>
        </p:spPr>
      </p:pic>
      <p:sp>
        <p:nvSpPr>
          <p:cNvPr id="10" name="TextBox 9"/>
          <p:cNvSpPr txBox="1"/>
          <p:nvPr/>
        </p:nvSpPr>
        <p:spPr>
          <a:xfrm>
            <a:off x="4799097" y="1529231"/>
            <a:ext cx="427765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Optimal stimulus by numerical optimization</a:t>
            </a:r>
            <a:endParaRPr lang="en-US" dirty="0">
              <a:solidFill>
                <a:prstClr val="white"/>
              </a:solidFill>
              <a:latin typeface="Calibri"/>
            </a:endParaRPr>
          </a:p>
        </p:txBody>
      </p:sp>
      <p:sp>
        <p:nvSpPr>
          <p:cNvPr id="11" name="Rectangle 10"/>
          <p:cNvSpPr/>
          <p:nvPr/>
        </p:nvSpPr>
        <p:spPr bwMode="auto">
          <a:xfrm>
            <a:off x="203355" y="2968140"/>
            <a:ext cx="502920" cy="484632"/>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val="2812676954"/>
      </p:ext>
    </p:extLst>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7" name="Picture 6" descr="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982" t="8104" r="9608" b="11022"/>
          <a:stretch/>
        </p:blipFill>
        <p:spPr>
          <a:xfrm>
            <a:off x="1777996" y="1269998"/>
            <a:ext cx="5567082" cy="4419231"/>
          </a:xfrm>
          <a:prstGeom prst="rect">
            <a:avLst/>
          </a:prstGeom>
        </p:spPr>
      </p:pic>
      <p:sp>
        <p:nvSpPr>
          <p:cNvPr id="9" name="TextBox 8"/>
          <p:cNvSpPr txBox="1"/>
          <p:nvPr/>
        </p:nvSpPr>
        <p:spPr>
          <a:xfrm>
            <a:off x="2525059" y="1526241"/>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10" name="TextBox 9"/>
          <p:cNvSpPr txBox="1"/>
          <p:nvPr/>
        </p:nvSpPr>
        <p:spPr>
          <a:xfrm>
            <a:off x="4367510" y="2256117"/>
            <a:ext cx="70403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Faces</a:t>
            </a:r>
            <a:endParaRPr lang="en-US" dirty="0">
              <a:solidFill>
                <a:prstClr val="white"/>
              </a:solidFill>
              <a:latin typeface="Calibri"/>
            </a:endParaRPr>
          </a:p>
        </p:txBody>
      </p:sp>
    </p:spTree>
    <p:extLst>
      <p:ext uri="{BB962C8B-B14F-4D97-AF65-F5344CB8AC3E}">
        <p14:creationId xmlns:p14="http://schemas.microsoft.com/office/powerpoint/2010/main" val="3875678926"/>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properties</a:t>
            </a:r>
            <a:endParaRPr lang="en-US" dirty="0"/>
          </a:p>
        </p:txBody>
      </p:sp>
      <p:sp>
        <p:nvSpPr>
          <p:cNvPr id="29" name="TextBox 28"/>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30" name="Picture 29" descr="translation_invariance_horizontal_black.png"/>
          <p:cNvPicPr>
            <a:picLocks noChangeAspect="1"/>
          </p:cNvPicPr>
          <p:nvPr/>
        </p:nvPicPr>
        <p:blipFill rotWithShape="1">
          <a:blip r:embed="rId2" cstate="print">
            <a:extLst>
              <a:ext uri="{28A0092B-C50C-407E-A947-70E740481C1C}">
                <a14:useLocalDpi xmlns:a14="http://schemas.microsoft.com/office/drawing/2010/main" val="0"/>
              </a:ext>
            </a:extLst>
          </a:blip>
          <a:srcRect l="15452" t="8215" r="9325" b="20222"/>
          <a:stretch/>
        </p:blipFill>
        <p:spPr>
          <a:xfrm>
            <a:off x="567765" y="1389528"/>
            <a:ext cx="2764117" cy="1972237"/>
          </a:xfrm>
          <a:prstGeom prst="rect">
            <a:avLst/>
          </a:prstGeom>
        </p:spPr>
      </p:pic>
      <p:cxnSp>
        <p:nvCxnSpPr>
          <p:cNvPr id="31" name="Straight Connector 30"/>
          <p:cNvCxnSpPr/>
          <p:nvPr/>
        </p:nvCxnSpPr>
        <p:spPr>
          <a:xfrm>
            <a:off x="567765" y="3361765"/>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32" name="Straight Connector 31"/>
          <p:cNvCxnSpPr/>
          <p:nvPr/>
        </p:nvCxnSpPr>
        <p:spPr>
          <a:xfrm flipV="1">
            <a:off x="585695" y="1072776"/>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33" name="TextBox 32"/>
          <p:cNvSpPr txBox="1"/>
          <p:nvPr/>
        </p:nvSpPr>
        <p:spPr>
          <a:xfrm rot="16200000">
            <a:off x="-602669" y="206487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34" name="TextBox 33"/>
          <p:cNvSpPr txBox="1"/>
          <p:nvPr/>
        </p:nvSpPr>
        <p:spPr>
          <a:xfrm>
            <a:off x="1134701" y="3405380"/>
            <a:ext cx="161416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Horizontal shift</a:t>
            </a:r>
            <a:endParaRPr lang="en-US" dirty="0">
              <a:solidFill>
                <a:prstClr val="white"/>
              </a:solidFill>
              <a:latin typeface="Calibri"/>
            </a:endParaRPr>
          </a:p>
        </p:txBody>
      </p:sp>
      <p:pic>
        <p:nvPicPr>
          <p:cNvPr id="35" name="Picture 34" descr="translation_invariance_vertical_black.png"/>
          <p:cNvPicPr>
            <a:picLocks noChangeAspect="1"/>
          </p:cNvPicPr>
          <p:nvPr/>
        </p:nvPicPr>
        <p:blipFill rotWithShape="1">
          <a:blip r:embed="rId3" cstate="print">
            <a:extLst>
              <a:ext uri="{28A0092B-C50C-407E-A947-70E740481C1C}">
                <a14:useLocalDpi xmlns:a14="http://schemas.microsoft.com/office/drawing/2010/main" val="0"/>
              </a:ext>
            </a:extLst>
          </a:blip>
          <a:srcRect l="15820" t="8456" r="9871" b="15923"/>
          <a:stretch/>
        </p:blipFill>
        <p:spPr>
          <a:xfrm>
            <a:off x="5423644" y="1340893"/>
            <a:ext cx="2704860" cy="2064487"/>
          </a:xfrm>
          <a:prstGeom prst="rect">
            <a:avLst/>
          </a:prstGeom>
        </p:spPr>
      </p:pic>
      <p:cxnSp>
        <p:nvCxnSpPr>
          <p:cNvPr id="36" name="Straight Connector 35"/>
          <p:cNvCxnSpPr/>
          <p:nvPr/>
        </p:nvCxnSpPr>
        <p:spPr>
          <a:xfrm>
            <a:off x="5368200" y="3349813"/>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37" name="Straight Connector 36"/>
          <p:cNvCxnSpPr/>
          <p:nvPr/>
        </p:nvCxnSpPr>
        <p:spPr>
          <a:xfrm flipV="1">
            <a:off x="5368200" y="1072776"/>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38" name="TextBox 37"/>
          <p:cNvSpPr txBox="1"/>
          <p:nvPr/>
        </p:nvSpPr>
        <p:spPr>
          <a:xfrm>
            <a:off x="5963670" y="3408370"/>
            <a:ext cx="135428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Vertical shift</a:t>
            </a:r>
            <a:endParaRPr lang="en-US" dirty="0">
              <a:solidFill>
                <a:prstClr val="white"/>
              </a:solidFill>
              <a:latin typeface="Calibri"/>
            </a:endParaRPr>
          </a:p>
        </p:txBody>
      </p:sp>
      <p:sp>
        <p:nvSpPr>
          <p:cNvPr id="39" name="TextBox 38"/>
          <p:cNvSpPr txBox="1"/>
          <p:nvPr/>
        </p:nvSpPr>
        <p:spPr>
          <a:xfrm rot="16200000">
            <a:off x="4121727" y="2064872"/>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pic>
        <p:nvPicPr>
          <p:cNvPr id="40" name="Picture 39" descr="rotation3d_invariance_black.png"/>
          <p:cNvPicPr>
            <a:picLocks noChangeAspect="1"/>
          </p:cNvPicPr>
          <p:nvPr/>
        </p:nvPicPr>
        <p:blipFill rotWithShape="1">
          <a:blip r:embed="rId4" cstate="print">
            <a:extLst>
              <a:ext uri="{28A0092B-C50C-407E-A947-70E740481C1C}">
                <a14:useLocalDpi xmlns:a14="http://schemas.microsoft.com/office/drawing/2010/main" val="0"/>
              </a:ext>
            </a:extLst>
          </a:blip>
          <a:srcRect l="15558" t="8805" r="9871" b="17324"/>
          <a:stretch/>
        </p:blipFill>
        <p:spPr>
          <a:xfrm>
            <a:off x="630518" y="4168594"/>
            <a:ext cx="2861902" cy="2126272"/>
          </a:xfrm>
          <a:prstGeom prst="rect">
            <a:avLst/>
          </a:prstGeom>
        </p:spPr>
      </p:pic>
      <p:cxnSp>
        <p:nvCxnSpPr>
          <p:cNvPr id="41" name="Straight Connector 40"/>
          <p:cNvCxnSpPr/>
          <p:nvPr/>
        </p:nvCxnSpPr>
        <p:spPr>
          <a:xfrm>
            <a:off x="567765" y="6312794"/>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42" name="Straight Connector 41"/>
          <p:cNvCxnSpPr/>
          <p:nvPr/>
        </p:nvCxnSpPr>
        <p:spPr>
          <a:xfrm flipV="1">
            <a:off x="567765" y="4023805"/>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43" name="TextBox 42"/>
          <p:cNvSpPr txBox="1"/>
          <p:nvPr/>
        </p:nvSpPr>
        <p:spPr>
          <a:xfrm>
            <a:off x="988276" y="6325318"/>
            <a:ext cx="1818076"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3D rotation angle</a:t>
            </a:r>
            <a:endParaRPr lang="en-US" dirty="0">
              <a:solidFill>
                <a:prstClr val="white"/>
              </a:solidFill>
              <a:latin typeface="Calibri"/>
            </a:endParaRPr>
          </a:p>
        </p:txBody>
      </p:sp>
      <p:sp>
        <p:nvSpPr>
          <p:cNvPr id="44" name="TextBox 43"/>
          <p:cNvSpPr txBox="1"/>
          <p:nvPr/>
        </p:nvSpPr>
        <p:spPr>
          <a:xfrm rot="16200000">
            <a:off x="4121728" y="4996297"/>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45" name="TextBox 44"/>
          <p:cNvSpPr txBox="1"/>
          <p:nvPr/>
        </p:nvSpPr>
        <p:spPr>
          <a:xfrm>
            <a:off x="3128654" y="5747960"/>
            <a:ext cx="4186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90</a:t>
            </a:r>
            <a:endParaRPr lang="en-US" dirty="0">
              <a:solidFill>
                <a:prstClr val="white"/>
              </a:solidFill>
              <a:latin typeface="Calibri"/>
            </a:endParaRPr>
          </a:p>
        </p:txBody>
      </p:sp>
      <p:sp>
        <p:nvSpPr>
          <p:cNvPr id="46" name="TextBox 45"/>
          <p:cNvSpPr txBox="1"/>
          <p:nvPr/>
        </p:nvSpPr>
        <p:spPr>
          <a:xfrm>
            <a:off x="3163565" y="2934253"/>
            <a:ext cx="111312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+15 pixels</a:t>
            </a:r>
            <a:endParaRPr lang="en-US" dirty="0">
              <a:solidFill>
                <a:prstClr val="white"/>
              </a:solidFill>
              <a:latin typeface="Calibri"/>
            </a:endParaRPr>
          </a:p>
        </p:txBody>
      </p:sp>
      <p:sp>
        <p:nvSpPr>
          <p:cNvPr id="47" name="TextBox 46"/>
          <p:cNvSpPr txBox="1"/>
          <p:nvPr/>
        </p:nvSpPr>
        <p:spPr>
          <a:xfrm>
            <a:off x="3354164" y="5593176"/>
            <a:ext cx="306394" cy="369332"/>
          </a:xfrm>
          <a:prstGeom prst="rect">
            <a:avLst/>
          </a:prstGeom>
          <a:noFill/>
        </p:spPr>
        <p:txBody>
          <a:bodyPr wrap="none" rtlCol="0">
            <a:spAutoFit/>
          </a:bodyPr>
          <a:lstStyle/>
          <a:p>
            <a:pPr algn="l" fontAlgn="auto">
              <a:spcBef>
                <a:spcPts val="0"/>
              </a:spcBef>
              <a:spcAft>
                <a:spcPts val="0"/>
              </a:spcAft>
            </a:pPr>
            <a:r>
              <a:rPr lang="en-US" dirty="0">
                <a:solidFill>
                  <a:prstClr val="white"/>
                </a:solidFill>
                <a:latin typeface="Calibri"/>
              </a:rPr>
              <a:t>o</a:t>
            </a:r>
          </a:p>
        </p:txBody>
      </p:sp>
      <p:pic>
        <p:nvPicPr>
          <p:cNvPr id="48" name="Picture 47" descr="scale_invariance_black.png"/>
          <p:cNvPicPr>
            <a:picLocks noChangeAspect="1"/>
          </p:cNvPicPr>
          <p:nvPr/>
        </p:nvPicPr>
        <p:blipFill rotWithShape="1">
          <a:blip r:embed="rId5" cstate="print">
            <a:extLst>
              <a:ext uri="{28A0092B-C50C-407E-A947-70E740481C1C}">
                <a14:useLocalDpi xmlns:a14="http://schemas.microsoft.com/office/drawing/2010/main" val="0"/>
              </a:ext>
            </a:extLst>
          </a:blip>
          <a:srcRect l="16346" t="8025" r="10133" b="17104"/>
          <a:stretch/>
        </p:blipFill>
        <p:spPr>
          <a:xfrm>
            <a:off x="5319051" y="3993923"/>
            <a:ext cx="2967208" cy="2288989"/>
          </a:xfrm>
          <a:prstGeom prst="rect">
            <a:avLst/>
          </a:prstGeom>
        </p:spPr>
      </p:pic>
      <p:cxnSp>
        <p:nvCxnSpPr>
          <p:cNvPr id="49" name="Straight Connector 48"/>
          <p:cNvCxnSpPr/>
          <p:nvPr/>
        </p:nvCxnSpPr>
        <p:spPr>
          <a:xfrm>
            <a:off x="5368200" y="6341331"/>
            <a:ext cx="2879832" cy="0"/>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cxnSp>
        <p:nvCxnSpPr>
          <p:cNvPr id="50" name="Straight Connector 49"/>
          <p:cNvCxnSpPr/>
          <p:nvPr/>
        </p:nvCxnSpPr>
        <p:spPr>
          <a:xfrm flipV="1">
            <a:off x="5368200" y="4052342"/>
            <a:ext cx="0" cy="2288989"/>
          </a:xfrm>
          <a:prstGeom prst="line">
            <a:avLst/>
          </a:prstGeom>
          <a:noFill/>
          <a:ln w="34925" cap="flat" cmpd="sng" algn="ctr">
            <a:solidFill>
              <a:srgbClr val="F79646"/>
            </a:solidFill>
            <a:prstDash val="solid"/>
            <a:tailEnd type="arrow"/>
          </a:ln>
          <a:effectLst>
            <a:outerShdw blurRad="40000" dist="20000" dir="5400000" rotWithShape="0">
              <a:srgbClr val="000000">
                <a:alpha val="38000"/>
              </a:srgbClr>
            </a:outerShdw>
          </a:effectLst>
        </p:spPr>
      </p:cxnSp>
      <p:sp>
        <p:nvSpPr>
          <p:cNvPr id="51" name="TextBox 50"/>
          <p:cNvSpPr txBox="1"/>
          <p:nvPr/>
        </p:nvSpPr>
        <p:spPr>
          <a:xfrm rot="16200000">
            <a:off x="-602668" y="504411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52" name="TextBox 51"/>
          <p:cNvSpPr txBox="1"/>
          <p:nvPr/>
        </p:nvSpPr>
        <p:spPr>
          <a:xfrm>
            <a:off x="6337195" y="6373133"/>
            <a:ext cx="127706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Scale factor</a:t>
            </a:r>
            <a:endParaRPr lang="en-US" dirty="0">
              <a:solidFill>
                <a:prstClr val="white"/>
              </a:solidFill>
              <a:latin typeface="Calibri"/>
            </a:endParaRPr>
          </a:p>
        </p:txBody>
      </p:sp>
      <p:sp>
        <p:nvSpPr>
          <p:cNvPr id="53" name="TextBox 52"/>
          <p:cNvSpPr txBox="1"/>
          <p:nvPr/>
        </p:nvSpPr>
        <p:spPr>
          <a:xfrm>
            <a:off x="8038858" y="5955138"/>
            <a:ext cx="58221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1.6x</a:t>
            </a:r>
            <a:endParaRPr lang="en-US" dirty="0">
              <a:solidFill>
                <a:prstClr val="white"/>
              </a:solidFill>
              <a:latin typeface="Calibri"/>
            </a:endParaRPr>
          </a:p>
        </p:txBody>
      </p:sp>
      <p:sp>
        <p:nvSpPr>
          <p:cNvPr id="54" name="TextBox 53"/>
          <p:cNvSpPr txBox="1"/>
          <p:nvPr/>
        </p:nvSpPr>
        <p:spPr>
          <a:xfrm>
            <a:off x="7567590" y="2891330"/>
            <a:ext cx="111312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+15 pixels</a:t>
            </a:r>
            <a:endParaRPr lang="en-US" dirty="0">
              <a:solidFill>
                <a:prstClr val="white"/>
              </a:solidFill>
              <a:latin typeface="Calibri"/>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neuron</a:t>
            </a:r>
            <a:endParaRPr lang="en-US"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rgbClr val="FFFFFF"/>
                </a:solidFill>
                <a:latin typeface="Calibri" pitchFamily="34" charset="0"/>
                <a:cs typeface="Calibri" pitchFamily="34" charset="0"/>
              </a:rPr>
              <a:t>[Raina, Madhavan and Ng, 2008]</a:t>
            </a:r>
          </a:p>
        </p:txBody>
      </p:sp>
      <p:sp>
        <p:nvSpPr>
          <p:cNvPr id="11" name="TextBox 10"/>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12" name="TextBox 11"/>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sp>
        <p:nvSpPr>
          <p:cNvPr id="13" name="TextBox 12"/>
          <p:cNvSpPr txBox="1"/>
          <p:nvPr/>
        </p:nvSpPr>
        <p:spPr>
          <a:xfrm>
            <a:off x="4769215" y="1499349"/>
            <a:ext cx="427765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Optimal stimulus by numerical optimization</a:t>
            </a:r>
            <a:endParaRPr lang="en-US" dirty="0">
              <a:solidFill>
                <a:prstClr val="white"/>
              </a:solidFill>
              <a:latin typeface="Calibri"/>
            </a:endParaRPr>
          </a:p>
        </p:txBody>
      </p:sp>
      <p:pic>
        <p:nvPicPr>
          <p:cNvPr id="14" name="Picture 13"/>
          <p:cNvPicPr>
            <a:picLocks noChangeAspect="1"/>
          </p:cNvPicPr>
          <p:nvPr/>
        </p:nvPicPr>
        <p:blipFill>
          <a:blip r:embed="rId4" cstate="print">
            <a:lum bright="-30000" contrast="40000"/>
            <a:extLst>
              <a:ext uri="{28A0092B-C50C-407E-A947-70E740481C1C}">
                <a14:useLocalDpi xmlns:a14="http://schemas.microsoft.com/office/drawing/2010/main" val="0"/>
              </a:ext>
            </a:extLst>
          </a:blip>
          <a:stretch>
            <a:fillRect/>
          </a:stretch>
        </p:blipFill>
        <p:spPr>
          <a:xfrm>
            <a:off x="259374" y="2000306"/>
            <a:ext cx="3958839" cy="2969129"/>
          </a:xfrm>
          <a:prstGeom prst="rect">
            <a:avLst/>
          </a:prstGeom>
        </p:spPr>
      </p:pic>
      <p:pic>
        <p:nvPicPr>
          <p:cNvPr id="15" name="Picture 14" descr="averaged_catface2.png"/>
          <p:cNvPicPr>
            <a:picLocks noChangeAspect="1"/>
          </p:cNvPicPr>
          <p:nvPr/>
        </p:nvPicPr>
        <p:blipFill>
          <a:blip r:embed="rId5" cstate="print">
            <a:lum bright="-20000" contrast="40000"/>
            <a:extLst>
              <a:ext uri="{28A0092B-C50C-407E-A947-70E740481C1C}">
                <a14:useLocalDpi xmlns:a14="http://schemas.microsoft.com/office/drawing/2010/main" val="0"/>
              </a:ext>
            </a:extLst>
          </a:blip>
          <a:stretch>
            <a:fillRect/>
          </a:stretch>
        </p:blipFill>
        <p:spPr>
          <a:xfrm>
            <a:off x="4978390" y="1987924"/>
            <a:ext cx="3862642" cy="3041276"/>
          </a:xfrm>
          <a:prstGeom prst="rect">
            <a:avLst/>
          </a:prstGeom>
        </p:spPr>
      </p:pic>
    </p:spTree>
    <p:extLst>
      <p:ext uri="{BB962C8B-B14F-4D97-AF65-F5344CB8AC3E}">
        <p14:creationId xmlns:p14="http://schemas.microsoft.com/office/powerpoint/2010/main" val="2812676954"/>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492420" y="313765"/>
            <a:ext cx="167436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Cat face neuron</a:t>
            </a:r>
            <a:endParaRPr lang="en-US" dirty="0">
              <a:solidFill>
                <a:prstClr val="white"/>
              </a:solidFill>
              <a:latin typeface="Calibri"/>
            </a:endParaRPr>
          </a:p>
        </p:txBody>
      </p:sp>
      <p:pic>
        <p:nvPicPr>
          <p:cNvPr id="5" name="Picture 4" descr="cat_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982" t="8654" r="10658" b="11127"/>
          <a:stretch/>
        </p:blipFill>
        <p:spPr>
          <a:xfrm>
            <a:off x="2226238" y="1835809"/>
            <a:ext cx="4586942" cy="3662058"/>
          </a:xfrm>
          <a:prstGeom prst="rect">
            <a:avLst/>
          </a:prstGeom>
        </p:spPr>
      </p:pic>
      <p:sp>
        <p:nvSpPr>
          <p:cNvPr id="8" name="TextBox 7"/>
          <p:cNvSpPr txBox="1"/>
          <p:nvPr/>
        </p:nvSpPr>
        <p:spPr>
          <a:xfrm>
            <a:off x="3391543" y="1695966"/>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9" name="TextBox 8"/>
          <p:cNvSpPr txBox="1"/>
          <p:nvPr/>
        </p:nvSpPr>
        <p:spPr>
          <a:xfrm>
            <a:off x="4781177" y="2480238"/>
            <a:ext cx="10315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Cat faces</a:t>
            </a:r>
            <a:endParaRPr lang="en-US" dirty="0">
              <a:solidFill>
                <a:prstClr val="white"/>
              </a:solidFill>
              <a:latin typeface="Calibri"/>
            </a:endParaRPr>
          </a:p>
        </p:txBody>
      </p:sp>
    </p:spTree>
    <p:extLst>
      <p:ext uri="{BB962C8B-B14F-4D97-AF65-F5344CB8AC3E}">
        <p14:creationId xmlns:p14="http://schemas.microsoft.com/office/powerpoint/2010/main" val="1643070130"/>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experiments</a:t>
            </a:r>
            <a:endParaRPr lang="en-US" dirty="0"/>
          </a:p>
        </p:txBody>
      </p:sp>
      <p:sp>
        <p:nvSpPr>
          <p:cNvPr id="3" name="Content Placeholder 2"/>
          <p:cNvSpPr>
            <a:spLocks noGrp="1"/>
          </p:cNvSpPr>
          <p:nvPr>
            <p:ph idx="1"/>
          </p:nvPr>
        </p:nvSpPr>
        <p:spPr/>
        <p:txBody>
          <a:bodyPr/>
          <a:lstStyle/>
          <a:p>
            <a:endParaRPr lang="en-US"/>
          </a:p>
        </p:txBody>
      </p:sp>
      <p:pic>
        <p:nvPicPr>
          <p:cNvPr id="2673666" name="Picture 2" descr="C:\Users\ang\Desktop\ControlExp.png"/>
          <p:cNvPicPr>
            <a:picLocks noChangeAspect="1" noChangeArrowheads="1"/>
          </p:cNvPicPr>
          <p:nvPr/>
        </p:nvPicPr>
        <p:blipFill>
          <a:blip r:embed="rId2" cstate="print"/>
          <a:srcRect/>
          <a:stretch>
            <a:fillRect/>
          </a:stretch>
        </p:blipFill>
        <p:spPr bwMode="auto">
          <a:xfrm>
            <a:off x="309045" y="1662370"/>
            <a:ext cx="8385238" cy="1531263"/>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 on Android</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539" y="932675"/>
            <a:ext cx="8379416" cy="5069460"/>
          </a:xfrm>
        </p:spPr>
      </p:pic>
      <p:sp>
        <p:nvSpPr>
          <p:cNvPr id="7" name="Rectangle 6"/>
          <p:cNvSpPr/>
          <p:nvPr/>
        </p:nvSpPr>
        <p:spPr bwMode="auto">
          <a:xfrm>
            <a:off x="1077145" y="433410"/>
            <a:ext cx="1420985" cy="115215"/>
          </a:xfrm>
          <a:prstGeom prst="rect">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 name="Rectangle 7"/>
          <p:cNvSpPr/>
          <p:nvPr/>
        </p:nvSpPr>
        <p:spPr bwMode="auto">
          <a:xfrm>
            <a:off x="501071" y="4120290"/>
            <a:ext cx="4224550" cy="1267365"/>
          </a:xfrm>
          <a:prstGeom prst="rect">
            <a:avLst/>
          </a:prstGeom>
          <a:noFill/>
          <a:ln w="3810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extLst>
      <p:ext uri="{BB962C8B-B14F-4D97-AF65-F5344CB8AC3E}">
        <p14:creationId xmlns:p14="http://schemas.microsoft.com/office/powerpoint/2010/main" val="12466084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851006" y="313765"/>
            <a:ext cx="137004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Visualization</a:t>
            </a:r>
            <a:endParaRPr lang="en-US" dirty="0">
              <a:solidFill>
                <a:prstClr val="white"/>
              </a:solidFill>
              <a:latin typeface="Calibri"/>
            </a:endParaRPr>
          </a:p>
        </p:txBody>
      </p:sp>
      <p:pic>
        <p:nvPicPr>
          <p:cNvPr id="2" name="Picture 1" descr="top_ped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97" y="1913215"/>
            <a:ext cx="3661493" cy="2882900"/>
          </a:xfrm>
          <a:prstGeom prst="rect">
            <a:avLst/>
          </a:prstGeom>
        </p:spPr>
      </p:pic>
      <p:pic>
        <p:nvPicPr>
          <p:cNvPr id="5" name="Picture 4" descr="averaged_p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881" y="1880633"/>
            <a:ext cx="3683900" cy="2900542"/>
          </a:xfrm>
          <a:prstGeom prst="rect">
            <a:avLst/>
          </a:prstGeom>
        </p:spPr>
      </p:pic>
      <p:sp>
        <p:nvSpPr>
          <p:cNvPr id="6" name="TextBox 5"/>
          <p:cNvSpPr txBox="1"/>
          <p:nvPr/>
        </p:nvSpPr>
        <p:spPr>
          <a:xfrm>
            <a:off x="747063" y="1511300"/>
            <a:ext cx="28648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sp>
        <p:nvSpPr>
          <p:cNvPr id="7" name="TextBox 6"/>
          <p:cNvSpPr txBox="1"/>
          <p:nvPr/>
        </p:nvSpPr>
        <p:spPr>
          <a:xfrm>
            <a:off x="4769215" y="1499349"/>
            <a:ext cx="427765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Optimal stimulus by numerical optimization</a:t>
            </a:r>
            <a:endParaRPr lang="en-US" dirty="0">
              <a:solidFill>
                <a:prstClr val="white"/>
              </a:solidFill>
              <a:latin typeface="Calibri"/>
            </a:endParaRPr>
          </a:p>
        </p:txBody>
      </p:sp>
    </p:spTree>
    <p:extLst>
      <p:ext uri="{BB962C8B-B14F-4D97-AF65-F5344CB8AC3E}">
        <p14:creationId xmlns:p14="http://schemas.microsoft.com/office/powerpoint/2010/main" val="3205912182"/>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3492420" y="313765"/>
            <a:ext cx="192086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Pedestrian neuron</a:t>
            </a:r>
            <a:endParaRPr lang="en-US" dirty="0">
              <a:solidFill>
                <a:prstClr val="white"/>
              </a:solidFill>
              <a:latin typeface="Calibri"/>
            </a:endParaRPr>
          </a:p>
        </p:txBody>
      </p:sp>
      <p:pic>
        <p:nvPicPr>
          <p:cNvPr id="2" name="Picture 1" descr="ped_balanced_histograms_black.png"/>
          <p:cNvPicPr>
            <a:picLocks noChangeAspect="1"/>
          </p:cNvPicPr>
          <p:nvPr/>
        </p:nvPicPr>
        <p:blipFill rotWithShape="1">
          <a:blip r:embed="rId3" cstate="print">
            <a:extLst>
              <a:ext uri="{28A0092B-C50C-407E-A947-70E740481C1C}">
                <a14:useLocalDpi xmlns:a14="http://schemas.microsoft.com/office/drawing/2010/main" val="0"/>
              </a:ext>
            </a:extLst>
          </a:blip>
          <a:srcRect l="13457" t="8879" r="10133" b="11108"/>
          <a:stretch/>
        </p:blipFill>
        <p:spPr>
          <a:xfrm>
            <a:off x="1628588" y="1748110"/>
            <a:ext cx="4987366" cy="3907627"/>
          </a:xfrm>
          <a:prstGeom prst="rect">
            <a:avLst/>
          </a:prstGeom>
        </p:spPr>
      </p:pic>
      <p:sp>
        <p:nvSpPr>
          <p:cNvPr id="6" name="TextBox 5"/>
          <p:cNvSpPr txBox="1"/>
          <p:nvPr/>
        </p:nvSpPr>
        <p:spPr>
          <a:xfrm>
            <a:off x="3391543" y="1511300"/>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7" name="TextBox 6"/>
          <p:cNvSpPr txBox="1"/>
          <p:nvPr/>
        </p:nvSpPr>
        <p:spPr>
          <a:xfrm>
            <a:off x="4572000" y="2176040"/>
            <a:ext cx="12780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Pedestrians</a:t>
            </a:r>
            <a:endParaRPr lang="en-US" dirty="0">
              <a:solidFill>
                <a:prstClr val="white"/>
              </a:solidFill>
              <a:latin typeface="Calibri"/>
            </a:endParaRPr>
          </a:p>
        </p:txBody>
      </p:sp>
    </p:spTree>
    <p:extLst>
      <p:ext uri="{BB962C8B-B14F-4D97-AF65-F5344CB8AC3E}">
        <p14:creationId xmlns:p14="http://schemas.microsoft.com/office/powerpoint/2010/main" val="574448324"/>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Weaknesses &amp; Criticisms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740650"/>
            <a:ext cx="8229600" cy="5524500"/>
          </a:xfrm>
        </p:spPr>
        <p:txBody>
          <a:bodyPr/>
          <a:lstStyle/>
          <a:p>
            <a:pPr>
              <a:spcBef>
                <a:spcPts val="1200"/>
              </a:spcBef>
            </a:pPr>
            <a:r>
              <a:rPr lang="en-US" sz="1800" b="0" dirty="0" smtClean="0"/>
              <a:t>You’re learning everything.  It’s better to encode prior knowledge about structure of images (or audio, or text). </a:t>
            </a:r>
          </a:p>
          <a:p>
            <a:pPr>
              <a:spcBef>
                <a:spcPts val="1200"/>
              </a:spcBef>
              <a:buNone/>
            </a:pPr>
            <a:r>
              <a:rPr lang="en-US" sz="1800" b="0" dirty="0" smtClean="0"/>
              <a:t>	A: Wasn’t there a similar machine learning vs. linguists debate in NLP ~20 years ago….  </a:t>
            </a:r>
          </a:p>
          <a:p>
            <a:pPr>
              <a:spcBef>
                <a:spcPts val="1200"/>
              </a:spcBef>
            </a:pPr>
            <a:r>
              <a:rPr lang="en-US" sz="1800" b="0" dirty="0" smtClean="0"/>
              <a:t>Unsupervised feature learning cannot currently do X, where X is: </a:t>
            </a:r>
          </a:p>
          <a:p>
            <a:pPr>
              <a:spcBef>
                <a:spcPts val="1200"/>
              </a:spcBef>
            </a:pPr>
            <a:endParaRPr lang="en-US" sz="200" b="0" dirty="0" smtClean="0"/>
          </a:p>
          <a:p>
            <a:pPr lvl="1">
              <a:spcBef>
                <a:spcPts val="0"/>
              </a:spcBef>
              <a:buNone/>
            </a:pPr>
            <a:r>
              <a:rPr lang="en-US" sz="1800" dirty="0" smtClean="0"/>
              <a:t>Go beyond Gabor (1 layer) features. </a:t>
            </a:r>
          </a:p>
          <a:p>
            <a:pPr lvl="1">
              <a:spcBef>
                <a:spcPts val="0"/>
              </a:spcBef>
              <a:buNone/>
            </a:pPr>
            <a:r>
              <a:rPr lang="en-US" sz="1800" dirty="0" smtClean="0"/>
              <a:t>Work on temporal data (video). </a:t>
            </a:r>
          </a:p>
          <a:p>
            <a:pPr lvl="1">
              <a:spcBef>
                <a:spcPts val="0"/>
              </a:spcBef>
              <a:buNone/>
            </a:pPr>
            <a:r>
              <a:rPr lang="en-US" sz="1800" b="0" dirty="0" smtClean="0"/>
              <a:t>Learn hierarchical representations (compositional semantics).</a:t>
            </a:r>
          </a:p>
          <a:p>
            <a:pPr lvl="1">
              <a:spcBef>
                <a:spcPts val="0"/>
              </a:spcBef>
              <a:buNone/>
            </a:pPr>
            <a:r>
              <a:rPr lang="en-US" sz="1800" dirty="0" smtClean="0"/>
              <a:t>Get state-of-the-art in activity recognition.</a:t>
            </a:r>
            <a:r>
              <a:rPr lang="en-US" sz="1800" b="0" dirty="0" smtClean="0"/>
              <a:t> </a:t>
            </a:r>
          </a:p>
          <a:p>
            <a:pPr lvl="1">
              <a:spcBef>
                <a:spcPts val="0"/>
              </a:spcBef>
              <a:buNone/>
            </a:pPr>
            <a:r>
              <a:rPr lang="en-US" sz="1800" dirty="0" smtClean="0"/>
              <a:t>Get state-of-the-art on image classification.</a:t>
            </a:r>
          </a:p>
          <a:p>
            <a:pPr lvl="1">
              <a:spcBef>
                <a:spcPts val="0"/>
              </a:spcBef>
              <a:buNone/>
            </a:pPr>
            <a:r>
              <a:rPr lang="en-US" sz="1800" b="0" dirty="0" smtClean="0"/>
              <a:t>Get state-of-the-art on object detection.</a:t>
            </a:r>
          </a:p>
          <a:p>
            <a:pPr lvl="1">
              <a:spcBef>
                <a:spcPts val="0"/>
              </a:spcBef>
              <a:buNone/>
            </a:pPr>
            <a:r>
              <a:rPr lang="en-US" sz="1800" dirty="0" smtClean="0"/>
              <a:t>Learn variable-size representations.</a:t>
            </a:r>
          </a:p>
          <a:p>
            <a:pPr marL="283464" lvl="1">
              <a:spcBef>
                <a:spcPts val="0"/>
              </a:spcBef>
              <a:buNone/>
            </a:pPr>
            <a:endParaRPr lang="en-US" sz="1800" dirty="0" smtClean="0"/>
          </a:p>
          <a:p>
            <a:pPr marL="283464" lvl="1">
              <a:spcBef>
                <a:spcPts val="0"/>
              </a:spcBef>
              <a:buNone/>
            </a:pPr>
            <a:r>
              <a:rPr lang="en-US" sz="1800" dirty="0" smtClean="0"/>
              <a:t>    A: Many of these were true, but not anymore (were not fundamental weaknesses).  There’s still work to be done though! </a:t>
            </a:r>
          </a:p>
          <a:p>
            <a:pPr>
              <a:spcBef>
                <a:spcPts val="1200"/>
              </a:spcBef>
            </a:pPr>
            <a:r>
              <a:rPr lang="en-US" sz="1800" b="0" dirty="0" smtClean="0"/>
              <a:t>We don’t understand the learned features. </a:t>
            </a:r>
          </a:p>
          <a:p>
            <a:pPr>
              <a:spcBef>
                <a:spcPts val="1200"/>
              </a:spcBef>
              <a:buNone/>
            </a:pPr>
            <a:r>
              <a:rPr lang="en-US" sz="1800" b="0" dirty="0" smtClean="0"/>
              <a:t>	A: True. Though many vision/audio/etc. features also suffer from this (</a:t>
            </a:r>
            <a:r>
              <a:rPr lang="en-US" sz="1800" b="0" dirty="0" err="1" smtClean="0"/>
              <a:t>e.g</a:t>
            </a:r>
            <a:r>
              <a:rPr lang="en-US" sz="1800" b="0" dirty="0" smtClean="0"/>
              <a:t>, concatenations/combinations of different features). </a:t>
            </a:r>
          </a:p>
          <a:p>
            <a:pPr lvl="1">
              <a:spcBef>
                <a:spcPts val="1200"/>
              </a:spcBef>
              <a:buNone/>
            </a:pPr>
            <a:endParaRPr lang="en-US" sz="1800" b="0" dirty="0" smtClean="0"/>
          </a:p>
          <a:p>
            <a:pPr>
              <a:spcBef>
                <a:spcPts val="1200"/>
              </a:spcBef>
              <a:buNone/>
            </a:pPr>
            <a:endParaRPr lang="en-US" sz="1800" b="0" dirty="0" smtClean="0"/>
          </a:p>
          <a:p>
            <a:pPr>
              <a:spcBef>
                <a:spcPts val="1200"/>
              </a:spcBef>
              <a:buNone/>
            </a:pPr>
            <a:endParaRPr lang="en-US" sz="1800" b="0" dirty="0" smtClean="0"/>
          </a:p>
        </p:txBody>
      </p:sp>
      <p:grpSp>
        <p:nvGrpSpPr>
          <p:cNvPr id="4" name="Group 15"/>
          <p:cNvGrpSpPr/>
          <p:nvPr/>
        </p:nvGrpSpPr>
        <p:grpSpPr>
          <a:xfrm>
            <a:off x="1038740" y="2775810"/>
            <a:ext cx="6221610" cy="998530"/>
            <a:chOff x="1038740" y="3889860"/>
            <a:chExt cx="6221610" cy="998530"/>
          </a:xfrm>
        </p:grpSpPr>
        <p:grpSp>
          <p:nvGrpSpPr>
            <p:cNvPr id="9" name="Group 8"/>
            <p:cNvGrpSpPr/>
            <p:nvPr/>
          </p:nvGrpSpPr>
          <p:grpSpPr>
            <a:xfrm>
              <a:off x="1038740" y="3889860"/>
              <a:ext cx="6221610" cy="749050"/>
              <a:chOff x="1038740" y="3889860"/>
              <a:chExt cx="6221610" cy="749050"/>
            </a:xfrm>
          </p:grpSpPr>
          <p:cxnSp>
            <p:nvCxnSpPr>
              <p:cNvPr id="5" name="Straight Connector 4"/>
              <p:cNvCxnSpPr/>
              <p:nvPr/>
            </p:nvCxnSpPr>
            <p:spPr bwMode="auto">
              <a:xfrm>
                <a:off x="1038740" y="3889860"/>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1038740" y="412981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038740" y="438912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1038740" y="4638910"/>
                <a:ext cx="6221610" cy="0"/>
              </a:xfrm>
              <a:prstGeom prst="line">
                <a:avLst/>
              </a:prstGeom>
              <a:noFill/>
              <a:ln w="12700" cap="flat" cmpd="sng" algn="ctr">
                <a:solidFill>
                  <a:srgbClr val="FF0000"/>
                </a:solidFill>
                <a:prstDash val="solid"/>
                <a:round/>
                <a:headEnd type="none" w="med" len="med"/>
                <a:tailEnd type="none" w="med" len="med"/>
              </a:ln>
              <a:effectLst/>
            </p:spPr>
          </p:cxnSp>
        </p:grpSp>
        <p:cxnSp>
          <p:nvCxnSpPr>
            <p:cNvPr id="15" name="Straight Connector 14"/>
            <p:cNvCxnSpPr/>
            <p:nvPr/>
          </p:nvCxnSpPr>
          <p:spPr bwMode="auto">
            <a:xfrm>
              <a:off x="1038740" y="4888390"/>
              <a:ext cx="6221610" cy="0"/>
            </a:xfrm>
            <a:prstGeom prst="line">
              <a:avLst/>
            </a:prstGeom>
            <a:noFill/>
            <a:ln w="12700" cap="flat" cmpd="sng" algn="ctr">
              <a:solidFill>
                <a:srgbClr val="FF0000"/>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Summary/Big ideas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spTree>
    <p:extLst>
      <p:ext uri="{BB962C8B-B14F-4D97-AF65-F5344CB8AC3E}">
        <p14:creationId xmlns:p14="http://schemas.microsoft.com/office/powerpoint/2010/main" val="298350322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vs. non-probabilistic models</a:t>
            </a:r>
            <a:endParaRPr lang="en-US" dirty="0"/>
          </a:p>
        </p:txBody>
      </p:sp>
      <p:pic>
        <p:nvPicPr>
          <p:cNvPr id="2335746" name="Picture 2" descr="http://www.mihswat.com/wp-content/uploads/2010/04/simple_graphical_model.jpg"/>
          <p:cNvPicPr>
            <a:picLocks noChangeAspect="1" noChangeArrowheads="1"/>
          </p:cNvPicPr>
          <p:nvPr/>
        </p:nvPicPr>
        <p:blipFill>
          <a:blip r:embed="rId2" cstate="print"/>
          <a:srcRect/>
          <a:stretch>
            <a:fillRect/>
          </a:stretch>
        </p:blipFill>
        <p:spPr bwMode="auto">
          <a:xfrm>
            <a:off x="424260" y="2315255"/>
            <a:ext cx="3379640" cy="2727172"/>
          </a:xfrm>
          <a:prstGeom prst="rect">
            <a:avLst/>
          </a:prstGeom>
          <a:noFill/>
        </p:spPr>
      </p:pic>
      <p:grpSp>
        <p:nvGrpSpPr>
          <p:cNvPr id="5" name="Group 20"/>
          <p:cNvGrpSpPr/>
          <p:nvPr/>
        </p:nvGrpSpPr>
        <p:grpSpPr>
          <a:xfrm>
            <a:off x="4226355" y="1777584"/>
            <a:ext cx="4320828" cy="3725285"/>
            <a:chOff x="757237" y="1540833"/>
            <a:chExt cx="5719763" cy="4931404"/>
          </a:xfrm>
        </p:grpSpPr>
        <p:grpSp>
          <p:nvGrpSpPr>
            <p:cNvPr id="6" name="Group 19"/>
            <p:cNvGrpSpPr/>
            <p:nvPr/>
          </p:nvGrpSpPr>
          <p:grpSpPr>
            <a:xfrm>
              <a:off x="1096274" y="1540833"/>
              <a:ext cx="5380726" cy="4228061"/>
              <a:chOff x="1104900" y="1540833"/>
              <a:chExt cx="5380726" cy="4228061"/>
            </a:xfrm>
          </p:grpSpPr>
          <p:pic>
            <p:nvPicPr>
              <p:cNvPr id="9" name="Picture 3"/>
              <p:cNvPicPr>
                <a:picLocks noChangeAspect="1" noChangeArrowheads="1"/>
              </p:cNvPicPr>
              <p:nvPr/>
            </p:nvPicPr>
            <p:blipFill>
              <a:blip r:embed="rId3" cstate="print"/>
              <a:srcRect/>
              <a:stretch>
                <a:fillRect/>
              </a:stretch>
            </p:blipFill>
            <p:spPr bwMode="auto">
              <a:xfrm>
                <a:off x="1341297" y="1540833"/>
                <a:ext cx="5070475" cy="3538537"/>
              </a:xfrm>
              <a:prstGeom prst="rect">
                <a:avLst/>
              </a:prstGeom>
              <a:noFill/>
              <a:ln w="9525">
                <a:noFill/>
                <a:miter lim="800000"/>
                <a:headEnd/>
                <a:tailEnd/>
              </a:ln>
            </p:spPr>
          </p:pic>
          <p:sp>
            <p:nvSpPr>
              <p:cNvPr id="10" name="Rectangle 9"/>
              <p:cNvSpPr>
                <a:spLocks noChangeArrowheads="1"/>
              </p:cNvSpPr>
              <p:nvPr/>
            </p:nvSpPr>
            <p:spPr bwMode="auto">
              <a:xfrm>
                <a:off x="1104900" y="3186136"/>
                <a:ext cx="5380726" cy="2582758"/>
              </a:xfrm>
              <a:prstGeom prst="rect">
                <a:avLst/>
              </a:prstGeom>
              <a:solidFill>
                <a:schemeClr val="tx1"/>
              </a:solidFill>
              <a:ln w="25400" algn="ctr">
                <a:noFill/>
                <a:miter lim="800000"/>
                <a:headEnd/>
                <a:tailEnd/>
              </a:ln>
            </p:spPr>
            <p:txBody>
              <a:bodyPr wrap="square" lIns="90487" tIns="44450" rIns="90487" bIns="44450" anchor="ctr">
                <a:spAutoFit/>
              </a:bodyPr>
              <a:lstStyle/>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a:solidFill>
                    <a:srgbClr val="000000"/>
                  </a:solidFill>
                  <a:latin typeface="Arial" charset="0"/>
                </a:endParaRPr>
              </a:p>
            </p:txBody>
          </p:sp>
        </p:grpSp>
        <p:pic>
          <p:nvPicPr>
            <p:cNvPr id="7" name="Picture 3"/>
            <p:cNvPicPr>
              <a:picLocks noChangeAspect="1" noChangeArrowheads="1"/>
            </p:cNvPicPr>
            <p:nvPr/>
          </p:nvPicPr>
          <p:blipFill>
            <a:blip r:embed="rId3" cstate="print"/>
            <a:srcRect/>
            <a:stretch>
              <a:fillRect/>
            </a:stretch>
          </p:blipFill>
          <p:spPr bwMode="auto">
            <a:xfrm>
              <a:off x="1333500" y="2933700"/>
              <a:ext cx="5070475" cy="3538537"/>
            </a:xfrm>
            <a:prstGeom prst="rect">
              <a:avLst/>
            </a:prstGeom>
            <a:noFill/>
            <a:ln w="9525">
              <a:noFill/>
              <a:miter lim="800000"/>
              <a:headEnd/>
              <a:tailEnd/>
            </a:ln>
          </p:spPr>
        </p:pic>
        <p:sp>
          <p:nvSpPr>
            <p:cNvPr id="8" name="Rectangle 7"/>
            <p:cNvSpPr>
              <a:spLocks noChangeArrowheads="1"/>
            </p:cNvSpPr>
            <p:nvPr/>
          </p:nvSpPr>
          <p:spPr bwMode="auto">
            <a:xfrm>
              <a:off x="757237" y="2741612"/>
              <a:ext cx="914400" cy="914400"/>
            </a:xfrm>
            <a:prstGeom prst="rect">
              <a:avLst/>
            </a:prstGeom>
            <a:no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these algorithms work</a:t>
            </a:r>
            <a:endParaRPr lang="en-US" dirty="0"/>
          </a:p>
        </p:txBody>
      </p:sp>
      <p:sp>
        <p:nvSpPr>
          <p:cNvPr id="3" name="Content Placeholder 2"/>
          <p:cNvSpPr>
            <a:spLocks noGrp="1"/>
          </p:cNvSpPr>
          <p:nvPr>
            <p:ph idx="1"/>
          </p:nvPr>
        </p:nvSpPr>
        <p:spPr>
          <a:xfrm>
            <a:off x="462665" y="932675"/>
            <a:ext cx="8229600" cy="4570412"/>
          </a:xfrm>
        </p:spPr>
        <p:txBody>
          <a:bodyPr/>
          <a:lstStyle/>
          <a:p>
            <a:pPr>
              <a:spcBef>
                <a:spcPts val="1200"/>
              </a:spcBef>
              <a:buNone/>
            </a:pPr>
            <a:r>
              <a:rPr lang="en-US" sz="2400" b="0" dirty="0" smtClean="0"/>
              <a:t>Two main settings in which good results obtained.  Has been confusing to outsiders.</a:t>
            </a:r>
          </a:p>
          <a:p>
            <a:pPr lvl="1">
              <a:spcBef>
                <a:spcPts val="1200"/>
              </a:spcBef>
            </a:pPr>
            <a:r>
              <a:rPr lang="en-US" sz="2400" dirty="0" smtClean="0"/>
              <a:t>Lots of labeled data. “Train the heck out of the network.” </a:t>
            </a:r>
          </a:p>
          <a:p>
            <a:pPr lvl="1">
              <a:spcBef>
                <a:spcPts val="1200"/>
              </a:spcBef>
            </a:pPr>
            <a:r>
              <a:rPr lang="en-US" sz="2400" dirty="0" smtClean="0"/>
              <a:t>Small amount of labeled data.  (Lots of unlabeled data.)  Unsupervised Feature Learning/Self-Taught learning.</a:t>
            </a:r>
            <a:endParaRPr lang="en-US" sz="2400" dirty="0"/>
          </a:p>
        </p:txBody>
      </p:sp>
      <p:pic>
        <p:nvPicPr>
          <p:cNvPr id="4" name="Picture 2" descr="C:\Users\ang\Desktop\iStock_000005809739XSmall-1_0.jpg"/>
          <p:cNvPicPr>
            <a:picLocks noChangeAspect="1" noChangeArrowheads="1"/>
          </p:cNvPicPr>
          <p:nvPr/>
        </p:nvPicPr>
        <p:blipFill>
          <a:blip r:embed="rId2" cstate="print"/>
          <a:srcRect/>
          <a:stretch>
            <a:fillRect/>
          </a:stretch>
        </p:blipFill>
        <p:spPr bwMode="auto">
          <a:xfrm>
            <a:off x="7240995" y="4960479"/>
            <a:ext cx="1903005" cy="1897521"/>
          </a:xfrm>
          <a:prstGeom prst="rect">
            <a:avLst/>
          </a:prstGeom>
          <a:noFill/>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70640" y="817460"/>
            <a:ext cx="8686800" cy="4928070"/>
          </a:xfrm>
        </p:spPr>
        <p:txBody>
          <a:bodyPr/>
          <a:lstStyle/>
          <a:p>
            <a:pPr>
              <a:spcBef>
                <a:spcPts val="1200"/>
              </a:spcBef>
            </a:pPr>
            <a:r>
              <a:rPr lang="en-US" sz="2400" b="0" dirty="0" smtClean="0"/>
              <a:t>Large scale brain simulations as revisiting of the big “AI dream.” </a:t>
            </a:r>
          </a:p>
          <a:p>
            <a:pPr>
              <a:spcBef>
                <a:spcPts val="1200"/>
              </a:spcBef>
            </a:pPr>
            <a:r>
              <a:rPr lang="en-US" sz="2400" b="0" dirty="0" smtClean="0"/>
              <a:t>“Deep learning” has had two big ideas:</a:t>
            </a:r>
          </a:p>
          <a:p>
            <a:pPr lvl="1">
              <a:spcBef>
                <a:spcPts val="1200"/>
              </a:spcBef>
            </a:pPr>
            <a:r>
              <a:rPr lang="en-US" sz="2400" dirty="0" smtClean="0"/>
              <a:t>Learning multiple layers of representation</a:t>
            </a:r>
          </a:p>
          <a:p>
            <a:pPr lvl="1">
              <a:spcBef>
                <a:spcPts val="1200"/>
              </a:spcBef>
            </a:pPr>
            <a:r>
              <a:rPr lang="en-US" sz="2400" b="0" dirty="0" smtClean="0"/>
              <a:t>Learning features from unlabeled data</a:t>
            </a:r>
          </a:p>
          <a:p>
            <a:pPr>
              <a:spcBef>
                <a:spcPts val="1200"/>
              </a:spcBef>
            </a:pPr>
            <a:r>
              <a:rPr lang="en-US" sz="2400" b="0" dirty="0" smtClean="0"/>
              <a:t>Scalability is important. </a:t>
            </a:r>
          </a:p>
          <a:p>
            <a:pPr>
              <a:spcBef>
                <a:spcPts val="1200"/>
              </a:spcBef>
            </a:pPr>
            <a:r>
              <a:rPr lang="en-US" sz="2400" b="0" dirty="0" smtClean="0"/>
              <a:t>Detailed tutorial: </a:t>
            </a:r>
            <a:r>
              <a:rPr lang="en-US" sz="2400" b="0" dirty="0" smtClean="0">
                <a:solidFill>
                  <a:srgbClr val="00B0F0"/>
                </a:solidFill>
              </a:rPr>
              <a:t>http://deeplearning.stanford.edu/wiki </a:t>
            </a:r>
          </a:p>
          <a:p>
            <a:pPr>
              <a:spcBef>
                <a:spcPts val="1200"/>
              </a:spcBef>
            </a:pPr>
            <a:endParaRPr lang="en-US" sz="2400" b="0" dirty="0" smtClean="0"/>
          </a:p>
        </p:txBody>
      </p:sp>
      <p:pic>
        <p:nvPicPr>
          <p:cNvPr id="4" name="Picture 2" descr="C:\Users\ang\Desktop\iStock_000005809739XSmall-1_0.jpg"/>
          <p:cNvPicPr>
            <a:picLocks noChangeAspect="1" noChangeArrowheads="1"/>
          </p:cNvPicPr>
          <p:nvPr/>
        </p:nvPicPr>
        <p:blipFill>
          <a:blip r:embed="rId2" cstate="print"/>
          <a:srcRect/>
          <a:stretch>
            <a:fillRect/>
          </a:stretch>
        </p:blipFill>
        <p:spPr bwMode="auto">
          <a:xfrm>
            <a:off x="7240995" y="4960479"/>
            <a:ext cx="1903005" cy="1897521"/>
          </a:xfrm>
          <a:prstGeom prst="rect">
            <a:avLst/>
          </a:prstGeom>
          <a:noFill/>
        </p:spPr>
      </p:pic>
    </p:spTree>
    <p:extLst>
      <p:ext uri="{BB962C8B-B14F-4D97-AF65-F5344CB8AC3E}">
        <p14:creationId xmlns:p14="http://schemas.microsoft.com/office/powerpoint/2010/main" val="31782987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rtl="0" fontAlgn="base">
              <a:spcBef>
                <a:spcPct val="100000"/>
              </a:spcBef>
              <a:spcAft>
                <a:spcPct val="0"/>
              </a:spcAft>
            </a:pPr>
            <a:endParaRPr lang="en-US" kern="1200">
              <a:solidFill>
                <a:srgbClr val="000000"/>
              </a:solidFill>
              <a:latin typeface="Helvetica" pitchFamily="34" charset="0"/>
              <a:ea typeface="+mn-ea"/>
              <a:cs typeface="+mn-cs"/>
            </a:endParaRPr>
          </a:p>
        </p:txBody>
      </p:sp>
      <p:sp>
        <p:nvSpPr>
          <p:cNvPr id="41987" name="Text Box 3"/>
          <p:cNvSpPr txBox="1">
            <a:spLocks noChangeArrowheads="1"/>
          </p:cNvSpPr>
          <p:nvPr/>
        </p:nvSpPr>
        <p:spPr bwMode="auto">
          <a:xfrm>
            <a:off x="533400" y="1181100"/>
            <a:ext cx="8139113" cy="4339650"/>
          </a:xfrm>
          <a:prstGeom prst="rect">
            <a:avLst/>
          </a:prstGeom>
          <a:noFill/>
          <a:ln w="9525">
            <a:noFill/>
            <a:miter lim="800000"/>
            <a:headEnd/>
            <a:tailEnd/>
          </a:ln>
        </p:spPr>
        <p:txBody>
          <a:bodyPr>
            <a:spAutoFit/>
          </a:bodyPr>
          <a:lstStyle/>
          <a:p>
            <a:pPr algn="ctr" rtl="0" fontAlgn="base">
              <a:spcBef>
                <a:spcPct val="0"/>
              </a:spcBef>
              <a:spcAft>
                <a:spcPct val="0"/>
              </a:spcAft>
            </a:pPr>
            <a:r>
              <a:rPr lang="en-US" sz="13800" b="1" kern="1200" dirty="0" smtClean="0">
                <a:solidFill>
                  <a:srgbClr val="FFFFFF"/>
                </a:solidFill>
                <a:latin typeface="+mn-lt"/>
                <a:ea typeface="+mn-ea"/>
                <a:cs typeface="+mn-cs"/>
              </a:rPr>
              <a:t>END </a:t>
            </a:r>
            <a:r>
              <a:rPr lang="en-US" sz="13800" b="1" kern="1200" dirty="0" err="1" smtClean="0">
                <a:solidFill>
                  <a:srgbClr val="FFFFFF"/>
                </a:solidFill>
                <a:latin typeface="+mn-lt"/>
                <a:ea typeface="+mn-ea"/>
                <a:cs typeface="+mn-cs"/>
              </a:rPr>
              <a:t>END</a:t>
            </a:r>
            <a:r>
              <a:rPr lang="en-US" sz="13800" b="1" kern="1200" dirty="0" smtClean="0">
                <a:solidFill>
                  <a:srgbClr val="FFFFFF"/>
                </a:solidFill>
                <a:latin typeface="+mn-lt"/>
                <a:ea typeface="+mn-ea"/>
                <a:cs typeface="+mn-cs"/>
              </a:rPr>
              <a:t> </a:t>
            </a:r>
            <a:r>
              <a:rPr lang="en-US" sz="13800" b="1" kern="1200" dirty="0" err="1" smtClean="0">
                <a:solidFill>
                  <a:srgbClr val="FFFFFF"/>
                </a:solidFill>
                <a:latin typeface="+mn-lt"/>
                <a:ea typeface="+mn-ea"/>
                <a:cs typeface="+mn-cs"/>
              </a:rPr>
              <a:t>END</a:t>
            </a:r>
            <a:endParaRPr lang="en-US" sz="13800" b="1" kern="1200" dirty="0">
              <a:solidFill>
                <a:srgbClr val="FFFFFF"/>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Google </a:t>
            </a:r>
            <a:r>
              <a:rPr lang="en-US" dirty="0" err="1" smtClean="0"/>
              <a:t>Streetview</a:t>
            </a:r>
            <a:endParaRPr lang="en-US" dirty="0"/>
          </a:p>
        </p:txBody>
      </p:sp>
      <p:sp>
        <p:nvSpPr>
          <p:cNvPr id="3" name="Content Placeholder 2"/>
          <p:cNvSpPr>
            <a:spLocks noGrp="1"/>
          </p:cNvSpPr>
          <p:nvPr>
            <p:ph idx="1"/>
          </p:nvPr>
        </p:nvSpPr>
        <p:spPr/>
        <p:txBody>
          <a:bodyPr/>
          <a:lstStyle/>
          <a:p>
            <a:endParaRPr lang="en-US"/>
          </a:p>
        </p:txBody>
      </p:sp>
      <p:pic>
        <p:nvPicPr>
          <p:cNvPr id="232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17" y="1124700"/>
            <a:ext cx="7309453" cy="487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7020" y="6400903"/>
            <a:ext cx="3386633" cy="369332"/>
          </a:xfrm>
          <a:prstGeom prst="rect">
            <a:avLst/>
          </a:prstGeom>
          <a:noFill/>
        </p:spPr>
        <p:txBody>
          <a:bodyPr wrap="none" rtlCol="0">
            <a:spAutoFit/>
          </a:bodyPr>
          <a:lstStyle/>
          <a:p>
            <a:r>
              <a:rPr lang="en-US" dirty="0" smtClean="0">
                <a:solidFill>
                  <a:schemeClr val="bg1"/>
                </a:solidFill>
              </a:rPr>
              <a:t>[with Yuval </a:t>
            </a:r>
            <a:r>
              <a:rPr lang="en-US" dirty="0" err="1" smtClean="0">
                <a:solidFill>
                  <a:schemeClr val="bg1"/>
                </a:solidFill>
              </a:rPr>
              <a:t>Netzer</a:t>
            </a:r>
            <a:r>
              <a:rPr lang="en-US" dirty="0" smtClean="0">
                <a:solidFill>
                  <a:schemeClr val="bg1"/>
                </a:solidFill>
              </a:rPr>
              <a:t>, Julian </a:t>
            </a:r>
            <a:r>
              <a:rPr lang="en-US" dirty="0" err="1" smtClean="0">
                <a:solidFill>
                  <a:schemeClr val="bg1"/>
                </a:solidFill>
              </a:rPr>
              <a:t>Ibarz</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21765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7" name="Text Box 6"/>
          <p:cNvSpPr txBox="1">
            <a:spLocks noChangeArrowheads="1"/>
          </p:cNvSpPr>
          <p:nvPr/>
        </p:nvSpPr>
        <p:spPr bwMode="auto">
          <a:xfrm>
            <a:off x="230473" y="2699305"/>
            <a:ext cx="8699500" cy="1015663"/>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Learning from Unlabeled data</a:t>
            </a:r>
            <a:endParaRPr lang="en-US" sz="6000" b="1" kern="1200" dirty="0">
              <a:solidFill>
                <a:srgbClr val="FFFFFF"/>
              </a:solidFill>
              <a:latin typeface="Pristina" pitchFamily="66" charset="0"/>
            </a:endParaRPr>
          </a:p>
        </p:txBody>
      </p:sp>
    </p:spTree>
    <p:extLst>
      <p:ext uri="{BB962C8B-B14F-4D97-AF65-F5344CB8AC3E}">
        <p14:creationId xmlns:p14="http://schemas.microsoft.com/office/powerpoint/2010/main" val="6079392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5" name="Content Placeholder 4"/>
          <p:cNvSpPr>
            <a:spLocks noGrp="1"/>
          </p:cNvSpPr>
          <p:nvPr>
            <p:ph idx="1"/>
          </p:nvPr>
        </p:nvSpPr>
        <p:spPr>
          <a:xfrm>
            <a:off x="232235" y="1086295"/>
            <a:ext cx="8229600" cy="4915841"/>
          </a:xfrm>
        </p:spPr>
        <p:txBody>
          <a:bodyPr/>
          <a:lstStyle/>
          <a:p>
            <a:r>
              <a:rPr lang="en-US" sz="2000" b="0" dirty="0" smtClean="0"/>
              <a:t>Choices of learning algorithm:</a:t>
            </a:r>
          </a:p>
          <a:p>
            <a:pPr lvl="1"/>
            <a:r>
              <a:rPr lang="en-US" sz="2000" b="0" dirty="0" smtClean="0"/>
              <a:t>Memory based</a:t>
            </a:r>
          </a:p>
          <a:p>
            <a:pPr lvl="1"/>
            <a:r>
              <a:rPr lang="en-US" sz="2000" b="0" dirty="0" smtClean="0"/>
              <a:t>Winnow</a:t>
            </a:r>
          </a:p>
          <a:p>
            <a:pPr lvl="1"/>
            <a:r>
              <a:rPr lang="en-US" sz="2000" b="0" dirty="0" smtClean="0"/>
              <a:t>Perceptron</a:t>
            </a:r>
          </a:p>
          <a:p>
            <a:pPr lvl="1"/>
            <a:r>
              <a:rPr lang="en-US" sz="2000" b="0" dirty="0" smtClean="0"/>
              <a:t>Naïve Bayes</a:t>
            </a:r>
          </a:p>
          <a:p>
            <a:pPr lvl="1"/>
            <a:r>
              <a:rPr lang="en-US" sz="2000" b="0" dirty="0" smtClean="0"/>
              <a:t>SVM</a:t>
            </a:r>
          </a:p>
          <a:p>
            <a:pPr lvl="1"/>
            <a:r>
              <a:rPr lang="en-US" sz="2000" b="0" dirty="0" smtClean="0"/>
              <a:t>…. </a:t>
            </a:r>
          </a:p>
          <a:p>
            <a:r>
              <a:rPr lang="en-US" sz="2000" b="0" dirty="0" smtClean="0"/>
              <a:t>What matters the most? </a:t>
            </a:r>
          </a:p>
          <a:p>
            <a:pPr lvl="0">
              <a:buNone/>
            </a:pPr>
            <a:endParaRPr lang="en-US" sz="2000" b="0" dirty="0" smtClean="0">
              <a:solidFill>
                <a:srgbClr val="FFFFFF"/>
              </a:solidFill>
            </a:endParaRPr>
          </a:p>
          <a:p>
            <a:pPr lvl="1"/>
            <a:endParaRPr lang="en-US" sz="2000" b="0" dirty="0" smtClean="0"/>
          </a:p>
          <a:p>
            <a:pPr lvl="1"/>
            <a:endParaRPr lang="en-US" sz="2000" b="0" dirty="0" smtClean="0"/>
          </a:p>
        </p:txBody>
      </p:sp>
      <p:grpSp>
        <p:nvGrpSpPr>
          <p:cNvPr id="3" name="Group 9"/>
          <p:cNvGrpSpPr/>
          <p:nvPr/>
        </p:nvGrpSpPr>
        <p:grpSpPr>
          <a:xfrm>
            <a:off x="4341569" y="1047889"/>
            <a:ext cx="4753937" cy="4109335"/>
            <a:chOff x="4341570" y="1047890"/>
            <a:chExt cx="4531790" cy="3917310"/>
          </a:xfrm>
        </p:grpSpPr>
        <p:grpSp>
          <p:nvGrpSpPr>
            <p:cNvPr id="4" name="Group 3"/>
            <p:cNvGrpSpPr/>
            <p:nvPr/>
          </p:nvGrpSpPr>
          <p:grpSpPr>
            <a:xfrm>
              <a:off x="4341570" y="1047890"/>
              <a:ext cx="4531790" cy="3917310"/>
              <a:chOff x="2229295" y="894270"/>
              <a:chExt cx="4915840" cy="4416575"/>
            </a:xfrm>
          </p:grpSpPr>
          <p:pic>
            <p:nvPicPr>
              <p:cNvPr id="6" name="Picture 2" descr="C:\Users\ang\Desktop\Noname.png"/>
              <p:cNvPicPr>
                <a:picLocks noChangeAspect="1" noChangeArrowheads="1"/>
              </p:cNvPicPr>
              <p:nvPr/>
            </p:nvPicPr>
            <p:blipFill>
              <a:blip r:embed="rId3" cstate="print"/>
              <a:srcRect/>
              <a:stretch>
                <a:fillRect/>
              </a:stretch>
            </p:blipFill>
            <p:spPr bwMode="auto">
              <a:xfrm>
                <a:off x="2229295" y="894270"/>
                <a:ext cx="4839030" cy="4131070"/>
              </a:xfrm>
              <a:prstGeom prst="rect">
                <a:avLst/>
              </a:prstGeom>
              <a:noFill/>
            </p:spPr>
          </p:pic>
          <p:sp>
            <p:nvSpPr>
              <p:cNvPr id="7" name="TextBox 6"/>
              <p:cNvSpPr txBox="1"/>
              <p:nvPr/>
            </p:nvSpPr>
            <p:spPr>
              <a:xfrm>
                <a:off x="5336627" y="5003068"/>
                <a:ext cx="1808508" cy="307777"/>
              </a:xfrm>
              <a:prstGeom prst="rect">
                <a:avLst/>
              </a:prstGeom>
              <a:noFill/>
            </p:spPr>
            <p:txBody>
              <a:bodyPr wrap="none" rtlCol="0">
                <a:spAutoFit/>
              </a:bodyPr>
              <a:lstStyle/>
              <a:p>
                <a:r>
                  <a:rPr lang="en-US" sz="1400" dirty="0" smtClean="0">
                    <a:solidFill>
                      <a:schemeClr val="bg1"/>
                    </a:solidFill>
                  </a:rPr>
                  <a:t>[</a:t>
                </a:r>
                <a:r>
                  <a:rPr lang="en-US" sz="1400" dirty="0" err="1" smtClean="0">
                    <a:solidFill>
                      <a:schemeClr val="bg1"/>
                    </a:solidFill>
                  </a:rPr>
                  <a:t>Banko</a:t>
                </a:r>
                <a:r>
                  <a:rPr lang="en-US" sz="1400" dirty="0" smtClean="0">
                    <a:solidFill>
                      <a:schemeClr val="bg1"/>
                    </a:solidFill>
                  </a:rPr>
                  <a:t> &amp; Brill, 2001]</a:t>
                </a:r>
                <a:endParaRPr lang="en-US" sz="1400" dirty="0">
                  <a:solidFill>
                    <a:schemeClr val="bg1"/>
                  </a:solidFill>
                </a:endParaRPr>
              </a:p>
            </p:txBody>
          </p:sp>
        </p:grpSp>
        <p:sp>
          <p:nvSpPr>
            <p:cNvPr id="8" name="TextBox 7"/>
            <p:cNvSpPr txBox="1"/>
            <p:nvPr/>
          </p:nvSpPr>
          <p:spPr>
            <a:xfrm>
              <a:off x="5566333" y="4503552"/>
              <a:ext cx="2142452" cy="205377"/>
            </a:xfrm>
            <a:prstGeom prst="rect">
              <a:avLst/>
            </a:prstGeom>
            <a:solidFill>
              <a:schemeClr val="bg1"/>
            </a:solidFill>
          </p:spPr>
          <p:txBody>
            <a:bodyPr wrap="none" tIns="0" bIns="0" rtlCol="0">
              <a:spAutoFit/>
            </a:bodyPr>
            <a:lstStyle/>
            <a:p>
              <a:r>
                <a:rPr lang="en-US" sz="1400" dirty="0" smtClean="0"/>
                <a:t>Training set size (millions)</a:t>
              </a:r>
              <a:endParaRPr lang="en-US" sz="1400" dirty="0"/>
            </a:p>
          </p:txBody>
        </p:sp>
        <p:sp>
          <p:nvSpPr>
            <p:cNvPr id="9" name="TextBox 8"/>
            <p:cNvSpPr txBox="1"/>
            <p:nvPr/>
          </p:nvSpPr>
          <p:spPr>
            <a:xfrm rot="16200000">
              <a:off x="3749092" y="2649757"/>
              <a:ext cx="1409105" cy="215444"/>
            </a:xfrm>
            <a:prstGeom prst="rect">
              <a:avLst/>
            </a:prstGeom>
            <a:solidFill>
              <a:schemeClr val="bg1"/>
            </a:solidFill>
          </p:spPr>
          <p:txBody>
            <a:bodyPr wrap="none" tIns="0" bIns="0" rtlCol="0">
              <a:spAutoFit/>
            </a:bodyPr>
            <a:lstStyle/>
            <a:p>
              <a:r>
                <a:rPr lang="en-US" sz="1400" dirty="0" smtClean="0"/>
                <a:t>     Accuracy     </a:t>
              </a:r>
              <a:endParaRPr lang="en-US" sz="1400" dirty="0"/>
            </a:p>
          </p:txBody>
        </p:sp>
      </p:grpSp>
      <p:sp>
        <p:nvSpPr>
          <p:cNvPr id="11" name="Rectangle 10"/>
          <p:cNvSpPr/>
          <p:nvPr/>
        </p:nvSpPr>
        <p:spPr>
          <a:xfrm>
            <a:off x="1422790" y="5464465"/>
            <a:ext cx="6720875" cy="830997"/>
          </a:xfrm>
          <a:prstGeom prst="rect">
            <a:avLst/>
          </a:prstGeom>
        </p:spPr>
        <p:txBody>
          <a:bodyPr wrap="square">
            <a:spAutoFit/>
          </a:bodyPr>
          <a:lstStyle/>
          <a:p>
            <a:pPr algn="l">
              <a:buNone/>
            </a:pPr>
            <a:r>
              <a:rPr lang="en-US" sz="2400" dirty="0" smtClean="0">
                <a:solidFill>
                  <a:schemeClr val="bg1"/>
                </a:solidFill>
              </a:rPr>
              <a:t>“It’s not who has the best algorithm that wins. It’s who has the most data.”</a:t>
            </a:r>
            <a:endParaRPr lang="en-US" sz="2400" dirty="0">
              <a:solidFill>
                <a:schemeClr val="bg1"/>
              </a:solidFill>
            </a:endParaRPr>
          </a:p>
        </p:txBody>
      </p:sp>
    </p:spTree>
    <p:extLst>
      <p:ext uri="{BB962C8B-B14F-4D97-AF65-F5344CB8AC3E}">
        <p14:creationId xmlns:p14="http://schemas.microsoft.com/office/powerpoint/2010/main" val="33604139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Learning</a:t>
            </a:r>
            <a:endParaRPr lang="en-US" dirty="0"/>
          </a:p>
        </p:txBody>
      </p:sp>
      <p:sp>
        <p:nvSpPr>
          <p:cNvPr id="3" name="Content Placeholder 2"/>
          <p:cNvSpPr>
            <a:spLocks noGrp="1"/>
          </p:cNvSpPr>
          <p:nvPr>
            <p:ph idx="1"/>
          </p:nvPr>
        </p:nvSpPr>
        <p:spPr>
          <a:xfrm>
            <a:off x="457200" y="702245"/>
            <a:ext cx="8229600" cy="6155755"/>
          </a:xfrm>
        </p:spPr>
        <p:txBody>
          <a:bodyPr/>
          <a:lstStyle/>
          <a:p>
            <a:pPr>
              <a:buNone/>
            </a:pPr>
            <a:r>
              <a:rPr lang="en-US" sz="1800" b="0" dirty="0" smtClean="0"/>
              <a:t>Large numbers of features is critical. The specific learning algorithm is important, but ones that can scale to many features also have a big advantage. </a:t>
            </a:r>
            <a:endParaRPr lang="en-US" sz="1800" b="0" dirty="0"/>
          </a:p>
        </p:txBody>
      </p:sp>
      <p:pic>
        <p:nvPicPr>
          <p:cNvPr id="6" name="Picture 5" descr="whiteningcv.png"/>
          <p:cNvPicPr>
            <a:picLocks noChangeAspect="1"/>
          </p:cNvPicPr>
          <p:nvPr/>
        </p:nvPicPr>
        <p:blipFill>
          <a:blip r:embed="rId3" cstate="print"/>
          <a:srcRect t="6348"/>
          <a:stretch>
            <a:fillRect/>
          </a:stretch>
        </p:blipFill>
        <p:spPr>
          <a:xfrm>
            <a:off x="729695" y="1824236"/>
            <a:ext cx="7260350" cy="5099619"/>
          </a:xfrm>
          <a:prstGeom prst="rect">
            <a:avLst/>
          </a:prstGeom>
        </p:spPr>
      </p:pic>
      <p:sp>
        <p:nvSpPr>
          <p:cNvPr id="5" name="TextBox 4"/>
          <p:cNvSpPr txBox="1"/>
          <p:nvPr/>
        </p:nvSpPr>
        <p:spPr>
          <a:xfrm>
            <a:off x="7798020" y="6539805"/>
            <a:ext cx="1369286"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[Adam Coates]</a:t>
            </a:r>
          </a:p>
        </p:txBody>
      </p:sp>
    </p:spTree>
    <p:extLst>
      <p:ext uri="{BB962C8B-B14F-4D97-AF65-F5344CB8AC3E}">
        <p14:creationId xmlns:p14="http://schemas.microsoft.com/office/powerpoint/2010/main" val="1744591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95890"/>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1" name="TextBox 20"/>
          <p:cNvSpPr txBox="1"/>
          <p:nvPr/>
        </p:nvSpPr>
        <p:spPr>
          <a:xfrm>
            <a:off x="651571" y="87765"/>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09683502"/>
              </p:ext>
            </p:extLst>
          </p:nvPr>
        </p:nvGraphicFramePr>
        <p:xfrm>
          <a:off x="683645" y="427183"/>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354699649"/>
              </p:ext>
            </p:extLst>
          </p:nvPr>
        </p:nvGraphicFramePr>
        <p:xfrm>
          <a:off x="4844135" y="427183"/>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207654254"/>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1542426"/>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579680"/>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Speech recognition (Geoff </a:t>
            </a:r>
            <a:r>
              <a:rPr lang="en-US" sz="1400" dirty="0" smtClean="0">
                <a:solidFill>
                  <a:schemeClr val="bg1"/>
                </a:solidFill>
                <a:latin typeface="+mn-lt"/>
                <a:cs typeface="Calibri" pitchFamily="34" charset="0"/>
              </a:rPr>
              <a:t>Hinton)</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1606131"/>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val="198476510"/>
              </p:ext>
            </p:extLst>
          </p:nvPr>
        </p:nvGraphicFramePr>
        <p:xfrm>
          <a:off x="683645" y="1893605"/>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976700682"/>
              </p:ext>
            </p:extLst>
          </p:nvPr>
        </p:nvGraphicFramePr>
        <p:xfrm>
          <a:off x="683645" y="2822646"/>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84832471"/>
              </p:ext>
            </p:extLst>
          </p:nvPr>
        </p:nvGraphicFramePr>
        <p:xfrm>
          <a:off x="4844135" y="2822646"/>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083964799"/>
              </p:ext>
            </p:extLst>
          </p:nvPr>
        </p:nvGraphicFramePr>
        <p:xfrm>
          <a:off x="4844135" y="1893605"/>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1609515"/>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
        <p:nvSpPr>
          <p:cNvPr id="26" name="Rounded Rectangle 25"/>
          <p:cNvSpPr/>
          <p:nvPr/>
        </p:nvSpPr>
        <p:spPr>
          <a:xfrm>
            <a:off x="494317" y="3936389"/>
            <a:ext cx="8340638"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28" name="TextBox 27"/>
          <p:cNvSpPr txBox="1"/>
          <p:nvPr/>
        </p:nvSpPr>
        <p:spPr>
          <a:xfrm>
            <a:off x="651570" y="3928264"/>
            <a:ext cx="3836832"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2187921367"/>
              </p:ext>
            </p:extLst>
          </p:nvPr>
        </p:nvGraphicFramePr>
        <p:xfrm>
          <a:off x="683645" y="4267682"/>
          <a:ext cx="3850233" cy="918283"/>
        </p:xfrm>
        <a:graphic>
          <a:graphicData uri="http://schemas.openxmlformats.org/drawingml/2006/table">
            <a:tbl>
              <a:tblPr firstRow="1" bandRow="1"/>
              <a:tblGrid>
                <a:gridCol w="2752218"/>
                <a:gridCol w="109801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265536281"/>
              </p:ext>
            </p:extLst>
          </p:nvPr>
        </p:nvGraphicFramePr>
        <p:xfrm>
          <a:off x="4879241" y="4273910"/>
          <a:ext cx="3763690" cy="918283"/>
        </p:xfrm>
        <a:graphic>
          <a:graphicData uri="http://schemas.openxmlformats.org/drawingml/2006/table">
            <a:tbl>
              <a:tblPr firstRow="1" bandRow="1"/>
              <a:tblGrid>
                <a:gridCol w="2688349"/>
                <a:gridCol w="1075341"/>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6244925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(Unsupervised Feature Learning)</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7017179"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grpSp>
        <p:nvGrpSpPr>
          <p:cNvPr id="45" name="Group 44"/>
          <p:cNvGrpSpPr/>
          <p:nvPr/>
        </p:nvGrpSpPr>
        <p:grpSpPr>
          <a:xfrm>
            <a:off x="3535065" y="3928265"/>
            <a:ext cx="3108960" cy="2560320"/>
            <a:chOff x="5067942" y="753350"/>
            <a:chExt cx="3108960" cy="2560320"/>
          </a:xfrm>
        </p:grpSpPr>
        <p:sp>
          <p:nvSpPr>
            <p:cNvPr id="57346" name="Rectangle 2"/>
            <p:cNvSpPr>
              <a:spLocks noChangeArrowheads="1"/>
            </p:cNvSpPr>
            <p:nvPr/>
          </p:nvSpPr>
          <p:spPr bwMode="auto">
            <a:xfrm>
              <a:off x="5067942" y="753350"/>
              <a:ext cx="3108960"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C:\Users\ang\Desktop\1961 Norton #271 Ridden by Jesse Seary in turn 9 at Road America, Elkhart Lake, WI.jpg"/>
          <p:cNvPicPr>
            <a:picLocks noChangeAspect="1" noChangeArrowheads="1"/>
          </p:cNvPicPr>
          <p:nvPr/>
        </p:nvPicPr>
        <p:blipFill>
          <a:blip r:embed="rId8" cstate="print"/>
          <a:srcRect/>
          <a:stretch>
            <a:fillRect/>
          </a:stretch>
        </p:blipFill>
        <p:spPr bwMode="auto">
          <a:xfrm>
            <a:off x="7031362" y="5001809"/>
            <a:ext cx="1649973" cy="1105137"/>
          </a:xfrm>
          <a:prstGeom prst="rect">
            <a:avLst/>
          </a:prstGeom>
          <a:noFill/>
        </p:spPr>
      </p:pic>
      <p:grpSp>
        <p:nvGrpSpPr>
          <p:cNvPr id="43" name="Group 42"/>
          <p:cNvGrpSpPr/>
          <p:nvPr/>
        </p:nvGrpSpPr>
        <p:grpSpPr>
          <a:xfrm>
            <a:off x="1031460" y="740650"/>
            <a:ext cx="6766560" cy="3017520"/>
            <a:chOff x="495015" y="3544215"/>
            <a:chExt cx="6766560" cy="3017520"/>
          </a:xfrm>
        </p:grpSpPr>
        <p:pic>
          <p:nvPicPr>
            <p:cNvPr id="2327555" name="Picture 3" descr="C:\Users\ang\Desktop\img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4580" y="4504340"/>
              <a:ext cx="867745" cy="80443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0"/>
            <p:cNvGrpSpPr/>
            <p:nvPr/>
          </p:nvGrpSpPr>
          <p:grpSpPr>
            <a:xfrm>
              <a:off x="495015" y="3544215"/>
              <a:ext cx="6766560" cy="3017520"/>
              <a:chOff x="616285" y="3544215"/>
              <a:chExt cx="6766560" cy="3017520"/>
            </a:xfrm>
          </p:grpSpPr>
          <p:grpSp>
            <p:nvGrpSpPr>
              <p:cNvPr id="5" name="Group 38"/>
              <p:cNvGrpSpPr/>
              <p:nvPr/>
            </p:nvGrpSpPr>
            <p:grpSpPr>
              <a:xfrm>
                <a:off x="616285" y="3544215"/>
                <a:ext cx="6766560" cy="3017520"/>
                <a:chOff x="660205" y="3505810"/>
                <a:chExt cx="6766560" cy="3017520"/>
              </a:xfrm>
            </p:grpSpPr>
            <p:sp>
              <p:nvSpPr>
                <p:cNvPr id="22" name="Rectangle 4"/>
                <p:cNvSpPr>
                  <a:spLocks noChangeArrowheads="1"/>
                </p:cNvSpPr>
                <p:nvPr/>
              </p:nvSpPr>
              <p:spPr bwMode="auto">
                <a:xfrm>
                  <a:off x="660205" y="3505810"/>
                  <a:ext cx="676656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0"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1"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2"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3"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974498" y="6132068"/>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4"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5"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a:solidFill>
                        <a:srgbClr val="FFFFFF"/>
                      </a:solidFill>
                    </a14:hiddenFill>
                  </a:ext>
                </a:extLst>
              </p:spPr>
            </p:pic>
            <p:pic>
              <p:nvPicPr>
                <p:cNvPr id="2327556" name="Picture 4" descr="C:\Users\ang\Desktop\Giant-Anteat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a:solidFill>
                        <a:srgbClr val="FFFFFF"/>
                      </a:solidFill>
                    </a14:hiddenFill>
                  </a:ext>
                </a:extLst>
              </p:spPr>
            </p:pic>
            <p:pic>
              <p:nvPicPr>
                <p:cNvPr id="2327557" name="Picture 5" descr="C:\Users\ang\Desktop\imgre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a:solidFill>
                        <a:srgbClr val="FFFFFF"/>
                      </a:solidFill>
                    </a14:hiddenFill>
                  </a:ext>
                </a:extLst>
              </p:spPr>
            </p:pic>
            <p:pic>
              <p:nvPicPr>
                <p:cNvPr id="2327559" name="Picture 7" descr="C:\Users\ang\Desktop\imgr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9770"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4" name="Picture 2" descr="C:\Users\ang\Desktop\imgres.jpg"/>
              <p:cNvPicPr>
                <a:picLocks noChangeAspect="1" noChangeArrowheads="1"/>
              </p:cNvPicPr>
              <p:nvPr/>
            </p:nvPicPr>
            <p:blipFill>
              <a:blip r:embed="rId20" cstate="print"/>
              <a:srcRect/>
              <a:stretch>
                <a:fillRect/>
              </a:stretch>
            </p:blipFill>
            <p:spPr bwMode="auto">
              <a:xfrm>
                <a:off x="3496660" y="4504340"/>
                <a:ext cx="949637" cy="711311"/>
              </a:xfrm>
              <a:prstGeom prst="rect">
                <a:avLst/>
              </a:prstGeom>
              <a:noFill/>
            </p:spPr>
          </p:pic>
        </p:grpSp>
        <p:pic>
          <p:nvPicPr>
            <p:cNvPr id="2674690" name="Picture 2" descr="http://t1.gstatic.com/images?q=tbn:ANd9GcQ7otMu8VpAnguPthPsmwi4RMGL__U3n8_aWVpUNdL9z3QxZjIB_g"/>
            <p:cNvPicPr>
              <a:picLocks noChangeAspect="1" noChangeArrowheads="1"/>
            </p:cNvPicPr>
            <p:nvPr/>
          </p:nvPicPr>
          <p:blipFill>
            <a:blip r:embed="rId21" cstate="print"/>
            <a:srcRect/>
            <a:stretch>
              <a:fillRect/>
            </a:stretch>
          </p:blipFill>
          <p:spPr bwMode="auto">
            <a:xfrm>
              <a:off x="5916175" y="4542745"/>
              <a:ext cx="1026330" cy="735860"/>
            </a:xfrm>
            <a:prstGeom prst="rect">
              <a:avLst/>
            </a:prstGeom>
            <a:noFill/>
          </p:spPr>
        </p:pic>
        <p:pic>
          <p:nvPicPr>
            <p:cNvPr id="2674692" name="Picture 4" descr="http://t1.gstatic.com/images?q=tbn:ANd9GcTEZJH6vL_lp-I6NymPPbXZD0N3z-RMgr4wQBOQa2F9yULMnhlj"/>
            <p:cNvPicPr>
              <a:picLocks noChangeAspect="1" noChangeArrowheads="1"/>
            </p:cNvPicPr>
            <p:nvPr/>
          </p:nvPicPr>
          <p:blipFill>
            <a:blip r:embed="rId22" cstate="print"/>
            <a:srcRect/>
            <a:stretch>
              <a:fillRect/>
            </a:stretch>
          </p:blipFill>
          <p:spPr bwMode="auto">
            <a:xfrm>
              <a:off x="5877770" y="3736240"/>
              <a:ext cx="1083175" cy="720804"/>
            </a:xfrm>
            <a:prstGeom prst="rect">
              <a:avLst/>
            </a:prstGeom>
            <a:noFill/>
          </p:spPr>
        </p:pic>
        <p:pic>
          <p:nvPicPr>
            <p:cNvPr id="2674694" name="Picture 6" descr="http://t2.gstatic.com/images?q=tbn:ANd9GcTG-60Kcj1CGnsc5GmSRCaboVDPschI33upGNubJkXKwBLNZ4qk"/>
            <p:cNvPicPr>
              <a:picLocks noChangeAspect="1" noChangeArrowheads="1"/>
            </p:cNvPicPr>
            <p:nvPr/>
          </p:nvPicPr>
          <p:blipFill>
            <a:blip r:embed="rId23" cstate="print">
              <a:lum contrast="-30000"/>
            </a:blip>
            <a:srcRect/>
            <a:stretch>
              <a:fillRect/>
            </a:stretch>
          </p:blipFill>
          <p:spPr bwMode="auto">
            <a:xfrm>
              <a:off x="4639755" y="5405449"/>
              <a:ext cx="1007585" cy="754717"/>
            </a:xfrm>
            <a:prstGeom prst="rect">
              <a:avLst/>
            </a:prstGeom>
            <a:noFill/>
          </p:spPr>
        </p:pic>
      </p:grpSp>
      <p:grpSp>
        <p:nvGrpSpPr>
          <p:cNvPr id="47" name="Group 46"/>
          <p:cNvGrpSpPr/>
          <p:nvPr/>
        </p:nvGrpSpPr>
        <p:grpSpPr>
          <a:xfrm>
            <a:off x="-1594730" y="3889860"/>
            <a:ext cx="4784150" cy="2598725"/>
            <a:chOff x="-2148875" y="3889860"/>
            <a:chExt cx="4784150" cy="2598725"/>
          </a:xfrm>
        </p:grpSpPr>
        <p:grpSp>
          <p:nvGrpSpPr>
            <p:cNvPr id="44" name="Group 43"/>
            <p:cNvGrpSpPr/>
            <p:nvPr/>
          </p:nvGrpSpPr>
          <p:grpSpPr>
            <a:xfrm>
              <a:off x="-2148875" y="3889860"/>
              <a:ext cx="4784150" cy="2598725"/>
              <a:chOff x="-708962" y="702245"/>
              <a:chExt cx="4883393" cy="2598725"/>
            </a:xfrm>
          </p:grpSpPr>
          <p:sp>
            <p:nvSpPr>
              <p:cNvPr id="57347" name="Rectangle 3"/>
              <p:cNvSpPr>
                <a:spLocks noChangeArrowheads="1"/>
              </p:cNvSpPr>
              <p:nvPr/>
            </p:nvSpPr>
            <p:spPr bwMode="auto">
              <a:xfrm>
                <a:off x="1094315" y="740650"/>
                <a:ext cx="3080116"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pic>
            <p:nvPicPr>
              <p:cNvPr id="35" name="Picture 11"/>
              <p:cNvPicPr>
                <a:picLocks noChangeAspect="1" noChangeArrowheads="1"/>
              </p:cNvPicPr>
              <p:nvPr/>
            </p:nvPicPr>
            <p:blipFill>
              <a:blip r:embed="rId24"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25" cstate="print"/>
              <a:srcRect/>
              <a:stretch>
                <a:fillRect/>
              </a:stretch>
            </p:blipFill>
            <p:spPr bwMode="auto">
              <a:xfrm>
                <a:off x="2740786" y="1047890"/>
                <a:ext cx="1145469" cy="721221"/>
              </a:xfrm>
              <a:prstGeom prst="rect">
                <a:avLst/>
              </a:prstGeom>
              <a:noFill/>
              <a:ln w="12700" algn="ctr">
                <a:noFill/>
                <a:miter lim="800000"/>
                <a:headEnd/>
                <a:tailEnd/>
              </a:ln>
            </p:spPr>
          </p:pic>
          <p:pic>
            <p:nvPicPr>
              <p:cNvPr id="37" name="Picture 13"/>
              <p:cNvPicPr>
                <a:picLocks noChangeAspect="1" noChangeArrowheads="1"/>
              </p:cNvPicPr>
              <p:nvPr/>
            </p:nvPicPr>
            <p:blipFill>
              <a:blip r:embed="rId26"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27" cstate="print"/>
              <a:srcRect/>
              <a:stretch>
                <a:fillRect/>
              </a:stretch>
            </p:blipFill>
            <p:spPr bwMode="auto">
              <a:xfrm>
                <a:off x="-708962" y="702245"/>
                <a:ext cx="1163444" cy="921805"/>
              </a:xfrm>
              <a:prstGeom prst="rect">
                <a:avLst/>
              </a:prstGeom>
              <a:noFill/>
              <a:ln w="12700" algn="ctr">
                <a:noFill/>
                <a:miter lim="800000"/>
                <a:headEnd/>
                <a:tailEnd/>
              </a:ln>
            </p:spPr>
          </p:pic>
        </p:grpSp>
        <p:pic>
          <p:nvPicPr>
            <p:cNvPr id="46" name="Picture 6" descr="C:\Users\ang\Desktop\imgres.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0" y="4197100"/>
              <a:ext cx="864522" cy="77007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 descr="C:\Users\ang\Desktop\imgres.jpg"/>
          <p:cNvPicPr>
            <a:picLocks noChangeAspect="1" noChangeArrowheads="1"/>
          </p:cNvPicPr>
          <p:nvPr/>
        </p:nvPicPr>
        <p:blipFill>
          <a:blip r:embed="rId29" cstate="print"/>
          <a:srcRect/>
          <a:stretch>
            <a:fillRect/>
          </a:stretch>
        </p:blipFill>
        <p:spPr bwMode="auto">
          <a:xfrm>
            <a:off x="-1803230" y="510220"/>
            <a:ext cx="1067480" cy="648642"/>
          </a:xfrm>
          <a:prstGeom prst="rect">
            <a:avLst/>
          </a:prstGeom>
          <a:noFill/>
        </p:spPr>
      </p:pic>
      <p:pic>
        <p:nvPicPr>
          <p:cNvPr id="2674696" name="Picture 8" descr="http://t3.gstatic.com/images?q=tbn:ANd9GcRuyf-nRXBS6xN73ZFlhvivWbLT9IvIKvg-KPQIXmBbJe6DBurF"/>
          <p:cNvPicPr>
            <a:picLocks noChangeAspect="1" noChangeArrowheads="1"/>
          </p:cNvPicPr>
          <p:nvPr/>
        </p:nvPicPr>
        <p:blipFill>
          <a:blip r:embed="rId30" cstate="print"/>
          <a:srcRect/>
          <a:stretch>
            <a:fillRect/>
          </a:stretch>
        </p:blipFill>
        <p:spPr bwMode="auto">
          <a:xfrm>
            <a:off x="9564650" y="1777585"/>
            <a:ext cx="1064997" cy="706140"/>
          </a:xfrm>
          <a:prstGeom prst="rect">
            <a:avLst/>
          </a:prstGeom>
          <a:noFill/>
        </p:spPr>
      </p:pic>
    </p:spTree>
    <p:extLst>
      <p:ext uri="{BB962C8B-B14F-4D97-AF65-F5344CB8AC3E}">
        <p14:creationId xmlns:p14="http://schemas.microsoft.com/office/powerpoint/2010/main" val="1059506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procedure</a:t>
            </a:r>
            <a:endParaRPr lang="en-US" dirty="0"/>
          </a:p>
        </p:txBody>
      </p:sp>
      <p:sp>
        <p:nvSpPr>
          <p:cNvPr id="3" name="Content Placeholder 2"/>
          <p:cNvSpPr>
            <a:spLocks noGrp="1"/>
          </p:cNvSpPr>
          <p:nvPr>
            <p:ph idx="1"/>
          </p:nvPr>
        </p:nvSpPr>
        <p:spPr>
          <a:xfrm>
            <a:off x="462665" y="855865"/>
            <a:ext cx="8229600" cy="4570412"/>
          </a:xfrm>
        </p:spPr>
        <p:txBody>
          <a:bodyPr/>
          <a:lstStyle/>
          <a:p>
            <a:pPr>
              <a:spcBef>
                <a:spcPts val="600"/>
              </a:spcBef>
              <a:buNone/>
            </a:pPr>
            <a:r>
              <a:rPr lang="en-US" sz="2000" b="0" dirty="0" smtClean="0"/>
              <a:t>What features can we learn if we train a massive model on a massive amount of data.  Can we learn a “grandmother cell”?</a:t>
            </a:r>
          </a:p>
          <a:p>
            <a:pPr>
              <a:spcBef>
                <a:spcPts val="600"/>
              </a:spcBef>
            </a:pPr>
            <a:r>
              <a:rPr lang="en-US" sz="2000" b="0" dirty="0" smtClean="0"/>
              <a:t>Train on 10 million images (YouTube)</a:t>
            </a:r>
          </a:p>
          <a:p>
            <a:pPr>
              <a:spcBef>
                <a:spcPts val="600"/>
              </a:spcBef>
            </a:pPr>
            <a:r>
              <a:rPr lang="en-US" sz="2000" b="0" dirty="0" smtClean="0"/>
              <a:t>1000 machines (16,000 cores) for 1 week. </a:t>
            </a:r>
          </a:p>
          <a:p>
            <a:pPr>
              <a:spcBef>
                <a:spcPts val="600"/>
              </a:spcBef>
            </a:pPr>
            <a:r>
              <a:rPr lang="en-US" sz="2000" b="0" dirty="0" smtClean="0"/>
              <a:t>1.15 billion parameters</a:t>
            </a:r>
          </a:p>
          <a:p>
            <a:pPr>
              <a:spcBef>
                <a:spcPts val="600"/>
              </a:spcBef>
            </a:pPr>
            <a:r>
              <a:rPr lang="en-US" sz="2000" b="0" dirty="0" smtClean="0"/>
              <a:t>Test on novel images</a:t>
            </a:r>
            <a:endParaRPr lang="en-US" sz="2000" b="0" dirty="0"/>
          </a:p>
        </p:txBody>
      </p:sp>
      <p:pic>
        <p:nvPicPr>
          <p:cNvPr id="2672642" name="Picture 2" descr="C:\Users\ang\Desktop\Noname.png"/>
          <p:cNvPicPr>
            <a:picLocks noChangeAspect="1" noChangeArrowheads="1"/>
          </p:cNvPicPr>
          <p:nvPr/>
        </p:nvPicPr>
        <p:blipFill>
          <a:blip r:embed="rId2" cstate="print"/>
          <a:srcRect/>
          <a:stretch>
            <a:fillRect/>
          </a:stretch>
        </p:blipFill>
        <p:spPr bwMode="auto">
          <a:xfrm>
            <a:off x="616285" y="3313785"/>
            <a:ext cx="3463446" cy="2880375"/>
          </a:xfrm>
          <a:prstGeom prst="rect">
            <a:avLst/>
          </a:prstGeom>
          <a:noFill/>
        </p:spPr>
      </p:pic>
      <p:pic>
        <p:nvPicPr>
          <p:cNvPr id="2672643" name="Picture 3" descr="C:\Users\ang\Desktop\Noname.png"/>
          <p:cNvPicPr>
            <a:picLocks noChangeAspect="1" noChangeArrowheads="1"/>
          </p:cNvPicPr>
          <p:nvPr/>
        </p:nvPicPr>
        <p:blipFill>
          <a:blip r:embed="rId3" cstate="print"/>
          <a:srcRect r="40164" b="43821"/>
          <a:stretch>
            <a:fillRect/>
          </a:stretch>
        </p:blipFill>
        <p:spPr bwMode="auto">
          <a:xfrm>
            <a:off x="4687215" y="3275379"/>
            <a:ext cx="3945758" cy="2918781"/>
          </a:xfrm>
          <a:prstGeom prst="rect">
            <a:avLst/>
          </a:prstGeom>
          <a:noFill/>
        </p:spPr>
      </p:pic>
      <p:sp>
        <p:nvSpPr>
          <p:cNvPr id="6" name="TextBox 5"/>
          <p:cNvSpPr txBox="1"/>
          <p:nvPr/>
        </p:nvSpPr>
        <p:spPr>
          <a:xfrm>
            <a:off x="1115550" y="6309375"/>
            <a:ext cx="7073603" cy="369332"/>
          </a:xfrm>
          <a:prstGeom prst="rect">
            <a:avLst/>
          </a:prstGeom>
          <a:noFill/>
        </p:spPr>
        <p:txBody>
          <a:bodyPr wrap="none" rtlCol="0">
            <a:spAutoFit/>
          </a:bodyPr>
          <a:lstStyle/>
          <a:p>
            <a:pPr algn="l">
              <a:spcBef>
                <a:spcPts val="0"/>
              </a:spcBef>
            </a:pPr>
            <a:r>
              <a:rPr lang="en-US" dirty="0" smtClean="0">
                <a:solidFill>
                  <a:schemeClr val="bg1"/>
                </a:solidFill>
                <a:latin typeface="Arial" pitchFamily="34" charset="0"/>
                <a:cs typeface="Arial" pitchFamily="34" charset="0"/>
              </a:rPr>
              <a:t>Training set (YouTube)                           Test set (FITW + ImageNet)</a:t>
            </a:r>
          </a:p>
        </p:txBody>
      </p:sp>
    </p:spTree>
    <p:extLst>
      <p:ext uri="{BB962C8B-B14F-4D97-AF65-F5344CB8AC3E}">
        <p14:creationId xmlns:p14="http://schemas.microsoft.com/office/powerpoint/2010/main" val="4134520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8148"/>
            <a:ext cx="8229600" cy="1143000"/>
          </a:xfrm>
        </p:spPr>
        <p:txBody>
          <a:bodyPr/>
          <a:lstStyle/>
          <a:p>
            <a:r>
              <a:rPr lang="en-US" dirty="0" smtClean="0"/>
              <a:t>50 thousand 32x32 images</a:t>
            </a:r>
            <a:endParaRPr lang="en-US" dirty="0"/>
          </a:p>
        </p:txBody>
      </p:sp>
      <p:sp>
        <p:nvSpPr>
          <p:cNvPr id="3" name="Title 1"/>
          <p:cNvSpPr txBox="1">
            <a:spLocks/>
          </p:cNvSpPr>
          <p:nvPr/>
        </p:nvSpPr>
        <p:spPr>
          <a:xfrm>
            <a:off x="457200" y="306031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white"/>
                </a:solidFill>
              </a:rPr>
              <a:t>10 million parameters</a:t>
            </a:r>
            <a:endParaRPr lang="en-US" dirty="0">
              <a:solidFill>
                <a:prstClr val="white"/>
              </a:solidFill>
            </a:endParaRPr>
          </a:p>
        </p:txBody>
      </p:sp>
    </p:spTree>
    <p:extLst>
      <p:ext uri="{BB962C8B-B14F-4D97-AF65-F5344CB8AC3E}">
        <p14:creationId xmlns:p14="http://schemas.microsoft.com/office/powerpoint/2010/main" val="230941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8148"/>
            <a:ext cx="8229600" cy="1143000"/>
          </a:xfrm>
        </p:spPr>
        <p:txBody>
          <a:bodyPr/>
          <a:lstStyle/>
          <a:p>
            <a:r>
              <a:rPr lang="en-US" dirty="0" smtClean="0"/>
              <a:t>10 million 200x200 images </a:t>
            </a:r>
            <a:endParaRPr lang="en-US" dirty="0"/>
          </a:p>
        </p:txBody>
      </p:sp>
      <p:sp>
        <p:nvSpPr>
          <p:cNvPr id="3" name="Title 1"/>
          <p:cNvSpPr txBox="1">
            <a:spLocks/>
          </p:cNvSpPr>
          <p:nvPr/>
        </p:nvSpPr>
        <p:spPr>
          <a:xfrm>
            <a:off x="457200" y="306031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white"/>
                </a:solidFill>
              </a:rPr>
              <a:t>1 billion parameters</a:t>
            </a:r>
            <a:endParaRPr lang="en-US" dirty="0">
              <a:solidFill>
                <a:prstClr val="white"/>
              </a:solidFill>
            </a:endParaRPr>
          </a:p>
        </p:txBody>
      </p:sp>
    </p:spTree>
    <p:extLst>
      <p:ext uri="{BB962C8B-B14F-4D97-AF65-F5344CB8AC3E}">
        <p14:creationId xmlns:p14="http://schemas.microsoft.com/office/powerpoint/2010/main" val="33853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14589" y="203805"/>
            <a:ext cx="1367958"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Training</a:t>
            </a:r>
            <a:endParaRPr lang="en-US" sz="2800" dirty="0">
              <a:solidFill>
                <a:prstClr val="white"/>
              </a:solidFill>
              <a:latin typeface="Calibri"/>
            </a:endParaRPr>
          </a:p>
        </p:txBody>
      </p:sp>
      <p:sp>
        <p:nvSpPr>
          <p:cNvPr id="2" name="TextBox 1"/>
          <p:cNvSpPr txBox="1"/>
          <p:nvPr/>
        </p:nvSpPr>
        <p:spPr>
          <a:xfrm>
            <a:off x="2564984" y="1479412"/>
            <a:ext cx="6620825" cy="2308324"/>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Dataset: 10 million 200x200 unlabeled images </a:t>
            </a:r>
            <a:r>
              <a:rPr lang="en-US" dirty="0">
                <a:solidFill>
                  <a:prstClr val="white"/>
                </a:solidFill>
                <a:latin typeface="Calibri"/>
              </a:rPr>
              <a:t> </a:t>
            </a:r>
            <a:r>
              <a:rPr lang="en-US" dirty="0" smtClean="0">
                <a:solidFill>
                  <a:prstClr val="white"/>
                </a:solidFill>
                <a:latin typeface="Calibri"/>
              </a:rPr>
              <a:t>from YouTube/Web</a:t>
            </a:r>
          </a:p>
          <a:p>
            <a:pPr algn="l" fontAlgn="auto">
              <a:spcBef>
                <a:spcPts val="0"/>
              </a:spcBef>
              <a:spcAft>
                <a:spcPts val="0"/>
              </a:spcAft>
            </a:pPr>
            <a:endParaRPr lang="en-US" dirty="0" smtClean="0">
              <a:solidFill>
                <a:prstClr val="white"/>
              </a:solidFill>
              <a:latin typeface="Calibri"/>
            </a:endParaRPr>
          </a:p>
          <a:p>
            <a:pPr algn="l" fontAlgn="auto">
              <a:spcBef>
                <a:spcPts val="0"/>
              </a:spcBef>
              <a:spcAft>
                <a:spcPts val="0"/>
              </a:spcAft>
            </a:pPr>
            <a:r>
              <a:rPr lang="en-US" dirty="0" smtClean="0">
                <a:solidFill>
                  <a:prstClr val="white"/>
                </a:solidFill>
                <a:latin typeface="Calibri"/>
              </a:rPr>
              <a:t>Train on 2000 machines</a:t>
            </a:r>
            <a:r>
              <a:rPr lang="en-US" dirty="0">
                <a:solidFill>
                  <a:prstClr val="white"/>
                </a:solidFill>
                <a:latin typeface="Calibri"/>
              </a:rPr>
              <a:t> </a:t>
            </a:r>
            <a:r>
              <a:rPr lang="en-US" dirty="0" smtClean="0">
                <a:solidFill>
                  <a:prstClr val="white"/>
                </a:solidFill>
                <a:latin typeface="Calibri"/>
              </a:rPr>
              <a:t>(16000 cores) for 1 week</a:t>
            </a:r>
          </a:p>
          <a:p>
            <a:pPr algn="l" fontAlgn="auto">
              <a:spcBef>
                <a:spcPts val="0"/>
              </a:spcBef>
              <a:spcAft>
                <a:spcPts val="0"/>
              </a:spcAft>
            </a:pPr>
            <a:endParaRPr lang="en-US" dirty="0">
              <a:solidFill>
                <a:prstClr val="white"/>
              </a:solidFill>
              <a:latin typeface="Calibri"/>
            </a:endParaRPr>
          </a:p>
          <a:p>
            <a:pPr algn="l" fontAlgn="auto">
              <a:spcBef>
                <a:spcPts val="0"/>
              </a:spcBef>
              <a:spcAft>
                <a:spcPts val="0"/>
              </a:spcAft>
            </a:pPr>
            <a:r>
              <a:rPr lang="en-US" dirty="0" smtClean="0">
                <a:solidFill>
                  <a:prstClr val="white"/>
                </a:solidFill>
                <a:latin typeface="Calibri"/>
              </a:rPr>
              <a:t>1.15 billion parameters</a:t>
            </a:r>
          </a:p>
          <a:p>
            <a:pPr marL="285750" indent="-285750" algn="l" fontAlgn="auto">
              <a:spcBef>
                <a:spcPts val="0"/>
              </a:spcBef>
              <a:spcAft>
                <a:spcPts val="0"/>
              </a:spcAft>
              <a:buFontTx/>
              <a:buChar char="-"/>
            </a:pPr>
            <a:r>
              <a:rPr lang="en-US" dirty="0" smtClean="0">
                <a:solidFill>
                  <a:prstClr val="white"/>
                </a:solidFill>
                <a:latin typeface="Calibri"/>
              </a:rPr>
              <a:t>100x larger than previously reported </a:t>
            </a:r>
          </a:p>
          <a:p>
            <a:pPr marL="285750" indent="-285750" algn="l" fontAlgn="auto">
              <a:spcBef>
                <a:spcPts val="0"/>
              </a:spcBef>
              <a:spcAft>
                <a:spcPts val="0"/>
              </a:spcAft>
              <a:buFontTx/>
              <a:buChar char="-"/>
            </a:pPr>
            <a:r>
              <a:rPr lang="en-US" dirty="0" smtClean="0">
                <a:solidFill>
                  <a:prstClr val="white"/>
                </a:solidFill>
                <a:latin typeface="Calibri"/>
              </a:rPr>
              <a:t>Small compared to visual cortex</a:t>
            </a:r>
          </a:p>
          <a:p>
            <a:pPr algn="l" fontAlgn="auto">
              <a:spcBef>
                <a:spcPts val="0"/>
              </a:spcBef>
              <a:spcAft>
                <a:spcPts val="0"/>
              </a:spcAft>
            </a:pPr>
            <a:endParaRPr lang="en-US" dirty="0">
              <a:solidFill>
                <a:prstClr val="white"/>
              </a:solidFill>
              <a:latin typeface="Calibri"/>
            </a:endParaRPr>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48" name="TextBox 147"/>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138" name="Rectangle 137"/>
          <p:cNvSpPr/>
          <p:nvPr/>
        </p:nvSpPr>
        <p:spPr>
          <a:xfrm>
            <a:off x="438666" y="4960684"/>
            <a:ext cx="1475489" cy="41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US" dirty="0" smtClean="0">
                <a:solidFill>
                  <a:prstClr val="white"/>
                </a:solidFill>
              </a:rPr>
              <a:t>Image</a:t>
            </a:r>
            <a:endParaRPr lang="en-US" dirty="0">
              <a:solidFill>
                <a:prstClr val="white"/>
              </a:solidFill>
            </a:endParaRPr>
          </a:p>
        </p:txBody>
      </p:sp>
      <p:cxnSp>
        <p:nvCxnSpPr>
          <p:cNvPr id="141" name="Straight Arrow Connector 140"/>
          <p:cNvCxnSpPr>
            <a:stCxn id="138" idx="0"/>
            <a:endCxn id="152" idx="2"/>
          </p:cNvCxnSpPr>
          <p:nvPr/>
        </p:nvCxnSpPr>
        <p:spPr>
          <a:xfrm flipV="1">
            <a:off x="1176411" y="4234131"/>
            <a:ext cx="0" cy="7265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a:off x="438666" y="3815321"/>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fontAlgn="auto">
              <a:spcBef>
                <a:spcPts val="0"/>
              </a:spcBef>
              <a:spcAft>
                <a:spcPts val="0"/>
              </a:spcAft>
            </a:pPr>
            <a:r>
              <a:rPr lang="en-US" dirty="0" smtClean="0">
                <a:solidFill>
                  <a:prstClr val="white"/>
                </a:solidFill>
              </a:rPr>
              <a:t>RICA</a:t>
            </a:r>
            <a:endParaRPr lang="en-US" dirty="0">
              <a:solidFill>
                <a:prstClr val="white"/>
              </a:solidFill>
            </a:endParaRPr>
          </a:p>
        </p:txBody>
      </p:sp>
      <p:sp>
        <p:nvSpPr>
          <p:cNvPr id="179" name="Rectangle 178"/>
          <p:cNvSpPr/>
          <p:nvPr/>
        </p:nvSpPr>
        <p:spPr>
          <a:xfrm>
            <a:off x="438666" y="2650609"/>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fontAlgn="auto">
              <a:spcBef>
                <a:spcPts val="0"/>
              </a:spcBef>
              <a:spcAft>
                <a:spcPts val="0"/>
              </a:spcAft>
            </a:pPr>
            <a:r>
              <a:rPr lang="en-US" dirty="0" smtClean="0">
                <a:solidFill>
                  <a:prstClr val="white"/>
                </a:solidFill>
              </a:rPr>
              <a:t>RICA</a:t>
            </a:r>
            <a:endParaRPr lang="en-US" dirty="0">
              <a:solidFill>
                <a:prstClr val="white"/>
              </a:solidFill>
            </a:endParaRPr>
          </a:p>
        </p:txBody>
      </p:sp>
      <p:cxnSp>
        <p:nvCxnSpPr>
          <p:cNvPr id="180" name="Straight Arrow Connector 179"/>
          <p:cNvCxnSpPr>
            <a:stCxn id="152" idx="0"/>
            <a:endCxn id="179" idx="2"/>
          </p:cNvCxnSpPr>
          <p:nvPr/>
        </p:nvCxnSpPr>
        <p:spPr>
          <a:xfrm flipV="1">
            <a:off x="1176411" y="3069419"/>
            <a:ext cx="0" cy="74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a:off x="438666" y="1479412"/>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fontAlgn="auto">
              <a:spcBef>
                <a:spcPts val="0"/>
              </a:spcBef>
              <a:spcAft>
                <a:spcPts val="0"/>
              </a:spcAft>
            </a:pPr>
            <a:r>
              <a:rPr lang="en-US" dirty="0" smtClean="0">
                <a:solidFill>
                  <a:prstClr val="white"/>
                </a:solidFill>
              </a:rPr>
              <a:t>RICA</a:t>
            </a:r>
            <a:endParaRPr lang="en-US" dirty="0">
              <a:solidFill>
                <a:prstClr val="white"/>
              </a:solidFill>
            </a:endParaRPr>
          </a:p>
        </p:txBody>
      </p:sp>
      <p:cxnSp>
        <p:nvCxnSpPr>
          <p:cNvPr id="186" name="Straight Arrow Connector 185"/>
          <p:cNvCxnSpPr>
            <a:stCxn id="179" idx="0"/>
            <a:endCxn id="185" idx="2"/>
          </p:cNvCxnSpPr>
          <p:nvPr/>
        </p:nvCxnSpPr>
        <p:spPr>
          <a:xfrm flipV="1">
            <a:off x="1176411" y="1898222"/>
            <a:ext cx="0" cy="752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Donut 2"/>
          <p:cNvSpPr/>
          <p:nvPr/>
        </p:nvSpPr>
        <p:spPr>
          <a:xfrm>
            <a:off x="3229600" y="1898222"/>
            <a:ext cx="1912675"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srgbClr val="FF0000"/>
              </a:solidFill>
            </a:endParaRPr>
          </a:p>
        </p:txBody>
      </p:sp>
      <p:sp>
        <p:nvSpPr>
          <p:cNvPr id="145" name="Donut 144"/>
          <p:cNvSpPr/>
          <p:nvPr/>
        </p:nvSpPr>
        <p:spPr>
          <a:xfrm>
            <a:off x="2696559" y="2771977"/>
            <a:ext cx="1489378"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srgbClr val="FF0000"/>
              </a:solidFill>
            </a:endParaRPr>
          </a:p>
        </p:txBody>
      </p:sp>
      <p:sp>
        <p:nvSpPr>
          <p:cNvPr id="146" name="Donut 145"/>
          <p:cNvSpPr/>
          <p:nvPr/>
        </p:nvSpPr>
        <p:spPr>
          <a:xfrm>
            <a:off x="3229600" y="1303339"/>
            <a:ext cx="1912675"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srgbClr val="FF0000"/>
              </a:solidFill>
            </a:endParaRPr>
          </a:p>
        </p:txBody>
      </p:sp>
    </p:spTree>
    <p:extLst>
      <p:ext uri="{BB962C8B-B14F-4D97-AF65-F5344CB8AC3E}">
        <p14:creationId xmlns:p14="http://schemas.microsoft.com/office/powerpoint/2010/main" val="39401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5" grpId="0" animBg="1"/>
      <p:bldP spid="1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5" y="12595"/>
            <a:ext cx="8229600" cy="1143000"/>
          </a:xfrm>
        </p:spPr>
        <p:txBody>
          <a:bodyPr>
            <a:normAutofit/>
          </a:bodyPr>
          <a:lstStyle/>
          <a:p>
            <a:r>
              <a:rPr lang="en-US" sz="3200" dirty="0" smtClean="0"/>
              <a:t>Training procedure</a:t>
            </a:r>
            <a:endParaRPr lang="en-US" sz="3200" dirty="0"/>
          </a:p>
        </p:txBody>
      </p:sp>
      <p:sp>
        <p:nvSpPr>
          <p:cNvPr id="3" name="Content Placeholder 2"/>
          <p:cNvSpPr>
            <a:spLocks noGrp="1"/>
          </p:cNvSpPr>
          <p:nvPr>
            <p:ph idx="1"/>
          </p:nvPr>
        </p:nvSpPr>
        <p:spPr>
          <a:xfrm>
            <a:off x="403373" y="1239915"/>
            <a:ext cx="8229600" cy="4570412"/>
          </a:xfrm>
        </p:spPr>
        <p:txBody>
          <a:bodyPr/>
          <a:lstStyle/>
          <a:p>
            <a:pPr>
              <a:spcBef>
                <a:spcPts val="600"/>
              </a:spcBef>
              <a:buNone/>
            </a:pPr>
            <a:r>
              <a:rPr lang="en-US" sz="2000" b="0" dirty="0" smtClean="0"/>
              <a:t>What features can we learn if we train a massive model on a massive amount of data.  Can we learn a “grandmother cell”?</a:t>
            </a:r>
          </a:p>
          <a:p>
            <a:pPr>
              <a:spcBef>
                <a:spcPts val="600"/>
              </a:spcBef>
            </a:pPr>
            <a:r>
              <a:rPr lang="en-US" sz="2000" b="0" dirty="0" smtClean="0"/>
              <a:t>Train on 10 million images (YouTube)</a:t>
            </a:r>
          </a:p>
          <a:p>
            <a:pPr>
              <a:spcBef>
                <a:spcPts val="600"/>
              </a:spcBef>
            </a:pPr>
            <a:r>
              <a:rPr lang="en-US" sz="2000" b="0" dirty="0" smtClean="0"/>
              <a:t>1000 machines (16,000 cores) for 1 week. </a:t>
            </a:r>
          </a:p>
          <a:p>
            <a:pPr>
              <a:spcBef>
                <a:spcPts val="600"/>
              </a:spcBef>
            </a:pPr>
            <a:r>
              <a:rPr lang="en-US" sz="2000" b="0" dirty="0" smtClean="0"/>
              <a:t>Test on novel images</a:t>
            </a:r>
            <a:endParaRPr lang="en-US" sz="2000" b="0" dirty="0"/>
          </a:p>
        </p:txBody>
      </p:sp>
      <p:pic>
        <p:nvPicPr>
          <p:cNvPr id="2672642" name="Picture 2" descr="C:\Users\ang\Desktop\Noname.png"/>
          <p:cNvPicPr>
            <a:picLocks noChangeAspect="1" noChangeArrowheads="1"/>
          </p:cNvPicPr>
          <p:nvPr/>
        </p:nvPicPr>
        <p:blipFill>
          <a:blip r:embed="rId2" cstate="print"/>
          <a:srcRect/>
          <a:stretch>
            <a:fillRect/>
          </a:stretch>
        </p:blipFill>
        <p:spPr bwMode="auto">
          <a:xfrm>
            <a:off x="616285" y="3313785"/>
            <a:ext cx="3463446" cy="2880375"/>
          </a:xfrm>
          <a:prstGeom prst="rect">
            <a:avLst/>
          </a:prstGeom>
          <a:noFill/>
        </p:spPr>
      </p:pic>
      <p:pic>
        <p:nvPicPr>
          <p:cNvPr id="2672643" name="Picture 3" descr="C:\Users\ang\Desktop\Noname.png"/>
          <p:cNvPicPr>
            <a:picLocks noChangeAspect="1" noChangeArrowheads="1"/>
          </p:cNvPicPr>
          <p:nvPr/>
        </p:nvPicPr>
        <p:blipFill>
          <a:blip r:embed="rId3" cstate="print"/>
          <a:srcRect r="40164" b="43821"/>
          <a:stretch>
            <a:fillRect/>
          </a:stretch>
        </p:blipFill>
        <p:spPr bwMode="auto">
          <a:xfrm>
            <a:off x="4687215" y="3275379"/>
            <a:ext cx="3945758" cy="2918781"/>
          </a:xfrm>
          <a:prstGeom prst="rect">
            <a:avLst/>
          </a:prstGeom>
          <a:noFill/>
        </p:spPr>
      </p:pic>
      <p:sp>
        <p:nvSpPr>
          <p:cNvPr id="6" name="TextBox 5"/>
          <p:cNvSpPr txBox="1"/>
          <p:nvPr/>
        </p:nvSpPr>
        <p:spPr>
          <a:xfrm>
            <a:off x="1115550" y="6309375"/>
            <a:ext cx="7073603" cy="369332"/>
          </a:xfrm>
          <a:prstGeom prst="rect">
            <a:avLst/>
          </a:prstGeom>
          <a:noFill/>
        </p:spPr>
        <p:txBody>
          <a:bodyPr wrap="none" rtlCol="0">
            <a:spAutoFit/>
          </a:bodyPr>
          <a:lstStyle/>
          <a:p>
            <a:pPr algn="l">
              <a:spcBef>
                <a:spcPts val="0"/>
              </a:spcBef>
            </a:pPr>
            <a:r>
              <a:rPr lang="en-US" dirty="0" smtClean="0">
                <a:solidFill>
                  <a:schemeClr val="bg1"/>
                </a:solidFill>
                <a:latin typeface="Arial" pitchFamily="34" charset="0"/>
                <a:cs typeface="Arial" pitchFamily="34" charset="0"/>
              </a:rPr>
              <a:t>Training set (YouTube)                           Test set (FITW + ImageNet)</a:t>
            </a:r>
          </a:p>
        </p:txBody>
      </p:sp>
    </p:spTree>
    <p:extLst>
      <p:ext uri="{BB962C8B-B14F-4D97-AF65-F5344CB8AC3E}">
        <p14:creationId xmlns:p14="http://schemas.microsoft.com/office/powerpoint/2010/main" val="1216954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2" name="Picture 1" descr="averaged_fa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031" y="1880632"/>
            <a:ext cx="4127500" cy="325613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37000" contrast="35000"/>
                    </a14:imgEffect>
                  </a14:imgLayer>
                </a14:imgProps>
              </a:ext>
              <a:ext uri="{28A0092B-C50C-407E-A947-70E740481C1C}">
                <a14:useLocalDpi xmlns:a14="http://schemas.microsoft.com/office/drawing/2010/main" val="0"/>
              </a:ext>
            </a:extLst>
          </a:blip>
          <a:stretch>
            <a:fillRect/>
          </a:stretch>
        </p:blipFill>
        <p:spPr>
          <a:xfrm>
            <a:off x="164350" y="1916063"/>
            <a:ext cx="4254435" cy="3190826"/>
          </a:xfrm>
          <a:prstGeom prst="rect">
            <a:avLst/>
          </a:prstGeom>
        </p:spPr>
      </p:pic>
      <p:sp>
        <p:nvSpPr>
          <p:cNvPr id="5" name="TextBox 4"/>
          <p:cNvSpPr txBox="1"/>
          <p:nvPr/>
        </p:nvSpPr>
        <p:spPr>
          <a:xfrm>
            <a:off x="747063" y="5189090"/>
            <a:ext cx="284431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Top stimuli from the test set</a:t>
            </a:r>
            <a:endParaRPr lang="en-US" dirty="0">
              <a:solidFill>
                <a:prstClr val="white"/>
              </a:solidFill>
              <a:latin typeface="Calibri"/>
            </a:endParaRPr>
          </a:p>
        </p:txBody>
      </p:sp>
      <p:sp>
        <p:nvSpPr>
          <p:cNvPr id="6" name="TextBox 5"/>
          <p:cNvSpPr txBox="1"/>
          <p:nvPr/>
        </p:nvSpPr>
        <p:spPr>
          <a:xfrm>
            <a:off x="5733176" y="5189090"/>
            <a:ext cx="2633541" cy="646331"/>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rPr>
              <a:t>Optimal stimulus </a:t>
            </a:r>
          </a:p>
          <a:p>
            <a:pPr fontAlgn="auto">
              <a:spcBef>
                <a:spcPts val="0"/>
              </a:spcBef>
              <a:spcAft>
                <a:spcPts val="0"/>
              </a:spcAft>
            </a:pPr>
            <a:r>
              <a:rPr lang="en-US" dirty="0" smtClean="0">
                <a:solidFill>
                  <a:prstClr val="white"/>
                </a:solidFill>
                <a:latin typeface="Calibri"/>
              </a:rPr>
              <a:t>by numerical optimization</a:t>
            </a:r>
            <a:endParaRPr lang="en-US" dirty="0">
              <a:solidFill>
                <a:prstClr val="white"/>
              </a:solidFill>
              <a:latin typeface="Calibri"/>
            </a:endParaRPr>
          </a:p>
        </p:txBody>
      </p:sp>
      <p:sp>
        <p:nvSpPr>
          <p:cNvPr id="7" name="TextBox 6"/>
          <p:cNvSpPr txBox="1"/>
          <p:nvPr/>
        </p:nvSpPr>
        <p:spPr>
          <a:xfrm>
            <a:off x="3297397" y="238076"/>
            <a:ext cx="2560542"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The face neuron</a:t>
            </a:r>
            <a:endParaRPr lang="en-US" sz="2800" dirty="0">
              <a:solidFill>
                <a:prstClr val="white"/>
              </a:solidFill>
              <a:latin typeface="Calibri"/>
            </a:endParaRPr>
          </a:p>
        </p:txBody>
      </p:sp>
      <p:sp>
        <p:nvSpPr>
          <p:cNvPr id="8" name="TextBox 7"/>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896230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13" name="TextBox 12"/>
          <p:cNvSpPr txBox="1"/>
          <p:nvPr/>
        </p:nvSpPr>
        <p:spPr>
          <a:xfrm>
            <a:off x="3813708" y="5930392"/>
            <a:ext cx="146619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value</a:t>
            </a:r>
            <a:endParaRPr lang="en-US" dirty="0">
              <a:solidFill>
                <a:prstClr val="white"/>
              </a:solidFill>
              <a:latin typeface="Calibri"/>
            </a:endParaRPr>
          </a:p>
        </p:txBody>
      </p:sp>
      <p:grpSp>
        <p:nvGrpSpPr>
          <p:cNvPr id="3" name="Group 2"/>
          <p:cNvGrpSpPr/>
          <p:nvPr/>
        </p:nvGrpSpPr>
        <p:grpSpPr>
          <a:xfrm>
            <a:off x="1777996" y="1269998"/>
            <a:ext cx="5567082" cy="4419234"/>
            <a:chOff x="1777996" y="1269998"/>
            <a:chExt cx="5567082" cy="4419234"/>
          </a:xfrm>
        </p:grpSpPr>
        <p:pic>
          <p:nvPicPr>
            <p:cNvPr id="7" name="Picture 6" descr="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982" t="8104" r="9608" b="11022"/>
            <a:stretch/>
          </p:blipFill>
          <p:spPr>
            <a:xfrm>
              <a:off x="1777996" y="1269998"/>
              <a:ext cx="5567082" cy="4419231"/>
            </a:xfrm>
            <a:prstGeom prst="rect">
              <a:avLst/>
            </a:prstGeom>
          </p:spPr>
        </p:pic>
        <p:grpSp>
          <p:nvGrpSpPr>
            <p:cNvPr id="2" name="Group 1"/>
            <p:cNvGrpSpPr/>
            <p:nvPr/>
          </p:nvGrpSpPr>
          <p:grpSpPr>
            <a:xfrm>
              <a:off x="2051696" y="1269998"/>
              <a:ext cx="4906665" cy="4419234"/>
              <a:chOff x="2051696" y="1269998"/>
              <a:chExt cx="4906665" cy="4419234"/>
            </a:xfrm>
          </p:grpSpPr>
          <p:sp>
            <p:nvSpPr>
              <p:cNvPr id="9" name="TextBox 8"/>
              <p:cNvSpPr txBox="1"/>
              <p:nvPr/>
            </p:nvSpPr>
            <p:spPr>
              <a:xfrm>
                <a:off x="2525059" y="1526241"/>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10" name="TextBox 9"/>
              <p:cNvSpPr txBox="1"/>
              <p:nvPr/>
            </p:nvSpPr>
            <p:spPr>
              <a:xfrm>
                <a:off x="4367510" y="2256117"/>
                <a:ext cx="704039"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Faces</a:t>
                </a:r>
                <a:endParaRPr lang="en-US" dirty="0">
                  <a:solidFill>
                    <a:prstClr val="white"/>
                  </a:solidFill>
                  <a:latin typeface="Calibri"/>
                </a:endParaRPr>
              </a:p>
            </p:txBody>
          </p:sp>
          <p:cxnSp>
            <p:nvCxnSpPr>
              <p:cNvPr id="6" name="Straight Connector 5"/>
              <p:cNvCxnSpPr/>
              <p:nvPr/>
            </p:nvCxnSpPr>
            <p:spPr>
              <a:xfrm flipV="1">
                <a:off x="2051696" y="1269998"/>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051696" y="5689231"/>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051696" y="1269998"/>
                <a:ext cx="2209382" cy="4419231"/>
              </a:xfrm>
              <a:prstGeom prst="rect">
                <a:avLst/>
              </a:prstGeom>
              <a:gradFill flip="none" rotWithShape="1">
                <a:gsLst>
                  <a:gs pos="0">
                    <a:schemeClr val="accent1">
                      <a:shade val="51000"/>
                      <a:satMod val="130000"/>
                      <a:alpha val="37000"/>
                    </a:schemeClr>
                  </a:gs>
                  <a:gs pos="80000">
                    <a:schemeClr val="accent1">
                      <a:shade val="93000"/>
                      <a:satMod val="130000"/>
                      <a:alpha val="37000"/>
                    </a:schemeClr>
                  </a:gs>
                  <a:gs pos="100000">
                    <a:schemeClr val="accent1">
                      <a:shade val="94000"/>
                      <a:satMod val="135000"/>
                      <a:alpha val="37000"/>
                    </a:schemeClr>
                  </a:gs>
                </a:gsLst>
                <a:lin ang="0" scaled="0"/>
                <a:tileRect/>
              </a:gradFill>
              <a:ln>
                <a:gradFill flip="none" rotWithShape="1">
                  <a:gsLst>
                    <a:gs pos="0">
                      <a:schemeClr val="accent1">
                        <a:alpha val="32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25" name="Rectangle 24"/>
              <p:cNvSpPr/>
              <p:nvPr/>
            </p:nvSpPr>
            <p:spPr>
              <a:xfrm>
                <a:off x="4261078" y="1269998"/>
                <a:ext cx="2371930" cy="4419234"/>
              </a:xfrm>
              <a:prstGeom prst="rect">
                <a:avLst/>
              </a:prstGeom>
              <a:gradFill flip="none" rotWithShape="1">
                <a:gsLst>
                  <a:gs pos="0">
                    <a:srgbClr val="FB6663">
                      <a:alpha val="50000"/>
                    </a:srgbClr>
                  </a:gs>
                  <a:gs pos="100000">
                    <a:srgbClr val="FFFFFF">
                      <a:alpha val="50000"/>
                    </a:srgbClr>
                  </a:gs>
                </a:gsLst>
                <a:lin ang="10800000" scaled="0"/>
                <a:tileRect/>
              </a:gradFill>
              <a:ln>
                <a:gradFill flip="none" rotWithShape="1">
                  <a:gsLst>
                    <a:gs pos="0">
                      <a:schemeClr val="accent1">
                        <a:alpha val="32000"/>
                      </a:schemeClr>
                    </a:gs>
                    <a:gs pos="100000">
                      <a:srgbClr val="FFFFFF"/>
                    </a:gs>
                  </a:gsLst>
                  <a:lin ang="108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grpSp>
      </p:grpSp>
      <p:sp>
        <p:nvSpPr>
          <p:cNvPr id="15" name="TextBox 14"/>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14" name="TextBox 13"/>
          <p:cNvSpPr txBox="1"/>
          <p:nvPr/>
        </p:nvSpPr>
        <p:spPr>
          <a:xfrm>
            <a:off x="884865" y="3435530"/>
            <a:ext cx="116683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Frequency</a:t>
            </a:r>
            <a:endParaRPr lang="en-US" dirty="0">
              <a:solidFill>
                <a:prstClr val="white"/>
              </a:solidFill>
              <a:latin typeface="Calibri"/>
            </a:endParaRPr>
          </a:p>
        </p:txBody>
      </p:sp>
    </p:spTree>
    <p:extLst>
      <p:ext uri="{BB962C8B-B14F-4D97-AF65-F5344CB8AC3E}">
        <p14:creationId xmlns:p14="http://schemas.microsoft.com/office/powerpoint/2010/main" val="451592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22759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3" name="TextBox 2"/>
          <p:cNvSpPr txBox="1"/>
          <p:nvPr/>
        </p:nvSpPr>
        <p:spPr>
          <a:xfrm>
            <a:off x="2954319" y="30055"/>
            <a:ext cx="3292713"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Invariance properties</a:t>
            </a:r>
            <a:endParaRPr lang="en-US" sz="2800" dirty="0">
              <a:solidFill>
                <a:prstClr val="white"/>
              </a:solidFill>
              <a:latin typeface="Calibri"/>
            </a:endParaRPr>
          </a:p>
        </p:txBody>
      </p:sp>
      <p:pic>
        <p:nvPicPr>
          <p:cNvPr id="2" name="Picture 1" descr="translation_invariance_horizontal_black.png"/>
          <p:cNvPicPr>
            <a:picLocks noChangeAspect="1"/>
          </p:cNvPicPr>
          <p:nvPr/>
        </p:nvPicPr>
        <p:blipFill rotWithShape="1">
          <a:blip r:embed="rId3">
            <a:extLst>
              <a:ext uri="{28A0092B-C50C-407E-A947-70E740481C1C}">
                <a14:useLocalDpi xmlns:a14="http://schemas.microsoft.com/office/drawing/2010/main" val="0"/>
              </a:ext>
            </a:extLst>
          </a:blip>
          <a:srcRect l="15452" t="8215" r="11457" b="20222"/>
          <a:stretch/>
        </p:blipFill>
        <p:spPr>
          <a:xfrm>
            <a:off x="567765" y="1105818"/>
            <a:ext cx="2685767" cy="1972237"/>
          </a:xfrm>
          <a:prstGeom prst="rect">
            <a:avLst/>
          </a:prstGeom>
        </p:spPr>
      </p:pic>
      <p:cxnSp>
        <p:nvCxnSpPr>
          <p:cNvPr id="6" name="Straight Connector 5"/>
          <p:cNvCxnSpPr/>
          <p:nvPr/>
        </p:nvCxnSpPr>
        <p:spPr>
          <a:xfrm>
            <a:off x="567765" y="3078055"/>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85695" y="789066"/>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02669" y="178116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10" name="TextBox 9"/>
          <p:cNvSpPr txBox="1"/>
          <p:nvPr/>
        </p:nvSpPr>
        <p:spPr>
          <a:xfrm>
            <a:off x="1134701" y="3121670"/>
            <a:ext cx="171072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Horizontal shifts</a:t>
            </a:r>
            <a:endParaRPr lang="en-US" dirty="0">
              <a:solidFill>
                <a:prstClr val="white"/>
              </a:solidFill>
              <a:latin typeface="Calibri"/>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049" y="1057183"/>
            <a:ext cx="2702049" cy="2064487"/>
          </a:xfrm>
          <a:prstGeom prst="rect">
            <a:avLst/>
          </a:prstGeom>
        </p:spPr>
      </p:pic>
      <p:cxnSp>
        <p:nvCxnSpPr>
          <p:cNvPr id="12" name="Straight Connector 11"/>
          <p:cNvCxnSpPr/>
          <p:nvPr/>
        </p:nvCxnSpPr>
        <p:spPr>
          <a:xfrm>
            <a:off x="5368200" y="3066103"/>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368200" y="789066"/>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963670" y="3124660"/>
            <a:ext cx="145424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Vertical shifts</a:t>
            </a:r>
            <a:endParaRPr lang="en-US" dirty="0">
              <a:solidFill>
                <a:prstClr val="white"/>
              </a:solidFill>
              <a:latin typeface="Calibri"/>
            </a:endParaRPr>
          </a:p>
        </p:txBody>
      </p:sp>
      <p:sp>
        <p:nvSpPr>
          <p:cNvPr id="15" name="TextBox 14"/>
          <p:cNvSpPr txBox="1"/>
          <p:nvPr/>
        </p:nvSpPr>
        <p:spPr>
          <a:xfrm rot="16200000">
            <a:off x="4121727" y="1781162"/>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29" y="3902812"/>
            <a:ext cx="2855279" cy="2126272"/>
          </a:xfrm>
          <a:prstGeom prst="rect">
            <a:avLst/>
          </a:prstGeom>
        </p:spPr>
      </p:pic>
      <p:cxnSp>
        <p:nvCxnSpPr>
          <p:cNvPr id="17" name="Straight Connector 16"/>
          <p:cNvCxnSpPr/>
          <p:nvPr/>
        </p:nvCxnSpPr>
        <p:spPr>
          <a:xfrm>
            <a:off x="567765" y="6029084"/>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67765" y="3740095"/>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88276" y="6041608"/>
            <a:ext cx="1818076"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3D rotation angle</a:t>
            </a:r>
            <a:endParaRPr lang="en-US" dirty="0">
              <a:solidFill>
                <a:prstClr val="white"/>
              </a:solidFill>
              <a:latin typeface="Calibri"/>
            </a:endParaRPr>
          </a:p>
        </p:txBody>
      </p:sp>
      <p:sp>
        <p:nvSpPr>
          <p:cNvPr id="20" name="TextBox 19"/>
          <p:cNvSpPr txBox="1"/>
          <p:nvPr/>
        </p:nvSpPr>
        <p:spPr>
          <a:xfrm rot="16200000">
            <a:off x="4121728" y="4712587"/>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21" name="TextBox 20"/>
          <p:cNvSpPr txBox="1"/>
          <p:nvPr/>
        </p:nvSpPr>
        <p:spPr>
          <a:xfrm>
            <a:off x="3128654" y="5574010"/>
            <a:ext cx="4186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90</a:t>
            </a:r>
            <a:endParaRPr lang="en-US" dirty="0">
              <a:solidFill>
                <a:prstClr val="white"/>
              </a:solidFill>
              <a:latin typeface="Calibri"/>
            </a:endParaRPr>
          </a:p>
        </p:txBody>
      </p:sp>
      <p:sp>
        <p:nvSpPr>
          <p:cNvPr id="22" name="TextBox 21"/>
          <p:cNvSpPr txBox="1"/>
          <p:nvPr/>
        </p:nvSpPr>
        <p:spPr>
          <a:xfrm>
            <a:off x="3163565" y="2650543"/>
            <a:ext cx="1005403"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20 pixels</a:t>
            </a:r>
            <a:endParaRPr lang="en-US" dirty="0">
              <a:solidFill>
                <a:prstClr val="white"/>
              </a:solidFill>
              <a:latin typeface="Calibri"/>
            </a:endParaRPr>
          </a:p>
        </p:txBody>
      </p:sp>
      <p:sp>
        <p:nvSpPr>
          <p:cNvPr id="23" name="TextBox 22"/>
          <p:cNvSpPr txBox="1"/>
          <p:nvPr/>
        </p:nvSpPr>
        <p:spPr>
          <a:xfrm>
            <a:off x="3354164" y="5387866"/>
            <a:ext cx="306394" cy="369332"/>
          </a:xfrm>
          <a:prstGeom prst="rect">
            <a:avLst/>
          </a:prstGeom>
          <a:noFill/>
        </p:spPr>
        <p:txBody>
          <a:bodyPr wrap="none" rtlCol="0">
            <a:spAutoFit/>
          </a:bodyPr>
          <a:lstStyle/>
          <a:p>
            <a:pPr algn="l" fontAlgn="auto">
              <a:spcBef>
                <a:spcPts val="0"/>
              </a:spcBef>
              <a:spcAft>
                <a:spcPts val="0"/>
              </a:spcAft>
            </a:pPr>
            <a:r>
              <a:rPr lang="en-US" dirty="0">
                <a:solidFill>
                  <a:prstClr val="white"/>
                </a:solidFill>
                <a:latin typeface="Calibri"/>
              </a:rPr>
              <a:t>o</a:t>
            </a: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r="1289"/>
          <a:stretch/>
        </p:blipFill>
        <p:spPr>
          <a:xfrm>
            <a:off x="5319051" y="3711603"/>
            <a:ext cx="2928981" cy="2286209"/>
          </a:xfrm>
          <a:prstGeom prst="rect">
            <a:avLst/>
          </a:prstGeom>
        </p:spPr>
      </p:pic>
      <p:cxnSp>
        <p:nvCxnSpPr>
          <p:cNvPr id="25" name="Straight Connector 24"/>
          <p:cNvCxnSpPr/>
          <p:nvPr/>
        </p:nvCxnSpPr>
        <p:spPr>
          <a:xfrm>
            <a:off x="5368200" y="6057621"/>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68200" y="3768632"/>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6200000">
            <a:off x="-602668" y="4760401"/>
            <a:ext cx="18172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response</a:t>
            </a:r>
            <a:endParaRPr lang="en-US" dirty="0">
              <a:solidFill>
                <a:prstClr val="white"/>
              </a:solidFill>
              <a:latin typeface="Calibri"/>
            </a:endParaRPr>
          </a:p>
        </p:txBody>
      </p:sp>
      <p:sp>
        <p:nvSpPr>
          <p:cNvPr id="29" name="TextBox 28"/>
          <p:cNvSpPr txBox="1"/>
          <p:nvPr/>
        </p:nvSpPr>
        <p:spPr>
          <a:xfrm>
            <a:off x="6337195" y="6089423"/>
            <a:ext cx="127706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Scale factor</a:t>
            </a:r>
            <a:endParaRPr lang="en-US" dirty="0">
              <a:solidFill>
                <a:prstClr val="white"/>
              </a:solidFill>
              <a:latin typeface="Calibri"/>
            </a:endParaRPr>
          </a:p>
        </p:txBody>
      </p:sp>
      <p:sp>
        <p:nvSpPr>
          <p:cNvPr id="31" name="TextBox 30"/>
          <p:cNvSpPr txBox="1"/>
          <p:nvPr/>
        </p:nvSpPr>
        <p:spPr>
          <a:xfrm>
            <a:off x="8038858" y="5671428"/>
            <a:ext cx="58221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1.6x</a:t>
            </a:r>
            <a:endParaRPr lang="en-US" dirty="0">
              <a:solidFill>
                <a:prstClr val="white"/>
              </a:solidFill>
              <a:latin typeface="Calibri"/>
            </a:endParaRPr>
          </a:p>
        </p:txBody>
      </p:sp>
      <p:sp>
        <p:nvSpPr>
          <p:cNvPr id="30" name="TextBox 29"/>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32" name="TextBox 31"/>
          <p:cNvSpPr txBox="1"/>
          <p:nvPr/>
        </p:nvSpPr>
        <p:spPr>
          <a:xfrm>
            <a:off x="1638454" y="2689805"/>
            <a:ext cx="8899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0 pixels</a:t>
            </a:r>
            <a:endParaRPr lang="en-US" dirty="0">
              <a:solidFill>
                <a:prstClr val="white"/>
              </a:solidFill>
              <a:latin typeface="Calibri"/>
            </a:endParaRPr>
          </a:p>
        </p:txBody>
      </p:sp>
      <p:sp>
        <p:nvSpPr>
          <p:cNvPr id="33" name="TextBox 32"/>
          <p:cNvSpPr txBox="1"/>
          <p:nvPr/>
        </p:nvSpPr>
        <p:spPr>
          <a:xfrm>
            <a:off x="6527927" y="2702454"/>
            <a:ext cx="88998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0 pixels</a:t>
            </a:r>
            <a:endParaRPr lang="en-US" dirty="0">
              <a:solidFill>
                <a:prstClr val="white"/>
              </a:solidFill>
              <a:latin typeface="Calibri"/>
            </a:endParaRPr>
          </a:p>
        </p:txBody>
      </p:sp>
      <p:sp>
        <p:nvSpPr>
          <p:cNvPr id="34" name="TextBox 33"/>
          <p:cNvSpPr txBox="1"/>
          <p:nvPr/>
        </p:nvSpPr>
        <p:spPr>
          <a:xfrm>
            <a:off x="8062197" y="2650543"/>
            <a:ext cx="1005403"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20 pixels</a:t>
            </a:r>
            <a:endParaRPr lang="en-US" dirty="0">
              <a:solidFill>
                <a:prstClr val="white"/>
              </a:solidFill>
              <a:latin typeface="Calibri"/>
            </a:endParaRPr>
          </a:p>
        </p:txBody>
      </p:sp>
      <p:sp>
        <p:nvSpPr>
          <p:cNvPr id="36" name="TextBox 35"/>
          <p:cNvSpPr txBox="1"/>
          <p:nvPr/>
        </p:nvSpPr>
        <p:spPr>
          <a:xfrm>
            <a:off x="585695" y="5648916"/>
            <a:ext cx="30166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0</a:t>
            </a:r>
            <a:endParaRPr lang="en-US" dirty="0">
              <a:solidFill>
                <a:prstClr val="white"/>
              </a:solidFill>
              <a:latin typeface="Calibri"/>
            </a:endParaRPr>
          </a:p>
        </p:txBody>
      </p:sp>
      <p:sp>
        <p:nvSpPr>
          <p:cNvPr id="37" name="TextBox 36"/>
          <p:cNvSpPr txBox="1"/>
          <p:nvPr/>
        </p:nvSpPr>
        <p:spPr>
          <a:xfrm>
            <a:off x="734158" y="5494132"/>
            <a:ext cx="306394" cy="369332"/>
          </a:xfrm>
          <a:prstGeom prst="rect">
            <a:avLst/>
          </a:prstGeom>
          <a:noFill/>
        </p:spPr>
        <p:txBody>
          <a:bodyPr wrap="none" rtlCol="0">
            <a:spAutoFit/>
          </a:bodyPr>
          <a:lstStyle/>
          <a:p>
            <a:pPr algn="l" fontAlgn="auto">
              <a:spcBef>
                <a:spcPts val="0"/>
              </a:spcBef>
              <a:spcAft>
                <a:spcPts val="0"/>
              </a:spcAft>
            </a:pPr>
            <a:r>
              <a:rPr lang="en-US" dirty="0">
                <a:solidFill>
                  <a:prstClr val="white"/>
                </a:solidFill>
                <a:latin typeface="Calibri"/>
              </a:rPr>
              <a:t>o</a:t>
            </a:r>
          </a:p>
        </p:txBody>
      </p:sp>
      <p:sp>
        <p:nvSpPr>
          <p:cNvPr id="38" name="TextBox 37"/>
          <p:cNvSpPr txBox="1"/>
          <p:nvPr/>
        </p:nvSpPr>
        <p:spPr>
          <a:xfrm>
            <a:off x="6835703" y="5639162"/>
            <a:ext cx="40267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1x</a:t>
            </a:r>
            <a:endParaRPr lang="en-US" dirty="0">
              <a:solidFill>
                <a:prstClr val="white"/>
              </a:solidFill>
              <a:latin typeface="Calibri"/>
            </a:endParaRPr>
          </a:p>
        </p:txBody>
      </p:sp>
      <p:sp>
        <p:nvSpPr>
          <p:cNvPr id="39" name="TextBox 38"/>
          <p:cNvSpPr txBox="1"/>
          <p:nvPr/>
        </p:nvSpPr>
        <p:spPr>
          <a:xfrm>
            <a:off x="5381459" y="5639162"/>
            <a:ext cx="58221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0.4x</a:t>
            </a:r>
            <a:endParaRPr lang="en-US" dirty="0">
              <a:solidFill>
                <a:prstClr val="white"/>
              </a:solidFill>
              <a:latin typeface="Calibri"/>
            </a:endParaRPr>
          </a:p>
        </p:txBody>
      </p:sp>
    </p:spTree>
    <p:extLst>
      <p:ext uri="{BB962C8B-B14F-4D97-AF65-F5344CB8AC3E}">
        <p14:creationId xmlns:p14="http://schemas.microsoft.com/office/powerpoint/2010/main" val="79872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7" name="TextBox 6"/>
          <p:cNvSpPr txBox="1"/>
          <p:nvPr/>
        </p:nvSpPr>
        <p:spPr>
          <a:xfrm>
            <a:off x="3095227" y="4813873"/>
            <a:ext cx="2633541" cy="646331"/>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rPr>
              <a:t>Optimal stimulus </a:t>
            </a:r>
          </a:p>
          <a:p>
            <a:pPr fontAlgn="auto">
              <a:spcBef>
                <a:spcPts val="0"/>
              </a:spcBef>
              <a:spcAft>
                <a:spcPts val="0"/>
              </a:spcAft>
            </a:pPr>
            <a:r>
              <a:rPr lang="en-US" dirty="0" smtClean="0">
                <a:solidFill>
                  <a:prstClr val="white"/>
                </a:solidFill>
                <a:latin typeface="Calibri"/>
              </a:rPr>
              <a:t>by numerical optimization</a:t>
            </a:r>
            <a:endParaRPr lang="en-US" dirty="0">
              <a:solidFill>
                <a:prstClr val="white"/>
              </a:solidFill>
              <a:latin typeface="Calibri"/>
            </a:endParaRPr>
          </a:p>
        </p:txBody>
      </p:sp>
      <p:sp>
        <p:nvSpPr>
          <p:cNvPr id="8" name="TextBox 7"/>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pic>
        <p:nvPicPr>
          <p:cNvPr id="3" name="Picture 2" descr="average_body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922" y="1881889"/>
            <a:ext cx="3819043" cy="2923105"/>
          </a:xfrm>
          <a:prstGeom prst="rect">
            <a:avLst/>
          </a:prstGeom>
        </p:spPr>
      </p:pic>
    </p:spTree>
    <p:extLst>
      <p:ext uri="{BB962C8B-B14F-4D97-AF65-F5344CB8AC3E}">
        <p14:creationId xmlns:p14="http://schemas.microsoft.com/office/powerpoint/2010/main" val="2211693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7" name="Text Box 6"/>
          <p:cNvSpPr txBox="1">
            <a:spLocks noChangeArrowheads="1"/>
          </p:cNvSpPr>
          <p:nvPr/>
        </p:nvSpPr>
        <p:spPr bwMode="auto">
          <a:xfrm>
            <a:off x="230473" y="2699305"/>
            <a:ext cx="8699500" cy="1938992"/>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How do you build a high accuracy learning system?</a:t>
            </a:r>
            <a:endParaRPr lang="en-US" sz="6000" b="1" kern="1200" dirty="0">
              <a:solidFill>
                <a:srgbClr val="FFFFFF"/>
              </a:solidFill>
              <a:latin typeface="Pristina" pitchFamily="66" charset="0"/>
            </a:endParaRPr>
          </a:p>
        </p:txBody>
      </p:sp>
    </p:spTree>
    <p:extLst>
      <p:ext uri="{BB962C8B-B14F-4D97-AF65-F5344CB8AC3E}">
        <p14:creationId xmlns:p14="http://schemas.microsoft.com/office/powerpoint/2010/main" val="388409344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2" name="Picture 1" descr="ped_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457" t="8879" r="10133" b="11108"/>
          <a:stretch/>
        </p:blipFill>
        <p:spPr>
          <a:xfrm>
            <a:off x="1628588" y="1748110"/>
            <a:ext cx="4987366" cy="3907627"/>
          </a:xfrm>
          <a:prstGeom prst="rect">
            <a:avLst/>
          </a:prstGeom>
        </p:spPr>
      </p:pic>
      <p:sp>
        <p:nvSpPr>
          <p:cNvPr id="6" name="TextBox 5"/>
          <p:cNvSpPr txBox="1"/>
          <p:nvPr/>
        </p:nvSpPr>
        <p:spPr>
          <a:xfrm>
            <a:off x="3391543" y="1511300"/>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7" name="TextBox 6"/>
          <p:cNvSpPr txBox="1"/>
          <p:nvPr/>
        </p:nvSpPr>
        <p:spPr>
          <a:xfrm>
            <a:off x="4572000" y="2176040"/>
            <a:ext cx="12780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Pedestrians</a:t>
            </a:r>
            <a:endParaRPr lang="en-US" dirty="0">
              <a:solidFill>
                <a:prstClr val="white"/>
              </a:solidFill>
              <a:latin typeface="Calibri"/>
            </a:endParaRPr>
          </a:p>
        </p:txBody>
      </p:sp>
      <p:cxnSp>
        <p:nvCxnSpPr>
          <p:cNvPr id="8" name="Straight Connector 7"/>
          <p:cNvCxnSpPr/>
          <p:nvPr/>
        </p:nvCxnSpPr>
        <p:spPr>
          <a:xfrm flipV="1">
            <a:off x="2051696" y="1269998"/>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051696" y="5689231"/>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13708" y="5930392"/>
            <a:ext cx="146619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value</a:t>
            </a:r>
            <a:endParaRPr lang="en-US" dirty="0">
              <a:solidFill>
                <a:prstClr val="white"/>
              </a:solidFill>
              <a:latin typeface="Calibri"/>
            </a:endParaRPr>
          </a:p>
        </p:txBody>
      </p:sp>
      <p:sp>
        <p:nvSpPr>
          <p:cNvPr id="12" name="TextBox 11"/>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13" name="TextBox 12"/>
          <p:cNvSpPr txBox="1"/>
          <p:nvPr/>
        </p:nvSpPr>
        <p:spPr>
          <a:xfrm>
            <a:off x="884865" y="3435530"/>
            <a:ext cx="116683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Frequency</a:t>
            </a:r>
            <a:endParaRPr lang="en-US" dirty="0">
              <a:solidFill>
                <a:prstClr val="white"/>
              </a:solidFill>
              <a:latin typeface="Calibri"/>
            </a:endParaRPr>
          </a:p>
        </p:txBody>
      </p:sp>
    </p:spTree>
    <p:extLst>
      <p:ext uri="{BB962C8B-B14F-4D97-AF65-F5344CB8AC3E}">
        <p14:creationId xmlns:p14="http://schemas.microsoft.com/office/powerpoint/2010/main" val="16222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7" name="TextBox 6"/>
          <p:cNvSpPr txBox="1"/>
          <p:nvPr/>
        </p:nvSpPr>
        <p:spPr>
          <a:xfrm>
            <a:off x="3314975" y="5080064"/>
            <a:ext cx="2633541" cy="646331"/>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rPr>
              <a:t>Optimal stimulus </a:t>
            </a:r>
          </a:p>
          <a:p>
            <a:pPr fontAlgn="auto">
              <a:spcBef>
                <a:spcPts val="0"/>
              </a:spcBef>
              <a:spcAft>
                <a:spcPts val="0"/>
              </a:spcAft>
            </a:pPr>
            <a:r>
              <a:rPr lang="en-US" dirty="0" smtClean="0">
                <a:solidFill>
                  <a:prstClr val="white"/>
                </a:solidFill>
                <a:latin typeface="Calibri"/>
              </a:rPr>
              <a:t>by numerical optimization</a:t>
            </a:r>
            <a:endParaRPr lang="en-US" dirty="0">
              <a:solidFill>
                <a:prstClr val="white"/>
              </a:solidFill>
              <a:latin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409" y="1987924"/>
            <a:ext cx="3893197" cy="2981511"/>
          </a:xfrm>
          <a:prstGeom prst="rect">
            <a:avLst/>
          </a:prstGeom>
        </p:spPr>
      </p:pic>
      <p:sp>
        <p:nvSpPr>
          <p:cNvPr id="10" name="TextBox 9"/>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11" name="TextBox 10"/>
          <p:cNvSpPr txBox="1"/>
          <p:nvPr/>
        </p:nvSpPr>
        <p:spPr>
          <a:xfrm>
            <a:off x="3297397" y="238076"/>
            <a:ext cx="2392577"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The cat neuron</a:t>
            </a:r>
            <a:endParaRPr lang="en-US" sz="2800" dirty="0">
              <a:solidFill>
                <a:prstClr val="white"/>
              </a:solidFill>
              <a:latin typeface="Calibri"/>
            </a:endParaRPr>
          </a:p>
        </p:txBody>
      </p:sp>
    </p:spTree>
    <p:extLst>
      <p:ext uri="{BB962C8B-B14F-4D97-AF65-F5344CB8AC3E}">
        <p14:creationId xmlns:p14="http://schemas.microsoft.com/office/powerpoint/2010/main" val="1718094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5" name="Picture 4" descr="cat_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982" t="8654" r="10658" b="11127"/>
          <a:stretch/>
        </p:blipFill>
        <p:spPr>
          <a:xfrm>
            <a:off x="2226238" y="1835809"/>
            <a:ext cx="4586942" cy="3662058"/>
          </a:xfrm>
          <a:prstGeom prst="rect">
            <a:avLst/>
          </a:prstGeom>
        </p:spPr>
      </p:pic>
      <p:sp>
        <p:nvSpPr>
          <p:cNvPr id="8" name="TextBox 7"/>
          <p:cNvSpPr txBox="1"/>
          <p:nvPr/>
        </p:nvSpPr>
        <p:spPr>
          <a:xfrm>
            <a:off x="3391543" y="1695966"/>
            <a:ext cx="2021745"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Random distractors</a:t>
            </a:r>
            <a:endParaRPr lang="en-US" dirty="0">
              <a:solidFill>
                <a:prstClr val="white"/>
              </a:solidFill>
              <a:latin typeface="Calibri"/>
            </a:endParaRPr>
          </a:p>
        </p:txBody>
      </p:sp>
      <p:sp>
        <p:nvSpPr>
          <p:cNvPr id="9" name="TextBox 8"/>
          <p:cNvSpPr txBox="1"/>
          <p:nvPr/>
        </p:nvSpPr>
        <p:spPr>
          <a:xfrm>
            <a:off x="4781177" y="2480238"/>
            <a:ext cx="1031577"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Cat faces</a:t>
            </a:r>
            <a:endParaRPr lang="en-US" dirty="0">
              <a:solidFill>
                <a:prstClr val="white"/>
              </a:solidFill>
              <a:latin typeface="Calibri"/>
            </a:endParaRPr>
          </a:p>
        </p:txBody>
      </p:sp>
      <p:cxnSp>
        <p:nvCxnSpPr>
          <p:cNvPr id="7" name="Straight Connector 6"/>
          <p:cNvCxnSpPr/>
          <p:nvPr/>
        </p:nvCxnSpPr>
        <p:spPr>
          <a:xfrm flipV="1">
            <a:off x="2774665" y="1078634"/>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74665" y="5497867"/>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36677" y="5739028"/>
            <a:ext cx="1466192"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value</a:t>
            </a:r>
            <a:endParaRPr lang="en-US" dirty="0">
              <a:solidFill>
                <a:prstClr val="white"/>
              </a:solidFill>
              <a:latin typeface="Calibri"/>
            </a:endParaRPr>
          </a:p>
        </p:txBody>
      </p:sp>
      <p:sp>
        <p:nvSpPr>
          <p:cNvPr id="13" name="TextBox 12"/>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
        <p:nvSpPr>
          <p:cNvPr id="14" name="TextBox 13"/>
          <p:cNvSpPr txBox="1"/>
          <p:nvPr/>
        </p:nvSpPr>
        <p:spPr>
          <a:xfrm>
            <a:off x="1468280" y="3435530"/>
            <a:ext cx="1166831"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Frequency</a:t>
            </a:r>
            <a:endParaRPr lang="en-US" dirty="0">
              <a:solidFill>
                <a:prstClr val="white"/>
              </a:solidFill>
              <a:latin typeface="Calibri"/>
            </a:endParaRPr>
          </a:p>
        </p:txBody>
      </p:sp>
    </p:spTree>
    <p:extLst>
      <p:ext uri="{BB962C8B-B14F-4D97-AF65-F5344CB8AC3E}">
        <p14:creationId xmlns:p14="http://schemas.microsoft.com/office/powerpoint/2010/main" val="1270078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eme-66697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14" y="601568"/>
            <a:ext cx="6945208" cy="5497917"/>
          </a:xfrm>
          <a:prstGeom prst="rect">
            <a:avLst/>
          </a:prstGeom>
        </p:spPr>
      </p:pic>
    </p:spTree>
    <p:extLst>
      <p:ext uri="{BB962C8B-B14F-4D97-AF65-F5344CB8AC3E}">
        <p14:creationId xmlns:p14="http://schemas.microsoft.com/office/powerpoint/2010/main" val="3535388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g_nyt.jpeg"/>
          <p:cNvPicPr>
            <a:picLocks noChangeAspect="1"/>
          </p:cNvPicPr>
          <p:nvPr/>
        </p:nvPicPr>
        <p:blipFill rotWithShape="1">
          <a:blip r:embed="rId2">
            <a:extLst>
              <a:ext uri="{28A0092B-C50C-407E-A947-70E740481C1C}">
                <a14:useLocalDpi xmlns:a14="http://schemas.microsoft.com/office/drawing/2010/main" val="0"/>
              </a:ext>
            </a:extLst>
          </a:blip>
          <a:srcRect l="1114" r="11789"/>
          <a:stretch/>
        </p:blipFill>
        <p:spPr>
          <a:xfrm>
            <a:off x="831948" y="610950"/>
            <a:ext cx="7461538" cy="5588494"/>
          </a:xfrm>
          <a:prstGeom prst="rect">
            <a:avLst/>
          </a:prstGeom>
        </p:spPr>
      </p:pic>
    </p:spTree>
    <p:extLst>
      <p:ext uri="{BB962C8B-B14F-4D97-AF65-F5344CB8AC3E}">
        <p14:creationId xmlns:p14="http://schemas.microsoft.com/office/powerpoint/2010/main" val="1431095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2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0" y="510220"/>
            <a:ext cx="8333885" cy="552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98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110" y="2065791"/>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11" name="TextBox 10"/>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pic>
        <p:nvPicPr>
          <p:cNvPr id="151" name="Picture 150" descr="concep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82" y="4112462"/>
            <a:ext cx="6858000" cy="812800"/>
          </a:xfrm>
          <a:prstGeom prst="rect">
            <a:avLst/>
          </a:prstGeom>
        </p:spPr>
      </p:pic>
      <p:pic>
        <p:nvPicPr>
          <p:cNvPr id="152" name="Picture 151" descr="concept4.png"/>
          <p:cNvPicPr>
            <a:picLocks noChangeAspect="1"/>
          </p:cNvPicPr>
          <p:nvPr/>
        </p:nvPicPr>
        <p:blipFill rotWithShape="1">
          <a:blip r:embed="rId4">
            <a:extLst>
              <a:ext uri="{28A0092B-C50C-407E-A947-70E740481C1C}">
                <a14:useLocalDpi xmlns:a14="http://schemas.microsoft.com/office/drawing/2010/main" val="0"/>
              </a:ext>
            </a:extLst>
          </a:blip>
          <a:srcRect t="6139"/>
          <a:stretch/>
        </p:blipFill>
        <p:spPr>
          <a:xfrm>
            <a:off x="1599232" y="5141876"/>
            <a:ext cx="6858000" cy="846343"/>
          </a:xfrm>
          <a:prstGeom prst="rect">
            <a:avLst/>
          </a:prstGeom>
        </p:spPr>
      </p:pic>
      <p:pic>
        <p:nvPicPr>
          <p:cNvPr id="153" name="Picture 152" descr="concept5.png"/>
          <p:cNvPicPr>
            <a:picLocks noChangeAspect="1"/>
          </p:cNvPicPr>
          <p:nvPr/>
        </p:nvPicPr>
        <p:blipFill rotWithShape="1">
          <a:blip r:embed="rId5">
            <a:extLst>
              <a:ext uri="{28A0092B-C50C-407E-A947-70E740481C1C}">
                <a14:useLocalDpi xmlns:a14="http://schemas.microsoft.com/office/drawing/2010/main" val="0"/>
              </a:ext>
            </a:extLst>
          </a:blip>
          <a:srcRect t="6947" b="5548"/>
          <a:stretch/>
        </p:blipFill>
        <p:spPr>
          <a:xfrm>
            <a:off x="1584945" y="3180691"/>
            <a:ext cx="6654800" cy="722354"/>
          </a:xfrm>
          <a:prstGeom prst="rect">
            <a:avLst/>
          </a:prstGeom>
        </p:spPr>
      </p:pic>
      <p:cxnSp>
        <p:nvCxnSpPr>
          <p:cNvPr id="155" name="Straight Connector 154"/>
          <p:cNvCxnSpPr/>
          <p:nvPr/>
        </p:nvCxnSpPr>
        <p:spPr>
          <a:xfrm>
            <a:off x="492231" y="2065791"/>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492231" y="3046377"/>
            <a:ext cx="81216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492231" y="4053534"/>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492231" y="5036604"/>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24831" y="1564907"/>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a:t>
            </a:r>
            <a:endParaRPr lang="en-US" dirty="0">
              <a:solidFill>
                <a:prstClr val="white"/>
              </a:solidFill>
              <a:latin typeface="Calibri"/>
            </a:endParaRPr>
          </a:p>
        </p:txBody>
      </p:sp>
      <p:sp>
        <p:nvSpPr>
          <p:cNvPr id="167" name="TextBox 166"/>
          <p:cNvSpPr txBox="1"/>
          <p:nvPr/>
        </p:nvSpPr>
        <p:spPr>
          <a:xfrm>
            <a:off x="330556" y="2502015"/>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2</a:t>
            </a:r>
            <a:endParaRPr lang="en-US" dirty="0">
              <a:solidFill>
                <a:prstClr val="white"/>
              </a:solidFill>
              <a:latin typeface="Calibri"/>
            </a:endParaRPr>
          </a:p>
        </p:txBody>
      </p:sp>
      <p:sp>
        <p:nvSpPr>
          <p:cNvPr id="168" name="TextBox 167"/>
          <p:cNvSpPr txBox="1"/>
          <p:nvPr/>
        </p:nvSpPr>
        <p:spPr>
          <a:xfrm>
            <a:off x="327925" y="3461872"/>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3</a:t>
            </a:r>
            <a:endParaRPr lang="en-US" dirty="0">
              <a:solidFill>
                <a:prstClr val="white"/>
              </a:solidFill>
              <a:latin typeface="Calibri"/>
            </a:endParaRPr>
          </a:p>
        </p:txBody>
      </p:sp>
      <p:sp>
        <p:nvSpPr>
          <p:cNvPr id="169" name="TextBox 168"/>
          <p:cNvSpPr txBox="1"/>
          <p:nvPr/>
        </p:nvSpPr>
        <p:spPr>
          <a:xfrm>
            <a:off x="324831" y="4496182"/>
            <a:ext cx="10823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4</a:t>
            </a:r>
            <a:endParaRPr lang="en-US" dirty="0">
              <a:solidFill>
                <a:prstClr val="white"/>
              </a:solidFill>
              <a:latin typeface="Calibri"/>
            </a:endParaRPr>
          </a:p>
        </p:txBody>
      </p:sp>
      <p:sp>
        <p:nvSpPr>
          <p:cNvPr id="170" name="TextBox 169"/>
          <p:cNvSpPr txBox="1"/>
          <p:nvPr/>
        </p:nvSpPr>
        <p:spPr>
          <a:xfrm>
            <a:off x="327925" y="5410148"/>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5</a:t>
            </a:r>
            <a:endParaRPr lang="en-US" dirty="0">
              <a:solidFill>
                <a:prstClr val="white"/>
              </a:solidFill>
              <a:latin typeface="Calibri"/>
            </a:endParaRPr>
          </a:p>
        </p:txBody>
      </p:sp>
      <p:pic>
        <p:nvPicPr>
          <p:cNvPr id="173" name="Picture 172" descr="concept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82" y="1252991"/>
            <a:ext cx="6883400" cy="812800"/>
          </a:xfrm>
          <a:prstGeom prst="rect">
            <a:avLst/>
          </a:prstGeom>
        </p:spPr>
      </p:pic>
      <p:pic>
        <p:nvPicPr>
          <p:cNvPr id="150" name="Picture 149" descr="concept6.png"/>
          <p:cNvPicPr>
            <a:picLocks noChangeAspect="1"/>
          </p:cNvPicPr>
          <p:nvPr/>
        </p:nvPicPr>
        <p:blipFill rotWithShape="1">
          <a:blip r:embed="rId7">
            <a:extLst>
              <a:ext uri="{28A0092B-C50C-407E-A947-70E740481C1C}">
                <a14:useLocalDpi xmlns:a14="http://schemas.microsoft.com/office/drawing/2010/main" val="0"/>
              </a:ext>
            </a:extLst>
          </a:blip>
          <a:srcRect r="715"/>
          <a:stretch/>
        </p:blipFill>
        <p:spPr>
          <a:xfrm>
            <a:off x="1599232" y="2112013"/>
            <a:ext cx="6960302" cy="825500"/>
          </a:xfrm>
          <a:prstGeom prst="rect">
            <a:avLst/>
          </a:prstGeom>
        </p:spPr>
      </p:pic>
      <p:sp>
        <p:nvSpPr>
          <p:cNvPr id="154" name="TextBox 153"/>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12688659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grpSp>
        <p:nvGrpSpPr>
          <p:cNvPr id="11" name="Group 10"/>
          <p:cNvGrpSpPr/>
          <p:nvPr/>
        </p:nvGrpSpPr>
        <p:grpSpPr>
          <a:xfrm>
            <a:off x="316062" y="1274085"/>
            <a:ext cx="8233858" cy="4018620"/>
            <a:chOff x="316062" y="1274085"/>
            <a:chExt cx="8233858" cy="4018620"/>
          </a:xfrm>
        </p:grpSpPr>
        <p:sp>
          <p:nvSpPr>
            <p:cNvPr id="4" name="TextBox 3"/>
            <p:cNvSpPr txBox="1"/>
            <p:nvPr/>
          </p:nvSpPr>
          <p:spPr>
            <a:xfrm>
              <a:off x="573156" y="2685114"/>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pic>
          <p:nvPicPr>
            <p:cNvPr id="2" name="Picture 1" descr="concept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49" y="2356714"/>
              <a:ext cx="6858000" cy="774700"/>
            </a:xfrm>
            <a:prstGeom prst="rect">
              <a:avLst/>
            </a:prstGeom>
          </p:spPr>
        </p:pic>
        <p:pic>
          <p:nvPicPr>
            <p:cNvPr id="3" name="Picture 2" descr="concept11.png"/>
            <p:cNvPicPr>
              <a:picLocks noChangeAspect="1"/>
            </p:cNvPicPr>
            <p:nvPr/>
          </p:nvPicPr>
          <p:blipFill rotWithShape="1">
            <a:blip r:embed="rId4">
              <a:extLst>
                <a:ext uri="{28A0092B-C50C-407E-A947-70E740481C1C}">
                  <a14:useLocalDpi xmlns:a14="http://schemas.microsoft.com/office/drawing/2010/main" val="0"/>
                </a:ext>
              </a:extLst>
            </a:blip>
            <a:srcRect t="6605"/>
            <a:stretch/>
          </p:blipFill>
          <p:spPr>
            <a:xfrm>
              <a:off x="1583649" y="3352716"/>
              <a:ext cx="6858000" cy="818425"/>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7 </a:t>
              </a:r>
              <a:endParaRPr lang="en-US" dirty="0">
                <a:solidFill>
                  <a:prstClr val="white"/>
                </a:solidFill>
                <a:latin typeface="Calibri"/>
              </a:endParaRPr>
            </a:p>
          </p:txBody>
        </p:sp>
        <p:sp>
          <p:nvSpPr>
            <p:cNvPr id="156" name="TextBox 155"/>
            <p:cNvSpPr txBox="1"/>
            <p:nvPr/>
          </p:nvSpPr>
          <p:spPr>
            <a:xfrm>
              <a:off x="319156" y="3633758"/>
              <a:ext cx="10823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8</a:t>
              </a:r>
              <a:endParaRPr lang="en-US" dirty="0">
                <a:solidFill>
                  <a:prstClr val="white"/>
                </a:solidFill>
                <a:latin typeface="Calibri"/>
              </a:endParaRPr>
            </a:p>
          </p:txBody>
        </p:sp>
        <p:cxnSp>
          <p:nvCxnSpPr>
            <p:cNvPr id="157" name="Straight Connector 156"/>
            <p:cNvCxnSpPr/>
            <p:nvPr/>
          </p:nvCxnSpPr>
          <p:spPr>
            <a:xfrm>
              <a:off x="407840" y="4310214"/>
              <a:ext cx="80215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6</a:t>
              </a:r>
              <a:endParaRPr lang="en-US" dirty="0">
                <a:solidFill>
                  <a:prstClr val="white"/>
                </a:solidFill>
                <a:latin typeface="Calibri"/>
              </a:endParaRPr>
            </a:p>
          </p:txBody>
        </p:sp>
        <p:pic>
          <p:nvPicPr>
            <p:cNvPr id="143" name="Picture 142" descr="concept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412" y="1274085"/>
              <a:ext cx="6692900" cy="812800"/>
            </a:xfrm>
            <a:prstGeom prst="rect">
              <a:avLst/>
            </a:prstGeom>
          </p:spPr>
        </p:pic>
        <p:pic>
          <p:nvPicPr>
            <p:cNvPr id="144" name="Picture 143" descr="concept10.png"/>
            <p:cNvPicPr>
              <a:picLocks noChangeAspect="1"/>
            </p:cNvPicPr>
            <p:nvPr/>
          </p:nvPicPr>
          <p:blipFill rotWithShape="1">
            <a:blip r:embed="rId6">
              <a:extLst>
                <a:ext uri="{28A0092B-C50C-407E-A947-70E740481C1C}">
                  <a14:useLocalDpi xmlns:a14="http://schemas.microsoft.com/office/drawing/2010/main" val="0"/>
                </a:ext>
              </a:extLst>
            </a:blip>
            <a:srcRect t="5889" r="630" b="-1"/>
            <a:stretch/>
          </p:blipFill>
          <p:spPr>
            <a:xfrm>
              <a:off x="1583649" y="4420204"/>
              <a:ext cx="6966271" cy="872501"/>
            </a:xfrm>
            <a:prstGeom prst="rect">
              <a:avLst/>
            </a:prstGeom>
          </p:spPr>
        </p:pic>
        <p:sp>
          <p:nvSpPr>
            <p:cNvPr id="164" name="TextBox 163"/>
            <p:cNvSpPr txBox="1"/>
            <p:nvPr/>
          </p:nvSpPr>
          <p:spPr>
            <a:xfrm>
              <a:off x="316062" y="4742028"/>
              <a:ext cx="1079254"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a:t>
              </a:r>
              <a:r>
                <a:rPr lang="en-US" dirty="0">
                  <a:solidFill>
                    <a:prstClr val="white"/>
                  </a:solidFill>
                  <a:latin typeface="Calibri"/>
                </a:rPr>
                <a:t>9</a:t>
              </a:r>
            </a:p>
          </p:txBody>
        </p:sp>
      </p:grpSp>
      <p:sp>
        <p:nvSpPr>
          <p:cNvPr id="150" name="TextBox 149"/>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sp>
        <p:nvSpPr>
          <p:cNvPr id="149" name="TextBox 1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784129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156" y="2685114"/>
            <a:ext cx="184666" cy="369332"/>
          </a:xfrm>
          <a:prstGeom prst="rect">
            <a:avLst/>
          </a:prstGeom>
          <a:noFill/>
        </p:spPr>
        <p:txBody>
          <a:bodyPr wrap="none" rtlCol="0">
            <a:spAutoFit/>
          </a:bodyPr>
          <a:lstStyle/>
          <a:p>
            <a:pPr algn="l" fontAlgn="auto">
              <a:spcBef>
                <a:spcPts val="0"/>
              </a:spcBef>
              <a:spcAft>
                <a:spcPts val="0"/>
              </a:spcAft>
            </a:pPr>
            <a:endParaRPr lang="en-US">
              <a:solidFill>
                <a:prstClr val="white"/>
              </a:solidFill>
              <a:latin typeface="Calibri"/>
            </a:endParaRPr>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p>
          <a:p>
            <a:pPr algn="l" eaLnBrk="1" fontAlgn="auto" hangingPunct="1">
              <a:spcBef>
                <a:spcPts val="0"/>
              </a:spcBef>
              <a:spcAft>
                <a:spcPts val="0"/>
              </a:spcAft>
            </a:pPr>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output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lgn="l" fontAlgn="auto">
              <a:spcBef>
                <a:spcPts val="0"/>
              </a:spcBef>
              <a:spcAft>
                <a:spcPts val="0"/>
              </a:spcAft>
              <a:defRPr/>
            </a:pPr>
            <a:endParaRPr lang="en-US">
              <a:solidFill>
                <a:prstClr val="white"/>
              </a:solidFill>
              <a:latin typeface="Times New Roman" pitchFamily="18" charset="0"/>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srgbClr val="FF0000"/>
                </a:solidFill>
              </a:rPr>
              <a:t>Number </a:t>
            </a:r>
            <a:r>
              <a:rPr lang="en-US" sz="3000" b="1" dirty="0" smtClean="0">
                <a:solidFill>
                  <a:srgbClr val="FF0000"/>
                </a:solidFill>
              </a:rPr>
              <a:t> of input </a:t>
            </a:r>
          </a:p>
          <a:p>
            <a:pPr algn="l" eaLnBrk="1" fontAlgn="auto" hangingPunct="1">
              <a:spcBef>
                <a:spcPts val="0"/>
              </a:spcBef>
              <a:spcAft>
                <a:spcPts val="0"/>
              </a:spcAft>
            </a:pPr>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One layer</a:t>
            </a:r>
            <a:endParaRPr lang="en-US" sz="3000" b="1" dirty="0">
              <a:solidFill>
                <a:prstClr val="white"/>
              </a:solidFill>
            </a:endParaRPr>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Input to another layer above </a:t>
            </a:r>
          </a:p>
          <a:p>
            <a:pPr algn="l" eaLnBrk="1" fontAlgn="auto" hangingPunct="1">
              <a:spcBef>
                <a:spcPts val="0"/>
              </a:spcBef>
              <a:spcAft>
                <a:spcPts val="0"/>
              </a:spcAft>
            </a:pPr>
            <a:r>
              <a:rPr lang="en-US" sz="3000" b="1" dirty="0">
                <a:solidFill>
                  <a:prstClr val="white"/>
                </a:solidFill>
              </a:rPr>
              <a:t> </a:t>
            </a:r>
            <a:r>
              <a:rPr lang="en-US" sz="3000" b="1" dirty="0" smtClean="0">
                <a:solidFill>
                  <a:prstClr val="white"/>
                </a:solidFill>
              </a:rPr>
              <a:t>   (image with 8 channels)</a:t>
            </a:r>
            <a:endParaRPr lang="en-US" sz="3000" b="1" dirty="0">
              <a:solidFill>
                <a:prstClr val="white"/>
              </a:solidFill>
            </a:endParaRPr>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a:solidFill>
                  <a:prstClr val="white"/>
                </a:solidFill>
              </a:rPr>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prstClr val="white"/>
                </a:solidFill>
              </a:rPr>
              <a:t>H</a:t>
            </a:r>
            <a:endParaRPr lang="en-US" sz="3000" b="1" dirty="0">
              <a:solidFill>
                <a:prstClr val="white"/>
              </a:solidFill>
            </a:endParaRPr>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algn="l" eaLnBrk="1" fontAlgn="auto" hangingPunct="1">
              <a:spcBef>
                <a:spcPts val="0"/>
              </a:spcBef>
              <a:spcAft>
                <a:spcPts val="0"/>
              </a:spcAft>
            </a:pPr>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pPr algn="l" fontAlgn="auto">
              <a:spcBef>
                <a:spcPts val="0"/>
              </a:spcBef>
              <a:spcAft>
                <a:spcPts val="0"/>
              </a:spcAft>
            </a:pPr>
            <a:endParaRPr lang="en-US">
              <a:solidFill>
                <a:prstClr val="white"/>
              </a:solidFill>
              <a:latin typeface="Calibri"/>
            </a:endParaRPr>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l" fontAlgn="auto">
              <a:spcBef>
                <a:spcPts val="0"/>
              </a:spcBef>
              <a:spcAft>
                <a:spcPts val="0"/>
              </a:spcAft>
            </a:pPr>
            <a:endParaRPr lang="en-US">
              <a:solidFill>
                <a:prstClr val="white"/>
              </a:solidFill>
            </a:endParaRPr>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l" fontAlgn="auto">
              <a:spcBef>
                <a:spcPts val="0"/>
              </a:spcBef>
              <a:spcAft>
                <a:spcPts val="0"/>
              </a:spcAft>
            </a:pPr>
            <a:endParaRPr lang="en-US">
              <a:solidFill>
                <a:prstClr val="white"/>
              </a:solidFill>
            </a:endParaRPr>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pPr algn="l" fontAlgn="auto">
              <a:spcBef>
                <a:spcPts val="0"/>
              </a:spcBef>
              <a:spcAft>
                <a:spcPts val="0"/>
              </a:spcAft>
            </a:pPr>
            <a:endParaRPr lang="en-US">
              <a:solidFill>
                <a:prstClr val="white"/>
              </a:solidFill>
              <a:latin typeface="Calibri"/>
            </a:endParaRPr>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pPr algn="l" fontAlgn="auto">
              <a:spcBef>
                <a:spcPts val="0"/>
              </a:spcBef>
              <a:spcAft>
                <a:spcPts val="0"/>
              </a:spcAft>
            </a:pPr>
            <a:endParaRPr lang="en-US">
              <a:solidFill>
                <a:prstClr val="white"/>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771" y="2356714"/>
            <a:ext cx="6572845" cy="774700"/>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11 </a:t>
            </a:r>
            <a:endParaRPr lang="en-US" dirty="0">
              <a:solidFill>
                <a:prstClr val="white"/>
              </a:solidFill>
              <a:latin typeface="Calibri"/>
            </a:endParaRPr>
          </a:p>
        </p:txBody>
      </p: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10</a:t>
            </a:r>
            <a:endParaRPr lang="en-US" dirty="0">
              <a:solidFill>
                <a:prstClr val="white"/>
              </a:solidFill>
              <a:latin typeface="Calibri"/>
            </a:endParaRPr>
          </a:p>
        </p:txBody>
      </p:sp>
      <p:pic>
        <p:nvPicPr>
          <p:cNvPr id="143" name="Picture 1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305" y="1274084"/>
            <a:ext cx="6474311" cy="846549"/>
          </a:xfrm>
          <a:prstGeom prst="rect">
            <a:avLst/>
          </a:prstGeom>
        </p:spPr>
      </p:pic>
      <p:sp>
        <p:nvSpPr>
          <p:cNvPr id="152" name="TextBox 151"/>
          <p:cNvSpPr txBox="1"/>
          <p:nvPr/>
        </p:nvSpPr>
        <p:spPr>
          <a:xfrm>
            <a:off x="319156" y="3613327"/>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12</a:t>
            </a:r>
            <a:endParaRPr lang="en-US" dirty="0">
              <a:solidFill>
                <a:prstClr val="white"/>
              </a:solidFill>
              <a:latin typeface="Calibri"/>
            </a:endParaRPr>
          </a:p>
        </p:txBody>
      </p:sp>
      <p:pic>
        <p:nvPicPr>
          <p:cNvPr id="153" name="Picture 152" descr="concept2.png"/>
          <p:cNvPicPr>
            <a:picLocks noChangeAspect="1"/>
          </p:cNvPicPr>
          <p:nvPr/>
        </p:nvPicPr>
        <p:blipFill rotWithShape="1">
          <a:blip r:embed="rId5">
            <a:extLst>
              <a:ext uri="{28A0092B-C50C-407E-A947-70E740481C1C}">
                <a14:useLocalDpi xmlns:a14="http://schemas.microsoft.com/office/drawing/2010/main" val="0"/>
              </a:ext>
            </a:extLst>
          </a:blip>
          <a:srcRect t="5436"/>
          <a:stretch/>
        </p:blipFill>
        <p:spPr>
          <a:xfrm>
            <a:off x="1627189" y="3363557"/>
            <a:ext cx="6515100" cy="828666"/>
          </a:xfrm>
          <a:prstGeom prst="rect">
            <a:avLst/>
          </a:prstGeom>
        </p:spPr>
      </p:pic>
      <p:cxnSp>
        <p:nvCxnSpPr>
          <p:cNvPr id="154" name="Straight Connector 153"/>
          <p:cNvCxnSpPr/>
          <p:nvPr/>
        </p:nvCxnSpPr>
        <p:spPr>
          <a:xfrm>
            <a:off x="408960" y="4320790"/>
            <a:ext cx="8021588" cy="0"/>
          </a:xfrm>
          <a:prstGeom prst="line">
            <a:avLst/>
          </a:prstGeom>
        </p:spPr>
        <p:style>
          <a:lnRef idx="2">
            <a:schemeClr val="accent1"/>
          </a:lnRef>
          <a:fillRef idx="0">
            <a:schemeClr val="accent1"/>
          </a:fillRef>
          <a:effectRef idx="1">
            <a:schemeClr val="accent1"/>
          </a:effectRef>
          <a:fontRef idx="minor">
            <a:schemeClr val="tx1"/>
          </a:fontRef>
        </p:style>
      </p:cxnSp>
      <p:pic>
        <p:nvPicPr>
          <p:cNvPr id="139" name="Picture 138" descr="pizza-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7189" y="4425752"/>
            <a:ext cx="6832600" cy="812800"/>
          </a:xfrm>
          <a:prstGeom prst="rect">
            <a:avLst/>
          </a:prstGeom>
        </p:spPr>
      </p:pic>
      <p:sp>
        <p:nvSpPr>
          <p:cNvPr id="158" name="TextBox 157"/>
          <p:cNvSpPr txBox="1"/>
          <p:nvPr/>
        </p:nvSpPr>
        <p:spPr>
          <a:xfrm>
            <a:off x="319156" y="4686130"/>
            <a:ext cx="1196248"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Feature 13</a:t>
            </a:r>
            <a:endParaRPr lang="en-US" dirty="0">
              <a:solidFill>
                <a:prstClr val="white"/>
              </a:solidFill>
              <a:latin typeface="Calibri"/>
            </a:endParaRPr>
          </a:p>
        </p:txBody>
      </p:sp>
      <p:sp>
        <p:nvSpPr>
          <p:cNvPr id="165" name="TextBox 164"/>
          <p:cNvSpPr txBox="1"/>
          <p:nvPr/>
        </p:nvSpPr>
        <p:spPr>
          <a:xfrm>
            <a:off x="3914589" y="203805"/>
            <a:ext cx="1881319"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Best stimuli</a:t>
            </a:r>
            <a:endParaRPr lang="en-US" sz="2800" dirty="0">
              <a:solidFill>
                <a:prstClr val="white"/>
              </a:solidFill>
              <a:latin typeface="Calibri"/>
            </a:endParaRPr>
          </a:p>
        </p:txBody>
      </p:sp>
      <p:pic>
        <p:nvPicPr>
          <p:cNvPr id="3" name="Picture 2" descr="keyboard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9473" y="2356714"/>
            <a:ext cx="765143" cy="765143"/>
          </a:xfrm>
          <a:prstGeom prst="rect">
            <a:avLst/>
          </a:prstGeom>
        </p:spPr>
      </p:pic>
      <p:sp>
        <p:nvSpPr>
          <p:cNvPr id="149" name="TextBox 148"/>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21457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1647" y="358149"/>
            <a:ext cx="3555005" cy="523220"/>
          </a:xfrm>
          <a:prstGeom prst="rect">
            <a:avLst/>
          </a:prstGeom>
          <a:noFill/>
        </p:spPr>
        <p:txBody>
          <a:bodyPr wrap="none" rtlCol="0">
            <a:spAutoFit/>
          </a:bodyPr>
          <a:lstStyle/>
          <a:p>
            <a:pPr algn="l" fontAlgn="auto">
              <a:spcBef>
                <a:spcPts val="0"/>
              </a:spcBef>
              <a:spcAft>
                <a:spcPts val="0"/>
              </a:spcAft>
            </a:pPr>
            <a:r>
              <a:rPr lang="en-US" sz="2800" dirty="0" err="1" smtClean="0">
                <a:solidFill>
                  <a:prstClr val="white"/>
                </a:solidFill>
                <a:latin typeface="Calibri"/>
              </a:rPr>
              <a:t>ImageNet</a:t>
            </a:r>
            <a:r>
              <a:rPr lang="en-US" sz="2800" dirty="0" smtClean="0">
                <a:solidFill>
                  <a:prstClr val="white"/>
                </a:solidFill>
                <a:latin typeface="Calibri"/>
              </a:rPr>
              <a:t> classification</a:t>
            </a:r>
            <a:endParaRPr lang="en-US" sz="2800" dirty="0">
              <a:solidFill>
                <a:prstClr val="white"/>
              </a:solidFill>
              <a:latin typeface="Calibri"/>
            </a:endParaRPr>
          </a:p>
        </p:txBody>
      </p:sp>
      <p:sp>
        <p:nvSpPr>
          <p:cNvPr id="9" name="TextBox 8"/>
          <p:cNvSpPr txBox="1"/>
          <p:nvPr/>
        </p:nvSpPr>
        <p:spPr>
          <a:xfrm>
            <a:off x="859208" y="1385389"/>
            <a:ext cx="4388341" cy="2031325"/>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22,000 categories</a:t>
            </a:r>
          </a:p>
          <a:p>
            <a:pPr algn="l" fontAlgn="auto">
              <a:spcBef>
                <a:spcPts val="0"/>
              </a:spcBef>
              <a:spcAft>
                <a:spcPts val="0"/>
              </a:spcAft>
            </a:pPr>
            <a:endParaRPr lang="en-US" dirty="0" smtClean="0">
              <a:solidFill>
                <a:prstClr val="white"/>
              </a:solidFill>
              <a:latin typeface="Calibri"/>
            </a:endParaRPr>
          </a:p>
          <a:p>
            <a:pPr algn="l" fontAlgn="auto">
              <a:spcBef>
                <a:spcPts val="0"/>
              </a:spcBef>
              <a:spcAft>
                <a:spcPts val="0"/>
              </a:spcAft>
            </a:pPr>
            <a:r>
              <a:rPr lang="en-US" dirty="0" smtClean="0">
                <a:solidFill>
                  <a:prstClr val="white"/>
                </a:solidFill>
                <a:latin typeface="Calibri"/>
              </a:rPr>
              <a:t>14,000,000 images</a:t>
            </a:r>
          </a:p>
          <a:p>
            <a:pPr algn="l" fontAlgn="auto">
              <a:spcBef>
                <a:spcPts val="0"/>
              </a:spcBef>
              <a:spcAft>
                <a:spcPts val="0"/>
              </a:spcAft>
            </a:pPr>
            <a:endParaRPr lang="en-US" dirty="0" smtClean="0">
              <a:solidFill>
                <a:prstClr val="white"/>
              </a:solidFill>
              <a:latin typeface="Calibri"/>
            </a:endParaRPr>
          </a:p>
          <a:p>
            <a:pPr algn="l" fontAlgn="auto">
              <a:spcBef>
                <a:spcPts val="0"/>
              </a:spcBef>
              <a:spcAft>
                <a:spcPts val="0"/>
              </a:spcAft>
            </a:pPr>
            <a:r>
              <a:rPr lang="en-US" dirty="0" smtClean="0">
                <a:solidFill>
                  <a:prstClr val="white"/>
                </a:solidFill>
                <a:latin typeface="Calibri"/>
              </a:rPr>
              <a:t>Hand-engineered features (SIFT, HOG, LBP), </a:t>
            </a:r>
          </a:p>
          <a:p>
            <a:pPr algn="l" fontAlgn="auto">
              <a:spcBef>
                <a:spcPts val="0"/>
              </a:spcBef>
              <a:spcAft>
                <a:spcPts val="0"/>
              </a:spcAft>
            </a:pPr>
            <a:r>
              <a:rPr lang="en-US" dirty="0" smtClean="0">
                <a:solidFill>
                  <a:prstClr val="white"/>
                </a:solidFill>
                <a:latin typeface="Calibri"/>
              </a:rPr>
              <a:t>Spatial pyramid,  </a:t>
            </a:r>
            <a:r>
              <a:rPr lang="en-US" dirty="0" err="1" smtClean="0">
                <a:solidFill>
                  <a:prstClr val="white"/>
                </a:solidFill>
                <a:latin typeface="Calibri"/>
              </a:rPr>
              <a:t>SparseCoding</a:t>
            </a:r>
            <a:r>
              <a:rPr lang="en-US" dirty="0" smtClean="0">
                <a:solidFill>
                  <a:prstClr val="white"/>
                </a:solidFill>
                <a:latin typeface="Calibri"/>
              </a:rPr>
              <a:t>/Compression</a:t>
            </a:r>
          </a:p>
          <a:p>
            <a:pPr algn="l" fontAlgn="auto">
              <a:spcBef>
                <a:spcPts val="0"/>
              </a:spcBef>
              <a:spcAft>
                <a:spcPts val="0"/>
              </a:spcAft>
            </a:pPr>
            <a:endParaRPr lang="en-US" dirty="0">
              <a:solidFill>
                <a:prstClr val="white"/>
              </a:solidFill>
              <a:latin typeface="Calibri"/>
            </a:endParaRPr>
          </a:p>
        </p:txBody>
      </p:sp>
      <p:sp>
        <p:nvSpPr>
          <p:cNvPr id="4" name="TextBox 3"/>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p>
        </p:txBody>
      </p:sp>
    </p:spTree>
    <p:extLst>
      <p:ext uri="{BB962C8B-B14F-4D97-AF65-F5344CB8AC3E}">
        <p14:creationId xmlns:p14="http://schemas.microsoft.com/office/powerpoint/2010/main" val="139331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5" name="Content Placeholder 4"/>
          <p:cNvSpPr>
            <a:spLocks noGrp="1"/>
          </p:cNvSpPr>
          <p:nvPr>
            <p:ph idx="1"/>
          </p:nvPr>
        </p:nvSpPr>
        <p:spPr>
          <a:xfrm>
            <a:off x="232235" y="1086295"/>
            <a:ext cx="8229600" cy="4915841"/>
          </a:xfrm>
        </p:spPr>
        <p:txBody>
          <a:bodyPr/>
          <a:lstStyle/>
          <a:p>
            <a:r>
              <a:rPr lang="en-US" sz="2000" b="0" dirty="0" smtClean="0"/>
              <a:t>Choices of learning algorithm:</a:t>
            </a:r>
          </a:p>
          <a:p>
            <a:pPr lvl="1"/>
            <a:r>
              <a:rPr lang="en-US" sz="2000" b="0" dirty="0" smtClean="0"/>
              <a:t>Memory based</a:t>
            </a:r>
          </a:p>
          <a:p>
            <a:pPr lvl="1"/>
            <a:r>
              <a:rPr lang="en-US" sz="2000" b="0" dirty="0" smtClean="0"/>
              <a:t>Winnow</a:t>
            </a:r>
          </a:p>
          <a:p>
            <a:pPr lvl="1"/>
            <a:r>
              <a:rPr lang="en-US" sz="2000" b="0" dirty="0" smtClean="0"/>
              <a:t>Perceptron</a:t>
            </a:r>
          </a:p>
          <a:p>
            <a:pPr lvl="1"/>
            <a:r>
              <a:rPr lang="en-US" sz="2000" b="0" dirty="0" smtClean="0"/>
              <a:t>Naïve Bayes</a:t>
            </a:r>
          </a:p>
          <a:p>
            <a:pPr lvl="1"/>
            <a:r>
              <a:rPr lang="en-US" sz="2000" b="0" dirty="0" smtClean="0"/>
              <a:t>SVM</a:t>
            </a:r>
          </a:p>
          <a:p>
            <a:pPr lvl="1"/>
            <a:r>
              <a:rPr lang="en-US" sz="2000" b="0" dirty="0" smtClean="0"/>
              <a:t>…. </a:t>
            </a:r>
          </a:p>
          <a:p>
            <a:r>
              <a:rPr lang="en-US" sz="2000" b="0" dirty="0" smtClean="0"/>
              <a:t>What matters the most? </a:t>
            </a:r>
          </a:p>
          <a:p>
            <a:pPr lvl="0">
              <a:buNone/>
            </a:pPr>
            <a:endParaRPr lang="en-US" sz="2000" b="0" dirty="0" smtClean="0">
              <a:solidFill>
                <a:srgbClr val="FFFFFF"/>
              </a:solidFill>
            </a:endParaRPr>
          </a:p>
          <a:p>
            <a:pPr lvl="1"/>
            <a:endParaRPr lang="en-US" sz="2000" b="0" dirty="0" smtClean="0"/>
          </a:p>
          <a:p>
            <a:pPr lvl="1"/>
            <a:endParaRPr lang="en-US" sz="2000" b="0" dirty="0" smtClean="0"/>
          </a:p>
        </p:txBody>
      </p:sp>
      <p:grpSp>
        <p:nvGrpSpPr>
          <p:cNvPr id="3" name="Group 9"/>
          <p:cNvGrpSpPr/>
          <p:nvPr/>
        </p:nvGrpSpPr>
        <p:grpSpPr>
          <a:xfrm>
            <a:off x="4341569" y="1047889"/>
            <a:ext cx="4753937" cy="4109335"/>
            <a:chOff x="4341570" y="1047890"/>
            <a:chExt cx="4531790" cy="3917310"/>
          </a:xfrm>
        </p:grpSpPr>
        <p:grpSp>
          <p:nvGrpSpPr>
            <p:cNvPr id="4" name="Group 3"/>
            <p:cNvGrpSpPr/>
            <p:nvPr/>
          </p:nvGrpSpPr>
          <p:grpSpPr>
            <a:xfrm>
              <a:off x="4341570" y="1047890"/>
              <a:ext cx="4531790" cy="3917310"/>
              <a:chOff x="2229295" y="894270"/>
              <a:chExt cx="4915840" cy="4416575"/>
            </a:xfrm>
          </p:grpSpPr>
          <p:pic>
            <p:nvPicPr>
              <p:cNvPr id="6" name="Picture 2" descr="C:\Users\ang\Desktop\Noname.png"/>
              <p:cNvPicPr>
                <a:picLocks noChangeAspect="1" noChangeArrowheads="1"/>
              </p:cNvPicPr>
              <p:nvPr/>
            </p:nvPicPr>
            <p:blipFill>
              <a:blip r:embed="rId3" cstate="print"/>
              <a:srcRect/>
              <a:stretch>
                <a:fillRect/>
              </a:stretch>
            </p:blipFill>
            <p:spPr bwMode="auto">
              <a:xfrm>
                <a:off x="2229295" y="894270"/>
                <a:ext cx="4839030" cy="4131070"/>
              </a:xfrm>
              <a:prstGeom prst="rect">
                <a:avLst/>
              </a:prstGeom>
              <a:noFill/>
            </p:spPr>
          </p:pic>
          <p:sp>
            <p:nvSpPr>
              <p:cNvPr id="7" name="TextBox 6"/>
              <p:cNvSpPr txBox="1"/>
              <p:nvPr/>
            </p:nvSpPr>
            <p:spPr>
              <a:xfrm>
                <a:off x="5336627" y="5003068"/>
                <a:ext cx="1808508" cy="307777"/>
              </a:xfrm>
              <a:prstGeom prst="rect">
                <a:avLst/>
              </a:prstGeom>
              <a:noFill/>
            </p:spPr>
            <p:txBody>
              <a:bodyPr wrap="none" rtlCol="0">
                <a:spAutoFit/>
              </a:bodyPr>
              <a:lstStyle/>
              <a:p>
                <a:r>
                  <a:rPr lang="en-US" sz="1400" dirty="0" smtClean="0">
                    <a:solidFill>
                      <a:schemeClr val="bg1"/>
                    </a:solidFill>
                  </a:rPr>
                  <a:t>[</a:t>
                </a:r>
                <a:r>
                  <a:rPr lang="en-US" sz="1400" dirty="0" err="1" smtClean="0">
                    <a:solidFill>
                      <a:schemeClr val="bg1"/>
                    </a:solidFill>
                  </a:rPr>
                  <a:t>Banko</a:t>
                </a:r>
                <a:r>
                  <a:rPr lang="en-US" sz="1400" dirty="0" smtClean="0">
                    <a:solidFill>
                      <a:schemeClr val="bg1"/>
                    </a:solidFill>
                  </a:rPr>
                  <a:t> &amp; Brill, 2001]</a:t>
                </a:r>
                <a:endParaRPr lang="en-US" sz="1400" dirty="0">
                  <a:solidFill>
                    <a:schemeClr val="bg1"/>
                  </a:solidFill>
                </a:endParaRPr>
              </a:p>
            </p:txBody>
          </p:sp>
        </p:grpSp>
        <p:sp>
          <p:nvSpPr>
            <p:cNvPr id="8" name="TextBox 7"/>
            <p:cNvSpPr txBox="1"/>
            <p:nvPr/>
          </p:nvSpPr>
          <p:spPr>
            <a:xfrm>
              <a:off x="5566333" y="4503552"/>
              <a:ext cx="2142452" cy="205377"/>
            </a:xfrm>
            <a:prstGeom prst="rect">
              <a:avLst/>
            </a:prstGeom>
            <a:solidFill>
              <a:schemeClr val="bg1"/>
            </a:solidFill>
          </p:spPr>
          <p:txBody>
            <a:bodyPr wrap="none" tIns="0" bIns="0" rtlCol="0">
              <a:spAutoFit/>
            </a:bodyPr>
            <a:lstStyle/>
            <a:p>
              <a:r>
                <a:rPr lang="en-US" sz="1400" dirty="0" smtClean="0"/>
                <a:t>Training set size (millions)</a:t>
              </a:r>
              <a:endParaRPr lang="en-US" sz="1400" dirty="0"/>
            </a:p>
          </p:txBody>
        </p:sp>
        <p:sp>
          <p:nvSpPr>
            <p:cNvPr id="9" name="TextBox 8"/>
            <p:cNvSpPr txBox="1"/>
            <p:nvPr/>
          </p:nvSpPr>
          <p:spPr>
            <a:xfrm rot="16200000">
              <a:off x="3749092" y="2649757"/>
              <a:ext cx="1409105" cy="215444"/>
            </a:xfrm>
            <a:prstGeom prst="rect">
              <a:avLst/>
            </a:prstGeom>
            <a:solidFill>
              <a:schemeClr val="bg1"/>
            </a:solidFill>
          </p:spPr>
          <p:txBody>
            <a:bodyPr wrap="none" tIns="0" bIns="0" rtlCol="0">
              <a:spAutoFit/>
            </a:bodyPr>
            <a:lstStyle/>
            <a:p>
              <a:r>
                <a:rPr lang="en-US" sz="1400" dirty="0" smtClean="0"/>
                <a:t>     Accuracy     </a:t>
              </a:r>
              <a:endParaRPr lang="en-US" sz="1400" dirty="0"/>
            </a:p>
          </p:txBody>
        </p:sp>
      </p:grpSp>
      <p:sp>
        <p:nvSpPr>
          <p:cNvPr id="11" name="Rectangle 10"/>
          <p:cNvSpPr/>
          <p:nvPr/>
        </p:nvSpPr>
        <p:spPr>
          <a:xfrm>
            <a:off x="1422790" y="5464465"/>
            <a:ext cx="6720875" cy="830997"/>
          </a:xfrm>
          <a:prstGeom prst="rect">
            <a:avLst/>
          </a:prstGeom>
        </p:spPr>
        <p:txBody>
          <a:bodyPr wrap="square">
            <a:spAutoFit/>
          </a:bodyPr>
          <a:lstStyle/>
          <a:p>
            <a:pPr algn="l">
              <a:buNone/>
            </a:pPr>
            <a:r>
              <a:rPr lang="en-US" sz="2400" dirty="0" smtClean="0">
                <a:solidFill>
                  <a:schemeClr val="bg1"/>
                </a:solidFill>
              </a:rPr>
              <a:t>“It’s not who has the best algorithm that wins. It’s who has the most data.”</a:t>
            </a:r>
            <a:endParaRPr lang="en-US" sz="2400" dirty="0">
              <a:solidFill>
                <a:schemeClr val="bg1"/>
              </a:solidFill>
            </a:endParaRPr>
          </a:p>
        </p:txBody>
      </p:sp>
    </p:spTree>
    <p:extLst>
      <p:ext uri="{BB962C8B-B14F-4D97-AF65-F5344CB8AC3E}">
        <p14:creationId xmlns:p14="http://schemas.microsoft.com/office/powerpoint/2010/main" val="1434892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339681" y="358149"/>
            <a:ext cx="4431647" cy="523220"/>
          </a:xfrm>
          <a:prstGeom prst="rect">
            <a:avLst/>
          </a:prstGeom>
          <a:noFill/>
        </p:spPr>
        <p:txBody>
          <a:bodyPr wrap="none" rtlCol="0">
            <a:spAutoFit/>
          </a:bodyPr>
          <a:lstStyle/>
          <a:p>
            <a:pPr algn="l" fontAlgn="auto">
              <a:spcBef>
                <a:spcPts val="0"/>
              </a:spcBef>
              <a:spcAft>
                <a:spcPts val="0"/>
              </a:spcAft>
            </a:pPr>
            <a:r>
              <a:rPr lang="en-US" sz="2800" dirty="0" smtClean="0">
                <a:solidFill>
                  <a:prstClr val="white"/>
                </a:solidFill>
                <a:latin typeface="Calibri"/>
              </a:rPr>
              <a:t>22,000 is a lot of categories… </a:t>
            </a:r>
            <a:endParaRPr lang="en-US" sz="2800" dirty="0">
              <a:solidFill>
                <a:prstClr val="white"/>
              </a:solidFill>
              <a:latin typeface="Calibri"/>
            </a:endParaRPr>
          </a:p>
        </p:txBody>
      </p:sp>
      <p:sp>
        <p:nvSpPr>
          <p:cNvPr id="8" name="TextBox 7"/>
          <p:cNvSpPr txBox="1"/>
          <p:nvPr/>
        </p:nvSpPr>
        <p:spPr>
          <a:xfrm>
            <a:off x="649048" y="1024831"/>
            <a:ext cx="4226688" cy="5909308"/>
          </a:xfrm>
          <a:prstGeom prst="rect">
            <a:avLst/>
          </a:prstGeom>
          <a:noFill/>
        </p:spPr>
        <p:txBody>
          <a:bodyPr wrap="none" rtlCol="0">
            <a:spAutoFit/>
          </a:bodyPr>
          <a:lstStyle/>
          <a:p>
            <a:pPr algn="l" fontAlgn="auto">
              <a:spcBef>
                <a:spcPts val="0"/>
              </a:spcBef>
              <a:spcAft>
                <a:spcPts val="0"/>
              </a:spcAft>
            </a:pPr>
            <a:r>
              <a:rPr lang="en-US" sz="1400" dirty="0" smtClean="0">
                <a:solidFill>
                  <a:prstClr val="white"/>
                </a:solidFill>
                <a:latin typeface="Calibri"/>
              </a:rPr>
              <a:t>…</a:t>
            </a:r>
          </a:p>
          <a:p>
            <a:pPr algn="l" fontAlgn="auto">
              <a:spcBef>
                <a:spcPts val="0"/>
              </a:spcBef>
              <a:spcAft>
                <a:spcPts val="0"/>
              </a:spcAft>
            </a:pPr>
            <a:r>
              <a:rPr lang="en-US" sz="1400" dirty="0" err="1" smtClean="0">
                <a:solidFill>
                  <a:prstClr val="white"/>
                </a:solidFill>
                <a:latin typeface="Calibri"/>
              </a:rPr>
              <a:t>smoothhound</a:t>
            </a:r>
            <a:r>
              <a:rPr lang="en-US" sz="1400" dirty="0">
                <a:solidFill>
                  <a:prstClr val="white"/>
                </a:solidFill>
                <a:latin typeface="Calibri"/>
              </a:rPr>
              <a:t>, </a:t>
            </a:r>
            <a:r>
              <a:rPr lang="en-US" sz="1400" dirty="0" err="1">
                <a:solidFill>
                  <a:prstClr val="white"/>
                </a:solidFill>
                <a:latin typeface="Calibri"/>
              </a:rPr>
              <a:t>smoothhound</a:t>
            </a:r>
            <a:r>
              <a:rPr lang="en-US" sz="1400" dirty="0">
                <a:solidFill>
                  <a:prstClr val="white"/>
                </a:solidFill>
                <a:latin typeface="Calibri"/>
              </a:rPr>
              <a:t> shark,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mustelus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American </a:t>
            </a:r>
            <a:r>
              <a:rPr lang="en-US" sz="1400" dirty="0">
                <a:solidFill>
                  <a:prstClr val="white"/>
                </a:solidFill>
                <a:latin typeface="Calibri"/>
              </a:rPr>
              <a:t>smooth dogfish,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canis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Florida </a:t>
            </a:r>
            <a:r>
              <a:rPr lang="en-US" sz="1400" dirty="0" err="1">
                <a:solidFill>
                  <a:prstClr val="white"/>
                </a:solidFill>
                <a:latin typeface="Calibri"/>
              </a:rPr>
              <a:t>smoothhound</a:t>
            </a:r>
            <a:r>
              <a:rPr lang="en-US" sz="1400" dirty="0">
                <a:solidFill>
                  <a:prstClr val="white"/>
                </a:solidFill>
                <a:latin typeface="Calibri"/>
              </a:rPr>
              <a:t>, </a:t>
            </a:r>
            <a:r>
              <a:rPr lang="en-US" sz="1400" dirty="0" err="1">
                <a:solidFill>
                  <a:prstClr val="white"/>
                </a:solidFill>
                <a:latin typeface="Calibri"/>
              </a:rPr>
              <a:t>Mustelus</a:t>
            </a:r>
            <a:r>
              <a:rPr lang="en-US" sz="1400" dirty="0">
                <a:solidFill>
                  <a:prstClr val="white"/>
                </a:solidFill>
                <a:latin typeface="Calibri"/>
              </a:rPr>
              <a:t> </a:t>
            </a:r>
            <a:r>
              <a:rPr lang="en-US" sz="1400" dirty="0" err="1">
                <a:solidFill>
                  <a:prstClr val="white"/>
                </a:solidFill>
                <a:latin typeface="Calibri"/>
              </a:rPr>
              <a:t>norrisi</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whitetip</a:t>
            </a:r>
            <a:r>
              <a:rPr lang="en-US" sz="1400" dirty="0" smtClean="0">
                <a:solidFill>
                  <a:prstClr val="white"/>
                </a:solidFill>
                <a:latin typeface="Calibri"/>
              </a:rPr>
              <a:t> </a:t>
            </a:r>
            <a:r>
              <a:rPr lang="en-US" sz="1400" dirty="0">
                <a:solidFill>
                  <a:prstClr val="white"/>
                </a:solidFill>
                <a:latin typeface="Calibri"/>
              </a:rPr>
              <a:t>shark, reef </a:t>
            </a:r>
            <a:r>
              <a:rPr lang="en-US" sz="1400" dirty="0" err="1">
                <a:solidFill>
                  <a:prstClr val="white"/>
                </a:solidFill>
                <a:latin typeface="Calibri"/>
              </a:rPr>
              <a:t>whitetip</a:t>
            </a:r>
            <a:r>
              <a:rPr lang="en-US" sz="1400" dirty="0">
                <a:solidFill>
                  <a:prstClr val="white"/>
                </a:solidFill>
                <a:latin typeface="Calibri"/>
              </a:rPr>
              <a:t> shark, </a:t>
            </a:r>
            <a:r>
              <a:rPr lang="en-US" sz="1400" dirty="0" err="1">
                <a:solidFill>
                  <a:prstClr val="white"/>
                </a:solidFill>
                <a:latin typeface="Calibri"/>
              </a:rPr>
              <a:t>Triaenodon</a:t>
            </a:r>
            <a:r>
              <a:rPr lang="en-US" sz="1400" dirty="0">
                <a:solidFill>
                  <a:prstClr val="white"/>
                </a:solidFill>
                <a:latin typeface="Calibri"/>
              </a:rPr>
              <a:t> </a:t>
            </a:r>
            <a:r>
              <a:rPr lang="en-US" sz="1400" dirty="0" err="1">
                <a:solidFill>
                  <a:prstClr val="white"/>
                </a:solidFill>
                <a:latin typeface="Calibri"/>
              </a:rPr>
              <a:t>obseus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Atlantic </a:t>
            </a:r>
            <a:r>
              <a:rPr lang="en-US" sz="1400" dirty="0">
                <a:solidFill>
                  <a:prstClr val="white"/>
                </a:solidFill>
                <a:latin typeface="Calibri"/>
              </a:rPr>
              <a:t>spiny dogfish, </a:t>
            </a:r>
            <a:r>
              <a:rPr lang="en-US" sz="1400" dirty="0" err="1">
                <a:solidFill>
                  <a:prstClr val="white"/>
                </a:solidFill>
                <a:latin typeface="Calibri"/>
              </a:rPr>
              <a:t>Squalus</a:t>
            </a:r>
            <a:r>
              <a:rPr lang="en-US" sz="1400" dirty="0">
                <a:solidFill>
                  <a:prstClr val="white"/>
                </a:solidFill>
                <a:latin typeface="Calibri"/>
              </a:rPr>
              <a:t> </a:t>
            </a:r>
            <a:r>
              <a:rPr lang="en-US" sz="1400" dirty="0" err="1">
                <a:solidFill>
                  <a:prstClr val="white"/>
                </a:solidFill>
                <a:latin typeface="Calibri"/>
              </a:rPr>
              <a:t>acanthias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Pacific </a:t>
            </a:r>
            <a:r>
              <a:rPr lang="en-US" sz="1400" dirty="0">
                <a:solidFill>
                  <a:prstClr val="white"/>
                </a:solidFill>
                <a:latin typeface="Calibri"/>
              </a:rPr>
              <a:t>spiny dogfish, </a:t>
            </a:r>
            <a:r>
              <a:rPr lang="en-US" sz="1400" dirty="0" err="1">
                <a:solidFill>
                  <a:prstClr val="white"/>
                </a:solidFill>
                <a:latin typeface="Calibri"/>
              </a:rPr>
              <a:t>Squalus</a:t>
            </a:r>
            <a:r>
              <a:rPr lang="en-US" sz="1400" dirty="0">
                <a:solidFill>
                  <a:prstClr val="white"/>
                </a:solidFill>
                <a:latin typeface="Calibri"/>
              </a:rPr>
              <a:t> </a:t>
            </a:r>
            <a:r>
              <a:rPr lang="en-US" sz="1400" dirty="0" err="1">
                <a:solidFill>
                  <a:prstClr val="white"/>
                </a:solidFill>
                <a:latin typeface="Calibri"/>
              </a:rPr>
              <a:t>suckleyi</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hammerhead</a:t>
            </a:r>
            <a:r>
              <a:rPr lang="en-US" sz="1400" dirty="0">
                <a:solidFill>
                  <a:prstClr val="white"/>
                </a:solidFill>
                <a:latin typeface="Calibri"/>
              </a:rPr>
              <a:t>, hammerhead shark</a:t>
            </a:r>
          </a:p>
          <a:p>
            <a:pPr algn="l" fontAlgn="auto">
              <a:spcBef>
                <a:spcPts val="0"/>
              </a:spcBef>
              <a:spcAft>
                <a:spcPts val="0"/>
              </a:spcAft>
            </a:pPr>
            <a:r>
              <a:rPr lang="en-US" sz="1400" dirty="0" smtClean="0">
                <a:solidFill>
                  <a:prstClr val="white"/>
                </a:solidFill>
                <a:latin typeface="Calibri"/>
              </a:rPr>
              <a:t>smooth </a:t>
            </a:r>
            <a:r>
              <a:rPr lang="en-US" sz="1400" dirty="0">
                <a:solidFill>
                  <a:prstClr val="white"/>
                </a:solidFill>
                <a:latin typeface="Calibri"/>
              </a:rPr>
              <a:t>hammerhead,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zygaena</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smalleye</a:t>
            </a:r>
            <a:r>
              <a:rPr lang="en-US" sz="1400" dirty="0" smtClean="0">
                <a:solidFill>
                  <a:prstClr val="white"/>
                </a:solidFill>
                <a:latin typeface="Calibri"/>
              </a:rPr>
              <a:t> </a:t>
            </a:r>
            <a:r>
              <a:rPr lang="en-US" sz="1400" dirty="0">
                <a:solidFill>
                  <a:prstClr val="white"/>
                </a:solidFill>
                <a:latin typeface="Calibri"/>
              </a:rPr>
              <a:t>hammerhead,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tudes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shovelhead</a:t>
            </a:r>
            <a:r>
              <a:rPr lang="en-US" sz="1400" dirty="0">
                <a:solidFill>
                  <a:prstClr val="white"/>
                </a:solidFill>
                <a:latin typeface="Calibri"/>
              </a:rPr>
              <a:t>, </a:t>
            </a:r>
            <a:r>
              <a:rPr lang="en-US" sz="1400" dirty="0" err="1">
                <a:solidFill>
                  <a:prstClr val="white"/>
                </a:solidFill>
                <a:latin typeface="Calibri"/>
              </a:rPr>
              <a:t>bonnethead</a:t>
            </a:r>
            <a:r>
              <a:rPr lang="en-US" sz="1400" dirty="0">
                <a:solidFill>
                  <a:prstClr val="white"/>
                </a:solidFill>
                <a:latin typeface="Calibri"/>
              </a:rPr>
              <a:t>, bonnet shark, </a:t>
            </a:r>
            <a:r>
              <a:rPr lang="en-US" sz="1400" dirty="0" err="1">
                <a:solidFill>
                  <a:prstClr val="white"/>
                </a:solidFill>
                <a:latin typeface="Calibri"/>
              </a:rPr>
              <a:t>Sphyrna</a:t>
            </a:r>
            <a:r>
              <a:rPr lang="en-US" sz="1400" dirty="0">
                <a:solidFill>
                  <a:prstClr val="white"/>
                </a:solidFill>
                <a:latin typeface="Calibri"/>
              </a:rPr>
              <a:t> </a:t>
            </a:r>
            <a:r>
              <a:rPr lang="en-US" sz="1400" dirty="0" err="1">
                <a:solidFill>
                  <a:prstClr val="white"/>
                </a:solidFill>
                <a:latin typeface="Calibri"/>
              </a:rPr>
              <a:t>tiburo</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angel </a:t>
            </a:r>
            <a:r>
              <a:rPr lang="en-US" sz="1400" dirty="0">
                <a:solidFill>
                  <a:prstClr val="white"/>
                </a:solidFill>
                <a:latin typeface="Calibri"/>
              </a:rPr>
              <a:t>shark, angelfish, </a:t>
            </a:r>
            <a:r>
              <a:rPr lang="en-US" sz="1400" dirty="0" err="1">
                <a:solidFill>
                  <a:prstClr val="white"/>
                </a:solidFill>
                <a:latin typeface="Calibri"/>
              </a:rPr>
              <a:t>Squatina</a:t>
            </a:r>
            <a:r>
              <a:rPr lang="en-US" sz="1400" dirty="0">
                <a:solidFill>
                  <a:prstClr val="white"/>
                </a:solidFill>
                <a:latin typeface="Calibri"/>
              </a:rPr>
              <a:t> </a:t>
            </a:r>
            <a:r>
              <a:rPr lang="en-US" sz="1400" dirty="0" err="1">
                <a:solidFill>
                  <a:prstClr val="white"/>
                </a:solidFill>
                <a:latin typeface="Calibri"/>
              </a:rPr>
              <a:t>squatina</a:t>
            </a:r>
            <a:r>
              <a:rPr lang="en-US" sz="1400" dirty="0">
                <a:solidFill>
                  <a:prstClr val="white"/>
                </a:solidFill>
                <a:latin typeface="Calibri"/>
              </a:rPr>
              <a:t>, monkfish</a:t>
            </a:r>
          </a:p>
          <a:p>
            <a:pPr algn="l" fontAlgn="auto">
              <a:spcBef>
                <a:spcPts val="0"/>
              </a:spcBef>
              <a:spcAft>
                <a:spcPts val="0"/>
              </a:spcAft>
            </a:pPr>
            <a:r>
              <a:rPr lang="en-US" sz="1400" dirty="0" smtClean="0">
                <a:solidFill>
                  <a:prstClr val="white"/>
                </a:solidFill>
                <a:latin typeface="Calibri"/>
              </a:rPr>
              <a:t>electric </a:t>
            </a:r>
            <a:r>
              <a:rPr lang="en-US" sz="1400" dirty="0">
                <a:solidFill>
                  <a:prstClr val="white"/>
                </a:solidFill>
                <a:latin typeface="Calibri"/>
              </a:rPr>
              <a:t>ray, crampfish, </a:t>
            </a:r>
            <a:r>
              <a:rPr lang="en-US" sz="1400" dirty="0" err="1">
                <a:solidFill>
                  <a:prstClr val="white"/>
                </a:solidFill>
                <a:latin typeface="Calibri"/>
              </a:rPr>
              <a:t>numbfish</a:t>
            </a:r>
            <a:r>
              <a:rPr lang="en-US" sz="1400" dirty="0">
                <a:solidFill>
                  <a:prstClr val="white"/>
                </a:solidFill>
                <a:latin typeface="Calibri"/>
              </a:rPr>
              <a:t>, torpedo</a:t>
            </a:r>
          </a:p>
          <a:p>
            <a:pPr algn="l" fontAlgn="auto">
              <a:spcBef>
                <a:spcPts val="0"/>
              </a:spcBef>
              <a:spcAft>
                <a:spcPts val="0"/>
              </a:spcAft>
            </a:pPr>
            <a:r>
              <a:rPr lang="en-US" sz="1400" dirty="0" err="1" smtClean="0">
                <a:solidFill>
                  <a:prstClr val="white"/>
                </a:solidFill>
                <a:latin typeface="Calibri"/>
              </a:rPr>
              <a:t>smalltooth</a:t>
            </a:r>
            <a:r>
              <a:rPr lang="en-US" sz="1400" dirty="0" smtClean="0">
                <a:solidFill>
                  <a:prstClr val="white"/>
                </a:solidFill>
                <a:latin typeface="Calibri"/>
              </a:rPr>
              <a:t> </a:t>
            </a:r>
            <a:r>
              <a:rPr lang="en-US" sz="1400" dirty="0">
                <a:solidFill>
                  <a:prstClr val="white"/>
                </a:solidFill>
                <a:latin typeface="Calibri"/>
              </a:rPr>
              <a:t>sawfish, </a:t>
            </a:r>
            <a:r>
              <a:rPr lang="en-US" sz="1400" dirty="0" err="1">
                <a:solidFill>
                  <a:prstClr val="white"/>
                </a:solidFill>
                <a:latin typeface="Calibri"/>
              </a:rPr>
              <a:t>Pristis</a:t>
            </a:r>
            <a:r>
              <a:rPr lang="en-US" sz="1400" dirty="0">
                <a:solidFill>
                  <a:prstClr val="white"/>
                </a:solidFill>
                <a:latin typeface="Calibri"/>
              </a:rPr>
              <a:t> </a:t>
            </a:r>
            <a:r>
              <a:rPr lang="en-US" sz="1400" dirty="0" err="1">
                <a:solidFill>
                  <a:prstClr val="white"/>
                </a:solidFill>
                <a:latin typeface="Calibri"/>
              </a:rPr>
              <a:t>pectinatus</a:t>
            </a:r>
            <a:endParaRPr lang="en-US" sz="1400" dirty="0">
              <a:solidFill>
                <a:prstClr val="white"/>
              </a:solidFill>
              <a:latin typeface="Calibri"/>
            </a:endParaRPr>
          </a:p>
          <a:p>
            <a:pPr algn="l" fontAlgn="auto">
              <a:spcBef>
                <a:spcPts val="0"/>
              </a:spcBef>
              <a:spcAft>
                <a:spcPts val="0"/>
              </a:spcAft>
            </a:pPr>
            <a:r>
              <a:rPr lang="en-US" sz="1400" dirty="0">
                <a:solidFill>
                  <a:prstClr val="white"/>
                </a:solidFill>
                <a:latin typeface="Calibri"/>
              </a:rPr>
              <a:t>g</a:t>
            </a:r>
            <a:r>
              <a:rPr lang="is-IS" sz="1400" dirty="0" smtClean="0">
                <a:solidFill>
                  <a:prstClr val="white"/>
                </a:solidFill>
                <a:latin typeface="Calibri"/>
              </a:rPr>
              <a:t>uitarfish</a:t>
            </a:r>
            <a:endParaRPr lang="is-IS" sz="1400" dirty="0">
              <a:solidFill>
                <a:prstClr val="white"/>
              </a:solidFill>
              <a:latin typeface="Calibri"/>
            </a:endParaRPr>
          </a:p>
          <a:p>
            <a:pPr algn="l" fontAlgn="auto">
              <a:spcBef>
                <a:spcPts val="0"/>
              </a:spcBef>
              <a:spcAft>
                <a:spcPts val="0"/>
              </a:spcAft>
            </a:pPr>
            <a:r>
              <a:rPr lang="tr-TR" sz="1400" dirty="0" err="1" smtClean="0">
                <a:solidFill>
                  <a:prstClr val="white"/>
                </a:solidFill>
                <a:latin typeface="Calibri"/>
              </a:rPr>
              <a:t>roughtail</a:t>
            </a:r>
            <a:r>
              <a:rPr lang="tr-TR" sz="1400" dirty="0" smtClean="0">
                <a:solidFill>
                  <a:prstClr val="white"/>
                </a:solidFill>
                <a:latin typeface="Calibri"/>
              </a:rPr>
              <a:t> </a:t>
            </a:r>
            <a:r>
              <a:rPr lang="tr-TR" sz="1400" dirty="0" err="1">
                <a:solidFill>
                  <a:prstClr val="white"/>
                </a:solidFill>
                <a:latin typeface="Calibri"/>
              </a:rPr>
              <a:t>stingray</a:t>
            </a:r>
            <a:r>
              <a:rPr lang="tr-TR" sz="1400" dirty="0">
                <a:solidFill>
                  <a:prstClr val="white"/>
                </a:solidFill>
                <a:latin typeface="Calibri"/>
              </a:rPr>
              <a:t>, </a:t>
            </a:r>
            <a:r>
              <a:rPr lang="tr-TR" sz="1400" dirty="0" err="1">
                <a:solidFill>
                  <a:prstClr val="white"/>
                </a:solidFill>
                <a:latin typeface="Calibri"/>
              </a:rPr>
              <a:t>Dasyatis</a:t>
            </a:r>
            <a:r>
              <a:rPr lang="tr-TR" sz="1400" dirty="0">
                <a:solidFill>
                  <a:prstClr val="white"/>
                </a:solidFill>
                <a:latin typeface="Calibri"/>
              </a:rPr>
              <a:t> </a:t>
            </a:r>
            <a:r>
              <a:rPr lang="tr-TR" sz="1400" dirty="0" err="1">
                <a:solidFill>
                  <a:prstClr val="white"/>
                </a:solidFill>
                <a:latin typeface="Calibri"/>
              </a:rPr>
              <a:t>centroura</a:t>
            </a:r>
            <a:endParaRPr lang="tr-TR" sz="1400" dirty="0">
              <a:solidFill>
                <a:prstClr val="white"/>
              </a:solidFill>
              <a:latin typeface="Calibri"/>
            </a:endParaRPr>
          </a:p>
          <a:p>
            <a:pPr algn="l" fontAlgn="auto">
              <a:spcBef>
                <a:spcPts val="0"/>
              </a:spcBef>
              <a:spcAft>
                <a:spcPts val="0"/>
              </a:spcAft>
            </a:pPr>
            <a:r>
              <a:rPr lang="tr-TR" sz="1400" dirty="0" err="1" smtClean="0">
                <a:solidFill>
                  <a:prstClr val="white"/>
                </a:solidFill>
                <a:latin typeface="Calibri"/>
              </a:rPr>
              <a:t>butterfly</a:t>
            </a:r>
            <a:r>
              <a:rPr lang="tr-TR" sz="1400" dirty="0" smtClean="0">
                <a:solidFill>
                  <a:prstClr val="white"/>
                </a:solidFill>
                <a:latin typeface="Calibri"/>
              </a:rPr>
              <a:t> </a:t>
            </a:r>
            <a:r>
              <a:rPr lang="tr-TR" sz="1400" dirty="0">
                <a:solidFill>
                  <a:prstClr val="white"/>
                </a:solidFill>
                <a:latin typeface="Calibri"/>
              </a:rPr>
              <a:t>ray</a:t>
            </a:r>
          </a:p>
          <a:p>
            <a:pPr algn="l" fontAlgn="auto">
              <a:spcBef>
                <a:spcPts val="0"/>
              </a:spcBef>
              <a:spcAft>
                <a:spcPts val="0"/>
              </a:spcAft>
            </a:pPr>
            <a:r>
              <a:rPr lang="en-US" sz="1400" dirty="0" smtClean="0">
                <a:solidFill>
                  <a:prstClr val="white"/>
                </a:solidFill>
                <a:latin typeface="Calibri"/>
              </a:rPr>
              <a:t>eagle </a:t>
            </a:r>
            <a:r>
              <a:rPr lang="en-US" sz="1400" dirty="0">
                <a:solidFill>
                  <a:prstClr val="white"/>
                </a:solidFill>
                <a:latin typeface="Calibri"/>
              </a:rPr>
              <a:t>ray</a:t>
            </a:r>
          </a:p>
          <a:p>
            <a:pPr algn="l" fontAlgn="auto">
              <a:spcBef>
                <a:spcPts val="0"/>
              </a:spcBef>
              <a:spcAft>
                <a:spcPts val="0"/>
              </a:spcAft>
            </a:pPr>
            <a:r>
              <a:rPr lang="en-US" sz="1400" dirty="0" smtClean="0">
                <a:solidFill>
                  <a:prstClr val="white"/>
                </a:solidFill>
                <a:latin typeface="Calibri"/>
              </a:rPr>
              <a:t>spotted </a:t>
            </a:r>
            <a:r>
              <a:rPr lang="en-US" sz="1400" dirty="0">
                <a:solidFill>
                  <a:prstClr val="white"/>
                </a:solidFill>
                <a:latin typeface="Calibri"/>
              </a:rPr>
              <a:t>eagle ray, spotted ray, </a:t>
            </a:r>
            <a:r>
              <a:rPr lang="en-US" sz="1400" dirty="0" err="1">
                <a:solidFill>
                  <a:prstClr val="white"/>
                </a:solidFill>
                <a:latin typeface="Calibri"/>
              </a:rPr>
              <a:t>Aetobatus</a:t>
            </a:r>
            <a:r>
              <a:rPr lang="en-US" sz="1400" dirty="0">
                <a:solidFill>
                  <a:prstClr val="white"/>
                </a:solidFill>
                <a:latin typeface="Calibri"/>
              </a:rPr>
              <a:t> </a:t>
            </a:r>
            <a:r>
              <a:rPr lang="en-US" sz="1400" dirty="0" err="1">
                <a:solidFill>
                  <a:prstClr val="white"/>
                </a:solidFill>
                <a:latin typeface="Calibri"/>
              </a:rPr>
              <a:t>narinari</a:t>
            </a:r>
            <a:endParaRPr lang="en-US" sz="1400" dirty="0">
              <a:solidFill>
                <a:prstClr val="white"/>
              </a:solidFill>
              <a:latin typeface="Calibri"/>
            </a:endParaRPr>
          </a:p>
          <a:p>
            <a:pPr algn="l" fontAlgn="auto">
              <a:spcBef>
                <a:spcPts val="0"/>
              </a:spcBef>
              <a:spcAft>
                <a:spcPts val="0"/>
              </a:spcAft>
            </a:pPr>
            <a:r>
              <a:rPr lang="en-US" sz="1400" dirty="0" err="1" smtClean="0">
                <a:solidFill>
                  <a:prstClr val="white"/>
                </a:solidFill>
                <a:latin typeface="Calibri"/>
              </a:rPr>
              <a:t>cownose</a:t>
            </a:r>
            <a:r>
              <a:rPr lang="en-US" sz="1400" dirty="0" smtClean="0">
                <a:solidFill>
                  <a:prstClr val="white"/>
                </a:solidFill>
                <a:latin typeface="Calibri"/>
              </a:rPr>
              <a:t> </a:t>
            </a:r>
            <a:r>
              <a:rPr lang="en-US" sz="1400" dirty="0">
                <a:solidFill>
                  <a:prstClr val="white"/>
                </a:solidFill>
                <a:latin typeface="Calibri"/>
              </a:rPr>
              <a:t>ray, cow-nosed ray, </a:t>
            </a:r>
            <a:r>
              <a:rPr lang="en-US" sz="1400" dirty="0" err="1">
                <a:solidFill>
                  <a:prstClr val="white"/>
                </a:solidFill>
                <a:latin typeface="Calibri"/>
              </a:rPr>
              <a:t>Rhinoptera</a:t>
            </a:r>
            <a:r>
              <a:rPr lang="en-US" sz="1400" dirty="0">
                <a:solidFill>
                  <a:prstClr val="white"/>
                </a:solidFill>
                <a:latin typeface="Calibri"/>
              </a:rPr>
              <a:t> </a:t>
            </a:r>
            <a:r>
              <a:rPr lang="en-US" sz="1400" dirty="0" err="1">
                <a:solidFill>
                  <a:prstClr val="white"/>
                </a:solidFill>
                <a:latin typeface="Calibri"/>
              </a:rPr>
              <a:t>bonasus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manta</a:t>
            </a:r>
            <a:r>
              <a:rPr lang="en-US" sz="1400" dirty="0">
                <a:solidFill>
                  <a:prstClr val="white"/>
                </a:solidFill>
                <a:latin typeface="Calibri"/>
              </a:rPr>
              <a:t>, manta ray, devilfish</a:t>
            </a:r>
          </a:p>
          <a:p>
            <a:pPr algn="l" fontAlgn="auto">
              <a:spcBef>
                <a:spcPts val="0"/>
              </a:spcBef>
              <a:spcAft>
                <a:spcPts val="0"/>
              </a:spcAft>
            </a:pPr>
            <a:r>
              <a:rPr lang="en-US" sz="1400" dirty="0" smtClean="0">
                <a:solidFill>
                  <a:prstClr val="white"/>
                </a:solidFill>
                <a:latin typeface="Calibri"/>
              </a:rPr>
              <a:t>Atlantic </a:t>
            </a:r>
            <a:r>
              <a:rPr lang="en-US" sz="1400" dirty="0">
                <a:solidFill>
                  <a:prstClr val="white"/>
                </a:solidFill>
                <a:latin typeface="Calibri"/>
              </a:rPr>
              <a:t>manta, Manta </a:t>
            </a:r>
            <a:r>
              <a:rPr lang="en-US" sz="1400" dirty="0" err="1">
                <a:solidFill>
                  <a:prstClr val="white"/>
                </a:solidFill>
                <a:latin typeface="Calibri"/>
              </a:rPr>
              <a:t>birostris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devil </a:t>
            </a:r>
            <a:r>
              <a:rPr lang="en-US" sz="1400" dirty="0">
                <a:solidFill>
                  <a:prstClr val="white"/>
                </a:solidFill>
                <a:latin typeface="Calibri"/>
              </a:rPr>
              <a:t>ray, </a:t>
            </a:r>
            <a:r>
              <a:rPr lang="en-US" sz="1400" dirty="0" err="1">
                <a:solidFill>
                  <a:prstClr val="white"/>
                </a:solidFill>
                <a:latin typeface="Calibri"/>
              </a:rPr>
              <a:t>Mobula</a:t>
            </a:r>
            <a:r>
              <a:rPr lang="en-US" sz="1400" dirty="0">
                <a:solidFill>
                  <a:prstClr val="white"/>
                </a:solidFill>
                <a:latin typeface="Calibri"/>
              </a:rPr>
              <a:t> </a:t>
            </a:r>
            <a:r>
              <a:rPr lang="en-US" sz="1400" dirty="0" err="1">
                <a:solidFill>
                  <a:prstClr val="white"/>
                </a:solidFill>
                <a:latin typeface="Calibri"/>
              </a:rPr>
              <a:t>hypostoma</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grey </a:t>
            </a:r>
            <a:r>
              <a:rPr lang="en-US" sz="1400" dirty="0">
                <a:solidFill>
                  <a:prstClr val="white"/>
                </a:solidFill>
                <a:latin typeface="Calibri"/>
              </a:rPr>
              <a:t>skate, gray skate, Raja </a:t>
            </a:r>
            <a:r>
              <a:rPr lang="en-US" sz="1400" dirty="0" err="1">
                <a:solidFill>
                  <a:prstClr val="white"/>
                </a:solidFill>
                <a:latin typeface="Calibri"/>
              </a:rPr>
              <a:t>batis</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little </a:t>
            </a:r>
            <a:r>
              <a:rPr lang="en-US" sz="1400" dirty="0">
                <a:solidFill>
                  <a:prstClr val="white"/>
                </a:solidFill>
                <a:latin typeface="Calibri"/>
              </a:rPr>
              <a:t>skate, Raja </a:t>
            </a:r>
            <a:r>
              <a:rPr lang="en-US" sz="1400" dirty="0" err="1" smtClean="0">
                <a:solidFill>
                  <a:prstClr val="white"/>
                </a:solidFill>
                <a:latin typeface="Calibri"/>
              </a:rPr>
              <a:t>erinacea</a:t>
            </a:r>
            <a:endParaRPr lang="en-US" sz="1400" dirty="0">
              <a:solidFill>
                <a:prstClr val="white"/>
              </a:solidFill>
              <a:latin typeface="Calibri"/>
            </a:endParaRPr>
          </a:p>
          <a:p>
            <a:pPr algn="l" fontAlgn="auto">
              <a:spcBef>
                <a:spcPts val="0"/>
              </a:spcBef>
              <a:spcAft>
                <a:spcPts val="0"/>
              </a:spcAft>
            </a:pPr>
            <a:r>
              <a:rPr lang="en-US" sz="1400" dirty="0" smtClean="0">
                <a:solidFill>
                  <a:prstClr val="white"/>
                </a:solidFill>
                <a:latin typeface="Calibri"/>
              </a:rPr>
              <a:t>…</a:t>
            </a:r>
            <a:endParaRPr lang="en-US" sz="1400" dirty="0">
              <a:solidFill>
                <a:prstClr val="white"/>
              </a:solidFill>
              <a:latin typeface="Calibri"/>
            </a:endParaRPr>
          </a:p>
        </p:txBody>
      </p:sp>
      <p:pic>
        <p:nvPicPr>
          <p:cNvPr id="9" name="Picture 8" descr="122605522_190633b05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807" y="2475743"/>
            <a:ext cx="1316975" cy="987731"/>
          </a:xfrm>
          <a:prstGeom prst="rect">
            <a:avLst/>
          </a:prstGeom>
        </p:spPr>
      </p:pic>
      <p:pic>
        <p:nvPicPr>
          <p:cNvPr id="20" name="Picture 19" descr="182057624_070cb8f3a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584" y="2475743"/>
            <a:ext cx="1279444" cy="987731"/>
          </a:xfrm>
          <a:prstGeom prst="rect">
            <a:avLst/>
          </a:prstGeom>
        </p:spPr>
      </p:pic>
      <p:pic>
        <p:nvPicPr>
          <p:cNvPr id="21" name="Picture 20" descr="2144442372_6f59b15fcb.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857" y="2475743"/>
            <a:ext cx="1316975" cy="987731"/>
          </a:xfrm>
          <a:prstGeom prst="rect">
            <a:avLst/>
          </a:prstGeom>
        </p:spPr>
      </p:pic>
      <p:pic>
        <p:nvPicPr>
          <p:cNvPr id="23" name="Picture 22" descr="1338400888_595cb269f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413" y="3960111"/>
            <a:ext cx="1266615" cy="978547"/>
          </a:xfrm>
          <a:prstGeom prst="rect">
            <a:avLst/>
          </a:prstGeom>
        </p:spPr>
      </p:pic>
      <p:sp>
        <p:nvSpPr>
          <p:cNvPr id="25" name="Frame 24"/>
          <p:cNvSpPr/>
          <p:nvPr/>
        </p:nvSpPr>
        <p:spPr>
          <a:xfrm>
            <a:off x="692773" y="4271620"/>
            <a:ext cx="2835252"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26" name="Frame 25"/>
          <p:cNvSpPr/>
          <p:nvPr/>
        </p:nvSpPr>
        <p:spPr>
          <a:xfrm>
            <a:off x="692772" y="5514372"/>
            <a:ext cx="2424719"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27" name="TextBox 26"/>
          <p:cNvSpPr txBox="1"/>
          <p:nvPr/>
        </p:nvSpPr>
        <p:spPr>
          <a:xfrm>
            <a:off x="5170807" y="2167878"/>
            <a:ext cx="944790" cy="369332"/>
          </a:xfrm>
          <a:prstGeom prst="rect">
            <a:avLst/>
          </a:prstGeom>
          <a:noFill/>
        </p:spPr>
        <p:txBody>
          <a:bodyPr wrap="none" rtlCol="0">
            <a:spAutoFit/>
          </a:bodyPr>
          <a:lstStyle/>
          <a:p>
            <a:pPr algn="l" fontAlgn="auto">
              <a:spcBef>
                <a:spcPts val="0"/>
              </a:spcBef>
              <a:spcAft>
                <a:spcPts val="0"/>
              </a:spcAft>
            </a:pPr>
            <a:r>
              <a:rPr lang="en-US" dirty="0" smtClean="0">
                <a:solidFill>
                  <a:prstClr val="white"/>
                </a:solidFill>
                <a:latin typeface="Calibri"/>
              </a:rPr>
              <a:t>Stingray</a:t>
            </a:r>
            <a:endParaRPr lang="en-US" dirty="0">
              <a:solidFill>
                <a:prstClr val="white"/>
              </a:solidFill>
              <a:latin typeface="Calibri"/>
            </a:endParaRPr>
          </a:p>
        </p:txBody>
      </p:sp>
      <p:sp>
        <p:nvSpPr>
          <p:cNvPr id="28" name="TextBox 27"/>
          <p:cNvSpPr txBox="1"/>
          <p:nvPr/>
        </p:nvSpPr>
        <p:spPr>
          <a:xfrm>
            <a:off x="5170807" y="3599403"/>
            <a:ext cx="1097288" cy="369332"/>
          </a:xfrm>
          <a:prstGeom prst="rect">
            <a:avLst/>
          </a:prstGeom>
          <a:noFill/>
        </p:spPr>
        <p:txBody>
          <a:bodyPr wrap="none" rtlCol="0">
            <a:spAutoFit/>
          </a:bodyPr>
          <a:lstStyle/>
          <a:p>
            <a:pPr algn="l" fontAlgn="auto">
              <a:spcBef>
                <a:spcPts val="0"/>
              </a:spcBef>
              <a:spcAft>
                <a:spcPts val="0"/>
              </a:spcAft>
            </a:pPr>
            <a:r>
              <a:rPr lang="en-US" dirty="0" err="1" smtClean="0">
                <a:solidFill>
                  <a:prstClr val="white"/>
                </a:solidFill>
                <a:latin typeface="Calibri"/>
              </a:rPr>
              <a:t>Mantaray</a:t>
            </a:r>
            <a:endParaRPr lang="en-US" dirty="0">
              <a:solidFill>
                <a:prstClr val="white"/>
              </a:solidFill>
              <a:latin typeface="Calibri"/>
            </a:endParaRPr>
          </a:p>
        </p:txBody>
      </p:sp>
      <p:pic>
        <p:nvPicPr>
          <p:cNvPr id="1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68026" t="23190" r="946" b="7767"/>
          <a:stretch/>
        </p:blipFill>
        <p:spPr bwMode="auto">
          <a:xfrm>
            <a:off x="5170807" y="3968735"/>
            <a:ext cx="1309911"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5172" t="18647" r="34080" b="14851"/>
          <a:stretch/>
        </p:blipFill>
        <p:spPr bwMode="auto">
          <a:xfrm>
            <a:off x="7802857" y="3968734"/>
            <a:ext cx="1316975"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2525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0.005%</a:t>
            </a:r>
            <a:endParaRPr lang="en-US" sz="6600" dirty="0">
              <a:solidFill>
                <a:prstClr val="white"/>
              </a:solidFill>
              <a:latin typeface="Calibri"/>
            </a:endParaRPr>
          </a:p>
        </p:txBody>
      </p:sp>
      <p:sp>
        <p:nvSpPr>
          <p:cNvPr id="5" name="TextBox 4"/>
          <p:cNvSpPr txBox="1"/>
          <p:nvPr/>
        </p:nvSpPr>
        <p:spPr>
          <a:xfrm>
            <a:off x="1039035" y="2733297"/>
            <a:ext cx="2000818" cy="461665"/>
          </a:xfrm>
          <a:prstGeom prst="rect">
            <a:avLst/>
          </a:prstGeom>
          <a:noFill/>
        </p:spPr>
        <p:txBody>
          <a:bodyPr wrap="none" rtlCol="0">
            <a:spAutoFit/>
          </a:bodyPr>
          <a:lstStyle/>
          <a:p>
            <a:pPr algn="l" fontAlgn="auto">
              <a:spcBef>
                <a:spcPts val="0"/>
              </a:spcBef>
              <a:spcAft>
                <a:spcPts val="0"/>
              </a:spcAft>
            </a:pPr>
            <a:r>
              <a:rPr lang="en-US" sz="2400" dirty="0" smtClean="0">
                <a:solidFill>
                  <a:prstClr val="white"/>
                </a:solidFill>
                <a:latin typeface="Calibri"/>
              </a:rPr>
              <a:t>Random guess</a:t>
            </a:r>
            <a:endParaRPr lang="en-US" sz="2400" dirty="0">
              <a:solidFill>
                <a:prstClr val="white"/>
              </a:solidFill>
              <a:latin typeface="Calibri"/>
            </a:endParaRPr>
          </a:p>
        </p:txBody>
      </p:sp>
      <p:sp>
        <p:nvSpPr>
          <p:cNvPr id="7" name="TextBox 6"/>
          <p:cNvSpPr txBox="1"/>
          <p:nvPr/>
        </p:nvSpPr>
        <p:spPr>
          <a:xfrm>
            <a:off x="4035651" y="1713367"/>
            <a:ext cx="1894178"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9.5%</a:t>
            </a:r>
            <a:endParaRPr lang="en-US" sz="6600" dirty="0">
              <a:solidFill>
                <a:prstClr val="white"/>
              </a:solidFill>
              <a:latin typeface="Calibri"/>
            </a:endParaRPr>
          </a:p>
        </p:txBody>
      </p:sp>
      <p:sp>
        <p:nvSpPr>
          <p:cNvPr id="10" name="TextBox 9"/>
          <p:cNvSpPr txBox="1"/>
          <p:nvPr/>
        </p:nvSpPr>
        <p:spPr>
          <a:xfrm>
            <a:off x="6633448" y="1713367"/>
            <a:ext cx="1894178" cy="1107996"/>
          </a:xfrm>
          <a:prstGeom prst="rect">
            <a:avLst/>
          </a:prstGeom>
          <a:noFill/>
        </p:spPr>
        <p:txBody>
          <a:bodyPr wrap="square" rtlCol="0">
            <a:spAutoFit/>
          </a:bodyPr>
          <a:lstStyle/>
          <a:p>
            <a:pPr fontAlgn="auto">
              <a:spcBef>
                <a:spcPts val="0"/>
              </a:spcBef>
              <a:spcAft>
                <a:spcPts val="0"/>
              </a:spcAft>
            </a:pPr>
            <a:r>
              <a:rPr lang="en-US" sz="6600" dirty="0" smtClean="0">
                <a:solidFill>
                  <a:srgbClr val="FF0000"/>
                </a:solidFill>
                <a:latin typeface="Calibri"/>
              </a:rPr>
              <a:t>?</a:t>
            </a:r>
            <a:endParaRPr lang="en-US" sz="6600" dirty="0">
              <a:solidFill>
                <a:srgbClr val="FF0000"/>
              </a:solidFill>
              <a:latin typeface="Calibri"/>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Feature learning </a:t>
            </a:r>
          </a:p>
          <a:p>
            <a:pPr fontAlgn="auto">
              <a:spcBef>
                <a:spcPts val="0"/>
              </a:spcBef>
              <a:spcAft>
                <a:spcPts val="0"/>
              </a:spcAft>
            </a:pPr>
            <a:r>
              <a:rPr lang="en-US" sz="2400" dirty="0" smtClean="0">
                <a:solidFill>
                  <a:prstClr val="white"/>
                </a:solidFill>
                <a:latin typeface="Calibri"/>
              </a:rPr>
              <a:t>From raw pixels</a:t>
            </a:r>
            <a:endParaRPr lang="en-US" sz="2400" dirty="0">
              <a:solidFill>
                <a:prstClr val="white"/>
              </a:solidFill>
              <a:latin typeface="Calibri"/>
            </a:endParaRPr>
          </a:p>
        </p:txBody>
      </p:sp>
      <p:sp>
        <p:nvSpPr>
          <p:cNvPr id="12" name="TextBox 11"/>
          <p:cNvSpPr txBox="1"/>
          <p:nvPr/>
        </p:nvSpPr>
        <p:spPr>
          <a:xfrm>
            <a:off x="3474667" y="2733297"/>
            <a:ext cx="2810535"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State</a:t>
            </a:r>
            <a:r>
              <a:rPr lang="en-US" sz="2400" dirty="0">
                <a:solidFill>
                  <a:prstClr val="white"/>
                </a:solidFill>
                <a:latin typeface="Calibri"/>
              </a:rPr>
              <a:t>-</a:t>
            </a:r>
            <a:r>
              <a:rPr lang="en-US" sz="2400" dirty="0" smtClean="0">
                <a:solidFill>
                  <a:prstClr val="white"/>
                </a:solidFill>
                <a:latin typeface="Calibri"/>
              </a:rPr>
              <a:t>of-the-art</a:t>
            </a:r>
          </a:p>
          <a:p>
            <a:pPr fontAlgn="auto">
              <a:spcBef>
                <a:spcPts val="0"/>
              </a:spcBef>
              <a:spcAft>
                <a:spcPts val="0"/>
              </a:spcAft>
            </a:pPr>
            <a:r>
              <a:rPr lang="en-US" sz="2400" dirty="0" smtClean="0">
                <a:solidFill>
                  <a:prstClr val="white"/>
                </a:solidFill>
                <a:latin typeface="Calibri"/>
              </a:rPr>
              <a:t>(Weston, </a:t>
            </a:r>
            <a:r>
              <a:rPr lang="en-US" sz="2400" dirty="0" err="1" smtClean="0">
                <a:solidFill>
                  <a:prstClr val="white"/>
                </a:solidFill>
                <a:latin typeface="Calibri"/>
              </a:rPr>
              <a:t>Bengio</a:t>
            </a:r>
            <a:r>
              <a:rPr lang="en-US" sz="2400" dirty="0" smtClean="0">
                <a:solidFill>
                  <a:prstClr val="white"/>
                </a:solidFill>
                <a:latin typeface="Calibri"/>
              </a:rPr>
              <a:t> ‘11)</a:t>
            </a:r>
            <a:endParaRPr lang="en-US" sz="2400" dirty="0">
              <a:solidFill>
                <a:prstClr val="white"/>
              </a:solidFill>
              <a:latin typeface="Calibri"/>
            </a:endParaRPr>
          </a:p>
        </p:txBody>
      </p:sp>
      <p:sp>
        <p:nvSpPr>
          <p:cNvPr id="13" name="TextBox 12"/>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7221413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0.005%</a:t>
            </a:r>
            <a:endParaRPr lang="en-US" sz="6600" dirty="0">
              <a:solidFill>
                <a:prstClr val="white"/>
              </a:solidFill>
              <a:latin typeface="Calibri"/>
            </a:endParaRPr>
          </a:p>
        </p:txBody>
      </p:sp>
      <p:sp>
        <p:nvSpPr>
          <p:cNvPr id="5" name="TextBox 4"/>
          <p:cNvSpPr txBox="1"/>
          <p:nvPr/>
        </p:nvSpPr>
        <p:spPr>
          <a:xfrm>
            <a:off x="1039035" y="2733297"/>
            <a:ext cx="2000818" cy="461665"/>
          </a:xfrm>
          <a:prstGeom prst="rect">
            <a:avLst/>
          </a:prstGeom>
          <a:noFill/>
        </p:spPr>
        <p:txBody>
          <a:bodyPr wrap="none" rtlCol="0">
            <a:spAutoFit/>
          </a:bodyPr>
          <a:lstStyle/>
          <a:p>
            <a:pPr algn="l" fontAlgn="auto">
              <a:spcBef>
                <a:spcPts val="0"/>
              </a:spcBef>
              <a:spcAft>
                <a:spcPts val="0"/>
              </a:spcAft>
            </a:pPr>
            <a:r>
              <a:rPr lang="en-US" sz="2400" dirty="0" smtClean="0">
                <a:solidFill>
                  <a:prstClr val="white"/>
                </a:solidFill>
                <a:latin typeface="Calibri"/>
              </a:rPr>
              <a:t>Random guess</a:t>
            </a:r>
            <a:endParaRPr lang="en-US" sz="2400" dirty="0">
              <a:solidFill>
                <a:prstClr val="white"/>
              </a:solidFill>
              <a:latin typeface="Calibri"/>
            </a:endParaRPr>
          </a:p>
        </p:txBody>
      </p:sp>
      <p:sp>
        <p:nvSpPr>
          <p:cNvPr id="7" name="TextBox 6"/>
          <p:cNvSpPr txBox="1"/>
          <p:nvPr/>
        </p:nvSpPr>
        <p:spPr>
          <a:xfrm>
            <a:off x="4035651" y="1713367"/>
            <a:ext cx="1894178" cy="1107996"/>
          </a:xfrm>
          <a:prstGeom prst="rect">
            <a:avLst/>
          </a:prstGeom>
          <a:noFill/>
        </p:spPr>
        <p:txBody>
          <a:bodyPr wrap="square" rtlCol="0">
            <a:spAutoFit/>
          </a:bodyPr>
          <a:lstStyle/>
          <a:p>
            <a:pPr algn="l" fontAlgn="auto">
              <a:spcBef>
                <a:spcPts val="0"/>
              </a:spcBef>
              <a:spcAft>
                <a:spcPts val="0"/>
              </a:spcAft>
            </a:pPr>
            <a:r>
              <a:rPr lang="en-US" sz="6600" dirty="0" smtClean="0">
                <a:solidFill>
                  <a:prstClr val="white"/>
                </a:solidFill>
                <a:latin typeface="Calibri"/>
              </a:rPr>
              <a:t>9.5%</a:t>
            </a:r>
            <a:endParaRPr lang="en-US" sz="6600" dirty="0">
              <a:solidFill>
                <a:prstClr val="white"/>
              </a:solidFill>
              <a:latin typeface="Calibri"/>
            </a:endParaRPr>
          </a:p>
        </p:txBody>
      </p:sp>
      <p:sp>
        <p:nvSpPr>
          <p:cNvPr id="8" name="TextBox 7"/>
          <p:cNvSpPr txBox="1"/>
          <p:nvPr/>
        </p:nvSpPr>
        <p:spPr>
          <a:xfrm>
            <a:off x="3474667" y="2733297"/>
            <a:ext cx="2810535"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State-of-the-art</a:t>
            </a:r>
          </a:p>
          <a:p>
            <a:pPr fontAlgn="auto">
              <a:spcBef>
                <a:spcPts val="0"/>
              </a:spcBef>
              <a:spcAft>
                <a:spcPts val="0"/>
              </a:spcAft>
            </a:pPr>
            <a:r>
              <a:rPr lang="en-US" sz="2400" dirty="0" smtClean="0">
                <a:solidFill>
                  <a:prstClr val="white"/>
                </a:solidFill>
                <a:latin typeface="Calibri"/>
              </a:rPr>
              <a:t>(Weston, </a:t>
            </a:r>
            <a:r>
              <a:rPr lang="en-US" sz="2400" dirty="0" err="1" smtClean="0">
                <a:solidFill>
                  <a:prstClr val="white"/>
                </a:solidFill>
                <a:latin typeface="Calibri"/>
              </a:rPr>
              <a:t>Bengio</a:t>
            </a:r>
            <a:r>
              <a:rPr lang="en-US" sz="2400" dirty="0" smtClean="0">
                <a:solidFill>
                  <a:prstClr val="white"/>
                </a:solidFill>
                <a:latin typeface="Calibri"/>
              </a:rPr>
              <a:t> ‘11)</a:t>
            </a:r>
            <a:endParaRPr lang="en-US" sz="2400" dirty="0">
              <a:solidFill>
                <a:prstClr val="white"/>
              </a:solidFill>
              <a:latin typeface="Calibri"/>
            </a:endParaRPr>
          </a:p>
        </p:txBody>
      </p:sp>
      <p:sp>
        <p:nvSpPr>
          <p:cNvPr id="10" name="TextBox 9"/>
          <p:cNvSpPr txBox="1"/>
          <p:nvPr/>
        </p:nvSpPr>
        <p:spPr>
          <a:xfrm>
            <a:off x="6473738" y="1713367"/>
            <a:ext cx="2510552" cy="1107996"/>
          </a:xfrm>
          <a:prstGeom prst="rect">
            <a:avLst/>
          </a:prstGeom>
          <a:noFill/>
        </p:spPr>
        <p:txBody>
          <a:bodyPr wrap="square" rtlCol="0">
            <a:spAutoFit/>
          </a:bodyPr>
          <a:lstStyle/>
          <a:p>
            <a:pPr fontAlgn="auto">
              <a:spcBef>
                <a:spcPts val="0"/>
              </a:spcBef>
              <a:spcAft>
                <a:spcPts val="0"/>
              </a:spcAft>
            </a:pPr>
            <a:r>
              <a:rPr lang="en-US" sz="6600" dirty="0" smtClean="0">
                <a:solidFill>
                  <a:srgbClr val="FF0000"/>
                </a:solidFill>
                <a:latin typeface="Calibri"/>
              </a:rPr>
              <a:t>21.3%</a:t>
            </a:r>
            <a:endParaRPr lang="en-US" sz="6600" dirty="0">
              <a:solidFill>
                <a:srgbClr val="FF0000"/>
              </a:solidFill>
              <a:latin typeface="Calibri"/>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fontAlgn="auto">
              <a:spcBef>
                <a:spcPts val="0"/>
              </a:spcBef>
              <a:spcAft>
                <a:spcPts val="0"/>
              </a:spcAft>
            </a:pPr>
            <a:r>
              <a:rPr lang="en-US" sz="2400" dirty="0" smtClean="0">
                <a:solidFill>
                  <a:prstClr val="white"/>
                </a:solidFill>
                <a:latin typeface="Calibri"/>
              </a:rPr>
              <a:t>Feature learning </a:t>
            </a:r>
          </a:p>
          <a:p>
            <a:pPr fontAlgn="auto">
              <a:spcBef>
                <a:spcPts val="0"/>
              </a:spcBef>
              <a:spcAft>
                <a:spcPts val="0"/>
              </a:spcAft>
            </a:pPr>
            <a:r>
              <a:rPr lang="en-US" sz="2400" dirty="0" smtClean="0">
                <a:solidFill>
                  <a:prstClr val="white"/>
                </a:solidFill>
                <a:latin typeface="Calibri"/>
              </a:rPr>
              <a:t>From raw pixels</a:t>
            </a:r>
            <a:endParaRPr lang="en-US" sz="2400" dirty="0">
              <a:solidFill>
                <a:prstClr val="white"/>
              </a:solidFill>
              <a:latin typeface="Calibri"/>
            </a:endParaRPr>
          </a:p>
        </p:txBody>
      </p:sp>
      <p:sp>
        <p:nvSpPr>
          <p:cNvPr id="12" name="TextBox 11"/>
          <p:cNvSpPr txBox="1"/>
          <p:nvPr/>
        </p:nvSpPr>
        <p:spPr>
          <a:xfrm>
            <a:off x="0" y="6488668"/>
            <a:ext cx="9324709" cy="369332"/>
          </a:xfrm>
          <a:prstGeom prst="rect">
            <a:avLst/>
          </a:prstGeom>
          <a:noFill/>
        </p:spPr>
        <p:txBody>
          <a:bodyPr wrap="square" rtlCol="0">
            <a:spAutoFit/>
          </a:bodyPr>
          <a:lstStyle/>
          <a:p>
            <a:pPr algn="l" fontAlgn="auto">
              <a:spcBef>
                <a:spcPts val="0"/>
              </a:spcBef>
              <a:spcAft>
                <a:spcPts val="0"/>
              </a:spcAft>
            </a:pPr>
            <a:r>
              <a:rPr lang="en-US" dirty="0" smtClean="0">
                <a:solidFill>
                  <a:prstClr val="white"/>
                </a:solidFill>
                <a:latin typeface="Calibri"/>
              </a:rPr>
              <a:t>Le, et al., </a:t>
            </a:r>
            <a:r>
              <a:rPr lang="en-US" i="1" dirty="0" smtClean="0">
                <a:solidFill>
                  <a:prstClr val="white"/>
                </a:solidFill>
                <a:latin typeface="Calibri"/>
              </a:rPr>
              <a:t>Building high-level features using large-scale unsupervised learning</a:t>
            </a:r>
            <a:r>
              <a:rPr lang="en-US" dirty="0" smtClean="0">
                <a:solidFill>
                  <a:prstClr val="white"/>
                </a:solidFill>
                <a:latin typeface="Calibri"/>
              </a:rPr>
              <a:t>. ICML 2012</a:t>
            </a:r>
            <a:endParaRPr lang="en-US" dirty="0">
              <a:solidFill>
                <a:prstClr val="white"/>
              </a:solidFill>
              <a:latin typeface="Calibri"/>
            </a:endParaRPr>
          </a:p>
        </p:txBody>
      </p:sp>
    </p:spTree>
    <p:extLst>
      <p:ext uri="{BB962C8B-B14F-4D97-AF65-F5344CB8AC3E}">
        <p14:creationId xmlns:p14="http://schemas.microsoft.com/office/powerpoint/2010/main" val="3134146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eaLnBrk="0" hangingPunct="0">
              <a:spcBef>
                <a:spcPct val="0"/>
              </a:spcBef>
            </a:pPr>
            <a:endParaRPr lang="en-US" dirty="0">
              <a:solidFill>
                <a:srgbClr val="FFFFFF"/>
              </a:solidFill>
            </a:endParaRPr>
          </a:p>
        </p:txBody>
      </p:sp>
      <p:sp>
        <p:nvSpPr>
          <p:cNvPr id="6147" name="Text Box 6"/>
          <p:cNvSpPr txBox="1">
            <a:spLocks noChangeArrowheads="1"/>
          </p:cNvSpPr>
          <p:nvPr/>
        </p:nvSpPr>
        <p:spPr bwMode="auto">
          <a:xfrm>
            <a:off x="230473" y="2699305"/>
            <a:ext cx="8699500" cy="1015663"/>
          </a:xfrm>
          <a:prstGeom prst="rect">
            <a:avLst/>
          </a:prstGeom>
          <a:noFill/>
          <a:ln w="9525">
            <a:noFill/>
            <a:miter lim="800000"/>
            <a:headEnd/>
            <a:tailEnd/>
          </a:ln>
        </p:spPr>
        <p:txBody>
          <a:bodyPr>
            <a:spAutoFit/>
          </a:bodyPr>
          <a:lstStyle/>
          <a:p>
            <a:pPr>
              <a:spcBef>
                <a:spcPct val="0"/>
              </a:spcBef>
            </a:pPr>
            <a:r>
              <a:rPr lang="en-US" sz="6000" dirty="0" smtClean="0">
                <a:solidFill>
                  <a:srgbClr val="FFFFFF"/>
                </a:solidFill>
                <a:latin typeface="Pristina" pitchFamily="66" charset="0"/>
              </a:rPr>
              <a:t>[YouTube videos demo]</a:t>
            </a:r>
            <a:endParaRPr lang="en-US" sz="6000" dirty="0">
              <a:solidFill>
                <a:srgbClr val="FFFFFF"/>
              </a:solidFill>
              <a:latin typeface="Pristina" pitchFamily="66" charset="0"/>
            </a:endParaRPr>
          </a:p>
        </p:txBody>
      </p:sp>
      <p:sp>
        <p:nvSpPr>
          <p:cNvPr id="2" name="TextBox 1"/>
          <p:cNvSpPr txBox="1"/>
          <p:nvPr/>
        </p:nvSpPr>
        <p:spPr>
          <a:xfrm>
            <a:off x="4584778" y="5310845"/>
            <a:ext cx="3467616" cy="369332"/>
          </a:xfrm>
          <a:prstGeom prst="rect">
            <a:avLst/>
          </a:prstGeom>
          <a:noFill/>
        </p:spPr>
        <p:txBody>
          <a:bodyPr wrap="none" rtlCol="0">
            <a:spAutoFit/>
          </a:bodyPr>
          <a:lstStyle/>
          <a:p>
            <a:r>
              <a:rPr lang="en-US" dirty="0" smtClean="0">
                <a:solidFill>
                  <a:schemeClr val="bg1"/>
                </a:solidFill>
              </a:rPr>
              <a:t>Credit: Quoc Le &amp; John </a:t>
            </a:r>
            <a:r>
              <a:rPr lang="en-US" dirty="0" err="1" smtClean="0">
                <a:solidFill>
                  <a:schemeClr val="bg1"/>
                </a:solidFill>
              </a:rPr>
              <a:t>Shlens</a:t>
            </a:r>
            <a:endParaRPr lang="en-US" dirty="0">
              <a:solidFill>
                <a:schemeClr val="bg1"/>
              </a:solidFill>
            </a:endParaRPr>
          </a:p>
        </p:txBody>
      </p:sp>
    </p:spTree>
    <p:extLst>
      <p:ext uri="{BB962C8B-B14F-4D97-AF65-F5344CB8AC3E}">
        <p14:creationId xmlns:p14="http://schemas.microsoft.com/office/powerpoint/2010/main" val="225905396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eaLnBrk="0" hangingPunct="0">
              <a:spcBef>
                <a:spcPct val="0"/>
              </a:spcBef>
            </a:pPr>
            <a:endParaRPr lang="en-US" dirty="0">
              <a:solidFill>
                <a:srgbClr val="FFFFFF"/>
              </a:solidFill>
            </a:endParaRPr>
          </a:p>
        </p:txBody>
      </p:sp>
      <p:sp>
        <p:nvSpPr>
          <p:cNvPr id="6147" name="Text Box 6"/>
          <p:cNvSpPr txBox="1">
            <a:spLocks noChangeArrowheads="1"/>
          </p:cNvSpPr>
          <p:nvPr/>
        </p:nvSpPr>
        <p:spPr bwMode="auto">
          <a:xfrm>
            <a:off x="230473" y="2852925"/>
            <a:ext cx="8699500" cy="1015663"/>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Discussion: Engineering vs. Data</a:t>
            </a:r>
            <a:endParaRPr lang="en-US" sz="6000" b="1" dirty="0">
              <a:solidFill>
                <a:srgbClr val="FFFFFF"/>
              </a:solidFill>
              <a:latin typeface="Pristina" pitchFamily="66" charset="0"/>
            </a:endParaRPr>
          </a:p>
        </p:txBody>
      </p:sp>
    </p:spTree>
    <p:extLst>
      <p:ext uri="{BB962C8B-B14F-4D97-AF65-F5344CB8AC3E}">
        <p14:creationId xmlns:p14="http://schemas.microsoft.com/office/powerpoint/2010/main" val="416132004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eaLnBrk="0" hangingPunct="0">
              <a:spcBef>
                <a:spcPct val="0"/>
              </a:spcBef>
            </a:pPr>
            <a:endParaRPr lang="en-US" dirty="0">
              <a:solidFill>
                <a:srgbClr val="FFFFFF"/>
              </a:solidFill>
            </a:endParaRPr>
          </a:p>
        </p:txBody>
      </p:sp>
      <p:sp>
        <p:nvSpPr>
          <p:cNvPr id="6147" name="Text Box 6"/>
          <p:cNvSpPr txBox="1">
            <a:spLocks noChangeArrowheads="1"/>
          </p:cNvSpPr>
          <p:nvPr/>
        </p:nvSpPr>
        <p:spPr bwMode="auto">
          <a:xfrm>
            <a:off x="230473" y="740650"/>
            <a:ext cx="8699500" cy="1015663"/>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Discussion: Engineering vs. Data</a:t>
            </a:r>
            <a:endParaRPr lang="en-US" sz="6000" b="1" dirty="0">
              <a:solidFill>
                <a:srgbClr val="FFFFFF"/>
              </a:solidFill>
              <a:latin typeface="Pristina" pitchFamily="66" charset="0"/>
            </a:endParaRPr>
          </a:p>
        </p:txBody>
      </p:sp>
      <p:cxnSp>
        <p:nvCxnSpPr>
          <p:cNvPr id="3" name="Straight Arrow Connector 2"/>
          <p:cNvCxnSpPr/>
          <p:nvPr/>
        </p:nvCxnSpPr>
        <p:spPr bwMode="auto">
          <a:xfrm flipV="1">
            <a:off x="1691625" y="2507280"/>
            <a:ext cx="0" cy="3418045"/>
          </a:xfrm>
          <a:prstGeom prst="straightConnector1">
            <a:avLst/>
          </a:prstGeom>
          <a:noFill/>
          <a:ln w="57150" cap="flat" cmpd="sng" algn="ctr">
            <a:solidFill>
              <a:schemeClr val="bg1"/>
            </a:solidFill>
            <a:prstDash val="solid"/>
            <a:round/>
            <a:headEnd type="none" w="med" len="med"/>
            <a:tailEnd type="arrow"/>
          </a:ln>
          <a:effectLst/>
        </p:spPr>
      </p:cxnSp>
      <p:cxnSp>
        <p:nvCxnSpPr>
          <p:cNvPr id="8" name="Straight Arrow Connector 7"/>
          <p:cNvCxnSpPr/>
          <p:nvPr/>
        </p:nvCxnSpPr>
        <p:spPr bwMode="auto">
          <a:xfrm flipV="1">
            <a:off x="1345980" y="5541276"/>
            <a:ext cx="6260015" cy="1"/>
          </a:xfrm>
          <a:prstGeom prst="straightConnector1">
            <a:avLst/>
          </a:prstGeom>
          <a:noFill/>
          <a:ln w="57150" cap="flat" cmpd="sng" algn="ctr">
            <a:solidFill>
              <a:schemeClr val="bg1"/>
            </a:solidFill>
            <a:prstDash val="solid"/>
            <a:round/>
            <a:headEnd type="none" w="med" len="med"/>
            <a:tailEnd type="arrow"/>
          </a:ln>
          <a:effectLst/>
        </p:spPr>
      </p:cxnSp>
      <p:sp>
        <p:nvSpPr>
          <p:cNvPr id="9" name="TextBox 8"/>
          <p:cNvSpPr txBox="1"/>
          <p:nvPr/>
        </p:nvSpPr>
        <p:spPr>
          <a:xfrm>
            <a:off x="2574940" y="5618085"/>
            <a:ext cx="1107996" cy="646331"/>
          </a:xfrm>
          <a:prstGeom prst="rect">
            <a:avLst/>
          </a:prstGeom>
          <a:noFill/>
        </p:spPr>
        <p:txBody>
          <a:bodyPr wrap="none" rtlCol="0">
            <a:spAutoFit/>
          </a:bodyPr>
          <a:lstStyle/>
          <a:p>
            <a:pPr>
              <a:spcBef>
                <a:spcPts val="0"/>
              </a:spcBef>
            </a:pPr>
            <a:r>
              <a:rPr lang="en-US" dirty="0" smtClean="0">
                <a:solidFill>
                  <a:schemeClr val="bg1"/>
                </a:solidFill>
              </a:rPr>
              <a:t>Human</a:t>
            </a:r>
          </a:p>
          <a:p>
            <a:pPr>
              <a:spcBef>
                <a:spcPts val="0"/>
              </a:spcBef>
            </a:pPr>
            <a:r>
              <a:rPr lang="en-US" dirty="0" smtClean="0">
                <a:solidFill>
                  <a:schemeClr val="bg1"/>
                </a:solidFill>
              </a:rPr>
              <a:t>ingenuity</a:t>
            </a:r>
            <a:endParaRPr lang="en-US" dirty="0">
              <a:solidFill>
                <a:schemeClr val="bg1"/>
              </a:solidFill>
            </a:endParaRPr>
          </a:p>
        </p:txBody>
      </p:sp>
      <p:sp>
        <p:nvSpPr>
          <p:cNvPr id="12" name="TextBox 11"/>
          <p:cNvSpPr txBox="1"/>
          <p:nvPr/>
        </p:nvSpPr>
        <p:spPr>
          <a:xfrm>
            <a:off x="5352993" y="5656490"/>
            <a:ext cx="1005404" cy="646331"/>
          </a:xfrm>
          <a:prstGeom prst="rect">
            <a:avLst/>
          </a:prstGeom>
          <a:noFill/>
        </p:spPr>
        <p:txBody>
          <a:bodyPr wrap="none" rtlCol="0">
            <a:spAutoFit/>
          </a:bodyPr>
          <a:lstStyle/>
          <a:p>
            <a:pPr>
              <a:spcBef>
                <a:spcPts val="0"/>
              </a:spcBef>
            </a:pPr>
            <a:r>
              <a:rPr lang="en-US" dirty="0" smtClean="0">
                <a:solidFill>
                  <a:schemeClr val="bg1"/>
                </a:solidFill>
              </a:rPr>
              <a:t>Data/</a:t>
            </a:r>
          </a:p>
          <a:p>
            <a:pPr>
              <a:spcBef>
                <a:spcPts val="0"/>
              </a:spcBef>
            </a:pPr>
            <a:r>
              <a:rPr lang="en-US" dirty="0" smtClean="0">
                <a:solidFill>
                  <a:schemeClr val="bg1"/>
                </a:solidFill>
              </a:rPr>
              <a:t>learning</a:t>
            </a:r>
            <a:endParaRPr lang="en-US" dirty="0">
              <a:solidFill>
                <a:schemeClr val="bg1"/>
              </a:solidFill>
            </a:endParaRPr>
          </a:p>
        </p:txBody>
      </p:sp>
      <p:sp>
        <p:nvSpPr>
          <p:cNvPr id="10" name="Rectangle 9"/>
          <p:cNvSpPr/>
          <p:nvPr/>
        </p:nvSpPr>
        <p:spPr bwMode="auto">
          <a:xfrm>
            <a:off x="2574940" y="3621025"/>
            <a:ext cx="1190555" cy="1881845"/>
          </a:xfrm>
          <a:prstGeom prst="rect">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 name="Rectangle 13"/>
          <p:cNvSpPr/>
          <p:nvPr/>
        </p:nvSpPr>
        <p:spPr bwMode="auto">
          <a:xfrm>
            <a:off x="5326768" y="3948390"/>
            <a:ext cx="1190555" cy="1554480"/>
          </a:xfrm>
          <a:prstGeom prst="rect">
            <a:avLst/>
          </a:prstGeom>
          <a:solidFill>
            <a:srgbClr val="00B0F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TextBox 14"/>
          <p:cNvSpPr txBox="1"/>
          <p:nvPr/>
        </p:nvSpPr>
        <p:spPr>
          <a:xfrm>
            <a:off x="4684473" y="2737710"/>
            <a:ext cx="3044424" cy="369332"/>
          </a:xfrm>
          <a:prstGeom prst="rect">
            <a:avLst/>
          </a:prstGeom>
          <a:noFill/>
        </p:spPr>
        <p:txBody>
          <a:bodyPr wrap="none" rtlCol="0">
            <a:spAutoFit/>
          </a:bodyPr>
          <a:lstStyle/>
          <a:p>
            <a:pPr>
              <a:spcBef>
                <a:spcPts val="0"/>
              </a:spcBef>
            </a:pPr>
            <a:r>
              <a:rPr lang="en-US" dirty="0" smtClean="0">
                <a:solidFill>
                  <a:schemeClr val="bg1"/>
                </a:solidFill>
              </a:rPr>
              <a:t>Contribution to performance</a:t>
            </a:r>
            <a:endParaRPr lang="en-US" dirty="0">
              <a:solidFill>
                <a:schemeClr val="bg1"/>
              </a:solidFill>
            </a:endParaRPr>
          </a:p>
        </p:txBody>
      </p:sp>
    </p:spTree>
    <p:extLst>
      <p:ext uri="{BB962C8B-B14F-4D97-AF65-F5344CB8AC3E}">
        <p14:creationId xmlns:p14="http://schemas.microsoft.com/office/powerpoint/2010/main" val="60781428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eaLnBrk="0" hangingPunct="0">
              <a:spcBef>
                <a:spcPct val="0"/>
              </a:spcBef>
            </a:pPr>
            <a:endParaRPr lang="en-US" dirty="0">
              <a:solidFill>
                <a:srgbClr val="FFFFFF"/>
              </a:solidFill>
            </a:endParaRPr>
          </a:p>
        </p:txBody>
      </p:sp>
      <p:sp>
        <p:nvSpPr>
          <p:cNvPr id="6147" name="Text Box 6"/>
          <p:cNvSpPr txBox="1">
            <a:spLocks noChangeArrowheads="1"/>
          </p:cNvSpPr>
          <p:nvPr/>
        </p:nvSpPr>
        <p:spPr bwMode="auto">
          <a:xfrm>
            <a:off x="230473" y="740650"/>
            <a:ext cx="8699500" cy="1015663"/>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Discussion: Engineering vs. Data</a:t>
            </a:r>
            <a:endParaRPr lang="en-US" sz="6000" b="1" dirty="0">
              <a:solidFill>
                <a:srgbClr val="FFFFFF"/>
              </a:solidFill>
              <a:latin typeface="Pristina" pitchFamily="66" charset="0"/>
            </a:endParaRPr>
          </a:p>
        </p:txBody>
      </p:sp>
      <p:cxnSp>
        <p:nvCxnSpPr>
          <p:cNvPr id="3" name="Straight Arrow Connector 2"/>
          <p:cNvCxnSpPr/>
          <p:nvPr/>
        </p:nvCxnSpPr>
        <p:spPr bwMode="auto">
          <a:xfrm flipV="1">
            <a:off x="1691625" y="2507280"/>
            <a:ext cx="0" cy="3418045"/>
          </a:xfrm>
          <a:prstGeom prst="straightConnector1">
            <a:avLst/>
          </a:prstGeom>
          <a:noFill/>
          <a:ln w="57150" cap="flat" cmpd="sng" algn="ctr">
            <a:solidFill>
              <a:schemeClr val="bg1"/>
            </a:solidFill>
            <a:prstDash val="solid"/>
            <a:round/>
            <a:headEnd type="none" w="med" len="med"/>
            <a:tailEnd type="arrow"/>
          </a:ln>
          <a:effectLst/>
        </p:spPr>
      </p:cxnSp>
      <p:cxnSp>
        <p:nvCxnSpPr>
          <p:cNvPr id="8" name="Straight Arrow Connector 7"/>
          <p:cNvCxnSpPr/>
          <p:nvPr/>
        </p:nvCxnSpPr>
        <p:spPr bwMode="auto">
          <a:xfrm flipV="1">
            <a:off x="1345980" y="5541276"/>
            <a:ext cx="6260015" cy="1"/>
          </a:xfrm>
          <a:prstGeom prst="straightConnector1">
            <a:avLst/>
          </a:prstGeom>
          <a:noFill/>
          <a:ln w="57150" cap="flat" cmpd="sng" algn="ctr">
            <a:solidFill>
              <a:schemeClr val="bg1"/>
            </a:solidFill>
            <a:prstDash val="solid"/>
            <a:round/>
            <a:headEnd type="none" w="med" len="med"/>
            <a:tailEnd type="arrow"/>
          </a:ln>
          <a:effectLst/>
        </p:spPr>
      </p:cxnSp>
      <p:sp>
        <p:nvSpPr>
          <p:cNvPr id="9" name="TextBox 8"/>
          <p:cNvSpPr txBox="1"/>
          <p:nvPr/>
        </p:nvSpPr>
        <p:spPr>
          <a:xfrm>
            <a:off x="3995925" y="5740659"/>
            <a:ext cx="689035" cy="369332"/>
          </a:xfrm>
          <a:prstGeom prst="rect">
            <a:avLst/>
          </a:prstGeom>
          <a:noFill/>
        </p:spPr>
        <p:txBody>
          <a:bodyPr wrap="none" rtlCol="0">
            <a:spAutoFit/>
          </a:bodyPr>
          <a:lstStyle/>
          <a:p>
            <a:pPr>
              <a:spcBef>
                <a:spcPts val="0"/>
              </a:spcBef>
            </a:pPr>
            <a:r>
              <a:rPr lang="en-US" dirty="0" smtClean="0">
                <a:solidFill>
                  <a:schemeClr val="bg1"/>
                </a:solidFill>
              </a:rPr>
              <a:t>Time</a:t>
            </a:r>
            <a:endParaRPr lang="en-US" dirty="0">
              <a:solidFill>
                <a:schemeClr val="bg1"/>
              </a:solidFill>
            </a:endParaRPr>
          </a:p>
        </p:txBody>
      </p:sp>
      <p:sp>
        <p:nvSpPr>
          <p:cNvPr id="2" name="Arc 1"/>
          <p:cNvSpPr/>
          <p:nvPr/>
        </p:nvSpPr>
        <p:spPr bwMode="auto">
          <a:xfrm>
            <a:off x="1691625" y="5042010"/>
            <a:ext cx="914400" cy="914400"/>
          </a:xfrm>
          <a:prstGeom prst="arc">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 name="Straight Connector 4"/>
          <p:cNvCxnSpPr/>
          <p:nvPr/>
        </p:nvCxnSpPr>
        <p:spPr bwMode="auto">
          <a:xfrm flipV="1">
            <a:off x="1698171" y="4350720"/>
            <a:ext cx="5600584" cy="618830"/>
          </a:xfrm>
          <a:prstGeom prst="line">
            <a:avLst/>
          </a:prstGeom>
          <a:noFill/>
          <a:ln w="28575" cap="flat" cmpd="sng" algn="ctr">
            <a:solidFill>
              <a:srgbClr val="FF0000"/>
            </a:solidFill>
            <a:prstDash val="solid"/>
            <a:round/>
            <a:headEnd type="none" w="med" len="med"/>
            <a:tailEnd type="none" w="med" len="med"/>
          </a:ln>
          <a:effectLst/>
        </p:spPr>
      </p:cxnSp>
      <p:sp>
        <p:nvSpPr>
          <p:cNvPr id="11" name="Freeform 10"/>
          <p:cNvSpPr/>
          <p:nvPr/>
        </p:nvSpPr>
        <p:spPr bwMode="auto">
          <a:xfrm>
            <a:off x="1698171" y="3307278"/>
            <a:ext cx="4986104" cy="2078182"/>
          </a:xfrm>
          <a:custGeom>
            <a:avLst/>
            <a:gdLst>
              <a:gd name="connsiteX0" fmla="*/ 0 w 3253839"/>
              <a:gd name="connsiteY0" fmla="*/ 2078182 h 2078182"/>
              <a:gd name="connsiteX1" fmla="*/ 843148 w 3253839"/>
              <a:gd name="connsiteY1" fmla="*/ 2030680 h 2078182"/>
              <a:gd name="connsiteX2" fmla="*/ 1626920 w 3253839"/>
              <a:gd name="connsiteY2" fmla="*/ 1864426 h 2078182"/>
              <a:gd name="connsiteX3" fmla="*/ 2315689 w 3253839"/>
              <a:gd name="connsiteY3" fmla="*/ 1496291 h 2078182"/>
              <a:gd name="connsiteX4" fmla="*/ 2873829 w 3253839"/>
              <a:gd name="connsiteY4" fmla="*/ 866899 h 2078182"/>
              <a:gd name="connsiteX5" fmla="*/ 3253839 w 3253839"/>
              <a:gd name="connsiteY5" fmla="*/ 0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839" h="2078182">
                <a:moveTo>
                  <a:pt x="0" y="2078182"/>
                </a:moveTo>
                <a:cubicBezTo>
                  <a:pt x="285997" y="2072244"/>
                  <a:pt x="571995" y="2066306"/>
                  <a:pt x="843148" y="2030680"/>
                </a:cubicBezTo>
                <a:cubicBezTo>
                  <a:pt x="1114301" y="1995054"/>
                  <a:pt x="1381497" y="1953491"/>
                  <a:pt x="1626920" y="1864426"/>
                </a:cubicBezTo>
                <a:cubicBezTo>
                  <a:pt x="1872343" y="1775361"/>
                  <a:pt x="2107871" y="1662545"/>
                  <a:pt x="2315689" y="1496291"/>
                </a:cubicBezTo>
                <a:cubicBezTo>
                  <a:pt x="2523507" y="1330037"/>
                  <a:pt x="2717471" y="1116281"/>
                  <a:pt x="2873829" y="866899"/>
                </a:cubicBezTo>
                <a:cubicBezTo>
                  <a:pt x="3030187" y="617517"/>
                  <a:pt x="3186546" y="146462"/>
                  <a:pt x="3253839" y="0"/>
                </a:cubicBezTo>
              </a:path>
            </a:pathLst>
          </a:custGeom>
          <a:noFill/>
          <a:ln w="57150" cap="flat" cmpd="sng" algn="ctr">
            <a:solidFill>
              <a:srgbClr val="00B0F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6" name="TextBox 15"/>
          <p:cNvSpPr txBox="1"/>
          <p:nvPr/>
        </p:nvSpPr>
        <p:spPr>
          <a:xfrm>
            <a:off x="4684473" y="2737710"/>
            <a:ext cx="3044424" cy="369332"/>
          </a:xfrm>
          <a:prstGeom prst="rect">
            <a:avLst/>
          </a:prstGeom>
          <a:noFill/>
        </p:spPr>
        <p:txBody>
          <a:bodyPr wrap="none" rtlCol="0">
            <a:spAutoFit/>
          </a:bodyPr>
          <a:lstStyle/>
          <a:p>
            <a:pPr>
              <a:spcBef>
                <a:spcPts val="0"/>
              </a:spcBef>
            </a:pPr>
            <a:r>
              <a:rPr lang="en-US" dirty="0" smtClean="0">
                <a:solidFill>
                  <a:schemeClr val="bg1"/>
                </a:solidFill>
              </a:rPr>
              <a:t>Contribution to performance</a:t>
            </a:r>
            <a:endParaRPr lang="en-US" dirty="0">
              <a:solidFill>
                <a:schemeClr val="bg1"/>
              </a:solidFill>
            </a:endParaRPr>
          </a:p>
        </p:txBody>
      </p:sp>
      <p:sp>
        <p:nvSpPr>
          <p:cNvPr id="13" name="Rectangle 12"/>
          <p:cNvSpPr/>
          <p:nvPr/>
        </p:nvSpPr>
        <p:spPr bwMode="auto">
          <a:xfrm>
            <a:off x="5493720" y="3275380"/>
            <a:ext cx="2227490" cy="211008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7" name="Straight Arrow Connector 16"/>
          <p:cNvCxnSpPr/>
          <p:nvPr/>
        </p:nvCxnSpPr>
        <p:spPr bwMode="auto">
          <a:xfrm flipV="1">
            <a:off x="5455315" y="5694895"/>
            <a:ext cx="0" cy="345645"/>
          </a:xfrm>
          <a:prstGeom prst="straightConnector1">
            <a:avLst/>
          </a:prstGeom>
          <a:noFill/>
          <a:ln w="12700" cap="flat" cmpd="sng" algn="ctr">
            <a:solidFill>
              <a:schemeClr val="bg1"/>
            </a:solidFill>
            <a:prstDash val="solid"/>
            <a:round/>
            <a:headEnd type="none" w="med" len="med"/>
            <a:tailEnd type="arrow"/>
          </a:ln>
          <a:effectLst/>
        </p:spPr>
      </p:cxnSp>
      <p:sp>
        <p:nvSpPr>
          <p:cNvPr id="21" name="TextBox 20"/>
          <p:cNvSpPr txBox="1"/>
          <p:nvPr/>
        </p:nvSpPr>
        <p:spPr>
          <a:xfrm>
            <a:off x="5170554" y="6109991"/>
            <a:ext cx="646332" cy="369332"/>
          </a:xfrm>
          <a:prstGeom prst="rect">
            <a:avLst/>
          </a:prstGeom>
          <a:noFill/>
        </p:spPr>
        <p:txBody>
          <a:bodyPr wrap="none" rtlCol="0">
            <a:spAutoFit/>
          </a:bodyPr>
          <a:lstStyle/>
          <a:p>
            <a:pPr>
              <a:spcBef>
                <a:spcPts val="0"/>
              </a:spcBef>
            </a:pPr>
            <a:r>
              <a:rPr lang="en-US" dirty="0" smtClean="0">
                <a:solidFill>
                  <a:schemeClr val="bg1"/>
                </a:solidFill>
              </a:rPr>
              <a:t>Now</a:t>
            </a:r>
            <a:endParaRPr lang="en-US" dirty="0">
              <a:solidFill>
                <a:schemeClr val="bg1"/>
              </a:solidFill>
            </a:endParaRPr>
          </a:p>
        </p:txBody>
      </p:sp>
    </p:spTree>
    <p:extLst>
      <p:ext uri="{BB962C8B-B14F-4D97-AF65-F5344CB8AC3E}">
        <p14:creationId xmlns:p14="http://schemas.microsoft.com/office/powerpoint/2010/main" val="1826808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485" y="838201"/>
            <a:ext cx="7043078" cy="3754874"/>
          </a:xfrm>
          <a:prstGeom prst="rect">
            <a:avLst/>
          </a:prstGeom>
          <a:noFill/>
        </p:spPr>
        <p:txBody>
          <a:bodyPr wrap="square" rtlCol="0">
            <a:spAutoFit/>
          </a:bodyPr>
          <a:lstStyle/>
          <a:p>
            <a:pPr algn="l">
              <a:spcBef>
                <a:spcPts val="0"/>
              </a:spcBef>
              <a:spcAft>
                <a:spcPts val="600"/>
              </a:spcAft>
              <a:buFont typeface="Arial" pitchFamily="34" charset="0"/>
              <a:buChar char="•"/>
            </a:pPr>
            <a:r>
              <a:rPr lang="en-US" sz="2000" dirty="0" smtClean="0">
                <a:solidFill>
                  <a:schemeClr val="bg1"/>
                </a:solidFill>
              </a:rPr>
              <a:t> Deep Learning and Self-Taught learning: Lets learn rather than manually design our features</a:t>
            </a:r>
            <a:r>
              <a:rPr lang="en-US" sz="2000" dirty="0" smtClean="0">
                <a:solidFill>
                  <a:schemeClr val="bg1"/>
                </a:solidFill>
              </a:rPr>
              <a:t>. </a:t>
            </a:r>
            <a:endParaRPr lang="en-US" sz="2000" dirty="0" smtClean="0">
              <a:solidFill>
                <a:schemeClr val="bg1"/>
              </a:solidFill>
            </a:endParaRPr>
          </a:p>
          <a:p>
            <a:pPr algn="l">
              <a:spcBef>
                <a:spcPts val="0"/>
              </a:spcBef>
              <a:spcAft>
                <a:spcPts val="600"/>
              </a:spcAft>
              <a:buFont typeface="Arial" pitchFamily="34" charset="0"/>
              <a:buChar char="•"/>
            </a:pPr>
            <a:r>
              <a:rPr lang="en-US" sz="2000" dirty="0" smtClean="0">
                <a:solidFill>
                  <a:schemeClr val="bg1"/>
                </a:solidFill>
              </a:rPr>
              <a:t> </a:t>
            </a:r>
            <a:r>
              <a:rPr lang="en-US" sz="2000" dirty="0" smtClean="0">
                <a:solidFill>
                  <a:schemeClr val="bg1"/>
                </a:solidFill>
              </a:rPr>
              <a:t>Computer systems/scalability research as driver of performance. </a:t>
            </a:r>
          </a:p>
          <a:p>
            <a:pPr algn="l">
              <a:spcBef>
                <a:spcPts val="0"/>
              </a:spcBef>
              <a:spcAft>
                <a:spcPts val="600"/>
              </a:spcAft>
              <a:buFont typeface="Arial" pitchFamily="34" charset="0"/>
              <a:buChar char="•"/>
            </a:pPr>
            <a:r>
              <a:rPr lang="en-US" sz="2000" dirty="0">
                <a:solidFill>
                  <a:schemeClr val="bg1"/>
                </a:solidFill>
              </a:rPr>
              <a:t> </a:t>
            </a:r>
            <a:r>
              <a:rPr lang="en-US" sz="2000" dirty="0" smtClean="0">
                <a:solidFill>
                  <a:schemeClr val="bg1"/>
                </a:solidFill>
              </a:rPr>
              <a:t>Supervised learning  &amp; Unsupervised learning settings</a:t>
            </a:r>
            <a:endParaRPr lang="en-US" sz="2000" dirty="0" smtClean="0">
              <a:solidFill>
                <a:schemeClr val="bg1"/>
              </a:solidFill>
            </a:endParaRPr>
          </a:p>
          <a:p>
            <a:pPr algn="l">
              <a:spcBef>
                <a:spcPts val="0"/>
              </a:spcBef>
              <a:spcAft>
                <a:spcPts val="600"/>
              </a:spcAft>
              <a:buFont typeface="Arial" pitchFamily="34" charset="0"/>
              <a:buChar char="•"/>
            </a:pPr>
            <a:r>
              <a:rPr lang="en-US" sz="2000" dirty="0" smtClean="0">
                <a:solidFill>
                  <a:schemeClr val="bg1"/>
                </a:solidFill>
              </a:rPr>
              <a:t> To </a:t>
            </a:r>
            <a:r>
              <a:rPr lang="en-US" sz="2000" dirty="0" smtClean="0">
                <a:solidFill>
                  <a:schemeClr val="bg1"/>
                </a:solidFill>
              </a:rPr>
              <a:t>learn about deep learning</a:t>
            </a:r>
            <a:r>
              <a:rPr lang="en-US" sz="2000" dirty="0" smtClean="0">
                <a:solidFill>
                  <a:schemeClr val="bg1"/>
                </a:solidFill>
              </a:rPr>
              <a:t>: </a:t>
            </a:r>
            <a:r>
              <a:rPr lang="en-US" sz="2000" dirty="0" smtClean="0">
                <a:solidFill>
                  <a:schemeClr val="bg1"/>
                </a:solidFill>
              </a:rPr>
              <a:t/>
            </a:r>
            <a:br>
              <a:rPr lang="en-US" sz="2000" dirty="0" smtClean="0">
                <a:solidFill>
                  <a:schemeClr val="bg1"/>
                </a:solidFill>
              </a:rPr>
            </a:br>
            <a:r>
              <a:rPr lang="en-US" sz="2000" dirty="0" smtClean="0">
                <a:solidFill>
                  <a:schemeClr val="bg1"/>
                </a:solidFill>
              </a:rPr>
              <a:t>   </a:t>
            </a:r>
            <a:r>
              <a:rPr lang="en-US" sz="2000" dirty="0" smtClean="0">
                <a:solidFill>
                  <a:srgbClr val="00B0F0"/>
                </a:solidFill>
              </a:rPr>
              <a:t>http://deeplearning.stanford.edu/wiki</a:t>
            </a:r>
          </a:p>
          <a:p>
            <a:pPr>
              <a:spcBef>
                <a:spcPts val="0"/>
              </a:spcBef>
              <a:spcAft>
                <a:spcPts val="600"/>
              </a:spcAft>
              <a:buFont typeface="Arial" pitchFamily="34" charset="0"/>
              <a:buChar char="•"/>
            </a:pPr>
            <a:endParaRPr lang="en-US" sz="300" dirty="0" smtClean="0">
              <a:solidFill>
                <a:schemeClr val="bg1"/>
              </a:solidFill>
            </a:endParaRPr>
          </a:p>
          <a:p>
            <a:pPr algn="l">
              <a:spcBef>
                <a:spcPts val="0"/>
              </a:spcBef>
              <a:spcAft>
                <a:spcPts val="600"/>
              </a:spcAft>
            </a:pPr>
            <a:endParaRPr lang="en-US" sz="2000" dirty="0" smtClean="0">
              <a:solidFill>
                <a:schemeClr val="bg1"/>
              </a:solidFill>
            </a:endParaRPr>
          </a:p>
          <a:p>
            <a:pPr algn="l">
              <a:spcBef>
                <a:spcPts val="0"/>
              </a:spcBef>
              <a:spcAft>
                <a:spcPts val="600"/>
              </a:spcAft>
            </a:pPr>
            <a:endParaRPr lang="en-US" sz="2000" dirty="0" smtClean="0">
              <a:solidFill>
                <a:schemeClr val="bg1"/>
              </a:solidFill>
            </a:endParaRPr>
          </a:p>
          <a:p>
            <a:pPr algn="l">
              <a:spcBef>
                <a:spcPts val="0"/>
              </a:spcBef>
              <a:spcAft>
                <a:spcPts val="600"/>
              </a:spcAft>
            </a:pPr>
            <a:r>
              <a:rPr lang="en-US" sz="2000" dirty="0" smtClean="0">
                <a:solidFill>
                  <a:schemeClr val="bg1"/>
                </a:solidFill>
              </a:rPr>
              <a:t> </a:t>
            </a:r>
          </a:p>
        </p:txBody>
      </p:sp>
      <p:sp>
        <p:nvSpPr>
          <p:cNvPr id="2" name="Title 1"/>
          <p:cNvSpPr>
            <a:spLocks noGrp="1"/>
          </p:cNvSpPr>
          <p:nvPr>
            <p:ph type="title"/>
          </p:nvPr>
        </p:nvSpPr>
        <p:spPr/>
        <p:txBody>
          <a:bodyPr/>
          <a:lstStyle/>
          <a:p>
            <a:r>
              <a:rPr lang="en-US" dirty="0" smtClean="0"/>
              <a:t>Deep Learning </a:t>
            </a:r>
            <a:r>
              <a:rPr lang="en-US" smtClean="0"/>
              <a:t>&amp; Self-Taught Learning</a:t>
            </a:r>
            <a:endParaRPr lang="en-US" dirty="0"/>
          </a:p>
        </p:txBody>
      </p:sp>
      <p:pic>
        <p:nvPicPr>
          <p:cNvPr id="1513474" name="Picture 2" descr="C:\Users\ang\Desktop\Vision.jpg"/>
          <p:cNvPicPr>
            <a:picLocks noChangeAspect="1" noChangeArrowheads="1"/>
          </p:cNvPicPr>
          <p:nvPr/>
        </p:nvPicPr>
        <p:blipFill>
          <a:blip r:embed="rId3"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4"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5" cstate="print"/>
          <a:srcRect/>
          <a:stretch>
            <a:fillRect/>
          </a:stretch>
        </p:blipFill>
        <p:spPr bwMode="auto">
          <a:xfrm>
            <a:off x="10832015" y="4158695"/>
            <a:ext cx="1322019" cy="1152150"/>
          </a:xfrm>
          <a:prstGeom prst="rect">
            <a:avLst/>
          </a:prstGeom>
          <a:noFill/>
        </p:spPr>
      </p:pic>
      <p:grpSp>
        <p:nvGrpSpPr>
          <p:cNvPr id="3" name="Group 4"/>
          <p:cNvGrpSpPr>
            <a:grpSpLocks/>
          </p:cNvGrpSpPr>
          <p:nvPr/>
        </p:nvGrpSpPr>
        <p:grpSpPr bwMode="auto">
          <a:xfrm>
            <a:off x="5645879" y="2781415"/>
            <a:ext cx="3066375" cy="916420"/>
            <a:chOff x="1066" y="3370"/>
            <a:chExt cx="2886" cy="762"/>
          </a:xfrm>
        </p:grpSpPr>
        <p:sp>
          <p:nvSpPr>
            <p:cNvPr id="22" name="Rectangle 5"/>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23" name="Picture 6"/>
            <p:cNvPicPr>
              <a:picLocks noChangeAspect="1" noChangeArrowheads="1"/>
            </p:cNvPicPr>
            <p:nvPr/>
          </p:nvPicPr>
          <p:blipFill>
            <a:blip r:embed="rId6" cstate="print"/>
            <a:srcRect/>
            <a:stretch>
              <a:fillRect/>
            </a:stretch>
          </p:blipFill>
          <p:spPr bwMode="auto">
            <a:xfrm>
              <a:off x="1155" y="3454"/>
              <a:ext cx="335" cy="167"/>
            </a:xfrm>
            <a:prstGeom prst="rect">
              <a:avLst/>
            </a:prstGeom>
            <a:noFill/>
            <a:ln w="12700" algn="ctr">
              <a:noFill/>
              <a:miter lim="800000"/>
              <a:headEnd/>
              <a:tailEnd/>
            </a:ln>
          </p:spPr>
        </p:pic>
        <p:pic>
          <p:nvPicPr>
            <p:cNvPr id="24" name="Picture 7"/>
            <p:cNvPicPr>
              <a:picLocks noChangeAspect="1" noChangeArrowheads="1"/>
            </p:cNvPicPr>
            <p:nvPr/>
          </p:nvPicPr>
          <p:blipFill>
            <a:blip r:embed="rId7" cstate="print"/>
            <a:srcRect/>
            <a:stretch>
              <a:fillRect/>
            </a:stretch>
          </p:blipFill>
          <p:spPr bwMode="auto">
            <a:xfrm>
              <a:off x="1981" y="3460"/>
              <a:ext cx="319" cy="212"/>
            </a:xfrm>
            <a:prstGeom prst="rect">
              <a:avLst/>
            </a:prstGeom>
            <a:noFill/>
            <a:ln w="12700" algn="ctr">
              <a:noFill/>
              <a:miter lim="800000"/>
              <a:headEnd/>
              <a:tailEnd/>
            </a:ln>
          </p:spPr>
        </p:pic>
        <p:pic>
          <p:nvPicPr>
            <p:cNvPr id="25" name="Picture 8"/>
            <p:cNvPicPr>
              <a:picLocks noChangeAspect="1" noChangeArrowheads="1"/>
            </p:cNvPicPr>
            <p:nvPr/>
          </p:nvPicPr>
          <p:blipFill>
            <a:blip r:embed="rId8" cstate="print"/>
            <a:srcRect/>
            <a:stretch>
              <a:fillRect/>
            </a:stretch>
          </p:blipFill>
          <p:spPr bwMode="auto">
            <a:xfrm>
              <a:off x="1983" y="3717"/>
              <a:ext cx="319" cy="213"/>
            </a:xfrm>
            <a:prstGeom prst="rect">
              <a:avLst/>
            </a:prstGeom>
            <a:noFill/>
            <a:ln w="12700" algn="ctr">
              <a:noFill/>
              <a:miter lim="800000"/>
              <a:headEnd/>
              <a:tailEnd/>
            </a:ln>
          </p:spPr>
        </p:pic>
        <p:pic>
          <p:nvPicPr>
            <p:cNvPr id="26" name="Picture 9"/>
            <p:cNvPicPr>
              <a:picLocks noChangeAspect="1" noChangeArrowheads="1"/>
            </p:cNvPicPr>
            <p:nvPr/>
          </p:nvPicPr>
          <p:blipFill>
            <a:blip r:embed="rId9" cstate="print"/>
            <a:srcRect/>
            <a:stretch>
              <a:fillRect/>
            </a:stretch>
          </p:blipFill>
          <p:spPr bwMode="auto">
            <a:xfrm>
              <a:off x="1567" y="3706"/>
              <a:ext cx="335" cy="224"/>
            </a:xfrm>
            <a:prstGeom prst="rect">
              <a:avLst/>
            </a:prstGeom>
            <a:noFill/>
            <a:ln w="12700" algn="ctr">
              <a:noFill/>
              <a:miter lim="800000"/>
              <a:headEnd/>
              <a:tailEnd/>
            </a:ln>
          </p:spPr>
        </p:pic>
        <p:sp>
          <p:nvSpPr>
            <p:cNvPr id="27" name="Text Box 10"/>
            <p:cNvSpPr txBox="1">
              <a:spLocks noChangeArrowheads="1"/>
            </p:cNvSpPr>
            <p:nvPr/>
          </p:nvSpPr>
          <p:spPr bwMode="auto">
            <a:xfrm>
              <a:off x="1245" y="3940"/>
              <a:ext cx="1043" cy="192"/>
            </a:xfrm>
            <a:prstGeom prst="rect">
              <a:avLst/>
            </a:prstGeom>
            <a:noFill/>
            <a:ln w="12700" algn="ctr">
              <a:noFill/>
              <a:miter lim="800000"/>
              <a:headEnd/>
              <a:tailEnd/>
            </a:ln>
          </p:spPr>
          <p:txBody>
            <a:bodyPr wrap="none">
              <a:spAutoFit/>
            </a:bodyPr>
            <a:lstStyle/>
            <a:p>
              <a:pPr algn="l">
                <a:spcBef>
                  <a:spcPct val="0"/>
                </a:spcBef>
              </a:pPr>
              <a:r>
                <a:rPr lang="en-US" sz="900" dirty="0" smtClean="0">
                  <a:latin typeface="Arial" charset="0"/>
                </a:rPr>
                <a:t>Unlabeled images</a:t>
              </a:r>
              <a:endParaRPr lang="en-US" sz="900" dirty="0">
                <a:latin typeface="Arial" charset="0"/>
              </a:endParaRPr>
            </a:p>
          </p:txBody>
        </p:sp>
        <p:pic>
          <p:nvPicPr>
            <p:cNvPr id="28" name="Picture 11"/>
            <p:cNvPicPr>
              <a:picLocks noChangeAspect="1" noChangeArrowheads="1"/>
            </p:cNvPicPr>
            <p:nvPr/>
          </p:nvPicPr>
          <p:blipFill>
            <a:blip r:embed="rId10" cstate="print"/>
            <a:srcRect/>
            <a:stretch>
              <a:fillRect/>
            </a:stretch>
          </p:blipFill>
          <p:spPr bwMode="auto">
            <a:xfrm>
              <a:off x="1145" y="3713"/>
              <a:ext cx="331" cy="221"/>
            </a:xfrm>
            <a:prstGeom prst="rect">
              <a:avLst/>
            </a:prstGeom>
            <a:noFill/>
            <a:ln w="12700" algn="ctr">
              <a:noFill/>
              <a:miter lim="800000"/>
              <a:headEnd/>
              <a:tailEnd/>
            </a:ln>
          </p:spPr>
        </p:pic>
        <p:grpSp>
          <p:nvGrpSpPr>
            <p:cNvPr id="4" name="Group 12"/>
            <p:cNvGrpSpPr>
              <a:grpSpLocks/>
            </p:cNvGrpSpPr>
            <p:nvPr/>
          </p:nvGrpSpPr>
          <p:grpSpPr bwMode="auto">
            <a:xfrm>
              <a:off x="2500" y="3418"/>
              <a:ext cx="653" cy="618"/>
              <a:chOff x="2694" y="3515"/>
              <a:chExt cx="653" cy="618"/>
            </a:xfrm>
          </p:grpSpPr>
          <p:sp>
            <p:nvSpPr>
              <p:cNvPr id="35" name="Rectangle 13"/>
              <p:cNvSpPr>
                <a:spLocks noChangeArrowheads="1"/>
              </p:cNvSpPr>
              <p:nvPr/>
            </p:nvSpPr>
            <p:spPr bwMode="auto">
              <a:xfrm>
                <a:off x="2694"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6" name="Picture 14"/>
              <p:cNvPicPr>
                <a:picLocks noChangeAspect="1" noChangeArrowheads="1"/>
              </p:cNvPicPr>
              <p:nvPr/>
            </p:nvPicPr>
            <p:blipFill>
              <a:blip r:embed="rId11" cstate="print"/>
              <a:srcRect/>
              <a:stretch>
                <a:fillRect/>
              </a:stretch>
            </p:blipFill>
            <p:spPr bwMode="auto">
              <a:xfrm>
                <a:off x="2791" y="3587"/>
                <a:ext cx="459" cy="308"/>
              </a:xfrm>
              <a:prstGeom prst="rect">
                <a:avLst/>
              </a:prstGeom>
              <a:noFill/>
              <a:ln w="12700" algn="ctr">
                <a:noFill/>
                <a:miter lim="800000"/>
                <a:headEnd/>
                <a:tailEnd/>
              </a:ln>
            </p:spPr>
          </p:pic>
          <p:sp>
            <p:nvSpPr>
              <p:cNvPr id="37" name="Text Box 15"/>
              <p:cNvSpPr txBox="1">
                <a:spLocks noChangeArrowheads="1"/>
              </p:cNvSpPr>
              <p:nvPr/>
            </p:nvSpPr>
            <p:spPr bwMode="auto">
              <a:xfrm>
                <a:off x="2799" y="3926"/>
                <a:ext cx="387" cy="207"/>
              </a:xfrm>
              <a:prstGeom prst="rect">
                <a:avLst/>
              </a:prstGeom>
              <a:noFill/>
              <a:ln w="12700" algn="ctr">
                <a:noFill/>
                <a:miter lim="800000"/>
                <a:headEnd/>
                <a:tailEnd/>
              </a:ln>
            </p:spPr>
            <p:txBody>
              <a:bodyPr>
                <a:spAutoFit/>
              </a:bodyPr>
              <a:lstStyle/>
              <a:p>
                <a:pPr>
                  <a:spcBef>
                    <a:spcPct val="0"/>
                  </a:spcBef>
                </a:pPr>
                <a:r>
                  <a:rPr lang="en-US" sz="800" dirty="0" smtClean="0">
                    <a:latin typeface="Arial" charset="0"/>
                  </a:rPr>
                  <a:t>Car</a:t>
                </a:r>
                <a:endParaRPr lang="en-US" sz="800" dirty="0">
                  <a:latin typeface="Arial" charset="0"/>
                </a:endParaRPr>
              </a:p>
            </p:txBody>
          </p:sp>
        </p:grpSp>
        <p:grpSp>
          <p:nvGrpSpPr>
            <p:cNvPr id="5" name="Group 16"/>
            <p:cNvGrpSpPr>
              <a:grpSpLocks/>
            </p:cNvGrpSpPr>
            <p:nvPr/>
          </p:nvGrpSpPr>
          <p:grpSpPr bwMode="auto">
            <a:xfrm>
              <a:off x="3274" y="3418"/>
              <a:ext cx="678" cy="594"/>
              <a:chOff x="3274" y="3418"/>
              <a:chExt cx="678" cy="594"/>
            </a:xfrm>
          </p:grpSpPr>
          <p:sp>
            <p:nvSpPr>
              <p:cNvPr id="32" name="Rectangle 17"/>
              <p:cNvSpPr>
                <a:spLocks noChangeArrowheads="1"/>
              </p:cNvSpPr>
              <p:nvPr/>
            </p:nvSpPr>
            <p:spPr bwMode="auto">
              <a:xfrm>
                <a:off x="3274"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3" name="Picture 18"/>
              <p:cNvPicPr>
                <a:picLocks noChangeAspect="1" noChangeArrowheads="1"/>
              </p:cNvPicPr>
              <p:nvPr/>
            </p:nvPicPr>
            <p:blipFill>
              <a:blip r:embed="rId12" cstate="print"/>
              <a:srcRect/>
              <a:stretch>
                <a:fillRect/>
              </a:stretch>
            </p:blipFill>
            <p:spPr bwMode="auto">
              <a:xfrm>
                <a:off x="3347" y="3491"/>
                <a:ext cx="508" cy="296"/>
              </a:xfrm>
              <a:prstGeom prst="rect">
                <a:avLst/>
              </a:prstGeom>
              <a:noFill/>
              <a:ln w="12700" algn="ctr">
                <a:noFill/>
                <a:miter lim="800000"/>
                <a:headEnd/>
                <a:tailEnd/>
              </a:ln>
            </p:spPr>
          </p:pic>
          <p:sp>
            <p:nvSpPr>
              <p:cNvPr id="34" name="Text Box 19"/>
              <p:cNvSpPr txBox="1">
                <a:spLocks noChangeArrowheads="1"/>
              </p:cNvSpPr>
              <p:nvPr/>
            </p:nvSpPr>
            <p:spPr bwMode="auto">
              <a:xfrm>
                <a:off x="3307" y="3805"/>
                <a:ext cx="642" cy="207"/>
              </a:xfrm>
              <a:prstGeom prst="rect">
                <a:avLst/>
              </a:prstGeom>
              <a:noFill/>
              <a:ln w="12700" algn="ctr">
                <a:noFill/>
                <a:miter lim="800000"/>
                <a:headEnd/>
                <a:tailEnd/>
              </a:ln>
            </p:spPr>
            <p:txBody>
              <a:bodyPr wrap="none">
                <a:spAutoFit/>
              </a:bodyPr>
              <a:lstStyle/>
              <a:p>
                <a:pPr algn="l">
                  <a:spcBef>
                    <a:spcPct val="0"/>
                  </a:spcBef>
                </a:pPr>
                <a:r>
                  <a:rPr lang="en-US" sz="800" dirty="0">
                    <a:latin typeface="Arial" charset="0"/>
                  </a:rPr>
                  <a:t>Motorcycle</a:t>
                </a:r>
              </a:p>
            </p:txBody>
          </p:sp>
        </p:grpSp>
        <p:pic>
          <p:nvPicPr>
            <p:cNvPr id="31" name="Picture 20"/>
            <p:cNvPicPr>
              <a:picLocks noChangeAspect="1" noChangeArrowheads="1"/>
            </p:cNvPicPr>
            <p:nvPr/>
          </p:nvPicPr>
          <p:blipFill>
            <a:blip r:embed="rId13" cstate="print"/>
            <a:srcRect/>
            <a:stretch>
              <a:fillRect/>
            </a:stretch>
          </p:blipFill>
          <p:spPr bwMode="auto">
            <a:xfrm>
              <a:off x="1574" y="3442"/>
              <a:ext cx="338" cy="218"/>
            </a:xfrm>
            <a:prstGeom prst="rect">
              <a:avLst/>
            </a:prstGeom>
            <a:noFill/>
            <a:ln w="25400" algn="ctr">
              <a:noFill/>
              <a:miter lim="800000"/>
              <a:headEnd/>
              <a:tailEnd/>
            </a:ln>
          </p:spPr>
        </p:pic>
      </p:grpSp>
      <p:cxnSp>
        <p:nvCxnSpPr>
          <p:cNvPr id="39" name="Straight Connector 38"/>
          <p:cNvCxnSpPr/>
          <p:nvPr/>
        </p:nvCxnSpPr>
        <p:spPr bwMode="auto">
          <a:xfrm>
            <a:off x="270640" y="3697835"/>
            <a:ext cx="8686800" cy="38100"/>
          </a:xfrm>
          <a:prstGeom prst="line">
            <a:avLst/>
          </a:prstGeom>
          <a:noFill/>
          <a:ln w="38100" cap="flat" cmpd="sng" algn="ctr">
            <a:solidFill>
              <a:schemeClr val="bg1"/>
            </a:solidFill>
            <a:prstDash val="solid"/>
            <a:round/>
            <a:headEnd type="none" w="med" len="med"/>
            <a:tailEnd type="none" w="med" len="med"/>
          </a:ln>
          <a:effectLst/>
        </p:spPr>
      </p:cxnSp>
      <p:grpSp>
        <p:nvGrpSpPr>
          <p:cNvPr id="49" name="Group 48"/>
          <p:cNvGrpSpPr/>
          <p:nvPr/>
        </p:nvGrpSpPr>
        <p:grpSpPr>
          <a:xfrm>
            <a:off x="539475" y="3864806"/>
            <a:ext cx="8794745" cy="1525018"/>
            <a:chOff x="-1145642" y="5186310"/>
            <a:chExt cx="10241863" cy="1775950"/>
          </a:xfrm>
        </p:grpSpPr>
        <p:grpSp>
          <p:nvGrpSpPr>
            <p:cNvPr id="50" name="Group 9"/>
            <p:cNvGrpSpPr/>
            <p:nvPr/>
          </p:nvGrpSpPr>
          <p:grpSpPr>
            <a:xfrm>
              <a:off x="-1145643" y="5186308"/>
              <a:ext cx="10241864" cy="1775949"/>
              <a:chOff x="-1145643" y="5186308"/>
              <a:chExt cx="10241864" cy="1775949"/>
            </a:xfrm>
          </p:grpSpPr>
          <p:grpSp>
            <p:nvGrpSpPr>
              <p:cNvPr id="52" name="Group 41"/>
              <p:cNvGrpSpPr/>
              <p:nvPr/>
            </p:nvGrpSpPr>
            <p:grpSpPr>
              <a:xfrm>
                <a:off x="-1145643" y="5186308"/>
                <a:ext cx="10241864" cy="1775949"/>
                <a:chOff x="-1313441" y="4942901"/>
                <a:chExt cx="11645625" cy="2019363"/>
              </a:xfrm>
            </p:grpSpPr>
            <p:grpSp>
              <p:nvGrpSpPr>
                <p:cNvPr id="54" name="Group 47"/>
                <p:cNvGrpSpPr/>
                <p:nvPr/>
              </p:nvGrpSpPr>
              <p:grpSpPr>
                <a:xfrm>
                  <a:off x="-1313441" y="4942901"/>
                  <a:ext cx="11645625" cy="2019363"/>
                  <a:chOff x="-1310844" y="4619555"/>
                  <a:chExt cx="12909060" cy="2238445"/>
                </a:xfrm>
              </p:grpSpPr>
              <p:sp>
                <p:nvSpPr>
                  <p:cNvPr id="56"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2" name="Text Box 10"/>
                  <p:cNvSpPr txBox="1">
                    <a:spLocks noChangeArrowheads="1"/>
                  </p:cNvSpPr>
                  <p:nvPr/>
                </p:nvSpPr>
                <p:spPr bwMode="auto">
                  <a:xfrm>
                    <a:off x="-1310844" y="6079220"/>
                    <a:ext cx="12909060" cy="380663"/>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100" kern="1200" dirty="0" smtClean="0">
                        <a:solidFill>
                          <a:schemeClr val="bg1"/>
                        </a:solidFill>
                        <a:latin typeface="+mn-lt"/>
                        <a:ea typeface="+mn-ea"/>
                        <a:cs typeface="+mn-cs"/>
                      </a:rPr>
                      <a:t>    Adam Coates       Quoc Le       Honglak Lee     Andrew Saxe   Andrew Maas Chris Manning Jiquan Ngiam  Richard Socher     Will Zou </a:t>
                    </a:r>
                    <a:endParaRPr lang="en-US" sz="1100" kern="1200" dirty="0">
                      <a:solidFill>
                        <a:schemeClr val="bg1"/>
                      </a:solidFill>
                      <a:latin typeface="+mn-lt"/>
                      <a:ea typeface="+mn-ea"/>
                      <a:cs typeface="+mn-cs"/>
                    </a:endParaRPr>
                  </a:p>
                </p:txBody>
              </p:sp>
              <p:pic>
                <p:nvPicPr>
                  <p:cNvPr id="63" name="Picture 9" descr="honglak"/>
                  <p:cNvPicPr>
                    <a:picLocks noChangeAspect="1" noChangeArrowheads="1"/>
                  </p:cNvPicPr>
                  <p:nvPr/>
                </p:nvPicPr>
                <p:blipFill>
                  <a:blip r:embed="rId14"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15" descr="quoc"/>
                  <p:cNvPicPr>
                    <a:picLocks noChangeAspect="1" noChangeArrowheads="1"/>
                  </p:cNvPicPr>
                  <p:nvPr/>
                </p:nvPicPr>
                <p:blipFill>
                  <a:blip r:embed="rId15"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
                  <p:cNvPicPr>
                    <a:picLocks noChangeAspect="1" noChangeArrowheads="1"/>
                  </p:cNvPicPr>
                  <p:nvPr/>
                </p:nvPicPr>
                <p:blipFill>
                  <a:blip r:embed="rId18" cstate="print"/>
                  <a:srcRect/>
                  <a:stretch>
                    <a:fillRect/>
                  </a:stretch>
                </p:blipFill>
                <p:spPr bwMode="auto">
                  <a:xfrm>
                    <a:off x="7384260" y="4619555"/>
                    <a:ext cx="1112108" cy="1371600"/>
                  </a:xfrm>
                  <a:prstGeom prst="rect">
                    <a:avLst/>
                  </a:prstGeom>
                  <a:noFill/>
                  <a:ln w="9525">
                    <a:noFill/>
                    <a:miter lim="800000"/>
                    <a:headEnd/>
                    <a:tailEnd/>
                  </a:ln>
                </p:spPr>
              </p:pic>
              <p:pic>
                <p:nvPicPr>
                  <p:cNvPr id="68" name="Picture 2"/>
                  <p:cNvPicPr>
                    <a:picLocks noChangeAspect="1" noChangeArrowheads="1"/>
                  </p:cNvPicPr>
                  <p:nvPr/>
                </p:nvPicPr>
                <p:blipFill>
                  <a:blip r:embed="rId19" cstate="print"/>
                  <a:srcRect/>
                  <a:stretch>
                    <a:fillRect/>
                  </a:stretch>
                </p:blipFill>
                <p:spPr bwMode="auto">
                  <a:xfrm>
                    <a:off x="8727115" y="4619555"/>
                    <a:ext cx="1168869" cy="1371600"/>
                  </a:xfrm>
                  <a:prstGeom prst="rect">
                    <a:avLst/>
                  </a:prstGeom>
                  <a:noFill/>
                  <a:ln w="9525">
                    <a:noFill/>
                    <a:miter lim="800000"/>
                    <a:headEnd/>
                    <a:tailEnd/>
                  </a:ln>
                </p:spPr>
              </p:pic>
            </p:grpSp>
            <p:pic>
              <p:nvPicPr>
                <p:cNvPr id="55" name="Picture 2" descr="http://www-nlp.stanford.edu/~manning/images/chrism2.jpg"/>
                <p:cNvPicPr>
                  <a:picLocks noChangeAspect="1" noChangeArrowheads="1"/>
                </p:cNvPicPr>
                <p:nvPr/>
              </p:nvPicPr>
              <p:blipFill>
                <a:blip r:embed="rId20" cstate="print"/>
                <a:srcRect/>
                <a:stretch>
                  <a:fillRect/>
                </a:stretch>
              </p:blipFill>
              <p:spPr bwMode="auto">
                <a:xfrm>
                  <a:off x="5374396" y="4949890"/>
                  <a:ext cx="925829" cy="1234440"/>
                </a:xfrm>
                <a:prstGeom prst="rect">
                  <a:avLst/>
                </a:prstGeom>
                <a:noFill/>
              </p:spPr>
            </p:pic>
          </p:grpSp>
          <p:pic>
            <p:nvPicPr>
              <p:cNvPr id="53" name="Picture 2" descr="will_phot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58125" y="5196990"/>
                <a:ext cx="912360" cy="1088137"/>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4" descr="http://www.stanford.edu/~acoates/adam3.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6279" t="11506" r="23115" b="33870"/>
            <a:stretch/>
          </p:blipFill>
          <p:spPr bwMode="auto">
            <a:xfrm>
              <a:off x="-795502" y="5221239"/>
              <a:ext cx="869892" cy="1088136"/>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TextBox 70"/>
          <p:cNvSpPr txBox="1"/>
          <p:nvPr/>
        </p:nvSpPr>
        <p:spPr>
          <a:xfrm>
            <a:off x="0" y="4287261"/>
            <a:ext cx="764953"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Stanford</a:t>
            </a:r>
          </a:p>
        </p:txBody>
      </p:sp>
      <p:sp>
        <p:nvSpPr>
          <p:cNvPr id="72" name="TextBox 71"/>
          <p:cNvSpPr txBox="1"/>
          <p:nvPr/>
        </p:nvSpPr>
        <p:spPr>
          <a:xfrm>
            <a:off x="53109" y="5593031"/>
            <a:ext cx="678391"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Google</a:t>
            </a:r>
          </a:p>
        </p:txBody>
      </p:sp>
      <p:grpSp>
        <p:nvGrpSpPr>
          <p:cNvPr id="10" name="Group 9"/>
          <p:cNvGrpSpPr/>
          <p:nvPr/>
        </p:nvGrpSpPr>
        <p:grpSpPr>
          <a:xfrm>
            <a:off x="347450" y="5171541"/>
            <a:ext cx="8705441" cy="1675504"/>
            <a:chOff x="347450" y="5171541"/>
            <a:chExt cx="8705441" cy="1675504"/>
          </a:xfrm>
        </p:grpSpPr>
        <p:grpSp>
          <p:nvGrpSpPr>
            <p:cNvPr id="7" name="Group 6"/>
            <p:cNvGrpSpPr/>
            <p:nvPr/>
          </p:nvGrpSpPr>
          <p:grpSpPr>
            <a:xfrm>
              <a:off x="347450" y="5171541"/>
              <a:ext cx="8705441" cy="1675504"/>
              <a:chOff x="347450" y="5171541"/>
              <a:chExt cx="8705441" cy="1675504"/>
            </a:xfrm>
          </p:grpSpPr>
          <p:sp>
            <p:nvSpPr>
              <p:cNvPr id="44" name="Rectangle 43"/>
              <p:cNvSpPr/>
              <p:nvPr/>
            </p:nvSpPr>
            <p:spPr>
              <a:xfrm>
                <a:off x="347450" y="6246881"/>
                <a:ext cx="8705441" cy="600164"/>
              </a:xfrm>
              <a:prstGeom prst="rect">
                <a:avLst/>
              </a:prstGeom>
            </p:spPr>
            <p:txBody>
              <a:bodyPr wrap="square">
                <a:spAutoFit/>
              </a:bodyPr>
              <a:lstStyle/>
              <a:p>
                <a:pPr algn="l">
                  <a:spcBef>
                    <a:spcPts val="0"/>
                  </a:spcBef>
                </a:pPr>
                <a:r>
                  <a:rPr lang="en-US" sz="1100" dirty="0" smtClean="0">
                    <a:solidFill>
                      <a:schemeClr val="bg1"/>
                    </a:solidFill>
                  </a:rPr>
                  <a:t>            Kai Chen     Greg Corrado     Jeff Dean   Matthieu Devin  Andrea </a:t>
                </a:r>
                <a:r>
                  <a:rPr lang="en-US" sz="1100" dirty="0" err="1" smtClean="0">
                    <a:solidFill>
                      <a:schemeClr val="bg1"/>
                    </a:solidFill>
                  </a:rPr>
                  <a:t>Frome</a:t>
                </a:r>
                <a:r>
                  <a:rPr lang="en-US" sz="1100" dirty="0" smtClean="0">
                    <a:solidFill>
                      <a:schemeClr val="bg1"/>
                    </a:solidFill>
                  </a:rPr>
                  <a:t>   </a:t>
                </a:r>
                <a:r>
                  <a:rPr lang="en-US" sz="1100" dirty="0" err="1" smtClean="0">
                    <a:solidFill>
                      <a:schemeClr val="bg1"/>
                    </a:solidFill>
                  </a:rPr>
                  <a:t>Rajat</a:t>
                </a:r>
                <a:r>
                  <a:rPr lang="en-US" sz="1100" dirty="0" smtClean="0">
                    <a:solidFill>
                      <a:schemeClr val="bg1"/>
                    </a:solidFill>
                  </a:rPr>
                  <a:t> </a:t>
                </a:r>
                <a:r>
                  <a:rPr lang="en-US" sz="1100" dirty="0" err="1" smtClean="0">
                    <a:solidFill>
                      <a:schemeClr val="bg1"/>
                    </a:solidFill>
                  </a:rPr>
                  <a:t>Monga</a:t>
                </a:r>
                <a:r>
                  <a:rPr lang="en-US" sz="1100" dirty="0" smtClean="0">
                    <a:solidFill>
                      <a:schemeClr val="bg1"/>
                    </a:solidFill>
                  </a:rPr>
                  <a:t>   </a:t>
                </a:r>
                <a:r>
                  <a:rPr lang="en-US" sz="1100" dirty="0" err="1" smtClean="0">
                    <a:solidFill>
                      <a:schemeClr val="bg1"/>
                    </a:solidFill>
                  </a:rPr>
                  <a:t>Marc’Aurelio</a:t>
                </a:r>
                <a:r>
                  <a:rPr lang="en-US" sz="1100" dirty="0" smtClean="0">
                    <a:solidFill>
                      <a:schemeClr val="bg1"/>
                    </a:solidFill>
                  </a:rPr>
                  <a:t>     Paul Tucker      Kay Le             </a:t>
                </a:r>
              </a:p>
              <a:p>
                <a:pPr algn="l">
                  <a:spcBef>
                    <a:spcPts val="0"/>
                  </a:spcBef>
                </a:pPr>
                <a:r>
                  <a:rPr lang="en-US" sz="1100" dirty="0" smtClean="0">
                    <a:solidFill>
                      <a:schemeClr val="bg1"/>
                    </a:solidFill>
                  </a:rPr>
                  <a:t>                                                                                                                                                            </a:t>
                </a:r>
                <a:r>
                  <a:rPr lang="en-US" sz="1100" dirty="0" err="1" smtClean="0">
                    <a:solidFill>
                      <a:schemeClr val="bg1"/>
                    </a:solidFill>
                  </a:rPr>
                  <a:t>Ranzato</a:t>
                </a:r>
                <a:r>
                  <a:rPr lang="en-US" sz="1100" dirty="0" smtClean="0">
                    <a:solidFill>
                      <a:schemeClr val="bg1"/>
                    </a:solidFill>
                  </a:rPr>
                  <a:t/>
                </a:r>
                <a:br>
                  <a:rPr lang="en-US" sz="1100" dirty="0" smtClean="0">
                    <a:solidFill>
                      <a:schemeClr val="bg1"/>
                    </a:solidFill>
                  </a:rPr>
                </a:br>
                <a:endParaRPr lang="en-US" sz="1100" dirty="0">
                  <a:solidFill>
                    <a:schemeClr val="bg1"/>
                  </a:solidFill>
                </a:endParaRPr>
              </a:p>
            </p:txBody>
          </p:sp>
          <p:grpSp>
            <p:nvGrpSpPr>
              <p:cNvPr id="45" name="Group 44"/>
              <p:cNvGrpSpPr/>
              <p:nvPr/>
            </p:nvGrpSpPr>
            <p:grpSpPr>
              <a:xfrm>
                <a:off x="809929" y="5171541"/>
                <a:ext cx="8102249" cy="1034102"/>
                <a:chOff x="1182889" y="1182155"/>
                <a:chExt cx="10531706" cy="1344177"/>
              </a:xfrm>
            </p:grpSpPr>
            <p:pic>
              <p:nvPicPr>
                <p:cNvPr id="46" name="Picture 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71272" y="1182155"/>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 name="Picture 7"/>
                <p:cNvPicPr>
                  <a:picLocks noChangeAspect="1" noChangeArrowheads="1"/>
                </p:cNvPicPr>
                <p:nvPr/>
              </p:nvPicPr>
              <p:blipFill>
                <a:blip r:embed="rId24" cstate="print">
                  <a:extLst>
                    <a:ext uri="{28A0092B-C50C-407E-A947-70E740481C1C}">
                      <a14:useLocalDpi xmlns:a14="http://schemas.microsoft.com/office/drawing/2010/main" val="0"/>
                    </a:ext>
                  </a:extLst>
                </a:blip>
                <a:srcRect l="3868" t="3105" r="1720" b="3726"/>
                <a:stretch>
                  <a:fillRect/>
                </a:stretch>
              </p:blipFill>
              <p:spPr bwMode="auto">
                <a:xfrm>
                  <a:off x="8329801" y="1182155"/>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8" name="Picture 8"/>
                <p:cNvPicPr>
                  <a:picLocks noChangeAspect="1" noChangeArrowheads="1"/>
                </p:cNvPicPr>
                <p:nvPr/>
              </p:nvPicPr>
              <p:blipFill>
                <a:blip r:embed="rId25" cstate="print">
                  <a:extLst>
                    <a:ext uri="{28A0092B-C50C-407E-A947-70E740481C1C}">
                      <a14:useLocalDpi xmlns:a14="http://schemas.microsoft.com/office/drawing/2010/main" val="0"/>
                    </a:ext>
                  </a:extLst>
                </a:blip>
                <a:srcRect t="1933" b="1349"/>
                <a:stretch>
                  <a:fillRect/>
                </a:stretch>
              </p:blipFill>
              <p:spPr bwMode="auto">
                <a:xfrm>
                  <a:off x="10634103" y="1182155"/>
                  <a:ext cx="108049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7" name="Picture 9"/>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96660" y="1184646"/>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8"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648810" y="1184646"/>
                  <a:ext cx="1090538"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9" name="Picture 11"/>
                <p:cNvPicPr>
                  <a:picLocks noChangeAspect="1" noChangeArrowheads="1"/>
                </p:cNvPicPr>
                <p:nvPr/>
              </p:nvPicPr>
              <p:blipFill>
                <a:blip r:embed="rId28" cstate="print">
                  <a:extLst>
                    <a:ext uri="{28A0092B-C50C-407E-A947-70E740481C1C}">
                      <a14:useLocalDpi xmlns:a14="http://schemas.microsoft.com/office/drawing/2010/main" val="0"/>
                    </a:ext>
                  </a:extLst>
                </a:blip>
                <a:srcRect l="2902" t="2580" r="19951" b="2567"/>
                <a:stretch>
                  <a:fillRect/>
                </a:stretch>
              </p:blipFill>
              <p:spPr bwMode="auto">
                <a:xfrm>
                  <a:off x="2344510" y="1184646"/>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 name="Picture 1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82889" y="1184646"/>
                  <a:ext cx="1080492" cy="13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 name="Picture 1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481954" y="1182155"/>
                  <a:ext cx="1081610"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pic>
          <p:nvPicPr>
            <p:cNvPr id="6" name="Picture 5"/>
            <p:cNvPicPr>
              <a:picLocks noChangeAspect="1"/>
            </p:cNvPicPr>
            <p:nvPr/>
          </p:nvPicPr>
          <p:blipFill rotWithShape="1">
            <a:blip r:embed="rId31">
              <a:extLst>
                <a:ext uri="{28A0092B-C50C-407E-A947-70E740481C1C}">
                  <a14:useLocalDpi xmlns:a14="http://schemas.microsoft.com/office/drawing/2010/main" val="0"/>
                </a:ext>
              </a:extLst>
            </a:blip>
            <a:srcRect t="7106"/>
            <a:stretch/>
          </p:blipFill>
          <p:spPr>
            <a:xfrm>
              <a:off x="4418379" y="5176533"/>
              <a:ext cx="861351" cy="1032186"/>
            </a:xfrm>
            <a:prstGeom prst="rect">
              <a:avLst/>
            </a:prstGeom>
          </p:spPr>
        </p:pic>
      </p:grpSp>
      <p:pic>
        <p:nvPicPr>
          <p:cNvPr id="73" name="Picture 15" descr="quoc"/>
          <p:cNvPicPr>
            <a:picLocks noChangeAspect="1" noChangeArrowheads="1"/>
          </p:cNvPicPr>
          <p:nvPr/>
        </p:nvPicPr>
        <p:blipFill>
          <a:blip r:embed="rId15" cstate="print"/>
          <a:srcRect l="1705" r="4264"/>
          <a:stretch>
            <a:fillRect/>
          </a:stretch>
        </p:blipFill>
        <p:spPr bwMode="auto">
          <a:xfrm>
            <a:off x="1354414" y="3364551"/>
            <a:ext cx="2600426" cy="2815262"/>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2008112" y="5654998"/>
            <a:ext cx="1348447" cy="461665"/>
          </a:xfrm>
          <a:prstGeom prst="rect">
            <a:avLst/>
          </a:prstGeom>
          <a:noFill/>
        </p:spPr>
        <p:txBody>
          <a:bodyPr wrap="none" rtlCol="0">
            <a:spAutoFit/>
          </a:bodyPr>
          <a:lstStyle/>
          <a:p>
            <a:r>
              <a:rPr lang="en-US" sz="2400" dirty="0" smtClean="0">
                <a:solidFill>
                  <a:schemeClr val="bg1"/>
                </a:solidFill>
              </a:rPr>
              <a:t>Quoc Le</a:t>
            </a:r>
            <a:endParaRPr lang="en-US" sz="2400" dirty="0">
              <a:solidFill>
                <a:schemeClr val="bg1"/>
              </a:solidFill>
            </a:endParaRPr>
          </a:p>
        </p:txBody>
      </p:sp>
      <p:pic>
        <p:nvPicPr>
          <p:cNvPr id="75" name="Picture 9"/>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653330" y="3378707"/>
            <a:ext cx="2221500" cy="2735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6" name="TextBox 75"/>
          <p:cNvSpPr txBox="1"/>
          <p:nvPr/>
        </p:nvSpPr>
        <p:spPr>
          <a:xfrm>
            <a:off x="6015704" y="5626336"/>
            <a:ext cx="1496756" cy="461665"/>
          </a:xfrm>
          <a:prstGeom prst="rect">
            <a:avLst/>
          </a:prstGeom>
          <a:noFill/>
        </p:spPr>
        <p:txBody>
          <a:bodyPr wrap="none" rtlCol="0">
            <a:spAutoFit/>
          </a:bodyPr>
          <a:lstStyle/>
          <a:p>
            <a:r>
              <a:rPr lang="en-US" sz="2400" dirty="0" smtClean="0">
                <a:solidFill>
                  <a:schemeClr val="bg1"/>
                </a:solidFill>
              </a:rPr>
              <a:t>Jeff Dean</a:t>
            </a:r>
            <a:endParaRPr lang="en-US" sz="2400" dirty="0">
              <a:solidFill>
                <a:schemeClr val="bg1"/>
              </a:solidFill>
            </a:endParaRPr>
          </a:p>
        </p:txBody>
      </p:sp>
    </p:spTree>
    <p:extLst>
      <p:ext uri="{BB962C8B-B14F-4D97-AF65-F5344CB8AC3E}">
        <p14:creationId xmlns:p14="http://schemas.microsoft.com/office/powerpoint/2010/main" val="291397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385855" y="932675"/>
            <a:ext cx="8229600" cy="4570412"/>
          </a:xfrm>
        </p:spPr>
        <p:txBody>
          <a:bodyPr/>
          <a:lstStyle/>
          <a:p>
            <a:pPr>
              <a:spcBef>
                <a:spcPts val="0"/>
              </a:spcBef>
              <a:buNone/>
            </a:pPr>
            <a:r>
              <a:rPr lang="en-US" sz="2000" b="0" dirty="0" smtClean="0"/>
              <a:t>The idea of “deep learning.” Using brain simulations, hope to: </a:t>
            </a:r>
          </a:p>
          <a:p>
            <a:pPr>
              <a:spcBef>
                <a:spcPts val="0"/>
              </a:spcBef>
              <a:buNone/>
            </a:pPr>
            <a:r>
              <a:rPr lang="en-US" sz="2000" b="0" dirty="0" smtClean="0"/>
              <a:t>	- Make learning algorithms much better and easier to use.</a:t>
            </a:r>
          </a:p>
          <a:p>
            <a:pPr>
              <a:spcBef>
                <a:spcPts val="0"/>
              </a:spcBef>
              <a:buNone/>
            </a:pPr>
            <a:r>
              <a:rPr lang="en-US" sz="2000" b="0" dirty="0" smtClean="0"/>
              <a:t>	- Make revolutionary advances in machine learning and AI. </a:t>
            </a:r>
          </a:p>
          <a:p>
            <a:pPr>
              <a:spcBef>
                <a:spcPts val="600"/>
              </a:spcBef>
              <a:buNone/>
            </a:pPr>
            <a:endParaRPr lang="en-US" sz="2000" b="0" dirty="0" smtClean="0"/>
          </a:p>
          <a:p>
            <a:pPr>
              <a:spcBef>
                <a:spcPts val="600"/>
              </a:spcBef>
              <a:buNone/>
            </a:pPr>
            <a:r>
              <a:rPr lang="en-US" sz="2000" b="0" dirty="0" smtClean="0"/>
              <a:t>Vision is not only mine; shared with many researchers:  </a:t>
            </a:r>
          </a:p>
          <a:p>
            <a:pPr>
              <a:buNone/>
            </a:pPr>
            <a:r>
              <a:rPr lang="en-US" sz="2000" b="0" dirty="0" smtClean="0"/>
              <a:t>E.g., </a:t>
            </a:r>
            <a:r>
              <a:rPr lang="en-US" sz="2000" b="0" dirty="0"/>
              <a:t>Samy Bengio, Yoshua </a:t>
            </a:r>
            <a:r>
              <a:rPr lang="en-US" sz="2000" b="0" dirty="0" smtClean="0"/>
              <a:t>Bengio, Tom Dean, Jeff Dean, Nando de Freitas, Jeff Hawkins, Geoff Hinton, Quoc Le, Yann LeCun, Honglak Lee, Tommy Poggio, </a:t>
            </a:r>
            <a:r>
              <a:rPr lang="en-US" sz="2000" b="0" dirty="0" err="1" smtClean="0"/>
              <a:t>Marc’Aurelio</a:t>
            </a:r>
            <a:r>
              <a:rPr lang="en-US" sz="2000" b="0" dirty="0" smtClean="0"/>
              <a:t> </a:t>
            </a:r>
            <a:r>
              <a:rPr lang="en-US" sz="2000" b="0" dirty="0" err="1" smtClean="0"/>
              <a:t>Ranzato</a:t>
            </a:r>
            <a:r>
              <a:rPr lang="en-US" sz="2000" b="0" dirty="0" smtClean="0"/>
              <a:t>, </a:t>
            </a:r>
            <a:r>
              <a:rPr lang="en-US" sz="2000" b="0" dirty="0" err="1" smtClean="0"/>
              <a:t>Ruslan</a:t>
            </a:r>
            <a:r>
              <a:rPr lang="en-US" sz="2000" b="0" dirty="0" smtClean="0"/>
              <a:t> </a:t>
            </a:r>
            <a:r>
              <a:rPr lang="en-US" sz="2000" b="0" dirty="0" err="1" smtClean="0"/>
              <a:t>Salakhutdinov</a:t>
            </a:r>
            <a:r>
              <a:rPr lang="en-US" sz="2000" b="0" dirty="0" smtClean="0"/>
              <a:t>, Josh Tenenbaum, Kai Yu, </a:t>
            </a:r>
            <a:r>
              <a:rPr lang="en-US" sz="2000" b="0" dirty="0"/>
              <a:t>Jason Weston, …. </a:t>
            </a:r>
            <a:endParaRPr lang="en-US" sz="2000" b="0" dirty="0" smtClean="0"/>
          </a:p>
          <a:p>
            <a:pPr>
              <a:buNone/>
            </a:pPr>
            <a:r>
              <a:rPr lang="en-US" sz="2000" b="0" dirty="0" smtClean="0"/>
              <a:t>I believe this is our best shot at progress towards real AI. </a:t>
            </a:r>
          </a:p>
        </p:txBody>
      </p:sp>
      <p:pic>
        <p:nvPicPr>
          <p:cNvPr id="5" name="Picture 2" descr="C:\Users\ang\Desktop\iStock_000005809739XSmall-1_0.jpg"/>
          <p:cNvPicPr>
            <a:picLocks noChangeAspect="1" noChangeArrowheads="1"/>
          </p:cNvPicPr>
          <p:nvPr/>
        </p:nvPicPr>
        <p:blipFill>
          <a:blip r:embed="rId3" cstate="print"/>
          <a:srcRect/>
          <a:stretch>
            <a:fillRect/>
          </a:stretch>
        </p:blipFill>
        <p:spPr bwMode="auto">
          <a:xfrm>
            <a:off x="9334220" y="4427530"/>
            <a:ext cx="1903005" cy="1897521"/>
          </a:xfrm>
          <a:prstGeom prst="rect">
            <a:avLst/>
          </a:prstGeom>
          <a:noFill/>
        </p:spPr>
      </p:pic>
      <p:pic>
        <p:nvPicPr>
          <p:cNvPr id="6" name="Picture 2" descr="C:\Users\ang\Desktop\iStock_000005809739XSmall-1_0.jpg"/>
          <p:cNvPicPr>
            <a:picLocks noChangeAspect="1" noChangeArrowheads="1"/>
          </p:cNvPicPr>
          <p:nvPr/>
        </p:nvPicPr>
        <p:blipFill>
          <a:blip r:embed="rId3" cstate="print"/>
          <a:srcRect/>
          <a:stretch>
            <a:fillRect/>
          </a:stretch>
        </p:blipFill>
        <p:spPr bwMode="auto">
          <a:xfrm>
            <a:off x="6953110" y="4680923"/>
            <a:ext cx="2171840" cy="2165581"/>
          </a:xfrm>
          <a:prstGeom prst="rect">
            <a:avLst/>
          </a:prstGeom>
          <a:noFill/>
        </p:spPr>
      </p:pic>
    </p:spTree>
    <p:extLst>
      <p:ext uri="{BB962C8B-B14F-4D97-AF65-F5344CB8AC3E}">
        <p14:creationId xmlns:p14="http://schemas.microsoft.com/office/powerpoint/2010/main" val="1011306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pic>
        <p:nvPicPr>
          <p:cNvPr id="6" name="Picture 8" descr="C:\Users\ang\Desktop\newpics\stapler3.JPG"/>
          <p:cNvPicPr>
            <a:picLocks noChangeAspect="1" noChangeArrowheads="1"/>
          </p:cNvPicPr>
          <p:nvPr/>
        </p:nvPicPr>
        <p:blipFill>
          <a:blip r:embed="rId3" cstate="print"/>
          <a:srcRect/>
          <a:stretch>
            <a:fillRect/>
          </a:stretch>
        </p:blipFill>
        <p:spPr bwMode="auto">
          <a:xfrm>
            <a:off x="3343040" y="971080"/>
            <a:ext cx="2536871" cy="2035465"/>
          </a:xfrm>
          <a:prstGeom prst="rect">
            <a:avLst/>
          </a:prstGeom>
          <a:noFill/>
        </p:spPr>
      </p:pic>
      <p:pic>
        <p:nvPicPr>
          <p:cNvPr id="7"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1197303" y="3712858"/>
            <a:ext cx="2895600" cy="2150680"/>
          </a:xfrm>
          <a:prstGeom prst="rect">
            <a:avLst/>
          </a:prstGeom>
          <a:noFill/>
        </p:spPr>
      </p:pic>
      <p:pic>
        <p:nvPicPr>
          <p:cNvPr id="8" name="Picture 10" descr="http://www.ling.helsinki.fi/kit/2008s/clt231/nltk-0.9.5/doc/en/tree_images/ch03-tree-1.png"/>
          <p:cNvPicPr>
            <a:picLocks noChangeAspect="1" noChangeArrowheads="1"/>
          </p:cNvPicPr>
          <p:nvPr/>
        </p:nvPicPr>
        <p:blipFill>
          <a:blip r:embed="rId5" cstate="print"/>
          <a:srcRect/>
          <a:stretch>
            <a:fillRect/>
          </a:stretch>
        </p:blipFill>
        <p:spPr bwMode="auto">
          <a:xfrm>
            <a:off x="5037803" y="3712553"/>
            <a:ext cx="3144267" cy="2150680"/>
          </a:xfrm>
          <a:prstGeom prst="rect">
            <a:avLst/>
          </a:prstGeom>
          <a:solidFill>
            <a:schemeClr val="bg1"/>
          </a:solidFill>
        </p:spPr>
      </p:pic>
      <p:sp>
        <p:nvSpPr>
          <p:cNvPr id="9" name="TextBox 8"/>
          <p:cNvSpPr txBox="1"/>
          <p:nvPr/>
        </p:nvSpPr>
        <p:spPr>
          <a:xfrm>
            <a:off x="3688685" y="3044950"/>
            <a:ext cx="1851790" cy="369332"/>
          </a:xfrm>
          <a:prstGeom prst="rect">
            <a:avLst/>
          </a:prstGeom>
          <a:noFill/>
        </p:spPr>
        <p:txBody>
          <a:bodyPr wrap="none" rtlCol="0">
            <a:spAutoFit/>
          </a:bodyPr>
          <a:lstStyle/>
          <a:p>
            <a:r>
              <a:rPr lang="en-US" dirty="0" smtClean="0">
                <a:solidFill>
                  <a:schemeClr val="bg1"/>
                </a:solidFill>
              </a:rPr>
              <a:t>Computer vision</a:t>
            </a:r>
            <a:endParaRPr lang="en-US" dirty="0">
              <a:solidFill>
                <a:schemeClr val="bg1"/>
              </a:solidFill>
            </a:endParaRPr>
          </a:p>
        </p:txBody>
      </p:sp>
      <p:sp>
        <p:nvSpPr>
          <p:cNvPr id="10" name="TextBox 9"/>
          <p:cNvSpPr txBox="1"/>
          <p:nvPr/>
        </p:nvSpPr>
        <p:spPr>
          <a:xfrm>
            <a:off x="2235179" y="5925325"/>
            <a:ext cx="774571" cy="369332"/>
          </a:xfrm>
          <a:prstGeom prst="rect">
            <a:avLst/>
          </a:prstGeom>
          <a:noFill/>
        </p:spPr>
        <p:txBody>
          <a:bodyPr wrap="none" rtlCol="0">
            <a:spAutoFit/>
          </a:bodyPr>
          <a:lstStyle/>
          <a:p>
            <a:r>
              <a:rPr lang="en-US" dirty="0" smtClean="0">
                <a:solidFill>
                  <a:schemeClr val="bg1"/>
                </a:solidFill>
              </a:rPr>
              <a:t>Audio</a:t>
            </a:r>
            <a:endParaRPr lang="en-US" dirty="0">
              <a:solidFill>
                <a:schemeClr val="bg1"/>
              </a:solidFill>
            </a:endParaRPr>
          </a:p>
        </p:txBody>
      </p:sp>
      <p:sp>
        <p:nvSpPr>
          <p:cNvPr id="11" name="TextBox 10"/>
          <p:cNvSpPr txBox="1"/>
          <p:nvPr/>
        </p:nvSpPr>
        <p:spPr>
          <a:xfrm>
            <a:off x="6234873" y="5940043"/>
            <a:ext cx="607923" cy="369332"/>
          </a:xfrm>
          <a:prstGeom prst="rect">
            <a:avLst/>
          </a:prstGeom>
          <a:noFill/>
        </p:spPr>
        <p:txBody>
          <a:bodyPr wrap="none" rtlCol="0">
            <a:spAutoFit/>
          </a:bodyPr>
          <a:lstStyle/>
          <a:p>
            <a:r>
              <a:rPr lang="en-US" dirty="0" smtClean="0">
                <a:solidFill>
                  <a:schemeClr val="bg1"/>
                </a:solidFill>
              </a:rPr>
              <a:t>Text</a:t>
            </a:r>
            <a:endParaRPr lang="en-US" dirty="0">
              <a:solidFill>
                <a:schemeClr val="bg1"/>
              </a:solidFill>
            </a:endParaRPr>
          </a:p>
        </p:txBody>
      </p:sp>
      <p:sp>
        <p:nvSpPr>
          <p:cNvPr id="12" name="TextBox 11"/>
          <p:cNvSpPr txBox="1"/>
          <p:nvPr/>
        </p:nvSpPr>
        <p:spPr>
          <a:xfrm>
            <a:off x="769905" y="356600"/>
            <a:ext cx="3268845" cy="461665"/>
          </a:xfrm>
          <a:prstGeom prst="rect">
            <a:avLst/>
          </a:prstGeom>
          <a:noFill/>
        </p:spPr>
        <p:txBody>
          <a:bodyPr wrap="none" rtlCol="0">
            <a:spAutoFit/>
          </a:bodyPr>
          <a:lstStyle/>
          <a:p>
            <a:r>
              <a:rPr lang="en-US" sz="2400" dirty="0" smtClean="0">
                <a:solidFill>
                  <a:schemeClr val="bg1"/>
                </a:solidFill>
              </a:rPr>
              <a:t>Develop ideas using…</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Learning</a:t>
            </a:r>
            <a:endParaRPr lang="en-US" dirty="0"/>
          </a:p>
        </p:txBody>
      </p:sp>
      <p:sp>
        <p:nvSpPr>
          <p:cNvPr id="3" name="Content Placeholder 2"/>
          <p:cNvSpPr>
            <a:spLocks noGrp="1"/>
          </p:cNvSpPr>
          <p:nvPr>
            <p:ph idx="1"/>
          </p:nvPr>
        </p:nvSpPr>
        <p:spPr>
          <a:xfrm>
            <a:off x="457200" y="702245"/>
            <a:ext cx="8229600" cy="6155755"/>
          </a:xfrm>
        </p:spPr>
        <p:txBody>
          <a:bodyPr/>
          <a:lstStyle/>
          <a:p>
            <a:pPr>
              <a:buNone/>
            </a:pPr>
            <a:r>
              <a:rPr lang="en-US" sz="1800" b="0" dirty="0" smtClean="0"/>
              <a:t>Large numbers of features is critical. The specific learning algorithm is important, but ones that can scale to many features also have a big advantage. </a:t>
            </a:r>
            <a:endParaRPr lang="en-US" sz="1800" b="0" dirty="0"/>
          </a:p>
        </p:txBody>
      </p:sp>
      <p:pic>
        <p:nvPicPr>
          <p:cNvPr id="6" name="Picture 5" descr="whiteningcv.png"/>
          <p:cNvPicPr>
            <a:picLocks noChangeAspect="1"/>
          </p:cNvPicPr>
          <p:nvPr/>
        </p:nvPicPr>
        <p:blipFill>
          <a:blip r:embed="rId3" cstate="print"/>
          <a:srcRect t="6348"/>
          <a:stretch>
            <a:fillRect/>
          </a:stretch>
        </p:blipFill>
        <p:spPr>
          <a:xfrm>
            <a:off x="729695" y="1824236"/>
            <a:ext cx="7260350" cy="5099619"/>
          </a:xfrm>
          <a:prstGeom prst="rect">
            <a:avLst/>
          </a:prstGeom>
        </p:spPr>
      </p:pic>
      <p:sp>
        <p:nvSpPr>
          <p:cNvPr id="5" name="TextBox 4"/>
          <p:cNvSpPr txBox="1"/>
          <p:nvPr/>
        </p:nvSpPr>
        <p:spPr>
          <a:xfrm>
            <a:off x="7798020" y="6539805"/>
            <a:ext cx="1369286"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[Adam Coates]</a:t>
            </a:r>
          </a:p>
        </p:txBody>
      </p:sp>
    </p:spTree>
    <p:extLst>
      <p:ext uri="{BB962C8B-B14F-4D97-AF65-F5344CB8AC3E}">
        <p14:creationId xmlns:p14="http://schemas.microsoft.com/office/powerpoint/2010/main" val="35147581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cstate="print"/>
          <a:srcRect/>
          <a:stretch>
            <a:fillRect/>
          </a:stretch>
        </p:blipFill>
        <p:spPr bwMode="auto">
          <a:xfrm>
            <a:off x="609600" y="800099"/>
            <a:ext cx="8075793" cy="5355655"/>
          </a:xfrm>
          <a:prstGeom prst="rect">
            <a:avLst/>
          </a:prstGeom>
          <a:noFill/>
          <a:ln w="9525">
            <a:noFill/>
            <a:miter lim="800000"/>
            <a:headEnd/>
            <a:tailEnd/>
          </a:ln>
        </p:spPr>
      </p:pic>
      <p:sp>
        <p:nvSpPr>
          <p:cNvPr id="5" name="Title 1"/>
          <p:cNvSpPr txBox="1">
            <a:spLocks/>
          </p:cNvSpPr>
          <p:nvPr/>
        </p:nvSpPr>
        <p:spPr bwMode="auto">
          <a:xfrm>
            <a:off x="1056904" y="239091"/>
            <a:ext cx="694444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algn="ctr" defTabSz="914210">
              <a:defRPr/>
            </a:pPr>
            <a:r>
              <a:rPr lang="en-US" sz="2400" b="1" kern="0" dirty="0" smtClean="0">
                <a:solidFill>
                  <a:schemeClr val="bg1"/>
                </a:solidFill>
                <a:latin typeface="+mj-lt"/>
                <a:ea typeface="+mj-ea"/>
                <a:cs typeface="+mj-cs"/>
              </a:rPr>
              <a:t>Computer vision is hard!</a:t>
            </a:r>
            <a:endParaRPr lang="en-US" sz="2400" b="1" kern="0" dirty="0">
              <a:solidFill>
                <a:schemeClr val="bg1"/>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5"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0020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0"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sp>
        <p:nvSpPr>
          <p:cNvPr id="101" name="Text Box 572"/>
          <p:cNvSpPr txBox="1">
            <a:spLocks noChangeArrowheads="1"/>
          </p:cNvSpPr>
          <p:nvPr/>
        </p:nvSpPr>
        <p:spPr bwMode="auto">
          <a:xfrm>
            <a:off x="5989239" y="3515381"/>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103" name="Straight Arrow Connector 102"/>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04" name="Straight Arrow Connector 103"/>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05" name="Minus 104"/>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Minus 105"/>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Minus 106"/>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Minus 107"/>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Plus 108"/>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0" name="Plus 109"/>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1" name="Plus 110"/>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2" name="Plus 111"/>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4"/>
          <p:cNvGrpSpPr/>
          <p:nvPr/>
        </p:nvGrpSpPr>
        <p:grpSpPr>
          <a:xfrm>
            <a:off x="5619750" y="4114802"/>
            <a:ext cx="2743200" cy="2204711"/>
            <a:chOff x="5562600" y="3853190"/>
            <a:chExt cx="2743200" cy="2204710"/>
          </a:xfrm>
        </p:grpSpPr>
        <p:cxnSp>
          <p:nvCxnSpPr>
            <p:cNvPr id="114" name="Straight Arrow Connector 113"/>
            <p:cNvCxnSpPr/>
            <p:nvPr/>
          </p:nvCxnSpPr>
          <p:spPr>
            <a:xfrm rot="5400000" flipH="1" flipV="1">
              <a:off x="4704556" y="50855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5562600" y="59817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7124700" y="52197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6667500" y="56388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6324600" y="4800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5943600" y="52959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5867400" y="3924300"/>
              <a:ext cx="2247900" cy="1866900"/>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7063200" y="4396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6705600" y="385319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7520400" y="47010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8053800" y="4472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5" name="Group 50"/>
          <p:cNvGrpSpPr/>
          <p:nvPr/>
        </p:nvGrpSpPr>
        <p:grpSpPr>
          <a:xfrm>
            <a:off x="3181350" y="3200397"/>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3"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134"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135" name="Text Box 572"/>
          <p:cNvSpPr txBox="1">
            <a:spLocks noChangeArrowheads="1"/>
          </p:cNvSpPr>
          <p:nvPr/>
        </p:nvSpPr>
        <p:spPr bwMode="auto">
          <a:xfrm>
            <a:off x="7254097" y="6262362"/>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5216208" y="4252983"/>
            <a:ext cx="492400" cy="10220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a:t>
            </a:r>
          </a:p>
        </p:txBody>
      </p:sp>
      <p:grpSp>
        <p:nvGrpSpPr>
          <p:cNvPr id="6" name="Group 82"/>
          <p:cNvGrpSpPr/>
          <p:nvPr/>
        </p:nvGrpSpPr>
        <p:grpSpPr>
          <a:xfrm>
            <a:off x="1189518" y="1431940"/>
            <a:ext cx="1543037" cy="1289996"/>
            <a:chOff x="1284767" y="1431938"/>
            <a:chExt cx="1543036"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958000" y="1431938"/>
              <a:ext cx="788998"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classification</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1" name="Text Box 572"/>
          <p:cNvSpPr txBox="1">
            <a:spLocks noChangeArrowheads="1"/>
          </p:cNvSpPr>
          <p:nvPr/>
        </p:nvSpPr>
        <p:spPr bwMode="auto">
          <a:xfrm>
            <a:off x="2382915" y="3505810"/>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14" name="Straight Arrow Connector 113"/>
          <p:cNvCxnSpPr/>
          <p:nvPr/>
        </p:nvCxnSpPr>
        <p:spPr>
          <a:xfrm rot="5400000" flipH="1" flipV="1">
            <a:off x="1597357" y="5299193"/>
            <a:ext cx="1943101"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2455401" y="6195337"/>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3611875" y="542606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3560301" y="58524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3035800" y="5003605"/>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2836401" y="55095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2760201" y="4137936"/>
            <a:ext cx="2247900" cy="1866901"/>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3919115" y="465796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3688685" y="4197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4226355" y="4965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3343040" y="4542745"/>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nvGrpSpPr>
          <p:cNvPr id="3" name="Group 50"/>
          <p:cNvGrpSpPr/>
          <p:nvPr/>
        </p:nvGrpSpPr>
        <p:grpSpPr>
          <a:xfrm>
            <a:off x="5551645" y="3390595"/>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5" name="Text Box 572"/>
          <p:cNvSpPr txBox="1">
            <a:spLocks noChangeArrowheads="1"/>
          </p:cNvSpPr>
          <p:nvPr/>
        </p:nvSpPr>
        <p:spPr bwMode="auto">
          <a:xfrm>
            <a:off x="3266230" y="6232565"/>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1806840" y="4484237"/>
            <a:ext cx="492400" cy="1531809"/>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p>
        </p:txBody>
      </p:sp>
      <p:grpSp>
        <p:nvGrpSpPr>
          <p:cNvPr id="4" name="Group 82"/>
          <p:cNvGrpSpPr/>
          <p:nvPr/>
        </p:nvGrpSpPr>
        <p:grpSpPr>
          <a:xfrm>
            <a:off x="1189518" y="1431940"/>
            <a:ext cx="1730736" cy="1289996"/>
            <a:chOff x="1284767" y="1431938"/>
            <a:chExt cx="1730735"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0" y="215900"/>
            <a:ext cx="7156115" cy="304800"/>
          </a:xfrm>
        </p:spPr>
        <p:txBody>
          <a:bodyPr/>
          <a:lstStyle/>
          <a:p>
            <a:r>
              <a:rPr lang="en-US" dirty="0" smtClean="0"/>
              <a:t>What do we want computers to do with our data?</a:t>
            </a:r>
            <a:endParaRPr lang="en-US" dirty="0"/>
          </a:p>
        </p:txBody>
      </p:sp>
      <p:sp>
        <p:nvSpPr>
          <p:cNvPr id="3" name="Content Placeholder 2"/>
          <p:cNvSpPr>
            <a:spLocks noGrp="1"/>
          </p:cNvSpPr>
          <p:nvPr>
            <p:ph idx="1"/>
          </p:nvPr>
        </p:nvSpPr>
        <p:spPr>
          <a:xfrm>
            <a:off x="566950" y="1130450"/>
            <a:ext cx="8229600" cy="4570412"/>
          </a:xfrm>
        </p:spPr>
        <p:txBody>
          <a:bodyPr/>
          <a:lstStyle/>
          <a:p>
            <a:pPr>
              <a:buNone/>
            </a:pPr>
            <a:r>
              <a:rPr lang="en-US" sz="2000" b="0" dirty="0" smtClean="0"/>
              <a:t>Images/video</a:t>
            </a:r>
          </a:p>
          <a:p>
            <a:pPr>
              <a:buNone/>
            </a:pPr>
            <a:endParaRPr lang="en-US" sz="2000" b="0" dirty="0" smtClean="0"/>
          </a:p>
          <a:p>
            <a:pPr>
              <a:buNone/>
            </a:pPr>
            <a:endParaRPr lang="en-US" sz="2000" b="0" dirty="0" smtClean="0"/>
          </a:p>
          <a:p>
            <a:pPr>
              <a:buNone/>
            </a:pPr>
            <a:r>
              <a:rPr lang="en-US" sz="2000" b="0" dirty="0" smtClean="0"/>
              <a:t>Audio</a:t>
            </a:r>
          </a:p>
          <a:p>
            <a:pPr>
              <a:buNone/>
            </a:pPr>
            <a:endParaRPr lang="en-US" sz="2000" b="0" dirty="0" smtClean="0"/>
          </a:p>
          <a:p>
            <a:pPr>
              <a:buNone/>
            </a:pPr>
            <a:endParaRPr lang="en-US" sz="2000" b="0" dirty="0" smtClean="0"/>
          </a:p>
          <a:p>
            <a:pPr>
              <a:buNone/>
            </a:pPr>
            <a:r>
              <a:rPr lang="en-US" sz="2000" b="0" dirty="0" smtClean="0"/>
              <a:t>Text</a:t>
            </a:r>
            <a:endParaRPr lang="en-US" sz="2000" b="0" dirty="0"/>
          </a:p>
        </p:txBody>
      </p:sp>
      <p:pic>
        <p:nvPicPr>
          <p:cNvPr id="2661378"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2339045" y="1118437"/>
            <a:ext cx="1662824" cy="1113745"/>
          </a:xfrm>
          <a:prstGeom prst="rect">
            <a:avLst/>
          </a:prstGeom>
          <a:noFill/>
        </p:spPr>
      </p:pic>
      <p:pic>
        <p:nvPicPr>
          <p:cNvPr id="5"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377451" y="2846663"/>
            <a:ext cx="1613010" cy="1198048"/>
          </a:xfrm>
          <a:prstGeom prst="rect">
            <a:avLst/>
          </a:prstGeom>
          <a:noFill/>
        </p:spPr>
      </p:pic>
      <p:cxnSp>
        <p:nvCxnSpPr>
          <p:cNvPr id="6" name="Straight Arrow Connector 5"/>
          <p:cNvCxnSpPr/>
          <p:nvPr/>
        </p:nvCxnSpPr>
        <p:spPr>
          <a:xfrm flipH="1">
            <a:off x="4111519" y="1660068"/>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 name="Straight Arrow Connector 8"/>
          <p:cNvCxnSpPr/>
          <p:nvPr/>
        </p:nvCxnSpPr>
        <p:spPr>
          <a:xfrm flipH="1">
            <a:off x="4144080" y="3444763"/>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TextBox 7"/>
          <p:cNvSpPr txBox="1"/>
          <p:nvPr/>
        </p:nvSpPr>
        <p:spPr>
          <a:xfrm>
            <a:off x="5641875" y="1121311"/>
            <a:ext cx="2146742" cy="1200329"/>
          </a:xfrm>
          <a:prstGeom prst="rect">
            <a:avLst/>
          </a:prstGeom>
          <a:noFill/>
        </p:spPr>
        <p:txBody>
          <a:bodyPr wrap="none" rtlCol="0">
            <a:spAutoFit/>
          </a:bodyPr>
          <a:lstStyle/>
          <a:p>
            <a:pPr algn="l">
              <a:spcBef>
                <a:spcPts val="0"/>
              </a:spcBef>
            </a:pPr>
            <a:r>
              <a:rPr lang="en-US" dirty="0" smtClean="0">
                <a:solidFill>
                  <a:schemeClr val="bg1"/>
                </a:solidFill>
              </a:rPr>
              <a:t>Label: “Motorcycle”</a:t>
            </a:r>
          </a:p>
          <a:p>
            <a:pPr algn="l">
              <a:spcBef>
                <a:spcPts val="0"/>
              </a:spcBef>
            </a:pPr>
            <a:r>
              <a:rPr lang="en-US" dirty="0" smtClean="0">
                <a:solidFill>
                  <a:schemeClr val="bg1"/>
                </a:solidFill>
              </a:rPr>
              <a:t>Suggest tags</a:t>
            </a:r>
          </a:p>
          <a:p>
            <a:pPr algn="l">
              <a:spcBef>
                <a:spcPts val="0"/>
              </a:spcBef>
            </a:pPr>
            <a:r>
              <a:rPr lang="en-US" dirty="0" smtClean="0">
                <a:solidFill>
                  <a:schemeClr val="bg1"/>
                </a:solidFill>
              </a:rPr>
              <a:t>Image search</a:t>
            </a:r>
          </a:p>
          <a:p>
            <a:pPr algn="l">
              <a:spcBef>
                <a:spcPts val="0"/>
              </a:spcBef>
            </a:pPr>
            <a:r>
              <a:rPr lang="en-US" dirty="0" smtClean="0">
                <a:solidFill>
                  <a:schemeClr val="bg1"/>
                </a:solidFill>
              </a:rPr>
              <a:t>…</a:t>
            </a:r>
          </a:p>
        </p:txBody>
      </p:sp>
      <p:sp>
        <p:nvSpPr>
          <p:cNvPr id="11" name="TextBox 10"/>
          <p:cNvSpPr txBox="1"/>
          <p:nvPr/>
        </p:nvSpPr>
        <p:spPr>
          <a:xfrm>
            <a:off x="5656156" y="2846662"/>
            <a:ext cx="2390398" cy="1200329"/>
          </a:xfrm>
          <a:prstGeom prst="rect">
            <a:avLst/>
          </a:prstGeom>
          <a:noFill/>
        </p:spPr>
        <p:txBody>
          <a:bodyPr wrap="none" rtlCol="0">
            <a:spAutoFit/>
          </a:bodyPr>
          <a:lstStyle/>
          <a:p>
            <a:pPr algn="l">
              <a:spcBef>
                <a:spcPts val="0"/>
              </a:spcBef>
            </a:pPr>
            <a:r>
              <a:rPr lang="en-US" dirty="0" smtClean="0">
                <a:solidFill>
                  <a:schemeClr val="bg1"/>
                </a:solidFill>
              </a:rPr>
              <a:t>Speech recognition</a:t>
            </a:r>
          </a:p>
          <a:p>
            <a:pPr algn="l">
              <a:spcBef>
                <a:spcPts val="0"/>
              </a:spcBef>
            </a:pPr>
            <a:r>
              <a:rPr lang="en-US" dirty="0" smtClean="0">
                <a:solidFill>
                  <a:schemeClr val="bg1"/>
                </a:solidFill>
              </a:rPr>
              <a:t>Music classification</a:t>
            </a:r>
          </a:p>
          <a:p>
            <a:pPr algn="l">
              <a:spcBef>
                <a:spcPts val="0"/>
              </a:spcBef>
            </a:pPr>
            <a:r>
              <a:rPr lang="en-US" dirty="0" smtClean="0">
                <a:solidFill>
                  <a:schemeClr val="bg1"/>
                </a:solidFill>
              </a:rPr>
              <a:t>Speaker identification</a:t>
            </a:r>
          </a:p>
          <a:p>
            <a:pPr algn="l">
              <a:spcBef>
                <a:spcPts val="0"/>
              </a:spcBef>
            </a:pPr>
            <a:r>
              <a:rPr lang="en-US" dirty="0" smtClean="0">
                <a:solidFill>
                  <a:schemeClr val="bg1"/>
                </a:solidFill>
              </a:rPr>
              <a:t>…</a:t>
            </a:r>
            <a:endParaRPr lang="en-US" dirty="0">
              <a:solidFill>
                <a:schemeClr val="bg1"/>
              </a:solidFill>
            </a:endParaRPr>
          </a:p>
        </p:txBody>
      </p:sp>
      <p:pic>
        <p:nvPicPr>
          <p:cNvPr id="13" name="Picture 2" descr="http://www.elbacom.com/assets/images/textdocument.gif"/>
          <p:cNvPicPr>
            <a:picLocks noChangeAspect="1" noChangeArrowheads="1"/>
          </p:cNvPicPr>
          <p:nvPr/>
        </p:nvPicPr>
        <p:blipFill>
          <a:blip r:embed="rId5" cstate="print"/>
          <a:srcRect/>
          <a:stretch>
            <a:fillRect/>
          </a:stretch>
        </p:blipFill>
        <p:spPr bwMode="auto">
          <a:xfrm>
            <a:off x="1922055" y="6883930"/>
            <a:ext cx="1536200" cy="1536200"/>
          </a:xfrm>
          <a:prstGeom prst="rect">
            <a:avLst/>
          </a:prstGeom>
          <a:noFill/>
        </p:spPr>
      </p:pic>
      <p:cxnSp>
        <p:nvCxnSpPr>
          <p:cNvPr id="14" name="Straight Arrow Connector 13"/>
          <p:cNvCxnSpPr/>
          <p:nvPr/>
        </p:nvCxnSpPr>
        <p:spPr>
          <a:xfrm flipH="1">
            <a:off x="4188329" y="5115922"/>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pic>
        <p:nvPicPr>
          <p:cNvPr id="2323458" name="Picture 2" descr="C:\Users\ang\Desktop\aiwik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1837" y="7231095"/>
            <a:ext cx="2022376" cy="1575510"/>
          </a:xfrm>
          <a:prstGeom prst="rect">
            <a:avLst/>
          </a:prstGeom>
          <a:noFill/>
          <a:extLst>
            <a:ext uri="{909E8E84-426E-40DD-AFC4-6F175D3DCCD1}">
              <a14:hiddenFill xmlns:a14="http://schemas.microsoft.com/office/drawing/2010/main">
                <a:solidFill>
                  <a:srgbClr val="FFFFFF"/>
                </a:solidFill>
              </a14:hiddenFill>
            </a:ext>
          </a:extLst>
        </p:spPr>
      </p:pic>
      <p:pic>
        <p:nvPicPr>
          <p:cNvPr id="2323459" name="Picture 3" descr="C:\Users\ang\Desktop\ny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4426" y="4536482"/>
            <a:ext cx="1832062" cy="14272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21366" y="4705647"/>
            <a:ext cx="2185214" cy="1200329"/>
          </a:xfrm>
          <a:prstGeom prst="rect">
            <a:avLst/>
          </a:prstGeom>
          <a:noFill/>
        </p:spPr>
        <p:txBody>
          <a:bodyPr wrap="none" rtlCol="0">
            <a:spAutoFit/>
          </a:bodyPr>
          <a:lstStyle/>
          <a:p>
            <a:pPr algn="l">
              <a:spcBef>
                <a:spcPts val="0"/>
              </a:spcBef>
            </a:pPr>
            <a:r>
              <a:rPr lang="en-US" dirty="0" smtClean="0">
                <a:solidFill>
                  <a:schemeClr val="bg1"/>
                </a:solidFill>
              </a:rPr>
              <a:t>Web search</a:t>
            </a:r>
          </a:p>
          <a:p>
            <a:pPr algn="l">
              <a:spcBef>
                <a:spcPts val="0"/>
              </a:spcBef>
            </a:pPr>
            <a:r>
              <a:rPr lang="en-US" dirty="0" smtClean="0">
                <a:solidFill>
                  <a:schemeClr val="bg1"/>
                </a:solidFill>
              </a:rPr>
              <a:t>Anti-spam</a:t>
            </a:r>
          </a:p>
          <a:p>
            <a:pPr algn="l">
              <a:spcBef>
                <a:spcPts val="0"/>
              </a:spcBef>
            </a:pPr>
            <a:r>
              <a:rPr lang="en-US" dirty="0" smtClean="0">
                <a:solidFill>
                  <a:schemeClr val="bg1"/>
                </a:solidFill>
              </a:rPr>
              <a:t>Machine translation</a:t>
            </a:r>
          </a:p>
          <a:p>
            <a:pPr algn="l">
              <a:spcBef>
                <a:spcPts val="0"/>
              </a:spcBef>
            </a:pP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56904" y="239091"/>
            <a:ext cx="694444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algn="ctr" defTabSz="914210">
              <a:defRPr/>
            </a:pPr>
            <a:r>
              <a:rPr lang="en-US" sz="2400" b="1" kern="0" dirty="0" smtClean="0">
                <a:solidFill>
                  <a:schemeClr val="bg1"/>
                </a:solidFill>
                <a:latin typeface="+mj-lt"/>
                <a:ea typeface="+mj-ea"/>
                <a:cs typeface="+mj-cs"/>
              </a:rPr>
              <a:t>Computer vision is hard! </a:t>
            </a:r>
            <a:endParaRPr lang="en-US" sz="2400" b="1" kern="0" dirty="0">
              <a:solidFill>
                <a:schemeClr val="bg1"/>
              </a:solidFill>
              <a:latin typeface="+mj-lt"/>
              <a:ea typeface="+mj-ea"/>
              <a:cs typeface="+mj-cs"/>
            </a:endParaRPr>
          </a:p>
        </p:txBody>
      </p:sp>
      <p:pic>
        <p:nvPicPr>
          <p:cNvPr id="3201026" name="Picture 2" descr="C:\Users\ang\Desktop\imgres"/>
          <p:cNvPicPr>
            <a:picLocks noChangeAspect="1" noChangeArrowheads="1"/>
          </p:cNvPicPr>
          <p:nvPr/>
        </p:nvPicPr>
        <p:blipFill>
          <a:blip r:embed="rId3" cstate="print"/>
          <a:srcRect/>
          <a:stretch>
            <a:fillRect/>
          </a:stretch>
        </p:blipFill>
        <p:spPr bwMode="auto">
          <a:xfrm>
            <a:off x="808310" y="855865"/>
            <a:ext cx="2265895" cy="1507850"/>
          </a:xfrm>
          <a:prstGeom prst="rect">
            <a:avLst/>
          </a:prstGeom>
          <a:noFill/>
        </p:spPr>
      </p:pic>
      <p:pic>
        <p:nvPicPr>
          <p:cNvPr id="3201027" name="Picture 3" descr="C:\Users\ang\Desktop\imgres"/>
          <p:cNvPicPr>
            <a:picLocks noChangeAspect="1" noChangeArrowheads="1"/>
          </p:cNvPicPr>
          <p:nvPr/>
        </p:nvPicPr>
        <p:blipFill>
          <a:blip r:embed="rId4" cstate="print"/>
          <a:srcRect/>
          <a:stretch>
            <a:fillRect/>
          </a:stretch>
        </p:blipFill>
        <p:spPr bwMode="auto">
          <a:xfrm>
            <a:off x="3496660" y="855865"/>
            <a:ext cx="1997060" cy="1495867"/>
          </a:xfrm>
          <a:prstGeom prst="rect">
            <a:avLst/>
          </a:prstGeom>
          <a:noFill/>
        </p:spPr>
      </p:pic>
      <p:pic>
        <p:nvPicPr>
          <p:cNvPr id="3201028" name="Picture 4" descr="C:\Users\ang\Desktop\imgres.jpg"/>
          <p:cNvPicPr>
            <a:picLocks noChangeAspect="1" noChangeArrowheads="1"/>
          </p:cNvPicPr>
          <p:nvPr/>
        </p:nvPicPr>
        <p:blipFill>
          <a:blip r:embed="rId5" cstate="print"/>
          <a:srcRect/>
          <a:stretch>
            <a:fillRect/>
          </a:stretch>
        </p:blipFill>
        <p:spPr bwMode="auto">
          <a:xfrm>
            <a:off x="808309" y="4696365"/>
            <a:ext cx="2153451" cy="1613010"/>
          </a:xfrm>
          <a:prstGeom prst="rect">
            <a:avLst/>
          </a:prstGeom>
          <a:noFill/>
        </p:spPr>
      </p:pic>
      <p:pic>
        <p:nvPicPr>
          <p:cNvPr id="3201029" name="Picture 5" descr="C:\Users\ang\Desktop\imgres.jpg"/>
          <p:cNvPicPr>
            <a:picLocks noChangeAspect="1" noChangeArrowheads="1"/>
          </p:cNvPicPr>
          <p:nvPr/>
        </p:nvPicPr>
        <p:blipFill>
          <a:blip r:embed="rId6" cstate="print"/>
          <a:srcRect/>
          <a:stretch>
            <a:fillRect/>
          </a:stretch>
        </p:blipFill>
        <p:spPr bwMode="auto">
          <a:xfrm>
            <a:off x="769905" y="2584090"/>
            <a:ext cx="2286000" cy="1714500"/>
          </a:xfrm>
          <a:prstGeom prst="rect">
            <a:avLst/>
          </a:prstGeom>
          <a:noFill/>
        </p:spPr>
      </p:pic>
      <p:pic>
        <p:nvPicPr>
          <p:cNvPr id="3201030" name="Picture 6" descr="C:\Users\ang\Desktop\imgres.jpg"/>
          <p:cNvPicPr>
            <a:picLocks noChangeAspect="1" noChangeArrowheads="1"/>
          </p:cNvPicPr>
          <p:nvPr/>
        </p:nvPicPr>
        <p:blipFill>
          <a:blip r:embed="rId7" cstate="print"/>
          <a:srcRect/>
          <a:stretch>
            <a:fillRect/>
          </a:stretch>
        </p:blipFill>
        <p:spPr bwMode="auto">
          <a:xfrm>
            <a:off x="3496660" y="2699305"/>
            <a:ext cx="1999634" cy="1497795"/>
          </a:xfrm>
          <a:prstGeom prst="rect">
            <a:avLst/>
          </a:prstGeom>
          <a:noFill/>
        </p:spPr>
      </p:pic>
      <p:pic>
        <p:nvPicPr>
          <p:cNvPr id="3201031" name="Picture 7" descr="C:\Users\ang\Desktop\imgres.jpg"/>
          <p:cNvPicPr>
            <a:picLocks noChangeAspect="1" noChangeArrowheads="1"/>
          </p:cNvPicPr>
          <p:nvPr/>
        </p:nvPicPr>
        <p:blipFill>
          <a:blip r:embed="rId8" cstate="print"/>
          <a:srcRect/>
          <a:stretch>
            <a:fillRect/>
          </a:stretch>
        </p:blipFill>
        <p:spPr bwMode="auto">
          <a:xfrm>
            <a:off x="5992985" y="2737710"/>
            <a:ext cx="2050906" cy="1536200"/>
          </a:xfrm>
          <a:prstGeom prst="rect">
            <a:avLst/>
          </a:prstGeom>
          <a:noFill/>
        </p:spPr>
      </p:pic>
      <p:pic>
        <p:nvPicPr>
          <p:cNvPr id="3201032" name="Picture 8" descr="C:\Users\ang\Desktop\imgres.jpg"/>
          <p:cNvPicPr>
            <a:picLocks noChangeAspect="1" noChangeArrowheads="1"/>
          </p:cNvPicPr>
          <p:nvPr/>
        </p:nvPicPr>
        <p:blipFill>
          <a:blip r:embed="rId9" cstate="print"/>
          <a:srcRect/>
          <a:stretch>
            <a:fillRect/>
          </a:stretch>
        </p:blipFill>
        <p:spPr bwMode="auto">
          <a:xfrm>
            <a:off x="5954580" y="855865"/>
            <a:ext cx="2050906" cy="1536200"/>
          </a:xfrm>
          <a:prstGeom prst="rect">
            <a:avLst/>
          </a:prstGeom>
          <a:noFill/>
        </p:spPr>
      </p:pic>
      <p:pic>
        <p:nvPicPr>
          <p:cNvPr id="3201033" name="Picture 9" descr="C:\Users\ang\Desktop\imgres.jpg"/>
          <p:cNvPicPr>
            <a:picLocks noChangeAspect="1" noChangeArrowheads="1"/>
          </p:cNvPicPr>
          <p:nvPr/>
        </p:nvPicPr>
        <p:blipFill>
          <a:blip r:embed="rId10" cstate="print"/>
          <a:srcRect/>
          <a:stretch>
            <a:fillRect/>
          </a:stretch>
        </p:blipFill>
        <p:spPr bwMode="auto">
          <a:xfrm>
            <a:off x="3458255" y="4619555"/>
            <a:ext cx="2150680" cy="1737749"/>
          </a:xfrm>
          <a:prstGeom prst="rect">
            <a:avLst/>
          </a:prstGeom>
          <a:noFill/>
        </p:spPr>
      </p:pic>
      <p:pic>
        <p:nvPicPr>
          <p:cNvPr id="3201034" name="Picture 10" descr="C:\Users\ang\Desktop\imgres.jpg"/>
          <p:cNvPicPr>
            <a:picLocks noChangeAspect="1" noChangeArrowheads="1"/>
          </p:cNvPicPr>
          <p:nvPr/>
        </p:nvPicPr>
        <p:blipFill>
          <a:blip r:embed="rId11" cstate="print"/>
          <a:srcRect/>
          <a:stretch>
            <a:fillRect/>
          </a:stretch>
        </p:blipFill>
        <p:spPr bwMode="auto">
          <a:xfrm>
            <a:off x="5954580" y="4619555"/>
            <a:ext cx="2316178" cy="1728225"/>
          </a:xfrm>
          <a:prstGeom prst="rect">
            <a:avLst/>
          </a:prstGeom>
          <a:noFill/>
        </p:spPr>
      </p:pic>
      <p:grpSp>
        <p:nvGrpSpPr>
          <p:cNvPr id="2" name="Group 20"/>
          <p:cNvGrpSpPr/>
          <p:nvPr/>
        </p:nvGrpSpPr>
        <p:grpSpPr>
          <a:xfrm>
            <a:off x="856545" y="932675"/>
            <a:ext cx="2064040" cy="1366114"/>
            <a:chOff x="856545" y="932675"/>
            <a:chExt cx="2064040" cy="1366114"/>
          </a:xfrm>
        </p:grpSpPr>
        <p:sp>
          <p:nvSpPr>
            <p:cNvPr id="14" name="Rectangle 13"/>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TextBox 14"/>
            <p:cNvSpPr txBox="1"/>
            <p:nvPr/>
          </p:nvSpPr>
          <p:spPr>
            <a:xfrm>
              <a:off x="856545" y="932675"/>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sp>
        <p:nvSpPr>
          <p:cNvPr id="17" name="TextBox 16"/>
          <p:cNvSpPr txBox="1"/>
          <p:nvPr/>
        </p:nvSpPr>
        <p:spPr>
          <a:xfrm>
            <a:off x="3573470" y="1444747"/>
            <a:ext cx="1219130" cy="307777"/>
          </a:xfrm>
          <a:prstGeom prst="rect">
            <a:avLst/>
          </a:prstGeom>
          <a:noFill/>
        </p:spPr>
        <p:txBody>
          <a:bodyPr wrap="square" rtlCol="0">
            <a:spAutoFit/>
          </a:bodyPr>
          <a:lstStyle/>
          <a:p>
            <a:pPr algn="l">
              <a:spcBef>
                <a:spcPts val="0"/>
              </a:spcBef>
            </a:pPr>
            <a:r>
              <a:rPr lang="en-US" sz="1400" dirty="0" smtClean="0">
                <a:solidFill>
                  <a:srgbClr val="63F828"/>
                </a:solidFill>
              </a:rPr>
              <a:t>Motorcycle</a:t>
            </a:r>
          </a:p>
        </p:txBody>
      </p:sp>
      <p:sp>
        <p:nvSpPr>
          <p:cNvPr id="18" name="Rectangle 17"/>
          <p:cNvSpPr/>
          <p:nvPr/>
        </p:nvSpPr>
        <p:spPr bwMode="auto">
          <a:xfrm>
            <a:off x="3611876" y="1713580"/>
            <a:ext cx="1075339" cy="6400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 name="Group 21"/>
          <p:cNvGrpSpPr/>
          <p:nvPr/>
        </p:nvGrpSpPr>
        <p:grpSpPr>
          <a:xfrm>
            <a:off x="5877770" y="817460"/>
            <a:ext cx="2035465" cy="1344175"/>
            <a:chOff x="856545" y="932675"/>
            <a:chExt cx="2064040" cy="1366114"/>
          </a:xfrm>
        </p:grpSpPr>
        <p:sp>
          <p:nvSpPr>
            <p:cNvPr id="23" name="Rectangle 22"/>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4" name="TextBox 23"/>
            <p:cNvSpPr txBox="1"/>
            <p:nvPr/>
          </p:nvSpPr>
          <p:spPr>
            <a:xfrm>
              <a:off x="856545" y="932675"/>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4" name="Group 25"/>
          <p:cNvGrpSpPr/>
          <p:nvPr/>
        </p:nvGrpSpPr>
        <p:grpSpPr>
          <a:xfrm>
            <a:off x="1077145" y="2353965"/>
            <a:ext cx="1691040" cy="1154825"/>
            <a:chOff x="856545" y="886067"/>
            <a:chExt cx="2064040" cy="1412722"/>
          </a:xfrm>
        </p:grpSpPr>
        <p:sp>
          <p:nvSpPr>
            <p:cNvPr id="27" name="Rectangle 26"/>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8" name="TextBox 27"/>
            <p:cNvSpPr txBox="1"/>
            <p:nvPr/>
          </p:nvSpPr>
          <p:spPr>
            <a:xfrm>
              <a:off x="856545" y="886067"/>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6" name="Group 28"/>
          <p:cNvGrpSpPr/>
          <p:nvPr/>
        </p:nvGrpSpPr>
        <p:grpSpPr>
          <a:xfrm>
            <a:off x="3727090" y="2862755"/>
            <a:ext cx="1691040" cy="1145300"/>
            <a:chOff x="856545" y="897719"/>
            <a:chExt cx="2064040" cy="1401070"/>
          </a:xfrm>
        </p:grpSpPr>
        <p:sp>
          <p:nvSpPr>
            <p:cNvPr id="30" name="Rectangle 29"/>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1" name="TextBox 30"/>
            <p:cNvSpPr txBox="1"/>
            <p:nvPr/>
          </p:nvSpPr>
          <p:spPr>
            <a:xfrm>
              <a:off x="856545" y="897719"/>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7" name="Group 31"/>
          <p:cNvGrpSpPr/>
          <p:nvPr/>
        </p:nvGrpSpPr>
        <p:grpSpPr>
          <a:xfrm>
            <a:off x="6108200" y="2833875"/>
            <a:ext cx="1691040" cy="1135775"/>
            <a:chOff x="856545" y="909371"/>
            <a:chExt cx="2064040" cy="1389418"/>
          </a:xfrm>
        </p:grpSpPr>
        <p:sp>
          <p:nvSpPr>
            <p:cNvPr id="33" name="Rectangle 32"/>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856545" y="909371"/>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8" name="Group 37"/>
          <p:cNvGrpSpPr/>
          <p:nvPr/>
        </p:nvGrpSpPr>
        <p:grpSpPr>
          <a:xfrm>
            <a:off x="6530655" y="5272440"/>
            <a:ext cx="1152149" cy="960125"/>
            <a:chOff x="1453510" y="1936870"/>
            <a:chExt cx="1989877" cy="1605463"/>
          </a:xfrm>
        </p:grpSpPr>
        <p:sp>
          <p:nvSpPr>
            <p:cNvPr id="39" name="Rectangle 38"/>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0" name="TextBox 39"/>
            <p:cNvSpPr txBox="1"/>
            <p:nvPr/>
          </p:nvSpPr>
          <p:spPr>
            <a:xfrm>
              <a:off x="1453510" y="1936870"/>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9" name="Group 43"/>
          <p:cNvGrpSpPr/>
          <p:nvPr/>
        </p:nvGrpSpPr>
        <p:grpSpPr>
          <a:xfrm>
            <a:off x="3938775" y="4427225"/>
            <a:ext cx="1209299" cy="922025"/>
            <a:chOff x="1354804" y="2000578"/>
            <a:chExt cx="2088583" cy="1541755"/>
          </a:xfrm>
        </p:grpSpPr>
        <p:sp>
          <p:nvSpPr>
            <p:cNvPr id="45" name="Rectangle 44"/>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6" name="TextBox 45"/>
            <p:cNvSpPr txBox="1"/>
            <p:nvPr/>
          </p:nvSpPr>
          <p:spPr>
            <a:xfrm>
              <a:off x="1354804" y="2000578"/>
              <a:ext cx="1050289"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10" name="Group 46"/>
          <p:cNvGrpSpPr/>
          <p:nvPr/>
        </p:nvGrpSpPr>
        <p:grpSpPr>
          <a:xfrm>
            <a:off x="1384385" y="5080415"/>
            <a:ext cx="1613010" cy="1164953"/>
            <a:chOff x="1354016" y="2081362"/>
            <a:chExt cx="2089371" cy="1460971"/>
          </a:xfrm>
        </p:grpSpPr>
        <p:sp>
          <p:nvSpPr>
            <p:cNvPr id="48" name="Rectangle 47"/>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9" name="TextBox 48"/>
            <p:cNvSpPr txBox="1"/>
            <p:nvPr/>
          </p:nvSpPr>
          <p:spPr>
            <a:xfrm>
              <a:off x="1354016" y="2081362"/>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spTree>
    <p:extLst>
      <p:ext uri="{BB962C8B-B14F-4D97-AF65-F5344CB8AC3E}">
        <p14:creationId xmlns:p14="http://schemas.microsoft.com/office/powerpoint/2010/main" val="4669153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0" y="215900"/>
            <a:ext cx="7156115" cy="304800"/>
          </a:xfrm>
        </p:spPr>
        <p:txBody>
          <a:bodyPr/>
          <a:lstStyle/>
          <a:p>
            <a:r>
              <a:rPr lang="en-US" dirty="0" smtClean="0"/>
              <a:t>What do we want computers to do with our data?</a:t>
            </a:r>
            <a:endParaRPr lang="en-US" dirty="0"/>
          </a:p>
        </p:txBody>
      </p:sp>
      <p:sp>
        <p:nvSpPr>
          <p:cNvPr id="3" name="Content Placeholder 2"/>
          <p:cNvSpPr>
            <a:spLocks noGrp="1"/>
          </p:cNvSpPr>
          <p:nvPr>
            <p:ph idx="1"/>
          </p:nvPr>
        </p:nvSpPr>
        <p:spPr>
          <a:xfrm>
            <a:off x="566950" y="1130450"/>
            <a:ext cx="8229600" cy="4570412"/>
          </a:xfrm>
        </p:spPr>
        <p:txBody>
          <a:bodyPr/>
          <a:lstStyle/>
          <a:p>
            <a:pPr>
              <a:buNone/>
            </a:pPr>
            <a:r>
              <a:rPr lang="en-US" sz="2000" b="0" dirty="0" smtClean="0"/>
              <a:t>Images/video</a:t>
            </a:r>
          </a:p>
          <a:p>
            <a:pPr>
              <a:buNone/>
            </a:pPr>
            <a:endParaRPr lang="en-US" sz="2000" b="0" dirty="0" smtClean="0"/>
          </a:p>
          <a:p>
            <a:pPr>
              <a:buNone/>
            </a:pPr>
            <a:endParaRPr lang="en-US" sz="2000" b="0" dirty="0" smtClean="0"/>
          </a:p>
          <a:p>
            <a:pPr>
              <a:buNone/>
            </a:pPr>
            <a:r>
              <a:rPr lang="en-US" sz="2000" b="0" dirty="0" smtClean="0"/>
              <a:t>Audio</a:t>
            </a:r>
          </a:p>
          <a:p>
            <a:pPr>
              <a:buNone/>
            </a:pPr>
            <a:endParaRPr lang="en-US" sz="2000" b="0" dirty="0" smtClean="0"/>
          </a:p>
          <a:p>
            <a:pPr>
              <a:buNone/>
            </a:pPr>
            <a:endParaRPr lang="en-US" sz="2000" b="0" dirty="0" smtClean="0"/>
          </a:p>
          <a:p>
            <a:pPr>
              <a:buNone/>
            </a:pPr>
            <a:r>
              <a:rPr lang="en-US" sz="2000" b="0" dirty="0" smtClean="0"/>
              <a:t>Text</a:t>
            </a:r>
            <a:endParaRPr lang="en-US" sz="2000" b="0" dirty="0"/>
          </a:p>
        </p:txBody>
      </p:sp>
      <p:pic>
        <p:nvPicPr>
          <p:cNvPr id="2661378"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2339045" y="1118437"/>
            <a:ext cx="1662824" cy="1113745"/>
          </a:xfrm>
          <a:prstGeom prst="rect">
            <a:avLst/>
          </a:prstGeom>
          <a:noFill/>
        </p:spPr>
      </p:pic>
      <p:pic>
        <p:nvPicPr>
          <p:cNvPr id="5"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377451" y="2846663"/>
            <a:ext cx="1613010" cy="1198048"/>
          </a:xfrm>
          <a:prstGeom prst="rect">
            <a:avLst/>
          </a:prstGeom>
          <a:noFill/>
        </p:spPr>
      </p:pic>
      <p:cxnSp>
        <p:nvCxnSpPr>
          <p:cNvPr id="6" name="Straight Arrow Connector 5"/>
          <p:cNvCxnSpPr/>
          <p:nvPr/>
        </p:nvCxnSpPr>
        <p:spPr>
          <a:xfrm flipH="1">
            <a:off x="4111519" y="1660068"/>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 name="Straight Arrow Connector 8"/>
          <p:cNvCxnSpPr/>
          <p:nvPr/>
        </p:nvCxnSpPr>
        <p:spPr>
          <a:xfrm flipH="1">
            <a:off x="4144080" y="3444763"/>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TextBox 7"/>
          <p:cNvSpPr txBox="1"/>
          <p:nvPr/>
        </p:nvSpPr>
        <p:spPr>
          <a:xfrm>
            <a:off x="5641875" y="1121311"/>
            <a:ext cx="2146742" cy="1200329"/>
          </a:xfrm>
          <a:prstGeom prst="rect">
            <a:avLst/>
          </a:prstGeom>
          <a:noFill/>
        </p:spPr>
        <p:txBody>
          <a:bodyPr wrap="none" rtlCol="0">
            <a:spAutoFit/>
          </a:bodyPr>
          <a:lstStyle/>
          <a:p>
            <a:pPr algn="l">
              <a:spcBef>
                <a:spcPts val="0"/>
              </a:spcBef>
            </a:pPr>
            <a:r>
              <a:rPr lang="en-US" dirty="0" smtClean="0">
                <a:solidFill>
                  <a:schemeClr val="bg1"/>
                </a:solidFill>
              </a:rPr>
              <a:t>Label: “Motorcycle”</a:t>
            </a:r>
          </a:p>
          <a:p>
            <a:pPr algn="l">
              <a:spcBef>
                <a:spcPts val="0"/>
              </a:spcBef>
            </a:pPr>
            <a:r>
              <a:rPr lang="en-US" dirty="0" smtClean="0">
                <a:solidFill>
                  <a:schemeClr val="bg1"/>
                </a:solidFill>
              </a:rPr>
              <a:t>Suggest tags</a:t>
            </a:r>
          </a:p>
          <a:p>
            <a:pPr algn="l">
              <a:spcBef>
                <a:spcPts val="0"/>
              </a:spcBef>
            </a:pPr>
            <a:r>
              <a:rPr lang="en-US" dirty="0" smtClean="0">
                <a:solidFill>
                  <a:schemeClr val="bg1"/>
                </a:solidFill>
              </a:rPr>
              <a:t>Image search</a:t>
            </a:r>
          </a:p>
          <a:p>
            <a:pPr algn="l">
              <a:spcBef>
                <a:spcPts val="0"/>
              </a:spcBef>
            </a:pPr>
            <a:r>
              <a:rPr lang="en-US" dirty="0" smtClean="0">
                <a:solidFill>
                  <a:schemeClr val="bg1"/>
                </a:solidFill>
              </a:rPr>
              <a:t>…</a:t>
            </a:r>
          </a:p>
        </p:txBody>
      </p:sp>
      <p:sp>
        <p:nvSpPr>
          <p:cNvPr id="11" name="TextBox 10"/>
          <p:cNvSpPr txBox="1"/>
          <p:nvPr/>
        </p:nvSpPr>
        <p:spPr>
          <a:xfrm>
            <a:off x="5656156" y="2846662"/>
            <a:ext cx="2390398" cy="1200329"/>
          </a:xfrm>
          <a:prstGeom prst="rect">
            <a:avLst/>
          </a:prstGeom>
          <a:noFill/>
        </p:spPr>
        <p:txBody>
          <a:bodyPr wrap="none" rtlCol="0">
            <a:spAutoFit/>
          </a:bodyPr>
          <a:lstStyle/>
          <a:p>
            <a:pPr algn="l">
              <a:spcBef>
                <a:spcPts val="0"/>
              </a:spcBef>
            </a:pPr>
            <a:r>
              <a:rPr lang="en-US" dirty="0" smtClean="0">
                <a:solidFill>
                  <a:schemeClr val="bg1"/>
                </a:solidFill>
              </a:rPr>
              <a:t>Speech recognition</a:t>
            </a:r>
          </a:p>
          <a:p>
            <a:pPr algn="l">
              <a:spcBef>
                <a:spcPts val="0"/>
              </a:spcBef>
            </a:pPr>
            <a:r>
              <a:rPr lang="en-US" dirty="0" smtClean="0">
                <a:solidFill>
                  <a:schemeClr val="bg1"/>
                </a:solidFill>
              </a:rPr>
              <a:t>Speaker identification</a:t>
            </a:r>
          </a:p>
          <a:p>
            <a:pPr algn="l">
              <a:spcBef>
                <a:spcPts val="0"/>
              </a:spcBef>
            </a:pPr>
            <a:r>
              <a:rPr lang="en-US" dirty="0" smtClean="0">
                <a:solidFill>
                  <a:schemeClr val="bg1"/>
                </a:solidFill>
              </a:rPr>
              <a:t>Music classification</a:t>
            </a:r>
          </a:p>
          <a:p>
            <a:pPr algn="l">
              <a:spcBef>
                <a:spcPts val="0"/>
              </a:spcBef>
            </a:pPr>
            <a:r>
              <a:rPr lang="en-US" dirty="0" smtClean="0">
                <a:solidFill>
                  <a:schemeClr val="bg1"/>
                </a:solidFill>
              </a:rPr>
              <a:t>…</a:t>
            </a:r>
            <a:endParaRPr lang="en-US" dirty="0">
              <a:solidFill>
                <a:schemeClr val="bg1"/>
              </a:solidFill>
            </a:endParaRPr>
          </a:p>
        </p:txBody>
      </p:sp>
      <p:pic>
        <p:nvPicPr>
          <p:cNvPr id="13" name="Picture 2" descr="http://www.elbacom.com/assets/images/textdocument.gif"/>
          <p:cNvPicPr>
            <a:picLocks noChangeAspect="1" noChangeArrowheads="1"/>
          </p:cNvPicPr>
          <p:nvPr/>
        </p:nvPicPr>
        <p:blipFill>
          <a:blip r:embed="rId5" cstate="print"/>
          <a:srcRect/>
          <a:stretch>
            <a:fillRect/>
          </a:stretch>
        </p:blipFill>
        <p:spPr bwMode="auto">
          <a:xfrm>
            <a:off x="1922055" y="6883930"/>
            <a:ext cx="1536200" cy="1536200"/>
          </a:xfrm>
          <a:prstGeom prst="rect">
            <a:avLst/>
          </a:prstGeom>
          <a:noFill/>
        </p:spPr>
      </p:pic>
      <p:cxnSp>
        <p:nvCxnSpPr>
          <p:cNvPr id="14" name="Straight Arrow Connector 13"/>
          <p:cNvCxnSpPr/>
          <p:nvPr/>
        </p:nvCxnSpPr>
        <p:spPr>
          <a:xfrm flipH="1">
            <a:off x="4188329" y="5045375"/>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pic>
        <p:nvPicPr>
          <p:cNvPr id="2323458" name="Picture 2" descr="C:\Users\ang\Desktop\aiwik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1837" y="7231095"/>
            <a:ext cx="2022376" cy="1575510"/>
          </a:xfrm>
          <a:prstGeom prst="rect">
            <a:avLst/>
          </a:prstGeom>
          <a:noFill/>
          <a:extLst>
            <a:ext uri="{909E8E84-426E-40DD-AFC4-6F175D3DCCD1}">
              <a14:hiddenFill xmlns:a14="http://schemas.microsoft.com/office/drawing/2010/main">
                <a:solidFill>
                  <a:srgbClr val="FFFFFF"/>
                </a:solidFill>
              </a14:hiddenFill>
            </a:ext>
          </a:extLst>
        </p:spPr>
      </p:pic>
      <p:pic>
        <p:nvPicPr>
          <p:cNvPr id="2323459" name="Picture 3" descr="C:\Users\ang\Desktop\ny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4426" y="4465935"/>
            <a:ext cx="1832062" cy="14272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21366" y="4635100"/>
            <a:ext cx="2185214" cy="1200329"/>
          </a:xfrm>
          <a:prstGeom prst="rect">
            <a:avLst/>
          </a:prstGeom>
          <a:noFill/>
        </p:spPr>
        <p:txBody>
          <a:bodyPr wrap="none" rtlCol="0">
            <a:spAutoFit/>
          </a:bodyPr>
          <a:lstStyle/>
          <a:p>
            <a:pPr algn="l">
              <a:spcBef>
                <a:spcPts val="0"/>
              </a:spcBef>
            </a:pPr>
            <a:r>
              <a:rPr lang="en-US" dirty="0" smtClean="0">
                <a:solidFill>
                  <a:schemeClr val="bg1"/>
                </a:solidFill>
              </a:rPr>
              <a:t>Web search</a:t>
            </a:r>
          </a:p>
          <a:p>
            <a:pPr algn="l">
              <a:spcBef>
                <a:spcPts val="0"/>
              </a:spcBef>
            </a:pPr>
            <a:r>
              <a:rPr lang="en-US" dirty="0" smtClean="0">
                <a:solidFill>
                  <a:schemeClr val="bg1"/>
                </a:solidFill>
              </a:rPr>
              <a:t>Anti-spam</a:t>
            </a:r>
          </a:p>
          <a:p>
            <a:pPr algn="l">
              <a:spcBef>
                <a:spcPts val="0"/>
              </a:spcBef>
            </a:pPr>
            <a:r>
              <a:rPr lang="en-US" dirty="0" smtClean="0">
                <a:solidFill>
                  <a:schemeClr val="bg1"/>
                </a:solidFill>
              </a:rPr>
              <a:t>Machine translation</a:t>
            </a:r>
          </a:p>
          <a:p>
            <a:pPr algn="l">
              <a:spcBef>
                <a:spcPts val="0"/>
              </a:spcBef>
            </a:pPr>
            <a:r>
              <a:rPr lang="en-US" dirty="0" smtClean="0">
                <a:solidFill>
                  <a:schemeClr val="bg1"/>
                </a:solidFill>
              </a:rPr>
              <a:t>… </a:t>
            </a:r>
            <a:endParaRPr lang="en-US" dirty="0">
              <a:solidFill>
                <a:schemeClr val="bg1"/>
              </a:solidFill>
            </a:endParaRPr>
          </a:p>
        </p:txBody>
      </p:sp>
      <p:pic>
        <p:nvPicPr>
          <p:cNvPr id="18" name="Picture 1" descr="C:\Users\ang\Desktop\Office People Icons Royalty Free Stock Vector Art Illustration - Copy.jpg"/>
          <p:cNvPicPr>
            <a:picLocks noChangeAspect="1" noChangeArrowheads="1"/>
          </p:cNvPicPr>
          <p:nvPr/>
        </p:nvPicPr>
        <p:blipFill>
          <a:blip r:embed="rId8" cstate="print"/>
          <a:srcRect t="3876" r="37102" b="54264"/>
          <a:stretch>
            <a:fillRect/>
          </a:stretch>
        </p:blipFill>
        <p:spPr bwMode="auto">
          <a:xfrm>
            <a:off x="9718270" y="1086295"/>
            <a:ext cx="506394" cy="228787"/>
          </a:xfrm>
          <a:prstGeom prst="rect">
            <a:avLst/>
          </a:prstGeom>
          <a:noFill/>
        </p:spPr>
      </p:pic>
      <p:pic>
        <p:nvPicPr>
          <p:cNvPr id="19" name="Picture 1" descr="C:\Users\ang\Desktop\Office People Icons Royalty Free Stock Vector Art Illustration - Copy.jpg"/>
          <p:cNvPicPr>
            <a:picLocks noChangeAspect="1" noChangeArrowheads="1"/>
          </p:cNvPicPr>
          <p:nvPr/>
        </p:nvPicPr>
        <p:blipFill>
          <a:blip r:embed="rId8" cstate="print"/>
          <a:srcRect l="59363" b="56277"/>
          <a:stretch>
            <a:fillRect/>
          </a:stretch>
        </p:blipFill>
        <p:spPr bwMode="auto">
          <a:xfrm>
            <a:off x="9372625" y="1346596"/>
            <a:ext cx="327172" cy="238964"/>
          </a:xfrm>
          <a:prstGeom prst="rect">
            <a:avLst/>
          </a:prstGeom>
          <a:noFill/>
        </p:spPr>
      </p:pic>
      <p:pic>
        <p:nvPicPr>
          <p:cNvPr id="20" name="Picture 1" descr="C:\Users\ang\Desktop\Office People Icons Royalty Free Stock Vector Art Illustration - Copy.jpg"/>
          <p:cNvPicPr>
            <a:picLocks noChangeAspect="1" noChangeArrowheads="1"/>
          </p:cNvPicPr>
          <p:nvPr/>
        </p:nvPicPr>
        <p:blipFill>
          <a:blip r:embed="rId8" cstate="print"/>
          <a:srcRect l="1" t="49188" r="-175" b="7089"/>
          <a:stretch>
            <a:fillRect/>
          </a:stretch>
        </p:blipFill>
        <p:spPr bwMode="auto">
          <a:xfrm>
            <a:off x="9526246" y="1615431"/>
            <a:ext cx="806504" cy="238964"/>
          </a:xfrm>
          <a:prstGeom prst="rect">
            <a:avLst/>
          </a:prstGeom>
          <a:noFill/>
        </p:spPr>
      </p:pic>
      <p:pic>
        <p:nvPicPr>
          <p:cNvPr id="21" name="Picture 1" descr="C:\Users\ang\Desktop\Office People Icons Royalty Free Stock Vector Art Illustration - Copy.jpg"/>
          <p:cNvPicPr>
            <a:picLocks noChangeAspect="1" noChangeArrowheads="1"/>
          </p:cNvPicPr>
          <p:nvPr/>
        </p:nvPicPr>
        <p:blipFill>
          <a:blip r:embed="rId8" cstate="print"/>
          <a:srcRect l="1" t="5465" r="-175" b="50812"/>
          <a:stretch>
            <a:fillRect/>
          </a:stretch>
        </p:blipFill>
        <p:spPr bwMode="auto">
          <a:xfrm>
            <a:off x="9219006" y="1922671"/>
            <a:ext cx="806504" cy="238964"/>
          </a:xfrm>
          <a:prstGeom prst="rect">
            <a:avLst/>
          </a:prstGeom>
          <a:noFill/>
        </p:spPr>
      </p:pic>
      <p:pic>
        <p:nvPicPr>
          <p:cNvPr id="22" name="Picture 1" descr="C:\Users\ang\Desktop\Office People Icons Royalty Free Stock Vector Art Illustration - Copy.jpg"/>
          <p:cNvPicPr>
            <a:picLocks noChangeAspect="1" noChangeArrowheads="1"/>
          </p:cNvPicPr>
          <p:nvPr/>
        </p:nvPicPr>
        <p:blipFill>
          <a:blip r:embed="rId8" cstate="print"/>
          <a:srcRect l="1" r="-175" b="50812"/>
          <a:stretch>
            <a:fillRect/>
          </a:stretch>
        </p:blipFill>
        <p:spPr bwMode="auto">
          <a:xfrm>
            <a:off x="9833485" y="2737710"/>
            <a:ext cx="806505" cy="268835"/>
          </a:xfrm>
          <a:prstGeom prst="rect">
            <a:avLst/>
          </a:prstGeom>
          <a:noFill/>
        </p:spPr>
      </p:pic>
      <p:pic>
        <p:nvPicPr>
          <p:cNvPr id="23" name="Picture 1" descr="C:\Users\ang\Desktop\Office People Icons Royalty Free Stock Vector Art Illustration - Copy.jpg"/>
          <p:cNvPicPr>
            <a:picLocks noChangeAspect="1" noChangeArrowheads="1"/>
          </p:cNvPicPr>
          <p:nvPr/>
        </p:nvPicPr>
        <p:blipFill>
          <a:blip r:embed="rId8" cstate="print"/>
          <a:srcRect l="14842" t="3876" r="18376" b="50812"/>
          <a:stretch>
            <a:fillRect/>
          </a:stretch>
        </p:blipFill>
        <p:spPr bwMode="auto">
          <a:xfrm>
            <a:off x="10025510" y="3066138"/>
            <a:ext cx="537670" cy="247647"/>
          </a:xfrm>
          <a:prstGeom prst="rect">
            <a:avLst/>
          </a:prstGeom>
          <a:noFill/>
        </p:spPr>
      </p:pic>
      <p:pic>
        <p:nvPicPr>
          <p:cNvPr id="24" name="Picture 1" descr="C:\Users\ang\Desktop\Office People Icons Royalty Free Stock Vector Art Illustration - Copy.jpg"/>
          <p:cNvPicPr>
            <a:picLocks noChangeAspect="1" noChangeArrowheads="1"/>
          </p:cNvPicPr>
          <p:nvPr/>
        </p:nvPicPr>
        <p:blipFill>
          <a:blip r:embed="rId8" cstate="print"/>
          <a:srcRect l="2" t="48450" r="18376" b="7088"/>
          <a:stretch>
            <a:fillRect/>
          </a:stretch>
        </p:blipFill>
        <p:spPr bwMode="auto">
          <a:xfrm>
            <a:off x="9790813" y="3339608"/>
            <a:ext cx="657152" cy="243012"/>
          </a:xfrm>
          <a:prstGeom prst="rect">
            <a:avLst/>
          </a:prstGeom>
          <a:noFill/>
        </p:spPr>
      </p:pic>
      <p:sp>
        <p:nvSpPr>
          <p:cNvPr id="26" name="TextBox 25"/>
          <p:cNvSpPr txBox="1"/>
          <p:nvPr/>
        </p:nvSpPr>
        <p:spPr>
          <a:xfrm>
            <a:off x="616285" y="5842337"/>
            <a:ext cx="7911430" cy="1015663"/>
          </a:xfrm>
          <a:prstGeom prst="rect">
            <a:avLst/>
          </a:prstGeom>
          <a:solidFill>
            <a:schemeClr val="tx1"/>
          </a:solidFill>
        </p:spPr>
        <p:txBody>
          <a:bodyPr wrap="square" rtlCol="0">
            <a:spAutoFit/>
          </a:bodyPr>
          <a:lstStyle/>
          <a:p>
            <a:pPr algn="l">
              <a:spcBef>
                <a:spcPts val="0"/>
              </a:spcBef>
            </a:pPr>
            <a:r>
              <a:rPr lang="en-US" sz="2000" dirty="0" smtClean="0">
                <a:solidFill>
                  <a:srgbClr val="FFC000"/>
                </a:solidFill>
              </a:rPr>
              <a:t>Machine learning performs well on many of these problems, but is a lot of work.  What is it about machine learning that makes it so hard to use?</a:t>
            </a:r>
          </a:p>
        </p:txBody>
      </p:sp>
    </p:spTree>
    <p:extLst>
      <p:ext uri="{BB962C8B-B14F-4D97-AF65-F5344CB8AC3E}">
        <p14:creationId xmlns:p14="http://schemas.microsoft.com/office/powerpoint/2010/main" val="28648087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for image classification</a:t>
            </a:r>
            <a:endParaRPr lang="en-US" dirty="0"/>
          </a:p>
        </p:txBody>
      </p:sp>
      <p:pic>
        <p:nvPicPr>
          <p:cNvPr id="4"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1653220" y="2507280"/>
            <a:ext cx="1662824" cy="1113745"/>
          </a:xfrm>
          <a:prstGeom prst="rect">
            <a:avLst/>
          </a:prstGeom>
          <a:noFill/>
        </p:spPr>
      </p:pic>
      <p:cxnSp>
        <p:nvCxnSpPr>
          <p:cNvPr id="5" name="Straight Arrow Connector 4"/>
          <p:cNvCxnSpPr/>
          <p:nvPr/>
        </p:nvCxnSpPr>
        <p:spPr>
          <a:xfrm flipH="1">
            <a:off x="3573470" y="3198570"/>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6" name="TextBox 5"/>
          <p:cNvSpPr txBox="1"/>
          <p:nvPr/>
        </p:nvSpPr>
        <p:spPr>
          <a:xfrm>
            <a:off x="5263290" y="3006545"/>
            <a:ext cx="1454244" cy="369332"/>
          </a:xfrm>
          <a:prstGeom prst="rect">
            <a:avLst/>
          </a:prstGeom>
          <a:noFill/>
        </p:spPr>
        <p:txBody>
          <a:bodyPr wrap="none" rtlCol="0">
            <a:spAutoFit/>
          </a:bodyPr>
          <a:lstStyle/>
          <a:p>
            <a:pPr algn="l">
              <a:spcBef>
                <a:spcPts val="0"/>
              </a:spcBef>
            </a:pPr>
            <a:r>
              <a:rPr lang="en-US" dirty="0" smtClean="0">
                <a:solidFill>
                  <a:schemeClr val="bg1"/>
                </a:solidFill>
              </a:rPr>
              <a:t>“Motorcycle”</a:t>
            </a:r>
          </a:p>
        </p:txBody>
      </p:sp>
      <p:sp>
        <p:nvSpPr>
          <p:cNvPr id="7" name="TextBox 6"/>
          <p:cNvSpPr txBox="1"/>
          <p:nvPr/>
        </p:nvSpPr>
        <p:spPr>
          <a:xfrm>
            <a:off x="1461195" y="5387655"/>
            <a:ext cx="6183205" cy="707886"/>
          </a:xfrm>
          <a:prstGeom prst="rect">
            <a:avLst/>
          </a:prstGeom>
          <a:noFill/>
        </p:spPr>
        <p:txBody>
          <a:bodyPr wrap="square" rtlCol="0">
            <a:spAutoFit/>
          </a:bodyPr>
          <a:lstStyle/>
          <a:p>
            <a:pPr algn="l">
              <a:spcBef>
                <a:spcPts val="0"/>
              </a:spcBef>
            </a:pPr>
            <a:r>
              <a:rPr lang="en-US" sz="2000" dirty="0" smtClean="0">
                <a:solidFill>
                  <a:schemeClr val="bg1"/>
                </a:solidFill>
              </a:rPr>
              <a:t>This talk: Develop ideas using images and audio.  Ideas apply to other problems (e.g., text) too.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pPr eaLnBrk="1" hangingPunct="1"/>
            <a:r>
              <a:rPr lang="en-US" dirty="0" smtClean="0">
                <a:solidFill>
                  <a:schemeClr val="bg1"/>
                </a:solidFill>
              </a:rPr>
              <a:t>Machine learning for image classification</a:t>
            </a:r>
          </a:p>
        </p:txBody>
      </p:sp>
      <p:pic>
        <p:nvPicPr>
          <p:cNvPr id="57364" name="Picture 18"/>
          <p:cNvPicPr>
            <a:picLocks noChangeAspect="1" noChangeArrowheads="1"/>
          </p:cNvPicPr>
          <p:nvPr/>
        </p:nvPicPr>
        <p:blipFill>
          <a:blip r:embed="rId3" cstate="print"/>
          <a:srcRect/>
          <a:stretch>
            <a:fillRect/>
          </a:stretch>
        </p:blipFill>
        <p:spPr bwMode="auto">
          <a:xfrm>
            <a:off x="9756675" y="5232401"/>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2468563" y="5775326"/>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57347" name="Rectangle 3"/>
          <p:cNvSpPr>
            <a:spLocks noChangeArrowheads="1"/>
          </p:cNvSpPr>
          <p:nvPr/>
        </p:nvSpPr>
        <p:spPr bwMode="auto">
          <a:xfrm>
            <a:off x="4917645" y="1056440"/>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dirty="0">
              <a:solidFill>
                <a:srgbClr val="000000"/>
              </a:solidFill>
            </a:endParaRPr>
          </a:p>
        </p:txBody>
      </p:sp>
      <p:pic>
        <p:nvPicPr>
          <p:cNvPr id="57349" name="Picture 5"/>
          <p:cNvPicPr>
            <a:picLocks noChangeAspect="1" noChangeArrowheads="1"/>
          </p:cNvPicPr>
          <p:nvPr/>
        </p:nvPicPr>
        <p:blipFill>
          <a:blip r:embed="rId4" cstate="print"/>
          <a:srcRect t="25484"/>
          <a:stretch>
            <a:fillRect/>
          </a:stretch>
        </p:blipFill>
        <p:spPr bwMode="auto">
          <a:xfrm>
            <a:off x="9491015" y="1355865"/>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5" cstate="print"/>
          <a:srcRect/>
          <a:stretch>
            <a:fillRect/>
          </a:stretch>
        </p:blipFill>
        <p:spPr bwMode="auto">
          <a:xfrm>
            <a:off x="11068990" y="2313127"/>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6" cstate="print"/>
          <a:srcRect/>
          <a:stretch>
            <a:fillRect/>
          </a:stretch>
        </p:blipFill>
        <p:spPr bwMode="auto">
          <a:xfrm>
            <a:off x="9487840" y="2357577"/>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7" cstate="print"/>
          <a:srcRect t="18643"/>
          <a:stretch>
            <a:fillRect/>
          </a:stretch>
        </p:blipFill>
        <p:spPr bwMode="auto">
          <a:xfrm>
            <a:off x="11016603" y="1293952"/>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8" cstate="print"/>
          <a:srcRect/>
          <a:stretch>
            <a:fillRect/>
          </a:stretch>
        </p:blipFill>
        <p:spPr bwMode="auto">
          <a:xfrm>
            <a:off x="9475140" y="3506927"/>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9" cstate="print"/>
          <a:srcRect/>
          <a:stretch>
            <a:fillRect/>
          </a:stretch>
        </p:blipFill>
        <p:spPr bwMode="auto">
          <a:xfrm>
            <a:off x="5318058" y="1251545"/>
            <a:ext cx="1257374" cy="756469"/>
          </a:xfrm>
          <a:prstGeom prst="rect">
            <a:avLst/>
          </a:prstGeom>
          <a:noFill/>
          <a:ln w="12700" algn="ctr">
            <a:noFill/>
            <a:miter lim="800000"/>
            <a:headEnd/>
            <a:tailEnd/>
          </a:ln>
        </p:spPr>
      </p:pic>
      <p:sp>
        <p:nvSpPr>
          <p:cNvPr id="57362" name="Text Box 20"/>
          <p:cNvSpPr txBox="1">
            <a:spLocks noChangeArrowheads="1"/>
          </p:cNvSpPr>
          <p:nvPr/>
        </p:nvSpPr>
        <p:spPr bwMode="auto">
          <a:xfrm>
            <a:off x="5897151" y="4422111"/>
            <a:ext cx="1915909"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Not a motorcycle</a:t>
            </a:r>
            <a:endParaRPr lang="en-US" dirty="0">
              <a:solidFill>
                <a:srgbClr val="000000"/>
              </a:solidFill>
              <a:latin typeface="Arial" charset="0"/>
            </a:endParaRPr>
          </a:p>
        </p:txBody>
      </p:sp>
      <p:grpSp>
        <p:nvGrpSpPr>
          <p:cNvPr id="2" name="Group 3"/>
          <p:cNvGrpSpPr/>
          <p:nvPr/>
        </p:nvGrpSpPr>
        <p:grpSpPr>
          <a:xfrm>
            <a:off x="731500" y="1047890"/>
            <a:ext cx="3640138" cy="3937000"/>
            <a:chOff x="4829175" y="1150938"/>
            <a:chExt cx="3640138" cy="393700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pic>
          <p:nvPicPr>
            <p:cNvPr id="57355" name="Picture 11"/>
            <p:cNvPicPr>
              <a:picLocks noChangeAspect="1" noChangeArrowheads="1"/>
            </p:cNvPicPr>
            <p:nvPr/>
          </p:nvPicPr>
          <p:blipFill>
            <a:blip r:embed="rId10" cstate="print"/>
            <a:srcRect/>
            <a:stretch>
              <a:fillRect/>
            </a:stretch>
          </p:blipFill>
          <p:spPr bwMode="auto">
            <a:xfrm>
              <a:off x="5174820" y="1419772"/>
              <a:ext cx="1356777" cy="729695"/>
            </a:xfrm>
            <a:prstGeom prst="rect">
              <a:avLst/>
            </a:prstGeom>
            <a:noFill/>
            <a:ln w="12700" algn="ctr">
              <a:noFill/>
              <a:miter lim="800000"/>
              <a:headEnd/>
              <a:tailEnd/>
            </a:ln>
          </p:spPr>
        </p:pic>
        <p:pic>
          <p:nvPicPr>
            <p:cNvPr id="57356" name="Picture 12"/>
            <p:cNvPicPr>
              <a:picLocks noChangeAspect="1" noChangeArrowheads="1"/>
            </p:cNvPicPr>
            <p:nvPr/>
          </p:nvPicPr>
          <p:blipFill>
            <a:blip r:embed="rId11"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2"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3" cstate="print"/>
            <a:srcRect/>
            <a:stretch>
              <a:fillRect/>
            </a:stretch>
          </p:blipFill>
          <p:spPr bwMode="auto">
            <a:xfrm>
              <a:off x="6634210" y="2226278"/>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4"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5" cstate="print"/>
            <a:srcRect/>
            <a:stretch>
              <a:fillRect/>
            </a:stretch>
          </p:blipFill>
          <p:spPr bwMode="auto">
            <a:xfrm>
              <a:off x="6637338" y="3311525"/>
              <a:ext cx="1428750" cy="1076325"/>
            </a:xfrm>
            <a:prstGeom prst="rect">
              <a:avLst/>
            </a:prstGeom>
            <a:noFill/>
            <a:ln w="12700" algn="ctr">
              <a:noFill/>
              <a:miter lim="800000"/>
              <a:headEnd/>
              <a:tailEnd/>
            </a:ln>
          </p:spPr>
        </p:pic>
        <p:sp>
          <p:nvSpPr>
            <p:cNvPr id="57363" name="Text Box 21"/>
            <p:cNvSpPr txBox="1">
              <a:spLocks noChangeArrowheads="1"/>
            </p:cNvSpPr>
            <p:nvPr/>
          </p:nvSpPr>
          <p:spPr bwMode="auto">
            <a:xfrm>
              <a:off x="5866110" y="4530578"/>
              <a:ext cx="1415772"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Motorcycles</a:t>
              </a:r>
              <a:endParaRPr lang="en-US" dirty="0">
                <a:solidFill>
                  <a:srgbClr val="000000"/>
                </a:solidFill>
                <a:latin typeface="Arial" charset="0"/>
              </a:endParaRPr>
            </a:p>
          </p:txBody>
        </p:sp>
      </p:grpSp>
      <p:pic>
        <p:nvPicPr>
          <p:cNvPr id="2325508" name="Picture 4" descr="http://t0.gstatic.com/images?q=tbn:ANd9GcQTXhPTc6sav5hp-489yqYwVZm8vJuWuDN8pukyBEzaIhRO_ddDx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03055" y="6313890"/>
            <a:ext cx="1635302" cy="1088220"/>
          </a:xfrm>
          <a:prstGeom prst="rect">
            <a:avLst/>
          </a:prstGeom>
          <a:noFill/>
          <a:extLst>
            <a:ext uri="{909E8E84-426E-40DD-AFC4-6F175D3DCCD1}">
              <a14:hiddenFill xmlns:a14="http://schemas.microsoft.com/office/drawing/2010/main">
                <a:solidFill>
                  <a:srgbClr val="FFFFFF"/>
                </a:solidFill>
              </a14:hiddenFill>
            </a:ext>
          </a:extLst>
        </p:spPr>
      </p:pic>
      <p:pic>
        <p:nvPicPr>
          <p:cNvPr id="2325510" name="Picture 6" descr="http://t2.gstatic.com/images?q=tbn:ANd9GcTL9hSacq02lg06-d1mjwiBX5E3yNKEBXdBdyL2OuTvLG_4Wq1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63290" y="2313127"/>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2325514" name="Picture 10" descr="http://t3.gstatic.com/images?q=tbn:ANd9GcQX25hoEV1zFAkP4DNG6aoXHPHlQO8BI9liNNdsDSdRxtAhByLIc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47120" y="3362464"/>
            <a:ext cx="1360345" cy="94566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0"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2"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25527" name="Picture 23" descr="C:\Users\ang\Desktop\treesAndGrerb.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53110" y="2344493"/>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2325528" name="Picture 24" descr="C:\Users\ang\Desktop\imgres.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65500" y="1260378"/>
            <a:ext cx="1124545" cy="842323"/>
          </a:xfrm>
          <a:prstGeom prst="rect">
            <a:avLst/>
          </a:prstGeom>
          <a:noFill/>
          <a:extLst>
            <a:ext uri="{909E8E84-426E-40DD-AFC4-6F175D3DCCD1}">
              <a14:hiddenFill xmlns:a14="http://schemas.microsoft.com/office/drawing/2010/main">
                <a:solidFill>
                  <a:srgbClr val="FFFFFF"/>
                </a:solidFill>
              </a14:hiddenFill>
            </a:ext>
          </a:extLst>
        </p:spPr>
      </p:pic>
      <p:pic>
        <p:nvPicPr>
          <p:cNvPr id="2325529" name="Picture 25" descr="C:\Users\ang\Desktop\imgres.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47942" y="3425605"/>
            <a:ext cx="1234128" cy="8212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ang\Desktop\1961 Norton #271 Ridden by Jesse Seary in turn 9 at Road America, Elkhart Lake, WI.jpg"/>
          <p:cNvPicPr>
            <a:picLocks noChangeAspect="1" noChangeArrowheads="1"/>
          </p:cNvPicPr>
          <p:nvPr/>
        </p:nvPicPr>
        <p:blipFill>
          <a:blip r:embed="rId22" cstate="print"/>
          <a:srcRect/>
          <a:stretch>
            <a:fillRect/>
          </a:stretch>
        </p:blipFill>
        <p:spPr bwMode="auto">
          <a:xfrm>
            <a:off x="4264468" y="5387655"/>
            <a:ext cx="1843732" cy="1234916"/>
          </a:xfrm>
          <a:prstGeom prst="rect">
            <a:avLst/>
          </a:prstGeom>
          <a:noFill/>
        </p:spPr>
      </p:pic>
    </p:spTree>
    <p:extLst>
      <p:ext uri="{BB962C8B-B14F-4D97-AF65-F5344CB8AC3E}">
        <p14:creationId xmlns:p14="http://schemas.microsoft.com/office/powerpoint/2010/main" val="404616673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02470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hard?</a:t>
            </a:r>
            <a:endParaRPr lang="en-US" dirty="0"/>
          </a:p>
        </p:txBody>
      </p:sp>
      <p:pic>
        <p:nvPicPr>
          <p:cNvPr id="33" name="Picture 86"/>
          <p:cNvPicPr>
            <a:picLocks noChangeAspect="1" noChangeArrowheads="1"/>
          </p:cNvPicPr>
          <p:nvPr/>
        </p:nvPicPr>
        <p:blipFill>
          <a:blip r:embed="rId3" cstate="print"/>
          <a:srcRect/>
          <a:stretch>
            <a:fillRect/>
          </a:stretch>
        </p:blipFill>
        <p:spPr bwMode="auto">
          <a:xfrm>
            <a:off x="1601254" y="1816959"/>
            <a:ext cx="3098661" cy="1805035"/>
          </a:xfrm>
          <a:prstGeom prst="rect">
            <a:avLst/>
          </a:prstGeom>
          <a:noFill/>
          <a:ln w="12700" algn="ctr">
            <a:noFill/>
            <a:miter lim="800000"/>
            <a:headEnd/>
            <a:tailEnd/>
          </a:ln>
        </p:spPr>
      </p:pic>
      <p:sp>
        <p:nvSpPr>
          <p:cNvPr id="27" name="Rectangle 26"/>
          <p:cNvSpPr/>
          <p:nvPr/>
        </p:nvSpPr>
        <p:spPr bwMode="auto">
          <a:xfrm>
            <a:off x="3943960" y="2124200"/>
            <a:ext cx="268835" cy="268835"/>
          </a:xfrm>
          <a:prstGeom prst="rect">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8" name="TextBox 27"/>
          <p:cNvSpPr txBox="1"/>
          <p:nvPr/>
        </p:nvSpPr>
        <p:spPr>
          <a:xfrm>
            <a:off x="1538005" y="1431940"/>
            <a:ext cx="1582486" cy="369332"/>
          </a:xfrm>
          <a:prstGeom prst="rect">
            <a:avLst/>
          </a:prstGeom>
          <a:noFill/>
        </p:spPr>
        <p:txBody>
          <a:bodyPr wrap="none" rtlCol="0">
            <a:spAutoFit/>
          </a:bodyPr>
          <a:lstStyle/>
          <a:p>
            <a:r>
              <a:rPr lang="en-US" dirty="0" smtClean="0">
                <a:solidFill>
                  <a:schemeClr val="bg1"/>
                </a:solidFill>
              </a:rPr>
              <a:t>You see this: </a:t>
            </a:r>
            <a:endParaRPr lang="en-US" dirty="0">
              <a:solidFill>
                <a:schemeClr val="bg1"/>
              </a:solidFill>
            </a:endParaRPr>
          </a:p>
        </p:txBody>
      </p:sp>
      <p:pic>
        <p:nvPicPr>
          <p:cNvPr id="6" name="Picture 14" descr="StanleyTinyS_Numbers"/>
          <p:cNvPicPr>
            <a:picLocks noChangeAspect="1" noChangeArrowheads="1"/>
          </p:cNvPicPr>
          <p:nvPr/>
        </p:nvPicPr>
        <p:blipFill>
          <a:blip r:embed="rId4" cstate="print"/>
          <a:srcRect/>
          <a:stretch>
            <a:fillRect/>
          </a:stretch>
        </p:blipFill>
        <p:spPr bwMode="auto">
          <a:xfrm>
            <a:off x="3151015" y="3928265"/>
            <a:ext cx="4667250" cy="1704975"/>
          </a:xfrm>
          <a:prstGeom prst="rect">
            <a:avLst/>
          </a:prstGeom>
          <a:noFill/>
          <a:ln w="9525">
            <a:noFill/>
            <a:miter lim="800000"/>
            <a:headEnd/>
            <a:tailEnd/>
          </a:ln>
        </p:spPr>
      </p:pic>
      <p:sp>
        <p:nvSpPr>
          <p:cNvPr id="7" name="Rectangle 16"/>
          <p:cNvSpPr>
            <a:spLocks noChangeArrowheads="1"/>
          </p:cNvSpPr>
          <p:nvPr/>
        </p:nvSpPr>
        <p:spPr bwMode="auto">
          <a:xfrm>
            <a:off x="2468390" y="3020215"/>
            <a:ext cx="109537" cy="112713"/>
          </a:xfrm>
          <a:prstGeom prst="rect">
            <a:avLst/>
          </a:prstGeom>
          <a:noFill/>
          <a:ln w="28575">
            <a:solidFill>
              <a:srgbClr val="FF0000"/>
            </a:solidFill>
            <a:miter lim="800000"/>
            <a:headEnd/>
            <a:tailEnd/>
          </a:ln>
        </p:spPr>
        <p:txBody>
          <a:bodyPr wrap="none" anchor="ctr"/>
          <a:lstStyle/>
          <a:p>
            <a:pPr algn="ctr"/>
            <a:endParaRPr lang="en-US"/>
          </a:p>
        </p:txBody>
      </p:sp>
      <p:grpSp>
        <p:nvGrpSpPr>
          <p:cNvPr id="3" name="Group 21"/>
          <p:cNvGrpSpPr>
            <a:grpSpLocks/>
          </p:cNvGrpSpPr>
          <p:nvPr/>
        </p:nvGrpSpPr>
        <p:grpSpPr bwMode="auto">
          <a:xfrm>
            <a:off x="2459725" y="3008235"/>
            <a:ext cx="5324475" cy="2609850"/>
            <a:chOff x="2286" y="1392"/>
            <a:chExt cx="3354" cy="1644"/>
          </a:xfrm>
        </p:grpSpPr>
        <p:sp>
          <p:nvSpPr>
            <p:cNvPr id="9" name="Text Box 7"/>
            <p:cNvSpPr txBox="1">
              <a:spLocks noChangeArrowheads="1"/>
            </p:cNvSpPr>
            <p:nvPr/>
          </p:nvSpPr>
          <p:spPr bwMode="auto">
            <a:xfrm>
              <a:off x="2672" y="1773"/>
              <a:ext cx="1740" cy="231"/>
            </a:xfrm>
            <a:prstGeom prst="rect">
              <a:avLst/>
            </a:prstGeom>
            <a:noFill/>
            <a:ln w="9525">
              <a:noFill/>
              <a:miter lim="800000"/>
              <a:headEnd/>
              <a:tailEnd/>
            </a:ln>
          </p:spPr>
          <p:txBody>
            <a:bodyPr wrap="none">
              <a:spAutoFit/>
            </a:bodyPr>
            <a:lstStyle/>
            <a:p>
              <a:r>
                <a:rPr lang="en-US" dirty="0">
                  <a:solidFill>
                    <a:schemeClr val="bg1"/>
                  </a:solidFill>
                </a:rPr>
                <a:t>But the camera sees this:</a:t>
              </a:r>
            </a:p>
          </p:txBody>
        </p:sp>
        <p:sp>
          <p:nvSpPr>
            <p:cNvPr id="10" name="Line 17"/>
            <p:cNvSpPr>
              <a:spLocks noChangeShapeType="1"/>
            </p:cNvSpPr>
            <p:nvPr/>
          </p:nvSpPr>
          <p:spPr bwMode="auto">
            <a:xfrm>
              <a:off x="2364" y="1398"/>
              <a:ext cx="3276" cy="576"/>
            </a:xfrm>
            <a:prstGeom prst="line">
              <a:avLst/>
            </a:prstGeom>
            <a:noFill/>
            <a:ln w="9525">
              <a:solidFill>
                <a:srgbClr val="FF0000"/>
              </a:solidFill>
              <a:prstDash val="dash"/>
              <a:round/>
              <a:headEnd/>
              <a:tailEnd/>
            </a:ln>
          </p:spPr>
          <p:txBody>
            <a:bodyPr/>
            <a:lstStyle/>
            <a:p>
              <a:endParaRPr lang="en-US"/>
            </a:p>
          </p:txBody>
        </p:sp>
        <p:sp>
          <p:nvSpPr>
            <p:cNvPr id="11" name="Line 18"/>
            <p:cNvSpPr>
              <a:spLocks noChangeShapeType="1"/>
            </p:cNvSpPr>
            <p:nvPr/>
          </p:nvSpPr>
          <p:spPr bwMode="auto">
            <a:xfrm>
              <a:off x="2292" y="1392"/>
              <a:ext cx="456" cy="588"/>
            </a:xfrm>
            <a:prstGeom prst="line">
              <a:avLst/>
            </a:prstGeom>
            <a:noFill/>
            <a:ln w="12700">
              <a:solidFill>
                <a:srgbClr val="FF0000"/>
              </a:solidFill>
              <a:round/>
              <a:headEnd/>
              <a:tailEnd/>
            </a:ln>
          </p:spPr>
          <p:txBody>
            <a:bodyPr/>
            <a:lstStyle/>
            <a:p>
              <a:endParaRPr lang="en-US"/>
            </a:p>
          </p:txBody>
        </p:sp>
        <p:sp>
          <p:nvSpPr>
            <p:cNvPr id="12" name="Line 19"/>
            <p:cNvSpPr>
              <a:spLocks noChangeShapeType="1"/>
            </p:cNvSpPr>
            <p:nvPr/>
          </p:nvSpPr>
          <p:spPr bwMode="auto">
            <a:xfrm>
              <a:off x="2286" y="1470"/>
              <a:ext cx="498" cy="1566"/>
            </a:xfrm>
            <a:prstGeom prst="line">
              <a:avLst/>
            </a:prstGeom>
            <a:noFill/>
            <a:ln w="9525">
              <a:solidFill>
                <a:srgbClr val="FF0000"/>
              </a:solidFill>
              <a:prstDash val="dash"/>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grpSp>
        <p:nvGrpSpPr>
          <p:cNvPr id="3" name="Group 39"/>
          <p:cNvGrpSpPr/>
          <p:nvPr/>
        </p:nvGrpSpPr>
        <p:grpSpPr>
          <a:xfrm>
            <a:off x="728662" y="4267200"/>
            <a:ext cx="2325688" cy="1943100"/>
            <a:chOff x="728662" y="4267200"/>
            <a:chExt cx="2325688" cy="1943100"/>
          </a:xfrm>
        </p:grpSpPr>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5"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grpSp>
        <p:nvGrpSpPr>
          <p:cNvPr id="6" name="Group 7"/>
          <p:cNvGrpSpPr/>
          <p:nvPr/>
        </p:nvGrpSpPr>
        <p:grpSpPr>
          <a:xfrm>
            <a:off x="2598066" y="5365316"/>
            <a:ext cx="993399" cy="373487"/>
            <a:chOff x="2598066" y="5365316"/>
            <a:chExt cx="993399" cy="373487"/>
          </a:xfrm>
        </p:grpSpPr>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pic>
          <p:nvPicPr>
            <p:cNvPr id="57" name="Picture 13"/>
            <p:cNvPicPr>
              <a:picLocks noChangeAspect="1" noChangeArrowheads="1"/>
            </p:cNvPicPr>
            <p:nvPr/>
          </p:nvPicPr>
          <p:blipFill>
            <a:blip r:embed="rId3" cstate="print"/>
            <a:srcRect/>
            <a:stretch>
              <a:fillRect/>
            </a:stretch>
          </p:blipFill>
          <p:spPr bwMode="auto">
            <a:xfrm>
              <a:off x="2850066" y="5365316"/>
              <a:ext cx="741399" cy="373487"/>
            </a:xfrm>
            <a:prstGeom prst="rect">
              <a:avLst/>
            </a:prstGeom>
            <a:noFill/>
            <a:ln w="12700" algn="ctr">
              <a:noFill/>
              <a:miter lim="800000"/>
              <a:headEnd/>
              <a:tailEnd/>
            </a:ln>
          </p:spPr>
        </p:pic>
      </p:grpSp>
      <p:grpSp>
        <p:nvGrpSpPr>
          <p:cNvPr id="7" name="Group 6"/>
          <p:cNvGrpSpPr/>
          <p:nvPr/>
        </p:nvGrpSpPr>
        <p:grpSpPr>
          <a:xfrm>
            <a:off x="1269170" y="4107493"/>
            <a:ext cx="1093030" cy="582807"/>
            <a:chOff x="1269170" y="4107493"/>
            <a:chExt cx="1093030" cy="582807"/>
          </a:xfrm>
        </p:grpSpPr>
        <p:pic>
          <p:nvPicPr>
            <p:cNvPr id="37" name="Picture 86"/>
            <p:cNvPicPr>
              <a:picLocks noChangeAspect="1" noChangeArrowheads="1"/>
            </p:cNvPicPr>
            <p:nvPr/>
          </p:nvPicPr>
          <p:blipFill>
            <a:blip r:embed="rId2" cstate="print"/>
            <a:srcRect/>
            <a:stretch>
              <a:fillRect/>
            </a:stretch>
          </p:blipFill>
          <p:spPr bwMode="auto">
            <a:xfrm>
              <a:off x="1562100" y="4107493"/>
              <a:ext cx="800100" cy="466075"/>
            </a:xfrm>
            <a:prstGeom prst="rect">
              <a:avLst/>
            </a:prstGeom>
            <a:noFill/>
            <a:ln w="12700" algn="ctr">
              <a:noFill/>
              <a:miter lim="800000"/>
              <a:headEnd/>
              <a:tailEnd/>
            </a:ln>
          </p:spPr>
        </p:pic>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8" name="Group 9"/>
          <p:cNvGrpSpPr/>
          <p:nvPr/>
        </p:nvGrpSpPr>
        <p:grpSpPr>
          <a:xfrm>
            <a:off x="1249950" y="5210412"/>
            <a:ext cx="884106" cy="408164"/>
            <a:chOff x="1249950" y="5210412"/>
            <a:chExt cx="884106" cy="408164"/>
          </a:xfrm>
        </p:grpSpPr>
        <p:pic>
          <p:nvPicPr>
            <p:cNvPr id="63" name="Picture 10"/>
            <p:cNvPicPr>
              <a:picLocks noChangeAspect="1" noChangeArrowheads="1"/>
            </p:cNvPicPr>
            <p:nvPr/>
          </p:nvPicPr>
          <p:blipFill>
            <a:blip r:embed="rId4" cstate="print"/>
            <a:srcRect/>
            <a:stretch>
              <a:fillRect/>
            </a:stretch>
          </p:blipFill>
          <p:spPr bwMode="auto">
            <a:xfrm>
              <a:off x="1455621" y="5210412"/>
              <a:ext cx="678435" cy="408164"/>
            </a:xfrm>
            <a:prstGeom prst="rect">
              <a:avLst/>
            </a:prstGeom>
            <a:noFill/>
            <a:ln w="12700" algn="ctr">
              <a:noFill/>
              <a:miter lim="800000"/>
              <a:headEnd/>
              <a:tailEnd/>
            </a:ln>
          </p:spPr>
        </p:pic>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9" name="Group 8"/>
          <p:cNvGrpSpPr/>
          <p:nvPr/>
        </p:nvGrpSpPr>
        <p:grpSpPr>
          <a:xfrm>
            <a:off x="2392326" y="4573568"/>
            <a:ext cx="909073" cy="549142"/>
            <a:chOff x="2392326" y="4573568"/>
            <a:chExt cx="909073" cy="549142"/>
          </a:xfrm>
        </p:grpSpPr>
        <p:pic>
          <p:nvPicPr>
            <p:cNvPr id="65" name="Picture 23" descr="C:\Users\ang\Desktop\treesAndGrer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327" y="4573568"/>
              <a:ext cx="701072" cy="549142"/>
            </a:xfrm>
            <a:prstGeom prst="rect">
              <a:avLst/>
            </a:prstGeom>
            <a:noFill/>
            <a:extLst>
              <a:ext uri="{909E8E84-426E-40DD-AFC4-6F175D3DCCD1}">
                <a14:hiddenFill xmlns:a14="http://schemas.microsoft.com/office/drawing/2010/main">
                  <a:solidFill>
                    <a:srgbClr val="FFFFFF"/>
                  </a:solidFill>
                </a14:hiddenFill>
              </a:ext>
            </a:extLst>
          </p:spPr>
        </p:pic>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4"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149632050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4"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1520770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7" grpId="0" animBg="1"/>
      <p:bldP spid="40" grpId="0" animBg="1"/>
      <p:bldP spid="41" grpId="0" animBg="1"/>
      <p:bldP spid="4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want</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 name="Group 2"/>
          <p:cNvGrpSpPr/>
          <p:nvPr/>
        </p:nvGrpSpPr>
        <p:grpSpPr>
          <a:xfrm>
            <a:off x="2114550" y="1828800"/>
            <a:ext cx="5010658" cy="829527"/>
            <a:chOff x="2114550" y="1828800"/>
            <a:chExt cx="5010658" cy="829527"/>
          </a:xfrm>
        </p:grpSpPr>
        <p:cxnSp>
          <p:nvCxnSpPr>
            <p:cNvPr id="43" name="Straight Arrow Connector 42"/>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4" name="Straight Arrow Connector 43"/>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45"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grpSp>
      <p:grpSp>
        <p:nvGrpSpPr>
          <p:cNvPr id="5" name="Group 82"/>
          <p:cNvGrpSpPr/>
          <p:nvPr/>
        </p:nvGrpSpPr>
        <p:grpSpPr>
          <a:xfrm>
            <a:off x="1189518" y="1431940"/>
            <a:ext cx="1730736" cy="1289996"/>
            <a:chOff x="1284767" y="1431938"/>
            <a:chExt cx="1730735" cy="1289996"/>
          </a:xfrm>
        </p:grpSpPr>
        <p:sp>
          <p:nvSpPr>
            <p:cNvPr id="47" name="Rectangle 46"/>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7" name="Rectangle 56"/>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3" name="Rectangle 62"/>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65" name="Rectangle 64"/>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
        <p:nvSpPr>
          <p:cNvPr id="6" name="TextBox 5"/>
          <p:cNvSpPr txBox="1"/>
          <p:nvPr/>
        </p:nvSpPr>
        <p:spPr>
          <a:xfrm>
            <a:off x="3181350" y="2763875"/>
            <a:ext cx="3009157" cy="276999"/>
          </a:xfrm>
          <a:prstGeom prst="rect">
            <a:avLst/>
          </a:prstGeom>
          <a:noFill/>
        </p:spPr>
        <p:txBody>
          <a:bodyPr wrap="none" rtlCol="0">
            <a:spAutoFit/>
          </a:bodyPr>
          <a:lstStyle/>
          <a:p>
            <a:pPr algn="l">
              <a:spcBef>
                <a:spcPts val="0"/>
              </a:spcBef>
            </a:pPr>
            <a:r>
              <a:rPr lang="en-US" sz="1200" dirty="0" smtClean="0">
                <a:solidFill>
                  <a:schemeClr val="bg1"/>
                </a:solidFill>
              </a:rPr>
              <a:t>E.g., Does it have Handlebars?  Wheels? </a:t>
            </a:r>
          </a:p>
        </p:txBody>
      </p:sp>
      <p:grpSp>
        <p:nvGrpSpPr>
          <p:cNvPr id="7" name="Group 6"/>
          <p:cNvGrpSpPr/>
          <p:nvPr/>
        </p:nvGrpSpPr>
        <p:grpSpPr>
          <a:xfrm>
            <a:off x="5148075" y="4273910"/>
            <a:ext cx="2697943" cy="2299353"/>
            <a:chOff x="5127348" y="4253826"/>
            <a:chExt cx="2697943" cy="2299353"/>
          </a:xfrm>
        </p:grpSpPr>
        <p:cxnSp>
          <p:nvCxnSpPr>
            <p:cNvPr id="67" name="Straight Arrow Connector 66"/>
            <p:cNvCxnSpPr/>
            <p:nvPr/>
          </p:nvCxnSpPr>
          <p:spPr>
            <a:xfrm rot="5400000" flipH="1" flipV="1">
              <a:off x="4641559" y="5224582"/>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68" name="Straight Arrow Connector 67"/>
            <p:cNvCxnSpPr/>
            <p:nvPr/>
          </p:nvCxnSpPr>
          <p:spPr>
            <a:xfrm>
              <a:off x="5499603" y="6120726"/>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69" name="Text Box 572"/>
            <p:cNvSpPr txBox="1">
              <a:spLocks noChangeArrowheads="1"/>
            </p:cNvSpPr>
            <p:nvPr/>
          </p:nvSpPr>
          <p:spPr bwMode="auto">
            <a:xfrm>
              <a:off x="6079515" y="6153090"/>
              <a:ext cx="149748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endParaRPr kumimoji="0" lang="en-US" sz="2000" b="0" i="0" u="none" strike="noStrike" kern="0" cap="none" spc="0" normalizeH="0" baseline="0" noProof="0" dirty="0">
                <a:ln>
                  <a:noFill/>
                </a:ln>
                <a:solidFill>
                  <a:sysClr val="window" lastClr="FFFFFF"/>
                </a:solidFill>
                <a:effectLst/>
                <a:uLnTx/>
                <a:uFillTx/>
              </a:endParaRPr>
            </a:p>
          </p:txBody>
        </p:sp>
        <p:sp>
          <p:nvSpPr>
            <p:cNvPr id="70" name="Text Box 572"/>
            <p:cNvSpPr txBox="1">
              <a:spLocks noChangeArrowheads="1"/>
            </p:cNvSpPr>
            <p:nvPr/>
          </p:nvSpPr>
          <p:spPr bwMode="auto">
            <a:xfrm>
              <a:off x="5127348" y="4674539"/>
              <a:ext cx="492400" cy="948316"/>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Wheels</a:t>
              </a:r>
              <a:endParaRPr kumimoji="0" lang="en-US" sz="2000" b="0" i="0" u="none" strike="noStrike" kern="0" cap="none" spc="0" normalizeH="0" baseline="0" noProof="0" dirty="0">
                <a:ln>
                  <a:noFill/>
                </a:ln>
                <a:solidFill>
                  <a:sysClr val="window" lastClr="FFFFFF"/>
                </a:solidFill>
                <a:effectLst/>
                <a:uLnTx/>
                <a:uFillTx/>
              </a:endParaRPr>
            </a:p>
          </p:txBody>
        </p:sp>
        <p:sp>
          <p:nvSpPr>
            <p:cNvPr id="71" name="Plus 70"/>
            <p:cNvSpPr>
              <a:spLocks/>
            </p:cNvSpPr>
            <p:nvPr/>
          </p:nvSpPr>
          <p:spPr>
            <a:xfrm>
              <a:off x="7490780" y="508041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2" name="Plus 71"/>
            <p:cNvSpPr>
              <a:spLocks/>
            </p:cNvSpPr>
            <p:nvPr/>
          </p:nvSpPr>
          <p:spPr>
            <a:xfrm>
              <a:off x="6586738" y="4330636"/>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3" name="Minus 72"/>
            <p:cNvSpPr/>
            <p:nvPr/>
          </p:nvSpPr>
          <p:spPr>
            <a:xfrm>
              <a:off x="6020891" y="5298386"/>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Minus 73"/>
            <p:cNvSpPr/>
            <p:nvPr/>
          </p:nvSpPr>
          <p:spPr>
            <a:xfrm>
              <a:off x="6663548" y="5521191"/>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Plus 74"/>
            <p:cNvSpPr>
              <a:spLocks/>
            </p:cNvSpPr>
            <p:nvPr/>
          </p:nvSpPr>
          <p:spPr>
            <a:xfrm>
              <a:off x="7260350" y="481158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6" name="Plus 75"/>
            <p:cNvSpPr>
              <a:spLocks/>
            </p:cNvSpPr>
            <p:nvPr/>
          </p:nvSpPr>
          <p:spPr>
            <a:xfrm>
              <a:off x="7337160" y="446593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7" name="Plus 76"/>
            <p:cNvSpPr>
              <a:spLocks/>
            </p:cNvSpPr>
            <p:nvPr/>
          </p:nvSpPr>
          <p:spPr>
            <a:xfrm>
              <a:off x="6701953" y="4676281"/>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8" name="Plus 77"/>
            <p:cNvSpPr>
              <a:spLocks/>
            </p:cNvSpPr>
            <p:nvPr/>
          </p:nvSpPr>
          <p:spPr>
            <a:xfrm>
              <a:off x="7009193" y="4945116"/>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9" name="Minus 78"/>
            <p:cNvSpPr/>
            <p:nvPr/>
          </p:nvSpPr>
          <p:spPr>
            <a:xfrm>
              <a:off x="6216292"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Minus 79"/>
            <p:cNvSpPr/>
            <p:nvPr/>
          </p:nvSpPr>
          <p:spPr>
            <a:xfrm>
              <a:off x="6492250" y="588692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Minus 80"/>
            <p:cNvSpPr/>
            <p:nvPr/>
          </p:nvSpPr>
          <p:spPr>
            <a:xfrm>
              <a:off x="6300225" y="52340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Minus 81"/>
            <p:cNvSpPr/>
            <p:nvPr/>
          </p:nvSpPr>
          <p:spPr>
            <a:xfrm>
              <a:off x="5762555" y="511882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Minus 82"/>
            <p:cNvSpPr/>
            <p:nvPr/>
          </p:nvSpPr>
          <p:spPr>
            <a:xfrm>
              <a:off x="6649541" y="5755586"/>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9" name="Straight Connector 8"/>
          <p:cNvCxnSpPr/>
          <p:nvPr/>
        </p:nvCxnSpPr>
        <p:spPr bwMode="auto">
          <a:xfrm>
            <a:off x="9295815" y="3966670"/>
            <a:ext cx="2452037" cy="2085934"/>
          </a:xfrm>
          <a:prstGeom prst="line">
            <a:avLst/>
          </a:prstGeom>
          <a:noFill/>
          <a:ln w="38100" cap="flat" cmpd="sng" algn="ctr">
            <a:solidFill>
              <a:srgbClr val="CCCCFF"/>
            </a:solidFill>
            <a:prstDash val="solid"/>
            <a:round/>
            <a:headEnd type="none" w="med" len="med"/>
            <a:tailEnd type="none" w="med" len="med"/>
          </a:ln>
          <a:effectLst/>
        </p:spPr>
      </p:cxnSp>
      <p:sp>
        <p:nvSpPr>
          <p:cNvPr id="59"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
        <p:nvSpPr>
          <p:cNvPr id="60" name="Text Box 572"/>
          <p:cNvSpPr txBox="1">
            <a:spLocks noChangeArrowheads="1"/>
          </p:cNvSpPr>
          <p:nvPr/>
        </p:nvSpPr>
        <p:spPr bwMode="auto">
          <a:xfrm>
            <a:off x="6114814" y="3736240"/>
            <a:ext cx="1095130"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Features</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2968997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 of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1292757" y="3811902"/>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744246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7" grpId="0" animBg="1"/>
      <p:bldP spid="40" grpId="0" animBg="1"/>
      <p:bldP spid="41" grpId="0" animBg="1"/>
      <p:bldP spid="4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classification</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1" name="Text Box 572"/>
          <p:cNvSpPr txBox="1">
            <a:spLocks noChangeArrowheads="1"/>
          </p:cNvSpPr>
          <p:nvPr/>
        </p:nvSpPr>
        <p:spPr bwMode="auto">
          <a:xfrm>
            <a:off x="2382915" y="3505810"/>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14" name="Straight Arrow Connector 113"/>
          <p:cNvCxnSpPr/>
          <p:nvPr/>
        </p:nvCxnSpPr>
        <p:spPr>
          <a:xfrm rot="5400000" flipH="1" flipV="1">
            <a:off x="1597357" y="5299193"/>
            <a:ext cx="1943101"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2455401" y="6195337"/>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3611875" y="542606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3560301" y="58524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3035800" y="5003605"/>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2836401" y="55095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2760201" y="4137936"/>
            <a:ext cx="2247900" cy="1866901"/>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3919115" y="465796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3688685" y="4197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4226355" y="4965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3343040" y="4542745"/>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nvGrpSpPr>
          <p:cNvPr id="3" name="Group 50"/>
          <p:cNvGrpSpPr/>
          <p:nvPr/>
        </p:nvGrpSpPr>
        <p:grpSpPr>
          <a:xfrm>
            <a:off x="5551645" y="3390595"/>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5" name="Text Box 572"/>
          <p:cNvSpPr txBox="1">
            <a:spLocks noChangeArrowheads="1"/>
          </p:cNvSpPr>
          <p:nvPr/>
        </p:nvSpPr>
        <p:spPr bwMode="auto">
          <a:xfrm>
            <a:off x="3266230" y="6232565"/>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1806840" y="4484237"/>
            <a:ext cx="492400" cy="1531809"/>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p>
        </p:txBody>
      </p:sp>
      <p:grpSp>
        <p:nvGrpSpPr>
          <p:cNvPr id="4" name="Group 82"/>
          <p:cNvGrpSpPr/>
          <p:nvPr/>
        </p:nvGrpSpPr>
        <p:grpSpPr>
          <a:xfrm>
            <a:off x="1189518" y="1431940"/>
            <a:ext cx="1730736" cy="1289996"/>
            <a:chOff x="1284767" y="1431938"/>
            <a:chExt cx="1730735"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extLst>
      <p:ext uri="{BB962C8B-B14F-4D97-AF65-F5344CB8AC3E}">
        <p14:creationId xmlns:p14="http://schemas.microsoft.com/office/powerpoint/2010/main" val="677312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5283" name="Picture 3" descr="C:\Users\ang\Desktop\fatgabor135.png"/>
          <p:cNvPicPr>
            <a:picLocks noChangeAspect="1" noChangeArrowheads="1"/>
          </p:cNvPicPr>
          <p:nvPr/>
        </p:nvPicPr>
        <p:blipFill>
          <a:blip r:embed="rId2" cstate="print"/>
          <a:srcRect/>
          <a:stretch>
            <a:fillRect/>
          </a:stretch>
        </p:blipFill>
        <p:spPr bwMode="auto">
          <a:xfrm>
            <a:off x="3043483" y="4129815"/>
            <a:ext cx="319133" cy="320040"/>
          </a:xfrm>
          <a:prstGeom prst="rect">
            <a:avLst/>
          </a:prstGeom>
          <a:noFill/>
        </p:spPr>
      </p:pic>
      <p:pic>
        <p:nvPicPr>
          <p:cNvPr id="114" name="Picture 113" descr="diag1.3.png"/>
          <p:cNvPicPr>
            <a:picLocks noChangeAspect="1"/>
          </p:cNvPicPr>
          <p:nvPr/>
        </p:nvPicPr>
        <p:blipFill>
          <a:blip r:embed="rId3" cstate="print"/>
          <a:stretch>
            <a:fillRect/>
          </a:stretch>
        </p:blipFill>
        <p:spPr>
          <a:xfrm>
            <a:off x="5168583" y="3705517"/>
            <a:ext cx="1274036" cy="740137"/>
          </a:xfrm>
          <a:prstGeom prst="rect">
            <a:avLst/>
          </a:prstGeom>
        </p:spPr>
      </p:pic>
      <p:pic>
        <p:nvPicPr>
          <p:cNvPr id="115" name="Picture 114" descr="diag2.3.png"/>
          <p:cNvPicPr>
            <a:picLocks noChangeAspect="1"/>
          </p:cNvPicPr>
          <p:nvPr/>
        </p:nvPicPr>
        <p:blipFill>
          <a:blip r:embed="rId4" cstate="print"/>
          <a:stretch>
            <a:fillRect/>
          </a:stretch>
        </p:blipFill>
        <p:spPr>
          <a:xfrm>
            <a:off x="5168583" y="4708820"/>
            <a:ext cx="1274036" cy="740137"/>
          </a:xfrm>
          <a:prstGeom prst="rect">
            <a:avLst/>
          </a:prstGeom>
        </p:spPr>
      </p:pic>
      <p:pic>
        <p:nvPicPr>
          <p:cNvPr id="116" name="Picture 115" descr="vert.3.png"/>
          <p:cNvPicPr>
            <a:picLocks noChangeAspect="1"/>
          </p:cNvPicPr>
          <p:nvPr/>
        </p:nvPicPr>
        <p:blipFill>
          <a:blip r:embed="rId5" cstate="print"/>
          <a:stretch>
            <a:fillRect/>
          </a:stretch>
        </p:blipFill>
        <p:spPr>
          <a:xfrm>
            <a:off x="5168583" y="1635406"/>
            <a:ext cx="1274036" cy="740137"/>
          </a:xfrm>
          <a:prstGeom prst="rect">
            <a:avLst/>
          </a:prstGeom>
        </p:spPr>
      </p:pic>
      <p:pic>
        <p:nvPicPr>
          <p:cNvPr id="117" name="Picture 116" descr="horiz.3.png"/>
          <p:cNvPicPr>
            <a:picLocks noChangeAspect="1"/>
          </p:cNvPicPr>
          <p:nvPr/>
        </p:nvPicPr>
        <p:blipFill>
          <a:blip r:embed="rId6" cstate="print"/>
          <a:stretch>
            <a:fillRect/>
          </a:stretch>
        </p:blipFill>
        <p:spPr>
          <a:xfrm>
            <a:off x="5168583" y="2617136"/>
            <a:ext cx="1274036" cy="740137"/>
          </a:xfrm>
          <a:prstGeom prst="rect">
            <a:avLst/>
          </a:prstGeom>
        </p:spPr>
      </p:pic>
      <p:sp>
        <p:nvSpPr>
          <p:cNvPr id="2" name="Title 1"/>
          <p:cNvSpPr>
            <a:spLocks noGrp="1"/>
          </p:cNvSpPr>
          <p:nvPr>
            <p:ph type="title"/>
          </p:nvPr>
        </p:nvSpPr>
        <p:spPr/>
        <p:txBody>
          <a:bodyPr/>
          <a:lstStyle/>
          <a:p>
            <a:r>
              <a:rPr lang="en-US" dirty="0" smtClean="0"/>
              <a:t>Computing features in computer vision</a:t>
            </a:r>
            <a:endParaRPr lang="en-US" dirty="0"/>
          </a:p>
        </p:txBody>
      </p:sp>
      <p:pic>
        <p:nvPicPr>
          <p:cNvPr id="53" name="Picture 52" descr="Picture1.png"/>
          <p:cNvPicPr>
            <a:picLocks noChangeAspect="1"/>
          </p:cNvPicPr>
          <p:nvPr/>
        </p:nvPicPr>
        <p:blipFill>
          <a:blip r:embed="rId7" cstate="print"/>
          <a:srcRect/>
          <a:stretch>
            <a:fillRect/>
          </a:stretch>
        </p:blipFill>
        <p:spPr>
          <a:xfrm>
            <a:off x="820516" y="1591742"/>
            <a:ext cx="1352097" cy="827846"/>
          </a:xfrm>
          <a:prstGeom prst="rect">
            <a:avLst/>
          </a:prstGeom>
        </p:spPr>
      </p:pic>
      <p:pic>
        <p:nvPicPr>
          <p:cNvPr id="55" name="Picture 54" descr="diag1.2.png"/>
          <p:cNvPicPr>
            <a:picLocks noChangeAspect="1"/>
          </p:cNvPicPr>
          <p:nvPr/>
        </p:nvPicPr>
        <p:blipFill>
          <a:blip r:embed="rId8" cstate="print"/>
          <a:stretch>
            <a:fillRect/>
          </a:stretch>
        </p:blipFill>
        <p:spPr>
          <a:xfrm>
            <a:off x="3414364" y="3714131"/>
            <a:ext cx="1274036" cy="740137"/>
          </a:xfrm>
          <a:prstGeom prst="rect">
            <a:avLst/>
          </a:prstGeom>
        </p:spPr>
      </p:pic>
      <p:pic>
        <p:nvPicPr>
          <p:cNvPr id="57" name="Picture 56" descr="diag2.2.png"/>
          <p:cNvPicPr>
            <a:picLocks noChangeAspect="1"/>
          </p:cNvPicPr>
          <p:nvPr/>
        </p:nvPicPr>
        <p:blipFill>
          <a:blip r:embed="rId9" cstate="print"/>
          <a:stretch>
            <a:fillRect/>
          </a:stretch>
        </p:blipFill>
        <p:spPr>
          <a:xfrm>
            <a:off x="3417409" y="4755341"/>
            <a:ext cx="1274036" cy="740137"/>
          </a:xfrm>
          <a:prstGeom prst="rect">
            <a:avLst/>
          </a:prstGeom>
        </p:spPr>
      </p:pic>
      <p:pic>
        <p:nvPicPr>
          <p:cNvPr id="59" name="Picture 58" descr="vert.2.png"/>
          <p:cNvPicPr>
            <a:picLocks noChangeAspect="1"/>
          </p:cNvPicPr>
          <p:nvPr/>
        </p:nvPicPr>
        <p:blipFill>
          <a:blip r:embed="rId10" cstate="print"/>
          <a:stretch>
            <a:fillRect/>
          </a:stretch>
        </p:blipFill>
        <p:spPr>
          <a:xfrm>
            <a:off x="3414364" y="1640335"/>
            <a:ext cx="1274036" cy="740137"/>
          </a:xfrm>
          <a:prstGeom prst="rect">
            <a:avLst/>
          </a:prstGeom>
        </p:spPr>
      </p:pic>
      <p:pic>
        <p:nvPicPr>
          <p:cNvPr id="61" name="Picture 60" descr="horiz.2.png"/>
          <p:cNvPicPr>
            <a:picLocks noChangeAspect="1"/>
          </p:cNvPicPr>
          <p:nvPr/>
        </p:nvPicPr>
        <p:blipFill>
          <a:blip r:embed="rId11" cstate="print"/>
          <a:stretch>
            <a:fillRect/>
          </a:stretch>
        </p:blipFill>
        <p:spPr>
          <a:xfrm>
            <a:off x="3414364" y="2647058"/>
            <a:ext cx="1274036" cy="740137"/>
          </a:xfrm>
          <a:prstGeom prst="rect">
            <a:avLst/>
          </a:prstGeom>
        </p:spPr>
      </p:pic>
      <p:cxnSp>
        <p:nvCxnSpPr>
          <p:cNvPr id="71" name="Straight Connector 70"/>
          <p:cNvCxnSpPr/>
          <p:nvPr/>
        </p:nvCxnSpPr>
        <p:spPr>
          <a:xfrm rot="16200000" flipH="1">
            <a:off x="5412148" y="2008251"/>
            <a:ext cx="740137" cy="0"/>
          </a:xfrm>
          <a:prstGeom prst="line">
            <a:avLst/>
          </a:prstGeom>
          <a:noFill/>
          <a:ln w="28575" cap="flat" cmpd="sng" algn="ctr">
            <a:solidFill>
              <a:srgbClr val="4F81BD">
                <a:shade val="95000"/>
                <a:satMod val="105000"/>
              </a:srgbClr>
            </a:solidFill>
            <a:prstDash val="solid"/>
          </a:ln>
          <a:effectLst/>
        </p:spPr>
      </p:cxnSp>
      <p:cxnSp>
        <p:nvCxnSpPr>
          <p:cNvPr id="72" name="Straight Connector 71"/>
          <p:cNvCxnSpPr/>
          <p:nvPr/>
        </p:nvCxnSpPr>
        <p:spPr>
          <a:xfrm rot="10800000" flipH="1">
            <a:off x="5145199" y="2008252"/>
            <a:ext cx="1274036" cy="0"/>
          </a:xfrm>
          <a:prstGeom prst="line">
            <a:avLst/>
          </a:prstGeom>
          <a:noFill/>
          <a:ln w="28575" cap="flat" cmpd="sng" algn="ctr">
            <a:solidFill>
              <a:srgbClr val="4F81BD">
                <a:shade val="95000"/>
                <a:satMod val="105000"/>
              </a:srgbClr>
            </a:solidFill>
            <a:prstDash val="solid"/>
          </a:ln>
          <a:effectLst/>
        </p:spPr>
      </p:cxnSp>
      <p:sp>
        <p:nvSpPr>
          <p:cNvPr id="73" name="TextBox 72"/>
          <p:cNvSpPr txBox="1"/>
          <p:nvPr/>
        </p:nvSpPr>
        <p:spPr>
          <a:xfrm>
            <a:off x="5104784" y="166920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0.1</a:t>
            </a:r>
            <a:endParaRPr kumimoji="0" lang="en-US" sz="1400" b="1" i="0" u="none" strike="noStrike" kern="0" cap="none" spc="0" normalizeH="0" baseline="0" noProof="0" dirty="0">
              <a:ln>
                <a:noFill/>
              </a:ln>
              <a:solidFill>
                <a:srgbClr val="0070C0"/>
              </a:solidFill>
              <a:effectLst/>
              <a:uLnTx/>
              <a:uFillTx/>
            </a:endParaRPr>
          </a:p>
        </p:txBody>
      </p:sp>
      <p:sp>
        <p:nvSpPr>
          <p:cNvPr id="74" name="TextBox 73"/>
          <p:cNvSpPr txBox="1"/>
          <p:nvPr/>
        </p:nvSpPr>
        <p:spPr>
          <a:xfrm>
            <a:off x="5719446" y="166827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0.7</a:t>
            </a:r>
            <a:endParaRPr kumimoji="0" lang="en-US" sz="1400" b="1" i="0" u="none" strike="noStrike" kern="0" cap="none" spc="0" normalizeH="0" baseline="0" noProof="0" dirty="0">
              <a:ln>
                <a:noFill/>
              </a:ln>
              <a:solidFill>
                <a:srgbClr val="0070C0"/>
              </a:solidFill>
              <a:effectLst/>
              <a:uLnTx/>
              <a:uFillTx/>
            </a:endParaRPr>
          </a:p>
        </p:txBody>
      </p:sp>
      <p:sp>
        <p:nvSpPr>
          <p:cNvPr id="75" name="TextBox 74"/>
          <p:cNvSpPr txBox="1"/>
          <p:nvPr/>
        </p:nvSpPr>
        <p:spPr>
          <a:xfrm>
            <a:off x="5765166" y="202894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0.6</a:t>
            </a:r>
            <a:endParaRPr kumimoji="0" lang="en-US" sz="1400" b="1" i="0" u="none" strike="noStrike" kern="0" cap="none" spc="0" normalizeH="0" baseline="0" noProof="0" dirty="0">
              <a:ln>
                <a:noFill/>
              </a:ln>
              <a:solidFill>
                <a:srgbClr val="0070C0"/>
              </a:solidFill>
              <a:effectLst/>
              <a:uLnTx/>
              <a:uFillTx/>
            </a:endParaRPr>
          </a:p>
        </p:txBody>
      </p:sp>
      <p:sp>
        <p:nvSpPr>
          <p:cNvPr id="76" name="TextBox 75"/>
          <p:cNvSpPr txBox="1"/>
          <p:nvPr/>
        </p:nvSpPr>
        <p:spPr>
          <a:xfrm>
            <a:off x="5104784" y="2008251"/>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0.4</a:t>
            </a:r>
            <a:endParaRPr kumimoji="0" lang="en-US" sz="1400" b="1" i="0" u="none" strike="noStrike" kern="0" cap="none" spc="0" normalizeH="0" baseline="0" noProof="0" dirty="0">
              <a:ln>
                <a:noFill/>
              </a:ln>
              <a:solidFill>
                <a:srgbClr val="0070C0"/>
              </a:solidFill>
              <a:effectLst/>
              <a:uLnTx/>
              <a:uFillTx/>
            </a:endParaRPr>
          </a:p>
        </p:txBody>
      </p:sp>
      <p:cxnSp>
        <p:nvCxnSpPr>
          <p:cNvPr id="84" name="Straight Arrow Connector 83"/>
          <p:cNvCxnSpPr/>
          <p:nvPr/>
        </p:nvCxnSpPr>
        <p:spPr bwMode="auto">
          <a:xfrm>
            <a:off x="-1572800" y="1124700"/>
            <a:ext cx="1228960" cy="38405"/>
          </a:xfrm>
          <a:prstGeom prst="straightConnector1">
            <a:avLst/>
          </a:prstGeom>
          <a:noFill/>
          <a:ln w="12700" cap="flat" cmpd="sng" algn="ctr">
            <a:noFill/>
            <a:prstDash val="solid"/>
            <a:round/>
            <a:headEnd type="none" w="med" len="med"/>
            <a:tailEnd type="arrow"/>
          </a:ln>
          <a:effectLst/>
        </p:spPr>
      </p:cxnSp>
      <p:cxnSp>
        <p:nvCxnSpPr>
          <p:cNvPr id="85" name="Straight Arrow Connector 84"/>
          <p:cNvCxnSpPr/>
          <p:nvPr/>
        </p:nvCxnSpPr>
        <p:spPr>
          <a:xfrm flipH="1">
            <a:off x="2225603" y="1989182"/>
            <a:ext cx="1191165" cy="867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88" name="Straight Arrow Connector 87"/>
          <p:cNvCxnSpPr/>
          <p:nvPr/>
        </p:nvCxnSpPr>
        <p:spPr>
          <a:xfrm flipH="1" flipV="1">
            <a:off x="2225603" y="1993518"/>
            <a:ext cx="1083642" cy="954614"/>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1" name="Straight Arrow Connector 90"/>
          <p:cNvCxnSpPr/>
          <p:nvPr/>
        </p:nvCxnSpPr>
        <p:spPr>
          <a:xfrm flipH="1" flipV="1">
            <a:off x="2225603" y="1993518"/>
            <a:ext cx="1083642" cy="202168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4" name="Straight Arrow Connector 93"/>
          <p:cNvCxnSpPr/>
          <p:nvPr/>
        </p:nvCxnSpPr>
        <p:spPr>
          <a:xfrm flipH="1" flipV="1">
            <a:off x="2225603" y="1993518"/>
            <a:ext cx="1083644" cy="3013373"/>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flipH="1">
            <a:off x="4792664" y="1989182"/>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1" name="Straight Arrow Connector 100"/>
          <p:cNvCxnSpPr/>
          <p:nvPr/>
        </p:nvCxnSpPr>
        <p:spPr>
          <a:xfrm flipH="1">
            <a:off x="4764025" y="301036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2" name="Straight Arrow Connector 101"/>
          <p:cNvCxnSpPr/>
          <p:nvPr/>
        </p:nvCxnSpPr>
        <p:spPr>
          <a:xfrm flipH="1">
            <a:off x="4764025" y="408570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3" name="Straight Arrow Connector 102"/>
          <p:cNvCxnSpPr/>
          <p:nvPr/>
        </p:nvCxnSpPr>
        <p:spPr>
          <a:xfrm flipH="1">
            <a:off x="4764025" y="508423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18" name="Straight Connector 117"/>
          <p:cNvCxnSpPr/>
          <p:nvPr/>
        </p:nvCxnSpPr>
        <p:spPr>
          <a:xfrm rot="16200000" flipH="1">
            <a:off x="5434459" y="2991236"/>
            <a:ext cx="740137" cy="0"/>
          </a:xfrm>
          <a:prstGeom prst="line">
            <a:avLst/>
          </a:prstGeom>
          <a:noFill/>
          <a:ln w="28575" cap="flat" cmpd="sng" algn="ctr">
            <a:solidFill>
              <a:srgbClr val="4F81BD">
                <a:shade val="95000"/>
                <a:satMod val="105000"/>
              </a:srgbClr>
            </a:solidFill>
            <a:prstDash val="solid"/>
          </a:ln>
          <a:effectLst/>
        </p:spPr>
      </p:cxnSp>
      <p:cxnSp>
        <p:nvCxnSpPr>
          <p:cNvPr id="119" name="Straight Connector 118"/>
          <p:cNvCxnSpPr/>
          <p:nvPr/>
        </p:nvCxnSpPr>
        <p:spPr>
          <a:xfrm rot="10800000" flipH="1">
            <a:off x="5167510" y="2991237"/>
            <a:ext cx="1274036" cy="0"/>
          </a:xfrm>
          <a:prstGeom prst="line">
            <a:avLst/>
          </a:prstGeom>
          <a:noFill/>
          <a:ln w="28575" cap="flat" cmpd="sng" algn="ctr">
            <a:solidFill>
              <a:srgbClr val="4F81BD">
                <a:shade val="95000"/>
                <a:satMod val="105000"/>
              </a:srgbClr>
            </a:solidFill>
            <a:prstDash val="solid"/>
          </a:ln>
          <a:effectLst/>
        </p:spPr>
      </p:cxnSp>
      <p:sp>
        <p:nvSpPr>
          <p:cNvPr id="120" name="TextBox 119"/>
          <p:cNvSpPr txBox="1"/>
          <p:nvPr/>
        </p:nvSpPr>
        <p:spPr>
          <a:xfrm>
            <a:off x="5127095" y="265218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0.1</a:t>
            </a:r>
            <a:endParaRPr kumimoji="0" lang="en-US" sz="1400" b="1" i="0" u="none" strike="noStrike" kern="0" cap="none" spc="0" normalizeH="0" baseline="0" noProof="0" dirty="0">
              <a:ln>
                <a:noFill/>
              </a:ln>
              <a:solidFill>
                <a:srgbClr val="7030A0"/>
              </a:solidFill>
              <a:effectLst/>
              <a:uLnTx/>
              <a:uFillTx/>
            </a:endParaRPr>
          </a:p>
        </p:txBody>
      </p:sp>
      <p:sp>
        <p:nvSpPr>
          <p:cNvPr id="121" name="TextBox 120"/>
          <p:cNvSpPr txBox="1"/>
          <p:nvPr/>
        </p:nvSpPr>
        <p:spPr>
          <a:xfrm>
            <a:off x="5748056" y="265126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0.4</a:t>
            </a:r>
            <a:endParaRPr kumimoji="0" lang="en-US" sz="1400" b="1" i="0" u="none" strike="noStrike" kern="0" cap="none" spc="0" normalizeH="0" baseline="0" noProof="0" dirty="0">
              <a:ln>
                <a:noFill/>
              </a:ln>
              <a:solidFill>
                <a:srgbClr val="7030A0"/>
              </a:solidFill>
              <a:effectLst/>
              <a:uLnTx/>
              <a:uFillTx/>
            </a:endParaRPr>
          </a:p>
        </p:txBody>
      </p:sp>
      <p:sp>
        <p:nvSpPr>
          <p:cNvPr id="122" name="TextBox 121"/>
          <p:cNvSpPr txBox="1"/>
          <p:nvPr/>
        </p:nvSpPr>
        <p:spPr>
          <a:xfrm>
            <a:off x="5787477" y="3011925"/>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0.5</a:t>
            </a:r>
            <a:endParaRPr kumimoji="0" lang="en-US" sz="1400" b="1" i="0" u="none" strike="noStrike" kern="0" cap="none" spc="0" normalizeH="0" baseline="0" noProof="0" dirty="0">
              <a:ln>
                <a:noFill/>
              </a:ln>
              <a:solidFill>
                <a:srgbClr val="7030A0"/>
              </a:solidFill>
              <a:effectLst/>
              <a:uLnTx/>
              <a:uFillTx/>
            </a:endParaRPr>
          </a:p>
        </p:txBody>
      </p:sp>
      <p:sp>
        <p:nvSpPr>
          <p:cNvPr id="123" name="TextBox 122"/>
          <p:cNvSpPr txBox="1"/>
          <p:nvPr/>
        </p:nvSpPr>
        <p:spPr>
          <a:xfrm>
            <a:off x="5127095" y="2991236"/>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0.5</a:t>
            </a:r>
            <a:endParaRPr kumimoji="0" lang="en-US" sz="1400" b="1" i="0" u="none" strike="noStrike" kern="0" cap="none" spc="0" normalizeH="0" baseline="0" noProof="0" dirty="0">
              <a:ln>
                <a:noFill/>
              </a:ln>
              <a:solidFill>
                <a:srgbClr val="7030A0"/>
              </a:solidFill>
              <a:effectLst/>
              <a:uLnTx/>
              <a:uFillTx/>
            </a:endParaRPr>
          </a:p>
        </p:txBody>
      </p:sp>
      <p:cxnSp>
        <p:nvCxnSpPr>
          <p:cNvPr id="125" name="Straight Connector 124"/>
          <p:cNvCxnSpPr/>
          <p:nvPr/>
        </p:nvCxnSpPr>
        <p:spPr>
          <a:xfrm rot="16200000" flipH="1">
            <a:off x="5434459" y="4082121"/>
            <a:ext cx="740137" cy="0"/>
          </a:xfrm>
          <a:prstGeom prst="line">
            <a:avLst/>
          </a:prstGeom>
          <a:noFill/>
          <a:ln w="28575" cap="flat" cmpd="sng" algn="ctr">
            <a:solidFill>
              <a:srgbClr val="4F81BD">
                <a:shade val="95000"/>
                <a:satMod val="105000"/>
              </a:srgbClr>
            </a:solidFill>
            <a:prstDash val="solid"/>
          </a:ln>
          <a:effectLst/>
        </p:spPr>
      </p:cxnSp>
      <p:cxnSp>
        <p:nvCxnSpPr>
          <p:cNvPr id="126" name="Straight Connector 125"/>
          <p:cNvCxnSpPr/>
          <p:nvPr/>
        </p:nvCxnSpPr>
        <p:spPr>
          <a:xfrm rot="10800000" flipH="1">
            <a:off x="5167510" y="4082122"/>
            <a:ext cx="1274036" cy="0"/>
          </a:xfrm>
          <a:prstGeom prst="line">
            <a:avLst/>
          </a:prstGeom>
          <a:noFill/>
          <a:ln w="28575" cap="flat" cmpd="sng" algn="ctr">
            <a:solidFill>
              <a:srgbClr val="4F81BD">
                <a:shade val="95000"/>
                <a:satMod val="105000"/>
              </a:srgbClr>
            </a:solidFill>
            <a:prstDash val="solid"/>
          </a:ln>
          <a:effectLst/>
        </p:spPr>
      </p:cxnSp>
      <p:sp>
        <p:nvSpPr>
          <p:cNvPr id="127" name="TextBox 126"/>
          <p:cNvSpPr txBox="1"/>
          <p:nvPr/>
        </p:nvSpPr>
        <p:spPr>
          <a:xfrm>
            <a:off x="5127095" y="374307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0.1</a:t>
            </a:r>
            <a:endParaRPr kumimoji="0" lang="en-US" sz="1400" b="1" i="0" u="none" strike="noStrike" kern="0" cap="none" spc="0" normalizeH="0" baseline="0" noProof="0" dirty="0">
              <a:ln>
                <a:noFill/>
              </a:ln>
              <a:solidFill>
                <a:srgbClr val="0070C0"/>
              </a:solidFill>
              <a:effectLst/>
              <a:uLnTx/>
              <a:uFillTx/>
            </a:endParaRPr>
          </a:p>
        </p:txBody>
      </p:sp>
      <p:sp>
        <p:nvSpPr>
          <p:cNvPr id="128" name="TextBox 127"/>
          <p:cNvSpPr txBox="1"/>
          <p:nvPr/>
        </p:nvSpPr>
        <p:spPr>
          <a:xfrm>
            <a:off x="5748056" y="374214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0.6</a:t>
            </a:r>
            <a:endParaRPr kumimoji="0" lang="en-US" sz="1400" b="1" i="0" u="none" strike="noStrike" kern="0" cap="none" spc="0" normalizeH="0" baseline="0" noProof="0" dirty="0">
              <a:ln>
                <a:noFill/>
              </a:ln>
              <a:solidFill>
                <a:srgbClr val="0070C0"/>
              </a:solidFill>
              <a:effectLst/>
              <a:uLnTx/>
              <a:uFillTx/>
            </a:endParaRPr>
          </a:p>
        </p:txBody>
      </p:sp>
      <p:sp>
        <p:nvSpPr>
          <p:cNvPr id="129" name="TextBox 128"/>
          <p:cNvSpPr txBox="1"/>
          <p:nvPr/>
        </p:nvSpPr>
        <p:spPr>
          <a:xfrm>
            <a:off x="5787477" y="410281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0.7</a:t>
            </a:r>
            <a:endParaRPr kumimoji="0" lang="en-US" sz="1400" b="1" i="0" u="none" strike="noStrike" kern="0" cap="none" spc="0" normalizeH="0" baseline="0" noProof="0" dirty="0">
              <a:ln>
                <a:noFill/>
              </a:ln>
              <a:solidFill>
                <a:srgbClr val="0070C0"/>
              </a:solidFill>
              <a:effectLst/>
              <a:uLnTx/>
              <a:uFillTx/>
            </a:endParaRPr>
          </a:p>
        </p:txBody>
      </p:sp>
      <p:sp>
        <p:nvSpPr>
          <p:cNvPr id="130" name="TextBox 129"/>
          <p:cNvSpPr txBox="1"/>
          <p:nvPr/>
        </p:nvSpPr>
        <p:spPr>
          <a:xfrm>
            <a:off x="5127095" y="4082121"/>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0.5</a:t>
            </a:r>
            <a:endParaRPr kumimoji="0" lang="en-US" sz="1400" b="1" i="0" u="none" strike="noStrike" kern="0" cap="none" spc="0" normalizeH="0" baseline="0" noProof="0" dirty="0">
              <a:ln>
                <a:noFill/>
              </a:ln>
              <a:solidFill>
                <a:srgbClr val="0070C0"/>
              </a:solidFill>
              <a:effectLst/>
              <a:uLnTx/>
              <a:uFillTx/>
            </a:endParaRPr>
          </a:p>
        </p:txBody>
      </p:sp>
      <p:cxnSp>
        <p:nvCxnSpPr>
          <p:cNvPr id="132" name="Straight Connector 131"/>
          <p:cNvCxnSpPr/>
          <p:nvPr/>
        </p:nvCxnSpPr>
        <p:spPr>
          <a:xfrm rot="16200000" flipH="1">
            <a:off x="5434764" y="5080651"/>
            <a:ext cx="740137" cy="0"/>
          </a:xfrm>
          <a:prstGeom prst="line">
            <a:avLst/>
          </a:prstGeom>
          <a:noFill/>
          <a:ln w="28575" cap="flat" cmpd="sng" algn="ctr">
            <a:solidFill>
              <a:srgbClr val="4F81BD">
                <a:shade val="95000"/>
                <a:satMod val="105000"/>
              </a:srgbClr>
            </a:solidFill>
            <a:prstDash val="solid"/>
          </a:ln>
          <a:effectLst/>
        </p:spPr>
      </p:cxnSp>
      <p:cxnSp>
        <p:nvCxnSpPr>
          <p:cNvPr id="133" name="Straight Connector 132"/>
          <p:cNvCxnSpPr/>
          <p:nvPr/>
        </p:nvCxnSpPr>
        <p:spPr>
          <a:xfrm rot="10800000" flipH="1">
            <a:off x="5167815" y="5080652"/>
            <a:ext cx="1274036" cy="0"/>
          </a:xfrm>
          <a:prstGeom prst="line">
            <a:avLst/>
          </a:prstGeom>
          <a:noFill/>
          <a:ln w="28575" cap="flat" cmpd="sng" algn="ctr">
            <a:solidFill>
              <a:srgbClr val="4F81BD">
                <a:shade val="95000"/>
                <a:satMod val="105000"/>
              </a:srgbClr>
            </a:solidFill>
            <a:prstDash val="solid"/>
          </a:ln>
          <a:effectLst/>
        </p:spPr>
      </p:cxnSp>
      <p:sp>
        <p:nvSpPr>
          <p:cNvPr id="134" name="TextBox 133"/>
          <p:cNvSpPr txBox="1"/>
          <p:nvPr/>
        </p:nvSpPr>
        <p:spPr>
          <a:xfrm>
            <a:off x="5127400" y="474160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0.2</a:t>
            </a:r>
            <a:endParaRPr kumimoji="0" lang="en-US" sz="1400" b="1" i="0" u="none" strike="noStrike" kern="0" cap="none" spc="0" normalizeH="0" baseline="0" noProof="0" dirty="0">
              <a:ln>
                <a:noFill/>
              </a:ln>
              <a:solidFill>
                <a:srgbClr val="4F81BD"/>
              </a:solidFill>
              <a:effectLst/>
              <a:uLnTx/>
              <a:uFillTx/>
            </a:endParaRPr>
          </a:p>
        </p:txBody>
      </p:sp>
      <p:sp>
        <p:nvSpPr>
          <p:cNvPr id="135" name="TextBox 134"/>
          <p:cNvSpPr txBox="1"/>
          <p:nvPr/>
        </p:nvSpPr>
        <p:spPr>
          <a:xfrm>
            <a:off x="5781504" y="474067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0.3</a:t>
            </a:r>
            <a:endParaRPr kumimoji="0" lang="en-US" sz="1400" b="1" i="0" u="none" strike="noStrike" kern="0" cap="none" spc="0" normalizeH="0" baseline="0" noProof="0" dirty="0">
              <a:ln>
                <a:noFill/>
              </a:ln>
              <a:solidFill>
                <a:srgbClr val="4F81BD"/>
              </a:solidFill>
              <a:effectLst/>
              <a:uLnTx/>
              <a:uFillTx/>
            </a:endParaRPr>
          </a:p>
        </p:txBody>
      </p:sp>
      <p:sp>
        <p:nvSpPr>
          <p:cNvPr id="136" name="TextBox 135"/>
          <p:cNvSpPr txBox="1"/>
          <p:nvPr/>
        </p:nvSpPr>
        <p:spPr>
          <a:xfrm>
            <a:off x="5787782" y="510134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0.4</a:t>
            </a:r>
            <a:endParaRPr kumimoji="0" lang="en-US" sz="1400" b="1" i="0" u="none" strike="noStrike" kern="0" cap="none" spc="0" normalizeH="0" baseline="0" noProof="0" dirty="0">
              <a:ln>
                <a:noFill/>
              </a:ln>
              <a:solidFill>
                <a:srgbClr val="4F81BD"/>
              </a:solidFill>
              <a:effectLst/>
              <a:uLnTx/>
              <a:uFillTx/>
            </a:endParaRPr>
          </a:p>
        </p:txBody>
      </p:sp>
      <p:sp>
        <p:nvSpPr>
          <p:cNvPr id="137" name="TextBox 136"/>
          <p:cNvSpPr txBox="1"/>
          <p:nvPr/>
        </p:nvSpPr>
        <p:spPr>
          <a:xfrm>
            <a:off x="5127400" y="5080651"/>
            <a:ext cx="715248" cy="4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0.4</a:t>
            </a:r>
            <a:endParaRPr kumimoji="0" lang="en-US" sz="1400" b="1" i="0" u="none" strike="noStrike" kern="0" cap="none" spc="0" normalizeH="0" baseline="0" noProof="0" dirty="0">
              <a:ln>
                <a:noFill/>
              </a:ln>
              <a:solidFill>
                <a:srgbClr val="4F81BD"/>
              </a:solidFill>
              <a:effectLst/>
              <a:uLnTx/>
              <a:uFillTx/>
            </a:endParaRPr>
          </a:p>
        </p:txBody>
      </p:sp>
      <p:cxnSp>
        <p:nvCxnSpPr>
          <p:cNvPr id="139" name="Straight Arrow Connector 138"/>
          <p:cNvCxnSpPr/>
          <p:nvPr/>
        </p:nvCxnSpPr>
        <p:spPr>
          <a:xfrm flipH="1">
            <a:off x="6741629" y="352311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grpSp>
        <p:nvGrpSpPr>
          <p:cNvPr id="3" name="Group 139"/>
          <p:cNvGrpSpPr/>
          <p:nvPr/>
        </p:nvGrpSpPr>
        <p:grpSpPr>
          <a:xfrm>
            <a:off x="7123341" y="1811028"/>
            <a:ext cx="578413" cy="2946927"/>
            <a:chOff x="5184142" y="3160165"/>
            <a:chExt cx="578413" cy="2675398"/>
          </a:xfrm>
        </p:grpSpPr>
        <p:sp>
          <p:nvSpPr>
            <p:cNvPr id="141" name="Double Bracket 140"/>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2" name="TextBox 141"/>
            <p:cNvSpPr txBox="1"/>
            <p:nvPr/>
          </p:nvSpPr>
          <p:spPr>
            <a:xfrm>
              <a:off x="5184142" y="3236975"/>
              <a:ext cx="540533" cy="2598588"/>
            </a:xfrm>
            <a:prstGeom prst="rect">
              <a:avLst/>
            </a:prstGeom>
            <a:noFill/>
          </p:spPr>
          <p:txBody>
            <a:bodyPr wrap="none" rtlCol="0">
              <a:spAutoFit/>
            </a:bodyPr>
            <a:lstStyle/>
            <a:p>
              <a:pPr>
                <a:spcBef>
                  <a:spcPts val="0"/>
                </a:spcBef>
              </a:pPr>
              <a:r>
                <a:rPr lang="en-US" sz="2000" dirty="0" smtClean="0">
                  <a:solidFill>
                    <a:srgbClr val="00B0F0"/>
                  </a:solidFill>
                </a:rPr>
                <a:t>0.1</a:t>
              </a:r>
            </a:p>
            <a:p>
              <a:pPr>
                <a:spcBef>
                  <a:spcPts val="0"/>
                </a:spcBef>
              </a:pPr>
              <a:r>
                <a:rPr lang="en-US" sz="2000" dirty="0" smtClean="0">
                  <a:solidFill>
                    <a:srgbClr val="00B0F0"/>
                  </a:solidFill>
                </a:rPr>
                <a:t>0.7</a:t>
              </a:r>
            </a:p>
            <a:p>
              <a:pPr>
                <a:spcBef>
                  <a:spcPts val="0"/>
                </a:spcBef>
              </a:pPr>
              <a:r>
                <a:rPr lang="en-US" sz="2000" dirty="0" smtClean="0">
                  <a:solidFill>
                    <a:srgbClr val="00B0F0"/>
                  </a:solidFill>
                </a:rPr>
                <a:t>0.4</a:t>
              </a:r>
            </a:p>
            <a:p>
              <a:pPr>
                <a:spcBef>
                  <a:spcPts val="0"/>
                </a:spcBef>
              </a:pPr>
              <a:r>
                <a:rPr lang="en-US" sz="2000" dirty="0" smtClean="0">
                  <a:solidFill>
                    <a:srgbClr val="00B0F0"/>
                  </a:solidFill>
                </a:rPr>
                <a:t>0.6</a:t>
              </a:r>
            </a:p>
            <a:p>
              <a:pPr>
                <a:spcBef>
                  <a:spcPts val="0"/>
                </a:spcBef>
              </a:pPr>
              <a:r>
                <a:rPr lang="en-US" sz="2000" dirty="0" smtClean="0">
                  <a:solidFill>
                    <a:srgbClr val="7030A0"/>
                  </a:solidFill>
                </a:rPr>
                <a:t>0.1</a:t>
              </a:r>
            </a:p>
            <a:p>
              <a:pPr>
                <a:spcBef>
                  <a:spcPts val="0"/>
                </a:spcBef>
              </a:pPr>
              <a:r>
                <a:rPr lang="en-US" sz="2000" dirty="0" smtClean="0">
                  <a:solidFill>
                    <a:srgbClr val="7030A0"/>
                  </a:solidFill>
                </a:rPr>
                <a:t>0.4</a:t>
              </a:r>
            </a:p>
            <a:p>
              <a:pPr>
                <a:spcBef>
                  <a:spcPts val="0"/>
                </a:spcBef>
              </a:pPr>
              <a:r>
                <a:rPr lang="en-US" sz="2000" dirty="0" smtClean="0">
                  <a:solidFill>
                    <a:srgbClr val="7030A0"/>
                  </a:solidFill>
                </a:rPr>
                <a:t>0.5</a:t>
              </a:r>
              <a:endParaRPr lang="en-US" sz="2000" dirty="0">
                <a:solidFill>
                  <a:srgbClr val="7030A0"/>
                </a:solidFill>
              </a:endParaRPr>
            </a:p>
            <a:p>
              <a:pPr>
                <a:spcBef>
                  <a:spcPts val="0"/>
                </a:spcBef>
              </a:pPr>
              <a:r>
                <a:rPr lang="en-US" sz="2000" dirty="0" smtClean="0">
                  <a:solidFill>
                    <a:srgbClr val="7030A0"/>
                  </a:solidFill>
                </a:rPr>
                <a:t>0.5</a:t>
              </a:r>
            </a:p>
            <a:p>
              <a:pPr>
                <a:spcBef>
                  <a:spcPts val="0"/>
                </a:spcBef>
              </a:pPr>
              <a:r>
                <a:rPr lang="en-US" sz="2000" dirty="0" smtClean="0">
                  <a:solidFill>
                    <a:schemeClr val="bg1"/>
                  </a:solidFill>
                </a:rPr>
                <a:t>…</a:t>
              </a:r>
            </a:p>
          </p:txBody>
        </p:sp>
      </p:grpSp>
      <p:sp>
        <p:nvSpPr>
          <p:cNvPr id="143" name="TextBox 142"/>
          <p:cNvSpPr txBox="1"/>
          <p:nvPr/>
        </p:nvSpPr>
        <p:spPr>
          <a:xfrm>
            <a:off x="3458255" y="5733300"/>
            <a:ext cx="1377300" cy="923330"/>
          </a:xfrm>
          <a:prstGeom prst="rect">
            <a:avLst/>
          </a:prstGeom>
          <a:noFill/>
        </p:spPr>
        <p:txBody>
          <a:bodyPr wrap="none" rtlCol="0">
            <a:spAutoFit/>
          </a:bodyPr>
          <a:lstStyle/>
          <a:p>
            <a:pPr>
              <a:spcBef>
                <a:spcPts val="0"/>
              </a:spcBef>
            </a:pPr>
            <a:r>
              <a:rPr lang="en-US" dirty="0" smtClean="0">
                <a:solidFill>
                  <a:schemeClr val="bg1"/>
                </a:solidFill>
              </a:rPr>
              <a:t>Find edges</a:t>
            </a:r>
          </a:p>
          <a:p>
            <a:pPr>
              <a:spcBef>
                <a:spcPts val="0"/>
              </a:spcBef>
            </a:pPr>
            <a:r>
              <a:rPr lang="en-US" dirty="0" smtClean="0">
                <a:solidFill>
                  <a:schemeClr val="bg1"/>
                </a:solidFill>
              </a:rPr>
              <a:t>at four </a:t>
            </a:r>
          </a:p>
          <a:p>
            <a:pPr>
              <a:spcBef>
                <a:spcPts val="0"/>
              </a:spcBef>
            </a:pPr>
            <a:r>
              <a:rPr lang="en-US" dirty="0" smtClean="0">
                <a:solidFill>
                  <a:schemeClr val="bg1"/>
                </a:solidFill>
              </a:rPr>
              <a:t>orientations</a:t>
            </a:r>
            <a:endParaRPr lang="en-US" dirty="0">
              <a:solidFill>
                <a:schemeClr val="bg1"/>
              </a:solidFill>
            </a:endParaRPr>
          </a:p>
        </p:txBody>
      </p:sp>
      <p:sp>
        <p:nvSpPr>
          <p:cNvPr id="145" name="TextBox 144"/>
          <p:cNvSpPr txBox="1"/>
          <p:nvPr/>
        </p:nvSpPr>
        <p:spPr>
          <a:xfrm>
            <a:off x="5032860" y="5724069"/>
            <a:ext cx="1659429" cy="923330"/>
          </a:xfrm>
          <a:prstGeom prst="rect">
            <a:avLst/>
          </a:prstGeom>
          <a:noFill/>
        </p:spPr>
        <p:txBody>
          <a:bodyPr wrap="none" rtlCol="0">
            <a:spAutoFit/>
          </a:bodyPr>
          <a:lstStyle/>
          <a:p>
            <a:pPr>
              <a:spcBef>
                <a:spcPts val="0"/>
              </a:spcBef>
            </a:pPr>
            <a:r>
              <a:rPr lang="en-US" dirty="0" smtClean="0">
                <a:solidFill>
                  <a:schemeClr val="bg1"/>
                </a:solidFill>
              </a:rPr>
              <a:t>Sum up edge </a:t>
            </a:r>
          </a:p>
          <a:p>
            <a:pPr>
              <a:spcBef>
                <a:spcPts val="0"/>
              </a:spcBef>
            </a:pPr>
            <a:r>
              <a:rPr lang="en-US" dirty="0" smtClean="0">
                <a:solidFill>
                  <a:schemeClr val="bg1"/>
                </a:solidFill>
              </a:rPr>
              <a:t>strength in</a:t>
            </a:r>
          </a:p>
          <a:p>
            <a:pPr>
              <a:spcBef>
                <a:spcPts val="0"/>
              </a:spcBef>
            </a:pPr>
            <a:r>
              <a:rPr lang="en-US" dirty="0">
                <a:solidFill>
                  <a:schemeClr val="bg1"/>
                </a:solidFill>
              </a:rPr>
              <a:t>e</a:t>
            </a:r>
            <a:r>
              <a:rPr lang="en-US" dirty="0" smtClean="0">
                <a:solidFill>
                  <a:schemeClr val="bg1"/>
                </a:solidFill>
              </a:rPr>
              <a:t>ach quadrant</a:t>
            </a:r>
            <a:endParaRPr lang="en-US" dirty="0">
              <a:solidFill>
                <a:schemeClr val="bg1"/>
              </a:solidFill>
            </a:endParaRPr>
          </a:p>
        </p:txBody>
      </p:sp>
      <p:sp>
        <p:nvSpPr>
          <p:cNvPr id="146" name="TextBox 145"/>
          <p:cNvSpPr txBox="1"/>
          <p:nvPr/>
        </p:nvSpPr>
        <p:spPr>
          <a:xfrm>
            <a:off x="6930250" y="5283326"/>
            <a:ext cx="966931" cy="923330"/>
          </a:xfrm>
          <a:prstGeom prst="rect">
            <a:avLst/>
          </a:prstGeom>
          <a:noFill/>
        </p:spPr>
        <p:txBody>
          <a:bodyPr wrap="none" rtlCol="0">
            <a:spAutoFit/>
          </a:bodyPr>
          <a:lstStyle/>
          <a:p>
            <a:pPr>
              <a:spcBef>
                <a:spcPts val="0"/>
              </a:spcBef>
            </a:pPr>
            <a:r>
              <a:rPr lang="en-US" dirty="0" smtClean="0">
                <a:solidFill>
                  <a:schemeClr val="bg1"/>
                </a:solidFill>
              </a:rPr>
              <a:t>Final </a:t>
            </a:r>
          </a:p>
          <a:p>
            <a:pPr>
              <a:spcBef>
                <a:spcPts val="0"/>
              </a:spcBef>
            </a:pPr>
            <a:r>
              <a:rPr lang="en-US" dirty="0" smtClean="0">
                <a:solidFill>
                  <a:schemeClr val="bg1"/>
                </a:solidFill>
              </a:rPr>
              <a:t>feature </a:t>
            </a:r>
          </a:p>
          <a:p>
            <a:pPr>
              <a:spcBef>
                <a:spcPts val="0"/>
              </a:spcBef>
            </a:pPr>
            <a:r>
              <a:rPr lang="en-US" dirty="0" smtClean="0">
                <a:solidFill>
                  <a:schemeClr val="bg1"/>
                </a:solidFill>
              </a:rPr>
              <a:t>vector</a:t>
            </a:r>
            <a:endParaRPr lang="en-US" dirty="0">
              <a:solidFill>
                <a:schemeClr val="bg1"/>
              </a:solidFill>
            </a:endParaRPr>
          </a:p>
        </p:txBody>
      </p:sp>
      <p:sp>
        <p:nvSpPr>
          <p:cNvPr id="152" name="Rectangle 151"/>
          <p:cNvSpPr/>
          <p:nvPr/>
        </p:nvSpPr>
        <p:spPr>
          <a:xfrm>
            <a:off x="339758" y="789959"/>
            <a:ext cx="8207617" cy="584775"/>
          </a:xfrm>
          <a:prstGeom prst="rect">
            <a:avLst/>
          </a:prstGeom>
        </p:spPr>
        <p:txBody>
          <a:bodyPr wrap="square">
            <a:spAutoFit/>
          </a:bodyPr>
          <a:lstStyle/>
          <a:p>
            <a:pPr lvl="0" algn="l" eaLnBrk="0" hangingPunct="0"/>
            <a:r>
              <a:rPr lang="en-US" sz="1600" kern="0" dirty="0">
                <a:solidFill>
                  <a:srgbClr val="FFFFFF"/>
                </a:solidFill>
                <a:latin typeface="Helvetica"/>
              </a:rPr>
              <a:t>But… we don’t have a handlebars </a:t>
            </a:r>
            <a:r>
              <a:rPr lang="en-US" sz="1600" kern="0" dirty="0" smtClean="0">
                <a:solidFill>
                  <a:srgbClr val="FFFFFF"/>
                </a:solidFill>
                <a:latin typeface="Helvetica"/>
              </a:rPr>
              <a:t>detector. So, researchers try to hand-design features to capture various statistical properties of the image. </a:t>
            </a:r>
            <a:endParaRPr lang="en-US" sz="1600" kern="0" dirty="0">
              <a:solidFill>
                <a:srgbClr val="FFFFFF"/>
              </a:solidFill>
              <a:latin typeface="Helvetica"/>
            </a:endParaRPr>
          </a:p>
        </p:txBody>
      </p:sp>
      <p:pic>
        <p:nvPicPr>
          <p:cNvPr id="2145281" name="Picture 1" descr="C:\Users\ang\Desktop\fatgabor90.png"/>
          <p:cNvPicPr>
            <a:picLocks noChangeAspect="1" noChangeArrowheads="1"/>
          </p:cNvPicPr>
          <p:nvPr/>
        </p:nvPicPr>
        <p:blipFill>
          <a:blip r:embed="rId12" cstate="print"/>
          <a:srcRect/>
          <a:stretch>
            <a:fillRect/>
          </a:stretch>
        </p:blipFill>
        <p:spPr bwMode="auto">
          <a:xfrm>
            <a:off x="3043787" y="2065775"/>
            <a:ext cx="319586" cy="320040"/>
          </a:xfrm>
          <a:prstGeom prst="rect">
            <a:avLst/>
          </a:prstGeom>
          <a:noFill/>
        </p:spPr>
      </p:pic>
      <p:pic>
        <p:nvPicPr>
          <p:cNvPr id="2145282" name="Picture 2" descr="C:\Users\ang\Desktop\fatgabor0.png"/>
          <p:cNvPicPr>
            <a:picLocks noChangeAspect="1" noChangeArrowheads="1"/>
          </p:cNvPicPr>
          <p:nvPr/>
        </p:nvPicPr>
        <p:blipFill>
          <a:blip r:embed="rId13" cstate="print"/>
          <a:srcRect/>
          <a:stretch>
            <a:fillRect/>
          </a:stretch>
        </p:blipFill>
        <p:spPr bwMode="auto">
          <a:xfrm>
            <a:off x="3043483" y="3044950"/>
            <a:ext cx="320495" cy="320040"/>
          </a:xfrm>
          <a:prstGeom prst="rect">
            <a:avLst/>
          </a:prstGeom>
          <a:noFill/>
        </p:spPr>
      </p:pic>
      <p:pic>
        <p:nvPicPr>
          <p:cNvPr id="2145284" name="Picture 4" descr="C:\Users\ang\Desktop\fatgabor45.png"/>
          <p:cNvPicPr>
            <a:picLocks noChangeAspect="1" noChangeArrowheads="1"/>
          </p:cNvPicPr>
          <p:nvPr/>
        </p:nvPicPr>
        <p:blipFill>
          <a:blip r:embed="rId14" cstate="print"/>
          <a:srcRect/>
          <a:stretch>
            <a:fillRect/>
          </a:stretch>
        </p:blipFill>
        <p:spPr bwMode="auto">
          <a:xfrm>
            <a:off x="3043483" y="5166750"/>
            <a:ext cx="319133" cy="320040"/>
          </a:xfrm>
          <a:prstGeom prst="rect">
            <a:avLst/>
          </a:prstGeom>
          <a:noFill/>
        </p:spPr>
      </p:pic>
      <p:pic>
        <p:nvPicPr>
          <p:cNvPr id="77" name="Picture 21" descr="C:\Users\ang\Desktop\lowres0.png"/>
          <p:cNvPicPr>
            <a:picLocks noChangeAspect="1" noChangeArrowheads="1"/>
          </p:cNvPicPr>
          <p:nvPr/>
        </p:nvPicPr>
        <p:blipFill>
          <a:blip r:embed="rId15" cstate="print"/>
          <a:srcRect/>
          <a:stretch>
            <a:fillRect/>
          </a:stretch>
        </p:blipFill>
        <p:spPr bwMode="auto">
          <a:xfrm>
            <a:off x="-996725" y="4312315"/>
            <a:ext cx="320040" cy="320040"/>
          </a:xfrm>
          <a:prstGeom prst="rect">
            <a:avLst/>
          </a:prstGeom>
          <a:noFill/>
        </p:spPr>
      </p:pic>
      <p:pic>
        <p:nvPicPr>
          <p:cNvPr id="78" name="Picture 22" descr="C:\Users\ang\Desktop\lowres45.png"/>
          <p:cNvPicPr>
            <a:picLocks noChangeAspect="1" noChangeArrowheads="1"/>
          </p:cNvPicPr>
          <p:nvPr/>
        </p:nvPicPr>
        <p:blipFill>
          <a:blip r:embed="rId16" cstate="print"/>
          <a:srcRect/>
          <a:stretch>
            <a:fillRect/>
          </a:stretch>
        </p:blipFill>
        <p:spPr bwMode="auto">
          <a:xfrm>
            <a:off x="-1380775" y="4465935"/>
            <a:ext cx="322213" cy="320040"/>
          </a:xfrm>
          <a:prstGeom prst="rect">
            <a:avLst/>
          </a:prstGeom>
          <a:noFill/>
        </p:spPr>
      </p:pic>
      <p:pic>
        <p:nvPicPr>
          <p:cNvPr id="81" name="Picture 23" descr="C:\Users\ang\Desktop\lowres90.png"/>
          <p:cNvPicPr>
            <a:picLocks noChangeAspect="1" noChangeArrowheads="1"/>
          </p:cNvPicPr>
          <p:nvPr/>
        </p:nvPicPr>
        <p:blipFill>
          <a:blip r:embed="rId17" cstate="print"/>
          <a:srcRect/>
          <a:stretch>
            <a:fillRect/>
          </a:stretch>
        </p:blipFill>
        <p:spPr bwMode="auto">
          <a:xfrm>
            <a:off x="-651080" y="3813050"/>
            <a:ext cx="320040" cy="320040"/>
          </a:xfrm>
          <a:prstGeom prst="rect">
            <a:avLst/>
          </a:prstGeom>
          <a:noFill/>
        </p:spPr>
      </p:pic>
      <p:pic>
        <p:nvPicPr>
          <p:cNvPr id="82" name="Picture 24" descr="C:\Users\ang\Desktop\lowres135.png"/>
          <p:cNvPicPr>
            <a:picLocks noChangeAspect="1" noChangeArrowheads="1"/>
          </p:cNvPicPr>
          <p:nvPr/>
        </p:nvPicPr>
        <p:blipFill>
          <a:blip r:embed="rId18" cstate="print"/>
          <a:srcRect/>
          <a:stretch>
            <a:fillRect/>
          </a:stretch>
        </p:blipFill>
        <p:spPr bwMode="auto">
          <a:xfrm>
            <a:off x="-1649610" y="3725285"/>
            <a:ext cx="320953" cy="320040"/>
          </a:xfrm>
          <a:prstGeom prst="rect">
            <a:avLst/>
          </a:prstGeom>
          <a:noFill/>
        </p:spPr>
      </p:pic>
    </p:spTree>
    <p:extLst>
      <p:ext uri="{BB962C8B-B14F-4D97-AF65-F5344CB8AC3E}">
        <p14:creationId xmlns:p14="http://schemas.microsoft.com/office/powerpoint/2010/main" val="6976511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Oval 8"/>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 Box 6"/>
          <p:cNvSpPr txBox="1">
            <a:spLocks noChangeArrowheads="1"/>
          </p:cNvSpPr>
          <p:nvPr/>
        </p:nvSpPr>
        <p:spPr bwMode="auto">
          <a:xfrm>
            <a:off x="230473" y="2699305"/>
            <a:ext cx="8699500" cy="1015663"/>
          </a:xfrm>
          <a:prstGeom prst="rect">
            <a:avLst/>
          </a:prstGeom>
          <a:noFill/>
          <a:ln w="9525">
            <a:noFill/>
            <a:miter lim="800000"/>
            <a:headEnd/>
            <a:tailEnd/>
          </a:ln>
        </p:spPr>
        <p:txBody>
          <a:bodyPr>
            <a:spAutoFit/>
          </a:bodyPr>
          <a:lstStyle/>
          <a:p>
            <a:pPr>
              <a:spcBef>
                <a:spcPct val="0"/>
              </a:spcBef>
            </a:pPr>
            <a:r>
              <a:rPr lang="en-US" sz="6000" b="1" dirty="0" smtClean="0">
                <a:latin typeface="Pristina" pitchFamily="66" charset="0"/>
              </a:rPr>
              <a:t>Learning from Labeled data</a:t>
            </a:r>
            <a:endParaRPr lang="en-US" sz="6000" b="1" kern="1200" dirty="0">
              <a:latin typeface="Pristina" pitchFamily="66" charset="0"/>
            </a:endParaRPr>
          </a:p>
        </p:txBody>
      </p:sp>
    </p:spTree>
    <p:extLst>
      <p:ext uri="{BB962C8B-B14F-4D97-AF65-F5344CB8AC3E}">
        <p14:creationId xmlns:p14="http://schemas.microsoft.com/office/powerpoint/2010/main" val="163622385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3"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4"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grpSp>
        <p:nvGrpSpPr>
          <p:cNvPr id="5" name="Group 69"/>
          <p:cNvGrpSpPr/>
          <p:nvPr/>
        </p:nvGrpSpPr>
        <p:grpSpPr>
          <a:xfrm>
            <a:off x="501068" y="1047890"/>
            <a:ext cx="6968362" cy="1361840"/>
            <a:chOff x="270638" y="838200"/>
            <a:chExt cx="6968362" cy="1361840"/>
          </a:xfrm>
        </p:grpSpPr>
        <p:pic>
          <p:nvPicPr>
            <p:cNvPr id="7" name="Picture 8" descr="C:\Users\ang\Desktop\newpics\stapler3.JPG"/>
            <p:cNvPicPr>
              <a:picLocks noChangeAspect="1" noChangeArrowheads="1"/>
            </p:cNvPicPr>
            <p:nvPr/>
          </p:nvPicPr>
          <p:blipFill>
            <a:blip r:embed="rId4" cstate="print"/>
            <a:srcRect/>
            <a:stretch>
              <a:fillRect/>
            </a:stretch>
          </p:blipFill>
          <p:spPr bwMode="auto">
            <a:xfrm>
              <a:off x="2362200" y="838200"/>
              <a:ext cx="1215458" cy="975226"/>
            </a:xfrm>
            <a:prstGeom prst="rect">
              <a:avLst/>
            </a:prstGeom>
            <a:noFill/>
          </p:spPr>
        </p:pic>
        <p:sp>
          <p:nvSpPr>
            <p:cNvPr id="8" name="TextBox 7"/>
            <p:cNvSpPr txBox="1"/>
            <p:nvPr/>
          </p:nvSpPr>
          <p:spPr>
            <a:xfrm>
              <a:off x="2695948" y="188796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5" cstate="print">
              <a:lum bright="30000" contrast="30000"/>
            </a:blip>
            <a:srcRect/>
            <a:stretch>
              <a:fillRect/>
            </a:stretch>
          </p:blipFill>
          <p:spPr bwMode="auto">
            <a:xfrm>
              <a:off x="4056521" y="842032"/>
              <a:ext cx="1202761" cy="969084"/>
            </a:xfrm>
            <a:prstGeom prst="rect">
              <a:avLst/>
            </a:prstGeom>
            <a:noFill/>
          </p:spPr>
        </p:pic>
        <p:sp>
          <p:nvSpPr>
            <p:cNvPr id="11" name="TextBox 10"/>
            <p:cNvSpPr txBox="1"/>
            <p:nvPr/>
          </p:nvSpPr>
          <p:spPr>
            <a:xfrm>
              <a:off x="4010497" y="1867874"/>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6" name="Group 25"/>
            <p:cNvGrpSpPr/>
            <p:nvPr/>
          </p:nvGrpSpPr>
          <p:grpSpPr>
            <a:xfrm>
              <a:off x="5856443" y="838200"/>
              <a:ext cx="1382557" cy="1029906"/>
              <a:chOff x="6619925" y="2658842"/>
              <a:chExt cx="2121469" cy="1591101"/>
            </a:xfrm>
          </p:grpSpPr>
          <p:pic>
            <p:nvPicPr>
              <p:cNvPr id="20" name="Picture 3" descr="C:\Users\ang\Desktop\newpics\IMG_1778.JPG"/>
              <p:cNvPicPr>
                <a:picLocks noChangeAspect="1" noChangeArrowheads="1"/>
              </p:cNvPicPr>
              <p:nvPr/>
            </p:nvPicPr>
            <p:blipFill>
              <a:blip r:embed="rId6"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6021748" y="1833779"/>
              <a:ext cx="1123387" cy="312079"/>
            </a:xfrm>
            <a:prstGeom prst="rect">
              <a:avLst/>
            </a:prstGeom>
            <a:noFill/>
          </p:spPr>
          <p:txBody>
            <a:bodyPr wrap="none" rtlCol="0">
              <a:noAutofit/>
            </a:bodyPr>
            <a:lstStyle/>
            <a:p>
              <a:pPr algn="ctr"/>
              <a:r>
                <a:rPr lang="en-US" sz="1600" dirty="0" smtClean="0">
                  <a:solidFill>
                    <a:schemeClr val="bg1"/>
                  </a:solidFill>
                </a:rPr>
                <a:t>Detection</a:t>
              </a:r>
            </a:p>
          </p:txBody>
        </p:sp>
        <p:sp>
          <p:nvSpPr>
            <p:cNvPr id="16" name="AutoShape 4"/>
            <p:cNvSpPr>
              <a:spLocks noChangeArrowheads="1"/>
            </p:cNvSpPr>
            <p:nvPr/>
          </p:nvSpPr>
          <p:spPr bwMode="auto">
            <a:xfrm rot="10800000">
              <a:off x="3658360" y="117735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351719" y="116900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270638" y="1179446"/>
              <a:ext cx="1613011" cy="369332"/>
            </a:xfrm>
            <a:prstGeom prst="rect">
              <a:avLst/>
            </a:prstGeom>
            <a:noFill/>
          </p:spPr>
          <p:txBody>
            <a:bodyPr wrap="square" rtlCol="0">
              <a:spAutoFit/>
            </a:bodyPr>
            <a:lstStyle/>
            <a:p>
              <a:r>
                <a:rPr lang="en-US" dirty="0" smtClean="0">
                  <a:solidFill>
                    <a:schemeClr val="bg1"/>
                  </a:solidFill>
                </a:rPr>
                <a:t>Images/video</a:t>
              </a:r>
              <a:endParaRPr lang="en-US" dirty="0">
                <a:solidFill>
                  <a:schemeClr val="bg1"/>
                </a:solidFill>
              </a:endParaRPr>
            </a:p>
          </p:txBody>
        </p:sp>
      </p:grpSp>
      <p:grpSp>
        <p:nvGrpSpPr>
          <p:cNvPr id="9" name="Group 69"/>
          <p:cNvGrpSpPr/>
          <p:nvPr/>
        </p:nvGrpSpPr>
        <p:grpSpPr>
          <a:xfrm>
            <a:off x="353835" y="2814520"/>
            <a:ext cx="7041200" cy="1467095"/>
            <a:chOff x="234985" y="2353660"/>
            <a:chExt cx="7041200"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34985" y="2783376"/>
              <a:ext cx="1485900" cy="369332"/>
            </a:xfrm>
            <a:prstGeom prst="rect">
              <a:avLst/>
            </a:prstGeom>
            <a:noFill/>
          </p:spPr>
          <p:txBody>
            <a:bodyPr wrap="square" rtlCol="0">
              <a:spAutoFit/>
            </a:bodyPr>
            <a:lstStyle/>
            <a:p>
              <a:r>
                <a:rPr lang="en-US" dirty="0" smtClean="0">
                  <a:solidFill>
                    <a:schemeClr val="bg1"/>
                  </a:solidFill>
                </a:rPr>
                <a:t>Audio</a:t>
              </a:r>
              <a:endParaRPr lang="en-US" dirty="0">
                <a:solidFill>
                  <a:schemeClr val="bg1"/>
                </a:solidFill>
              </a:endParaRPr>
            </a:p>
          </p:txBody>
        </p:sp>
      </p:grpSp>
      <p:grpSp>
        <p:nvGrpSpPr>
          <p:cNvPr id="13" name="Group 68"/>
          <p:cNvGrpSpPr/>
          <p:nvPr/>
        </p:nvGrpSpPr>
        <p:grpSpPr>
          <a:xfrm>
            <a:off x="462665" y="4542745"/>
            <a:ext cx="8501205" cy="1782884"/>
            <a:chOff x="897015" y="5157225"/>
            <a:chExt cx="8501205" cy="1782884"/>
          </a:xfrm>
        </p:grpSpPr>
        <p:sp>
          <p:nvSpPr>
            <p:cNvPr id="63" name="TextBox 62"/>
            <p:cNvSpPr txBox="1"/>
            <p:nvPr/>
          </p:nvSpPr>
          <p:spPr>
            <a:xfrm>
              <a:off x="897015" y="5848515"/>
              <a:ext cx="1485900" cy="369332"/>
            </a:xfrm>
            <a:prstGeom prst="rect">
              <a:avLst/>
            </a:prstGeom>
            <a:noFill/>
          </p:spPr>
          <p:txBody>
            <a:bodyPr wrap="square" rtlCol="0">
              <a:spAutoFit/>
            </a:bodyPr>
            <a:lstStyle/>
            <a:p>
              <a:r>
                <a:rPr lang="en-US" dirty="0" smtClean="0">
                  <a:solidFill>
                    <a:schemeClr val="bg1"/>
                  </a:solidFill>
                </a:rPr>
                <a:t>Text</a:t>
              </a:r>
            </a:p>
          </p:txBody>
        </p:sp>
        <p:pic>
          <p:nvPicPr>
            <p:cNvPr id="1487874" name="Picture 2" descr="http://www.elbacom.com/assets/images/textdocument.gif"/>
            <p:cNvPicPr>
              <a:picLocks noChangeAspect="1" noChangeArrowheads="1"/>
            </p:cNvPicPr>
            <p:nvPr/>
          </p:nvPicPr>
          <p:blipFill>
            <a:blip r:embed="rId9"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0"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Text classification, Machine translation, Information retrieval, ....</a:t>
              </a:r>
              <a:endParaRPr lang="en-US" sz="2000" dirty="0">
                <a:solidFill>
                  <a:schemeClr val="bg1"/>
                </a:solidFill>
              </a:endParaRPr>
            </a:p>
          </p:txBody>
        </p:sp>
      </p:grpSp>
      <p:pic>
        <p:nvPicPr>
          <p:cNvPr id="47" name="Picture 1" descr="C:\Users\ang\Desktop\edges.2.png"/>
          <p:cNvPicPr>
            <a:picLocks noChangeAspect="1" noChangeArrowheads="1"/>
          </p:cNvPicPr>
          <p:nvPr/>
        </p:nvPicPr>
        <p:blipFill>
          <a:blip r:embed="rId11" cstate="print"/>
          <a:srcRect/>
          <a:stretch>
            <a:fillRect/>
          </a:stretch>
        </p:blipFill>
        <p:spPr bwMode="auto">
          <a:xfrm>
            <a:off x="-1495990" y="3121760"/>
            <a:ext cx="1085850" cy="561975"/>
          </a:xfrm>
          <a:prstGeom prst="rect">
            <a:avLst/>
          </a:prstGeom>
          <a:noFill/>
        </p:spPr>
      </p:pic>
    </p:spTree>
    <p:extLst>
      <p:ext uri="{BB962C8B-B14F-4D97-AF65-F5344CB8AC3E}">
        <p14:creationId xmlns:p14="http://schemas.microsoft.com/office/powerpoint/2010/main" val="337326656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3"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4"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sp>
        <p:nvSpPr>
          <p:cNvPr id="8" name="TextBox 7"/>
          <p:cNvSpPr txBox="1"/>
          <p:nvPr/>
        </p:nvSpPr>
        <p:spPr>
          <a:xfrm>
            <a:off x="2926378" y="209765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sp>
        <p:nvSpPr>
          <p:cNvPr id="11" name="TextBox 10"/>
          <p:cNvSpPr txBox="1"/>
          <p:nvPr/>
        </p:nvSpPr>
        <p:spPr>
          <a:xfrm>
            <a:off x="4303165" y="2084825"/>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sp>
        <p:nvSpPr>
          <p:cNvPr id="15" name="TextBox 14"/>
          <p:cNvSpPr txBox="1"/>
          <p:nvPr/>
        </p:nvSpPr>
        <p:spPr>
          <a:xfrm>
            <a:off x="6377035" y="2094655"/>
            <a:ext cx="1123387" cy="312079"/>
          </a:xfrm>
          <a:prstGeom prst="rect">
            <a:avLst/>
          </a:prstGeom>
          <a:noFill/>
        </p:spPr>
        <p:txBody>
          <a:bodyPr wrap="none" rtlCol="0">
            <a:noAutofit/>
          </a:bodyPr>
          <a:lstStyle/>
          <a:p>
            <a:pPr algn="ctr"/>
            <a:r>
              <a:rPr lang="en-US" sz="1600" dirty="0" smtClean="0">
                <a:solidFill>
                  <a:schemeClr val="bg1"/>
                </a:solidFill>
              </a:rPr>
              <a:t>Recognition</a:t>
            </a:r>
          </a:p>
        </p:txBody>
      </p:sp>
      <p:sp>
        <p:nvSpPr>
          <p:cNvPr id="16" name="AutoShape 4"/>
          <p:cNvSpPr>
            <a:spLocks noChangeArrowheads="1"/>
          </p:cNvSpPr>
          <p:nvPr/>
        </p:nvSpPr>
        <p:spPr bwMode="auto">
          <a:xfrm rot="10800000">
            <a:off x="3888790" y="138704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877770" y="139353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501068" y="1389136"/>
            <a:ext cx="1613011" cy="369332"/>
          </a:xfrm>
          <a:prstGeom prst="rect">
            <a:avLst/>
          </a:prstGeom>
          <a:noFill/>
        </p:spPr>
        <p:txBody>
          <a:bodyPr wrap="square" rtlCol="0">
            <a:spAutoFit/>
          </a:bodyPr>
          <a:lstStyle/>
          <a:p>
            <a:r>
              <a:rPr lang="en-US" dirty="0" smtClean="0">
                <a:solidFill>
                  <a:schemeClr val="bg1"/>
                </a:solidFill>
              </a:rPr>
              <a:t>Images/video</a:t>
            </a:r>
            <a:endParaRPr lang="en-US" dirty="0">
              <a:solidFill>
                <a:schemeClr val="bg1"/>
              </a:solidFill>
            </a:endParaRPr>
          </a:p>
        </p:txBody>
      </p:sp>
      <p:grpSp>
        <p:nvGrpSpPr>
          <p:cNvPr id="5" name="Group 69"/>
          <p:cNvGrpSpPr/>
          <p:nvPr/>
        </p:nvGrpSpPr>
        <p:grpSpPr>
          <a:xfrm>
            <a:off x="353835" y="2814520"/>
            <a:ext cx="7041200" cy="1467095"/>
            <a:chOff x="234985" y="2353660"/>
            <a:chExt cx="7041200" cy="1467095"/>
          </a:xfrm>
        </p:grpSpPr>
        <p:grpSp>
          <p:nvGrpSpPr>
            <p:cNvPr id="6"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4"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5"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34985" y="2783376"/>
              <a:ext cx="1485900" cy="369332"/>
            </a:xfrm>
            <a:prstGeom prst="rect">
              <a:avLst/>
            </a:prstGeom>
            <a:noFill/>
          </p:spPr>
          <p:txBody>
            <a:bodyPr wrap="square" rtlCol="0">
              <a:spAutoFit/>
            </a:bodyPr>
            <a:lstStyle/>
            <a:p>
              <a:r>
                <a:rPr lang="en-US" dirty="0" smtClean="0">
                  <a:solidFill>
                    <a:schemeClr val="bg1"/>
                  </a:solidFill>
                </a:rPr>
                <a:t>Audio</a:t>
              </a:r>
              <a:endParaRPr lang="en-US" dirty="0">
                <a:solidFill>
                  <a:schemeClr val="bg1"/>
                </a:solidFill>
              </a:endParaRPr>
            </a:p>
          </p:txBody>
        </p:sp>
      </p:grpSp>
      <p:grpSp>
        <p:nvGrpSpPr>
          <p:cNvPr id="7" name="Group 68"/>
          <p:cNvGrpSpPr/>
          <p:nvPr/>
        </p:nvGrpSpPr>
        <p:grpSpPr>
          <a:xfrm>
            <a:off x="462665" y="4542745"/>
            <a:ext cx="8501205" cy="1782884"/>
            <a:chOff x="897015" y="5157225"/>
            <a:chExt cx="8501205" cy="1782884"/>
          </a:xfrm>
        </p:grpSpPr>
        <p:sp>
          <p:nvSpPr>
            <p:cNvPr id="63" name="TextBox 62"/>
            <p:cNvSpPr txBox="1"/>
            <p:nvPr/>
          </p:nvSpPr>
          <p:spPr>
            <a:xfrm>
              <a:off x="897015" y="5848515"/>
              <a:ext cx="1485900" cy="369332"/>
            </a:xfrm>
            <a:prstGeom prst="rect">
              <a:avLst/>
            </a:prstGeom>
            <a:noFill/>
          </p:spPr>
          <p:txBody>
            <a:bodyPr wrap="square" rtlCol="0">
              <a:spAutoFit/>
            </a:bodyPr>
            <a:lstStyle/>
            <a:p>
              <a:r>
                <a:rPr lang="en-US" dirty="0" smtClean="0">
                  <a:solidFill>
                    <a:schemeClr val="bg1"/>
                  </a:solidFill>
                </a:rPr>
                <a:t>Text</a:t>
              </a:r>
            </a:p>
          </p:txBody>
        </p:sp>
        <p:pic>
          <p:nvPicPr>
            <p:cNvPr id="1487874" name="Picture 2" descr="http://www.elbacom.com/assets/images/textdocument.gif"/>
            <p:cNvPicPr>
              <a:picLocks noChangeAspect="1" noChangeArrowheads="1"/>
            </p:cNvPicPr>
            <p:nvPr/>
          </p:nvPicPr>
          <p:blipFill>
            <a:blip r:embed="rId6"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7"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Information retrieval,</a:t>
              </a:r>
            </a:p>
            <a:p>
              <a:pPr algn="l">
                <a:spcBef>
                  <a:spcPts val="0"/>
                </a:spcBef>
              </a:pPr>
              <a:r>
                <a:rPr lang="en-US" sz="2000" dirty="0" smtClean="0">
                  <a:solidFill>
                    <a:schemeClr val="bg1"/>
                  </a:solidFill>
                </a:rPr>
                <a:t>Machine translation,</a:t>
              </a:r>
            </a:p>
            <a:p>
              <a:pPr algn="l">
                <a:spcBef>
                  <a:spcPts val="0"/>
                </a:spcBef>
              </a:pPr>
              <a:r>
                <a:rPr lang="en-US" sz="2000" dirty="0" smtClean="0">
                  <a:solidFill>
                    <a:schemeClr val="bg1"/>
                  </a:solidFill>
                </a:rPr>
                <a:t>Text classification,</a:t>
              </a:r>
            </a:p>
            <a:p>
              <a:pPr algn="l">
                <a:spcBef>
                  <a:spcPts val="0"/>
                </a:spcBef>
              </a:pPr>
              <a:r>
                <a:rPr lang="en-US" sz="2000" dirty="0" smtClean="0">
                  <a:solidFill>
                    <a:schemeClr val="bg1"/>
                  </a:solidFill>
                </a:rPr>
                <a:t>etc.</a:t>
              </a:r>
              <a:endParaRPr lang="en-US" sz="2000" dirty="0">
                <a:solidFill>
                  <a:schemeClr val="bg1"/>
                </a:solidFill>
              </a:endParaRPr>
            </a:p>
          </p:txBody>
        </p:sp>
      </p:grpSp>
      <p:pic>
        <p:nvPicPr>
          <p:cNvPr id="47" name="Picture 1" descr="C:\Users\ang\Desktop\edges.2.png"/>
          <p:cNvPicPr>
            <a:picLocks noChangeAspect="1" noChangeArrowheads="1"/>
          </p:cNvPicPr>
          <p:nvPr/>
        </p:nvPicPr>
        <p:blipFill>
          <a:blip r:embed="rId8" cstate="print"/>
          <a:srcRect/>
          <a:stretch>
            <a:fillRect/>
          </a:stretch>
        </p:blipFill>
        <p:spPr bwMode="auto">
          <a:xfrm>
            <a:off x="-1495990" y="3121760"/>
            <a:ext cx="1085850" cy="561975"/>
          </a:xfrm>
          <a:prstGeom prst="rect">
            <a:avLst/>
          </a:prstGeom>
          <a:noFill/>
        </p:spPr>
      </p:pic>
      <p:pic>
        <p:nvPicPr>
          <p:cNvPr id="48" name="Picture 86"/>
          <p:cNvPicPr>
            <a:picLocks noChangeAspect="1" noChangeArrowheads="1"/>
          </p:cNvPicPr>
          <p:nvPr/>
        </p:nvPicPr>
        <p:blipFill>
          <a:blip r:embed="rId9" cstate="print"/>
          <a:srcRect/>
          <a:stretch>
            <a:fillRect/>
          </a:stretch>
        </p:blipFill>
        <p:spPr bwMode="auto">
          <a:xfrm>
            <a:off x="2344510" y="1163105"/>
            <a:ext cx="1382580" cy="805382"/>
          </a:xfrm>
          <a:prstGeom prst="rect">
            <a:avLst/>
          </a:prstGeom>
          <a:noFill/>
          <a:ln w="12700" algn="ctr">
            <a:noFill/>
            <a:miter lim="800000"/>
            <a:headEnd/>
            <a:tailEnd/>
          </a:ln>
        </p:spPr>
      </p:pic>
      <p:pic>
        <p:nvPicPr>
          <p:cNvPr id="3200002" name="Picture 2" descr="C:\Users\ang\Desktop\edges.2.png"/>
          <p:cNvPicPr>
            <a:picLocks noChangeAspect="1" noChangeArrowheads="1"/>
          </p:cNvPicPr>
          <p:nvPr/>
        </p:nvPicPr>
        <p:blipFill>
          <a:blip r:embed="rId8" cstate="print"/>
          <a:srcRect/>
          <a:stretch>
            <a:fillRect/>
          </a:stretch>
        </p:blipFill>
        <p:spPr bwMode="auto">
          <a:xfrm>
            <a:off x="4264760" y="1201510"/>
            <a:ext cx="1407065" cy="728218"/>
          </a:xfrm>
          <a:prstGeom prst="rect">
            <a:avLst/>
          </a:prstGeom>
          <a:noFill/>
        </p:spPr>
      </p:pic>
      <p:sp>
        <p:nvSpPr>
          <p:cNvPr id="50" name="TextBox 49"/>
          <p:cNvSpPr txBox="1"/>
          <p:nvPr/>
        </p:nvSpPr>
        <p:spPr>
          <a:xfrm>
            <a:off x="6261820" y="1355130"/>
            <a:ext cx="1593706" cy="400110"/>
          </a:xfrm>
          <a:prstGeom prst="rect">
            <a:avLst/>
          </a:prstGeom>
          <a:noFill/>
        </p:spPr>
        <p:txBody>
          <a:bodyPr wrap="none" rtlCol="0">
            <a:spAutoFit/>
          </a:bodyPr>
          <a:lstStyle/>
          <a:p>
            <a:pPr algn="l">
              <a:spcBef>
                <a:spcPts val="0"/>
              </a:spcBef>
            </a:pPr>
            <a:r>
              <a:rPr lang="en-US" sz="2000" dirty="0" smtClean="0">
                <a:solidFill>
                  <a:schemeClr val="bg1"/>
                </a:solidFill>
              </a:rPr>
              <a:t>“Motorcycle”</a:t>
            </a:r>
          </a:p>
        </p:txBody>
      </p:sp>
    </p:spTree>
    <p:extLst>
      <p:ext uri="{BB962C8B-B14F-4D97-AF65-F5344CB8AC3E}">
        <p14:creationId xmlns:p14="http://schemas.microsoft.com/office/powerpoint/2010/main" val="337326656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Oval 8"/>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cxnSp>
        <p:nvCxnSpPr>
          <p:cNvPr id="12" name="AutoShape 26"/>
          <p:cNvCxnSpPr>
            <a:cxnSpLocks noChangeShapeType="1"/>
            <a:endCxn id="10" idx="1"/>
          </p:cNvCxnSpPr>
          <p:nvPr/>
        </p:nvCxnSpPr>
        <p:spPr bwMode="auto">
          <a:xfrm>
            <a:off x="2431298" y="3133955"/>
            <a:ext cx="4032449" cy="7989"/>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TextBox 8"/>
          <p:cNvSpPr txBox="1"/>
          <p:nvPr/>
        </p:nvSpPr>
        <p:spPr>
          <a:xfrm>
            <a:off x="3223617" y="3928265"/>
            <a:ext cx="2629246" cy="400110"/>
          </a:xfrm>
          <a:prstGeom prst="rect">
            <a:avLst/>
          </a:prstGeom>
          <a:noFill/>
        </p:spPr>
        <p:txBody>
          <a:bodyPr wrap="none" rtlCol="0">
            <a:spAutoFit/>
          </a:bodyPr>
          <a:lstStyle/>
          <a:p>
            <a:r>
              <a:rPr lang="en-US" sz="2000" dirty="0" smtClean="0">
                <a:solidFill>
                  <a:schemeClr val="bg1"/>
                </a:solidFill>
              </a:rPr>
              <a:t>E.g., SIFT, HoG, etc. </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5"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6"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grpSp>
        <p:nvGrpSpPr>
          <p:cNvPr id="70" name="Group 69"/>
          <p:cNvGrpSpPr/>
          <p:nvPr/>
        </p:nvGrpSpPr>
        <p:grpSpPr>
          <a:xfrm>
            <a:off x="501070" y="1047890"/>
            <a:ext cx="6968360" cy="1361840"/>
            <a:chOff x="270640" y="838200"/>
            <a:chExt cx="6968360" cy="1361840"/>
          </a:xfrm>
        </p:grpSpPr>
        <p:pic>
          <p:nvPicPr>
            <p:cNvPr id="7" name="Picture 8" descr="C:\Users\ang\Desktop\newpics\stapler3.JPG"/>
            <p:cNvPicPr>
              <a:picLocks noChangeAspect="1" noChangeArrowheads="1"/>
            </p:cNvPicPr>
            <p:nvPr/>
          </p:nvPicPr>
          <p:blipFill>
            <a:blip r:embed="rId4" cstate="print"/>
            <a:srcRect/>
            <a:stretch>
              <a:fillRect/>
            </a:stretch>
          </p:blipFill>
          <p:spPr bwMode="auto">
            <a:xfrm>
              <a:off x="2362200" y="838200"/>
              <a:ext cx="1215458" cy="975226"/>
            </a:xfrm>
            <a:prstGeom prst="rect">
              <a:avLst/>
            </a:prstGeom>
            <a:noFill/>
          </p:spPr>
        </p:pic>
        <p:sp>
          <p:nvSpPr>
            <p:cNvPr id="8" name="TextBox 7"/>
            <p:cNvSpPr txBox="1"/>
            <p:nvPr/>
          </p:nvSpPr>
          <p:spPr>
            <a:xfrm>
              <a:off x="2695948" y="188796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5" cstate="print">
              <a:lum bright="30000" contrast="30000"/>
            </a:blip>
            <a:srcRect/>
            <a:stretch>
              <a:fillRect/>
            </a:stretch>
          </p:blipFill>
          <p:spPr bwMode="auto">
            <a:xfrm>
              <a:off x="4056521" y="842032"/>
              <a:ext cx="1202761" cy="969084"/>
            </a:xfrm>
            <a:prstGeom prst="rect">
              <a:avLst/>
            </a:prstGeom>
            <a:noFill/>
          </p:spPr>
        </p:pic>
        <p:sp>
          <p:nvSpPr>
            <p:cNvPr id="11" name="TextBox 10"/>
            <p:cNvSpPr txBox="1"/>
            <p:nvPr/>
          </p:nvSpPr>
          <p:spPr>
            <a:xfrm>
              <a:off x="4010497" y="1867874"/>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4" name="Group 25"/>
            <p:cNvGrpSpPr/>
            <p:nvPr/>
          </p:nvGrpSpPr>
          <p:grpSpPr>
            <a:xfrm>
              <a:off x="5856443" y="838200"/>
              <a:ext cx="1382557" cy="1029906"/>
              <a:chOff x="6619925" y="2658842"/>
              <a:chExt cx="2121469" cy="1591101"/>
            </a:xfrm>
          </p:grpSpPr>
          <p:pic>
            <p:nvPicPr>
              <p:cNvPr id="20" name="Picture 3" descr="C:\Users\ang\Desktop\newpics\IMG_1778.JPG"/>
              <p:cNvPicPr>
                <a:picLocks noChangeAspect="1" noChangeArrowheads="1"/>
              </p:cNvPicPr>
              <p:nvPr/>
            </p:nvPicPr>
            <p:blipFill>
              <a:blip r:embed="rId6"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6021748" y="1833779"/>
              <a:ext cx="1123387" cy="312079"/>
            </a:xfrm>
            <a:prstGeom prst="rect">
              <a:avLst/>
            </a:prstGeom>
            <a:noFill/>
          </p:spPr>
          <p:txBody>
            <a:bodyPr wrap="none" rtlCol="0">
              <a:noAutofit/>
            </a:bodyPr>
            <a:lstStyle/>
            <a:p>
              <a:pPr algn="ctr"/>
              <a:r>
                <a:rPr lang="en-US" sz="1600" dirty="0" smtClean="0">
                  <a:solidFill>
                    <a:schemeClr val="bg1"/>
                  </a:solidFill>
                </a:rPr>
                <a:t>Detection</a:t>
              </a:r>
            </a:p>
          </p:txBody>
        </p:sp>
        <p:sp>
          <p:nvSpPr>
            <p:cNvPr id="16" name="AutoShape 4"/>
            <p:cNvSpPr>
              <a:spLocks noChangeArrowheads="1"/>
            </p:cNvSpPr>
            <p:nvPr/>
          </p:nvSpPr>
          <p:spPr bwMode="auto">
            <a:xfrm rot="10800000">
              <a:off x="3658360" y="117735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351719" y="116900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270640" y="1009485"/>
              <a:ext cx="1443125" cy="646331"/>
            </a:xfrm>
            <a:prstGeom prst="rect">
              <a:avLst/>
            </a:prstGeom>
            <a:noFill/>
          </p:spPr>
          <p:txBody>
            <a:bodyPr wrap="square" rtlCol="0">
              <a:spAutoFit/>
            </a:bodyPr>
            <a:lstStyle/>
            <a:p>
              <a:r>
                <a:rPr lang="en-US" dirty="0" smtClean="0">
                  <a:solidFill>
                    <a:schemeClr val="bg1"/>
                  </a:solidFill>
                </a:rPr>
                <a:t>Object detection</a:t>
              </a:r>
              <a:endParaRPr lang="en-US" dirty="0">
                <a:solidFill>
                  <a:schemeClr val="bg1"/>
                </a:solidFill>
              </a:endParaRPr>
            </a:p>
          </p:txBody>
        </p:sp>
      </p:grpSp>
      <p:grpSp>
        <p:nvGrpSpPr>
          <p:cNvPr id="9" name="Group 69"/>
          <p:cNvGrpSpPr/>
          <p:nvPr/>
        </p:nvGrpSpPr>
        <p:grpSpPr>
          <a:xfrm>
            <a:off x="347450" y="2814520"/>
            <a:ext cx="7047585" cy="1467095"/>
            <a:chOff x="228600" y="2353660"/>
            <a:chExt cx="7047585"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28600" y="2543245"/>
              <a:ext cx="1485900" cy="646331"/>
            </a:xfrm>
            <a:prstGeom prst="rect">
              <a:avLst/>
            </a:prstGeom>
            <a:noFill/>
          </p:spPr>
          <p:txBody>
            <a:bodyPr wrap="square" rtlCol="0">
              <a:spAutoFit/>
            </a:bodyPr>
            <a:lstStyle/>
            <a:p>
              <a:r>
                <a:rPr lang="en-US" dirty="0" smtClean="0">
                  <a:solidFill>
                    <a:schemeClr val="bg1"/>
                  </a:solidFill>
                </a:rPr>
                <a:t>Audio classification</a:t>
              </a:r>
              <a:endParaRPr lang="en-US" dirty="0">
                <a:solidFill>
                  <a:schemeClr val="bg1"/>
                </a:solidFill>
              </a:endParaRPr>
            </a:p>
          </p:txBody>
        </p:sp>
      </p:grpSp>
      <p:grpSp>
        <p:nvGrpSpPr>
          <p:cNvPr id="69" name="Group 68"/>
          <p:cNvGrpSpPr/>
          <p:nvPr/>
        </p:nvGrpSpPr>
        <p:grpSpPr>
          <a:xfrm>
            <a:off x="193830" y="4542745"/>
            <a:ext cx="8770040" cy="1782884"/>
            <a:chOff x="628180" y="5157225"/>
            <a:chExt cx="8770040" cy="1782884"/>
          </a:xfrm>
        </p:grpSpPr>
        <p:sp>
          <p:nvSpPr>
            <p:cNvPr id="63" name="TextBox 62"/>
            <p:cNvSpPr txBox="1"/>
            <p:nvPr/>
          </p:nvSpPr>
          <p:spPr>
            <a:xfrm>
              <a:off x="628180" y="5848515"/>
              <a:ext cx="1485900" cy="369332"/>
            </a:xfrm>
            <a:prstGeom prst="rect">
              <a:avLst/>
            </a:prstGeom>
            <a:noFill/>
          </p:spPr>
          <p:txBody>
            <a:bodyPr wrap="square" rtlCol="0">
              <a:spAutoFit/>
            </a:bodyPr>
            <a:lstStyle/>
            <a:p>
              <a:r>
                <a:rPr lang="en-US" dirty="0" smtClean="0">
                  <a:solidFill>
                    <a:schemeClr val="bg1"/>
                  </a:solidFill>
                </a:rPr>
                <a:t>NLP</a:t>
              </a:r>
              <a:endParaRPr lang="en-US" dirty="0">
                <a:solidFill>
                  <a:schemeClr val="bg1"/>
                </a:solidFill>
              </a:endParaRPr>
            </a:p>
          </p:txBody>
        </p:sp>
        <p:pic>
          <p:nvPicPr>
            <p:cNvPr id="1487874" name="Picture 2" descr="http://www.elbacom.com/assets/images/textdocument.gif"/>
            <p:cNvPicPr>
              <a:picLocks noChangeAspect="1" noChangeArrowheads="1"/>
            </p:cNvPicPr>
            <p:nvPr/>
          </p:nvPicPr>
          <p:blipFill>
            <a:blip r:embed="rId9"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0"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Text classification, Machine translation, Information retrieval, etc.</a:t>
              </a:r>
              <a:endParaRPr lang="en-US" sz="2000" dirty="0">
                <a:solidFill>
                  <a:schemeClr val="bg1"/>
                </a:solidFill>
              </a:endParaRPr>
            </a:p>
          </p:txBody>
        </p:sp>
      </p:gr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features</a:t>
            </a:r>
            <a:endParaRPr lang="en-US" dirty="0"/>
          </a:p>
        </p:txBody>
      </p:sp>
      <p:grpSp>
        <p:nvGrpSpPr>
          <p:cNvPr id="3" name="Group 10"/>
          <p:cNvGrpSpPr/>
          <p:nvPr/>
        </p:nvGrpSpPr>
        <p:grpSpPr>
          <a:xfrm>
            <a:off x="317318" y="830536"/>
            <a:ext cx="4456696" cy="1224539"/>
            <a:chOff x="306685" y="1053819"/>
            <a:chExt cx="4456696" cy="1224539"/>
          </a:xfrm>
        </p:grpSpPr>
        <p:pic>
          <p:nvPicPr>
            <p:cNvPr id="3069954" name="Picture 2" descr="C:\Users\ang\Desktop\features\SIFTinterestPointLocalization.jpg"/>
            <p:cNvPicPr>
              <a:picLocks noChangeAspect="1" noChangeArrowheads="1"/>
            </p:cNvPicPr>
            <p:nvPr/>
          </p:nvPicPr>
          <p:blipFill>
            <a:blip r:embed="rId3" cstate="print"/>
            <a:srcRect/>
            <a:stretch>
              <a:fillRect/>
            </a:stretch>
          </p:blipFill>
          <p:spPr bwMode="auto">
            <a:xfrm>
              <a:off x="3036256" y="1053819"/>
              <a:ext cx="1727125" cy="1222765"/>
            </a:xfrm>
            <a:prstGeom prst="rect">
              <a:avLst/>
            </a:prstGeom>
            <a:noFill/>
          </p:spPr>
        </p:pic>
        <p:pic>
          <p:nvPicPr>
            <p:cNvPr id="3069955" name="Picture 3" descr="C:\Users\ang\Desktop\features\SIFTdescriptors.jpg"/>
            <p:cNvPicPr>
              <a:picLocks noChangeAspect="1" noChangeArrowheads="1"/>
            </p:cNvPicPr>
            <p:nvPr/>
          </p:nvPicPr>
          <p:blipFill>
            <a:blip r:embed="rId4" cstate="print"/>
            <a:srcRect/>
            <a:stretch>
              <a:fillRect/>
            </a:stretch>
          </p:blipFill>
          <p:spPr bwMode="auto">
            <a:xfrm>
              <a:off x="306685" y="1054248"/>
              <a:ext cx="2734227" cy="1224110"/>
            </a:xfrm>
            <a:prstGeom prst="rect">
              <a:avLst/>
            </a:prstGeom>
            <a:noFill/>
          </p:spPr>
        </p:pic>
      </p:grpSp>
      <p:pic>
        <p:nvPicPr>
          <p:cNvPr id="3069956" name="Picture 4" descr="C:\Users\ang\Desktop\features\SPINfeatures.jpg"/>
          <p:cNvPicPr>
            <a:picLocks noChangeAspect="1" noChangeArrowheads="1"/>
          </p:cNvPicPr>
          <p:nvPr/>
        </p:nvPicPr>
        <p:blipFill>
          <a:blip r:embed="rId5" cstate="print"/>
          <a:srcRect/>
          <a:stretch>
            <a:fillRect/>
          </a:stretch>
        </p:blipFill>
        <p:spPr bwMode="auto">
          <a:xfrm>
            <a:off x="5494595" y="807357"/>
            <a:ext cx="3202837" cy="1323140"/>
          </a:xfrm>
          <a:prstGeom prst="rect">
            <a:avLst/>
          </a:prstGeom>
          <a:noFill/>
        </p:spPr>
      </p:pic>
      <p:pic>
        <p:nvPicPr>
          <p:cNvPr id="3069957" name="Picture 5" descr="C:\Users\ang\Desktop\features\RIFTfeatures.jpg"/>
          <p:cNvPicPr>
            <a:picLocks noChangeAspect="1" noChangeArrowheads="1"/>
          </p:cNvPicPr>
          <p:nvPr/>
        </p:nvPicPr>
        <p:blipFill>
          <a:blip r:embed="rId6" cstate="print"/>
          <a:srcRect/>
          <a:stretch>
            <a:fillRect/>
          </a:stretch>
        </p:blipFill>
        <p:spPr bwMode="auto">
          <a:xfrm>
            <a:off x="5532255" y="2684583"/>
            <a:ext cx="3197076" cy="1618273"/>
          </a:xfrm>
          <a:prstGeom prst="rect">
            <a:avLst/>
          </a:prstGeom>
          <a:noFill/>
        </p:spPr>
      </p:pic>
      <p:pic>
        <p:nvPicPr>
          <p:cNvPr id="3069958" name="Picture 6" descr="C:\Users\ang\Desktop\features\HOGdescriptors2.jpg"/>
          <p:cNvPicPr>
            <a:picLocks noChangeAspect="1" noChangeArrowheads="1"/>
          </p:cNvPicPr>
          <p:nvPr/>
        </p:nvPicPr>
        <p:blipFill>
          <a:blip r:embed="rId7" cstate="print"/>
          <a:srcRect/>
          <a:stretch>
            <a:fillRect/>
          </a:stretch>
        </p:blipFill>
        <p:spPr bwMode="auto">
          <a:xfrm>
            <a:off x="211431" y="2668126"/>
            <a:ext cx="4743341" cy="1610555"/>
          </a:xfrm>
          <a:prstGeom prst="rect">
            <a:avLst/>
          </a:prstGeom>
          <a:noFill/>
        </p:spPr>
      </p:pic>
      <p:pic>
        <p:nvPicPr>
          <p:cNvPr id="3069959" name="Picture 7" descr="C:\Users\ang\Desktop\features\GLOHdescriptor.jpg"/>
          <p:cNvPicPr>
            <a:picLocks noChangeAspect="1" noChangeArrowheads="1"/>
          </p:cNvPicPr>
          <p:nvPr/>
        </p:nvPicPr>
        <p:blipFill>
          <a:blip r:embed="rId8" cstate="print"/>
          <a:srcRect/>
          <a:stretch>
            <a:fillRect/>
          </a:stretch>
        </p:blipFill>
        <p:spPr bwMode="auto">
          <a:xfrm>
            <a:off x="5005278" y="5041111"/>
            <a:ext cx="3681524" cy="1104501"/>
          </a:xfrm>
          <a:prstGeom prst="rect">
            <a:avLst/>
          </a:prstGeom>
          <a:noFill/>
        </p:spPr>
      </p:pic>
      <p:pic>
        <p:nvPicPr>
          <p:cNvPr id="3069961" name="Picture 9" descr="C:\Users\ang\Desktop\features\TextonsSchmidSet.jpg"/>
          <p:cNvPicPr>
            <a:picLocks noChangeAspect="1" noChangeArrowheads="1"/>
          </p:cNvPicPr>
          <p:nvPr/>
        </p:nvPicPr>
        <p:blipFill>
          <a:blip r:embed="rId9" cstate="print"/>
          <a:srcRect/>
          <a:stretch>
            <a:fillRect/>
          </a:stretch>
        </p:blipFill>
        <p:spPr bwMode="auto">
          <a:xfrm>
            <a:off x="408912" y="5084646"/>
            <a:ext cx="1887722" cy="562566"/>
          </a:xfrm>
          <a:prstGeom prst="rect">
            <a:avLst/>
          </a:prstGeom>
          <a:noFill/>
        </p:spPr>
      </p:pic>
      <p:sp>
        <p:nvSpPr>
          <p:cNvPr id="14" name="TextBox 13"/>
          <p:cNvSpPr txBox="1"/>
          <p:nvPr/>
        </p:nvSpPr>
        <p:spPr>
          <a:xfrm>
            <a:off x="2030818" y="2115880"/>
            <a:ext cx="68480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SIFT</a:t>
            </a:r>
            <a:endParaRPr lang="en-US" dirty="0">
              <a:solidFill>
                <a:srgbClr val="FFFFFF"/>
              </a:solidFill>
            </a:endParaRPr>
          </a:p>
        </p:txBody>
      </p:sp>
      <p:sp>
        <p:nvSpPr>
          <p:cNvPr id="15" name="TextBox 14"/>
          <p:cNvSpPr txBox="1"/>
          <p:nvPr/>
        </p:nvSpPr>
        <p:spPr>
          <a:xfrm>
            <a:off x="6733952" y="2161954"/>
            <a:ext cx="1338828"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Spin image</a:t>
            </a:r>
            <a:endParaRPr lang="en-US" dirty="0">
              <a:solidFill>
                <a:srgbClr val="FFFFFF"/>
              </a:solidFill>
            </a:endParaRPr>
          </a:p>
        </p:txBody>
      </p:sp>
      <p:sp>
        <p:nvSpPr>
          <p:cNvPr id="16" name="TextBox 15"/>
          <p:cNvSpPr txBox="1"/>
          <p:nvPr/>
        </p:nvSpPr>
        <p:spPr>
          <a:xfrm>
            <a:off x="2165496" y="4355800"/>
            <a:ext cx="659155"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HoG</a:t>
            </a:r>
            <a:endParaRPr lang="en-US" dirty="0">
              <a:solidFill>
                <a:srgbClr val="FFFFFF"/>
              </a:solidFill>
            </a:endParaRPr>
          </a:p>
        </p:txBody>
      </p:sp>
      <p:sp>
        <p:nvSpPr>
          <p:cNvPr id="17" name="TextBox 16"/>
          <p:cNvSpPr txBox="1"/>
          <p:nvPr/>
        </p:nvSpPr>
        <p:spPr>
          <a:xfrm>
            <a:off x="6932426" y="4359345"/>
            <a:ext cx="697627"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RIFT</a:t>
            </a:r>
            <a:endParaRPr lang="en-US" dirty="0">
              <a:solidFill>
                <a:srgbClr val="FFFFFF"/>
              </a:solidFill>
            </a:endParaRPr>
          </a:p>
        </p:txBody>
      </p:sp>
      <p:pic>
        <p:nvPicPr>
          <p:cNvPr id="3069962" name="Picture 10" descr="C:\Users\ang\Desktop\features\TextonsLeungMalikSet.jpg"/>
          <p:cNvPicPr>
            <a:picLocks noChangeAspect="1" noChangeArrowheads="1"/>
          </p:cNvPicPr>
          <p:nvPr/>
        </p:nvPicPr>
        <p:blipFill>
          <a:blip r:embed="rId10" cstate="print"/>
          <a:srcRect/>
          <a:stretch>
            <a:fillRect/>
          </a:stretch>
        </p:blipFill>
        <p:spPr bwMode="auto">
          <a:xfrm>
            <a:off x="2295304" y="5082357"/>
            <a:ext cx="1679150" cy="587154"/>
          </a:xfrm>
          <a:prstGeom prst="rect">
            <a:avLst/>
          </a:prstGeom>
          <a:noFill/>
        </p:spPr>
      </p:pic>
      <p:pic>
        <p:nvPicPr>
          <p:cNvPr id="3069963" name="Picture 11" descr="C:\Users\ang\Desktop\features\TextonsMR8set.jpg"/>
          <p:cNvPicPr>
            <a:picLocks noChangeAspect="1" noChangeArrowheads="1"/>
          </p:cNvPicPr>
          <p:nvPr/>
        </p:nvPicPr>
        <p:blipFill>
          <a:blip r:embed="rId11" cstate="print"/>
          <a:srcRect/>
          <a:stretch>
            <a:fillRect/>
          </a:stretch>
        </p:blipFill>
        <p:spPr bwMode="auto">
          <a:xfrm>
            <a:off x="1462649" y="5635251"/>
            <a:ext cx="1691767" cy="583464"/>
          </a:xfrm>
          <a:prstGeom prst="rect">
            <a:avLst/>
          </a:prstGeom>
          <a:noFill/>
        </p:spPr>
      </p:pic>
      <p:sp>
        <p:nvSpPr>
          <p:cNvPr id="20" name="TextBox 19"/>
          <p:cNvSpPr txBox="1"/>
          <p:nvPr/>
        </p:nvSpPr>
        <p:spPr>
          <a:xfrm>
            <a:off x="1913858" y="6286641"/>
            <a:ext cx="979820"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Textons</a:t>
            </a:r>
            <a:endParaRPr lang="en-US" dirty="0">
              <a:solidFill>
                <a:srgbClr val="FFFFFF"/>
              </a:solidFill>
            </a:endParaRPr>
          </a:p>
        </p:txBody>
      </p:sp>
      <p:sp>
        <p:nvSpPr>
          <p:cNvPr id="21" name="TextBox 20"/>
          <p:cNvSpPr txBox="1"/>
          <p:nvPr/>
        </p:nvSpPr>
        <p:spPr>
          <a:xfrm>
            <a:off x="6531933" y="6226393"/>
            <a:ext cx="83869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GLOH</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features</a:t>
            </a:r>
            <a:endParaRPr lang="en-US" dirty="0"/>
          </a:p>
        </p:txBody>
      </p:sp>
      <p:pic>
        <p:nvPicPr>
          <p:cNvPr id="3070978" name="Picture 2"/>
          <p:cNvPicPr>
            <a:picLocks noChangeAspect="1" noChangeArrowheads="1"/>
          </p:cNvPicPr>
          <p:nvPr/>
        </p:nvPicPr>
        <p:blipFill>
          <a:blip r:embed="rId3" cstate="print"/>
          <a:srcRect/>
          <a:stretch>
            <a:fillRect/>
          </a:stretch>
        </p:blipFill>
        <p:spPr bwMode="auto">
          <a:xfrm>
            <a:off x="3349257" y="3629404"/>
            <a:ext cx="2636873" cy="1978204"/>
          </a:xfrm>
          <a:prstGeom prst="rect">
            <a:avLst/>
          </a:prstGeom>
          <a:noFill/>
          <a:ln w="9525">
            <a:noFill/>
            <a:miter lim="800000"/>
            <a:headEnd/>
            <a:tailEnd/>
          </a:ln>
        </p:spPr>
      </p:pic>
      <p:sp>
        <p:nvSpPr>
          <p:cNvPr id="5" name="TextBox 4"/>
          <p:cNvSpPr txBox="1"/>
          <p:nvPr/>
        </p:nvSpPr>
        <p:spPr>
          <a:xfrm>
            <a:off x="4338084" y="5720315"/>
            <a:ext cx="65915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ZCR</a:t>
            </a:r>
            <a:endParaRPr lang="en-US" dirty="0">
              <a:solidFill>
                <a:srgbClr val="FFFFFF"/>
              </a:solidFill>
            </a:endParaRPr>
          </a:p>
        </p:txBody>
      </p:sp>
      <p:pic>
        <p:nvPicPr>
          <p:cNvPr id="6" name="Picture 3" descr="C:\Documents and Settings\hllee\Application Data\SSH\temp\speech_demo.png"/>
          <p:cNvPicPr>
            <a:picLocks noChangeAspect="1" noChangeArrowheads="1"/>
          </p:cNvPicPr>
          <p:nvPr/>
        </p:nvPicPr>
        <p:blipFill>
          <a:blip r:embed="rId4" cstate="print"/>
          <a:srcRect l="4583" r="4414" b="6925"/>
          <a:stretch>
            <a:fillRect/>
          </a:stretch>
        </p:blipFill>
        <p:spPr bwMode="auto">
          <a:xfrm>
            <a:off x="1222744" y="848866"/>
            <a:ext cx="3214352" cy="2000660"/>
          </a:xfrm>
          <a:prstGeom prst="rect">
            <a:avLst/>
          </a:prstGeom>
          <a:noFill/>
        </p:spPr>
      </p:pic>
      <p:pic>
        <p:nvPicPr>
          <p:cNvPr id="7" name="Picture 2" descr="C:\Documents and Settings\hllee\Desktop\htkplp.jpg"/>
          <p:cNvPicPr>
            <a:picLocks noChangeAspect="1" noChangeArrowheads="1"/>
          </p:cNvPicPr>
          <p:nvPr/>
        </p:nvPicPr>
        <p:blipFill>
          <a:blip r:embed="rId5" cstate="print"/>
          <a:srcRect/>
          <a:stretch>
            <a:fillRect/>
          </a:stretch>
        </p:blipFill>
        <p:spPr bwMode="auto">
          <a:xfrm>
            <a:off x="5273749" y="789996"/>
            <a:ext cx="2775097" cy="2060985"/>
          </a:xfrm>
          <a:prstGeom prst="rect">
            <a:avLst/>
          </a:prstGeom>
          <a:noFill/>
        </p:spPr>
      </p:pic>
      <p:sp>
        <p:nvSpPr>
          <p:cNvPr id="8" name="TextBox 7"/>
          <p:cNvSpPr txBox="1"/>
          <p:nvPr/>
        </p:nvSpPr>
        <p:spPr>
          <a:xfrm>
            <a:off x="2119422" y="2916865"/>
            <a:ext cx="15055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Spectrogram</a:t>
            </a:r>
            <a:endParaRPr lang="en-US" dirty="0">
              <a:solidFill>
                <a:srgbClr val="FFFFFF"/>
              </a:solidFill>
            </a:endParaRPr>
          </a:p>
        </p:txBody>
      </p:sp>
      <p:sp>
        <p:nvSpPr>
          <p:cNvPr id="9" name="TextBox 8"/>
          <p:cNvSpPr txBox="1"/>
          <p:nvPr/>
        </p:nvSpPr>
        <p:spPr>
          <a:xfrm>
            <a:off x="6110176" y="2888511"/>
            <a:ext cx="85151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MFCC</a:t>
            </a:r>
            <a:endParaRPr lang="en-US" dirty="0">
              <a:solidFill>
                <a:srgbClr val="FFFFFF"/>
              </a:solidFill>
            </a:endParaRPr>
          </a:p>
        </p:txBody>
      </p:sp>
      <p:pic>
        <p:nvPicPr>
          <p:cNvPr id="3070979" name="Picture 3"/>
          <p:cNvPicPr>
            <a:picLocks noChangeAspect="1" noChangeArrowheads="1"/>
          </p:cNvPicPr>
          <p:nvPr/>
        </p:nvPicPr>
        <p:blipFill>
          <a:blip r:embed="rId6" cstate="print"/>
          <a:srcRect l="15751"/>
          <a:stretch>
            <a:fillRect/>
          </a:stretch>
        </p:blipFill>
        <p:spPr bwMode="auto">
          <a:xfrm>
            <a:off x="6283843" y="3561908"/>
            <a:ext cx="2477387" cy="2097604"/>
          </a:xfrm>
          <a:prstGeom prst="rect">
            <a:avLst/>
          </a:prstGeom>
          <a:noFill/>
          <a:ln w="9525">
            <a:noFill/>
            <a:miter lim="800000"/>
            <a:headEnd/>
            <a:tailEnd/>
          </a:ln>
        </p:spPr>
      </p:pic>
      <p:sp>
        <p:nvSpPr>
          <p:cNvPr id="12" name="TextBox 11"/>
          <p:cNvSpPr txBox="1"/>
          <p:nvPr/>
        </p:nvSpPr>
        <p:spPr>
          <a:xfrm>
            <a:off x="7095462" y="5691963"/>
            <a:ext cx="834524"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Rolloff</a:t>
            </a:r>
            <a:endParaRPr lang="en-US" dirty="0">
              <a:solidFill>
                <a:srgbClr val="FFFFFF"/>
              </a:solidFill>
            </a:endParaRPr>
          </a:p>
        </p:txBody>
      </p:sp>
      <p:pic>
        <p:nvPicPr>
          <p:cNvPr id="3070980" name="Picture 4"/>
          <p:cNvPicPr>
            <a:picLocks noChangeAspect="1" noChangeArrowheads="1"/>
          </p:cNvPicPr>
          <p:nvPr/>
        </p:nvPicPr>
        <p:blipFill>
          <a:blip r:embed="rId7" cstate="print"/>
          <a:srcRect/>
          <a:stretch>
            <a:fillRect/>
          </a:stretch>
        </p:blipFill>
        <p:spPr bwMode="auto">
          <a:xfrm>
            <a:off x="238459" y="3615070"/>
            <a:ext cx="2928150" cy="1973115"/>
          </a:xfrm>
          <a:prstGeom prst="rect">
            <a:avLst/>
          </a:prstGeom>
          <a:noFill/>
          <a:ln w="9525">
            <a:noFill/>
            <a:miter lim="800000"/>
            <a:headEnd/>
            <a:tailEnd/>
          </a:ln>
        </p:spPr>
      </p:pic>
      <p:sp>
        <p:nvSpPr>
          <p:cNvPr id="14" name="TextBox 13"/>
          <p:cNvSpPr txBox="1"/>
          <p:nvPr/>
        </p:nvSpPr>
        <p:spPr>
          <a:xfrm>
            <a:off x="1304259" y="5663609"/>
            <a:ext cx="62068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Flux</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7" name="Text Box 6"/>
          <p:cNvSpPr txBox="1">
            <a:spLocks noChangeArrowheads="1"/>
          </p:cNvSpPr>
          <p:nvPr/>
        </p:nvSpPr>
        <p:spPr bwMode="auto">
          <a:xfrm>
            <a:off x="230473" y="2699305"/>
            <a:ext cx="8699500" cy="1015663"/>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Learning from Labeled data</a:t>
            </a:r>
            <a:endParaRPr lang="en-US" sz="6000" b="1" kern="1200" dirty="0">
              <a:solidFill>
                <a:srgbClr val="FFFFFF"/>
              </a:solidFill>
              <a:latin typeface="Pristina" pitchFamily="66" charset="0"/>
            </a:endParaRPr>
          </a:p>
        </p:txBody>
      </p:sp>
    </p:spTree>
    <p:extLst>
      <p:ext uri="{BB962C8B-B14F-4D97-AF65-F5344CB8AC3E}">
        <p14:creationId xmlns:p14="http://schemas.microsoft.com/office/powerpoint/2010/main" val="263113332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features</a:t>
            </a:r>
            <a:endParaRPr lang="en-US" dirty="0"/>
          </a:p>
        </p:txBody>
      </p:sp>
      <p:pic>
        <p:nvPicPr>
          <p:cNvPr id="2058242"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0" y="855865"/>
            <a:ext cx="2765160" cy="2297523"/>
          </a:xfrm>
          <a:prstGeom prst="rect">
            <a:avLst/>
          </a:prstGeom>
          <a:noFill/>
        </p:spPr>
      </p:pic>
      <p:pic>
        <p:nvPicPr>
          <p:cNvPr id="2058244" name="Picture 4" descr="http://www.dcs.shef.ac.uk/~hamish/IE/ne.jpg"/>
          <p:cNvPicPr>
            <a:picLocks noChangeAspect="1" noChangeArrowheads="1"/>
          </p:cNvPicPr>
          <p:nvPr/>
        </p:nvPicPr>
        <p:blipFill>
          <a:blip r:embed="rId4" cstate="print"/>
          <a:srcRect l="1031" t="6250" r="19559" b="17187"/>
          <a:stretch>
            <a:fillRect/>
          </a:stretch>
        </p:blipFill>
        <p:spPr bwMode="auto">
          <a:xfrm>
            <a:off x="3227825" y="1047890"/>
            <a:ext cx="2957185" cy="1881845"/>
          </a:xfrm>
          <a:prstGeom prst="rect">
            <a:avLst/>
          </a:prstGeom>
          <a:noFill/>
        </p:spPr>
      </p:pic>
      <p:pic>
        <p:nvPicPr>
          <p:cNvPr id="2058246" name="Picture 6" descr="http://tractorfeed.com/strictlyspeaking/wp-content/uploads/2008/11/anaphora0021.jpg"/>
          <p:cNvPicPr>
            <a:picLocks noChangeAspect="1" noChangeArrowheads="1"/>
          </p:cNvPicPr>
          <p:nvPr/>
        </p:nvPicPr>
        <p:blipFill>
          <a:blip r:embed="rId5" cstate="print"/>
          <a:srcRect t="20625" r="11800" b="22150"/>
          <a:stretch>
            <a:fillRect/>
          </a:stretch>
        </p:blipFill>
        <p:spPr bwMode="auto">
          <a:xfrm>
            <a:off x="78615" y="4197100"/>
            <a:ext cx="3341235" cy="1625869"/>
          </a:xfrm>
          <a:prstGeom prst="rect">
            <a:avLst/>
          </a:prstGeom>
          <a:noFill/>
        </p:spPr>
      </p:pic>
      <p:sp>
        <p:nvSpPr>
          <p:cNvPr id="7" name="TextBox 6"/>
          <p:cNvSpPr txBox="1"/>
          <p:nvPr/>
        </p:nvSpPr>
        <p:spPr>
          <a:xfrm>
            <a:off x="923525" y="3198570"/>
            <a:ext cx="176202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Parser features</a:t>
            </a:r>
            <a:endParaRPr lang="en-US" dirty="0">
              <a:solidFill>
                <a:srgbClr val="FFFFFF"/>
              </a:solidFill>
            </a:endParaRPr>
          </a:p>
        </p:txBody>
      </p:sp>
      <p:sp>
        <p:nvSpPr>
          <p:cNvPr id="8" name="TextBox 7"/>
          <p:cNvSpPr txBox="1"/>
          <p:nvPr/>
        </p:nvSpPr>
        <p:spPr>
          <a:xfrm>
            <a:off x="4149545" y="300654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NER/SRL</a:t>
            </a:r>
            <a:endParaRPr lang="en-US" dirty="0">
              <a:solidFill>
                <a:srgbClr val="FFFFFF"/>
              </a:solidFill>
            </a:endParaRPr>
          </a:p>
        </p:txBody>
      </p:sp>
      <p:pic>
        <p:nvPicPr>
          <p:cNvPr id="2058248" name="Picture 8" descr="http://snowball.tartarus.org/algorithms/lovins/porter-1.jpg"/>
          <p:cNvPicPr>
            <a:picLocks noChangeAspect="1" noChangeArrowheads="1"/>
          </p:cNvPicPr>
          <p:nvPr/>
        </p:nvPicPr>
        <p:blipFill>
          <a:blip r:embed="rId6" cstate="print"/>
          <a:srcRect/>
          <a:stretch>
            <a:fillRect/>
          </a:stretch>
        </p:blipFill>
        <p:spPr bwMode="auto">
          <a:xfrm>
            <a:off x="6377034" y="790574"/>
            <a:ext cx="2766965" cy="2203196"/>
          </a:xfrm>
          <a:prstGeom prst="rect">
            <a:avLst/>
          </a:prstGeom>
          <a:noFill/>
        </p:spPr>
      </p:pic>
      <p:sp>
        <p:nvSpPr>
          <p:cNvPr id="10" name="TextBox 9"/>
          <p:cNvSpPr txBox="1"/>
          <p:nvPr/>
        </p:nvSpPr>
        <p:spPr>
          <a:xfrm>
            <a:off x="7068325" y="3083355"/>
            <a:ext cx="1223412"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Stemming</a:t>
            </a:r>
            <a:endParaRPr lang="en-US" dirty="0">
              <a:solidFill>
                <a:srgbClr val="FFFFFF"/>
              </a:solidFill>
            </a:endParaRPr>
          </a:p>
        </p:txBody>
      </p:sp>
      <p:pic>
        <p:nvPicPr>
          <p:cNvPr id="2058250" name="Picture 10" descr="http://www.ling.helsinki.fi/kit/2008s/clt231/nltk-0.9.5/doc/en/tree_images/ch03-tree-1.png"/>
          <p:cNvPicPr>
            <a:picLocks noChangeAspect="1" noChangeArrowheads="1"/>
          </p:cNvPicPr>
          <p:nvPr/>
        </p:nvPicPr>
        <p:blipFill>
          <a:blip r:embed="rId7" cstate="print"/>
          <a:srcRect/>
          <a:stretch>
            <a:fillRect/>
          </a:stretch>
        </p:blipFill>
        <p:spPr bwMode="auto">
          <a:xfrm>
            <a:off x="-2571330" y="2238445"/>
            <a:ext cx="2381250" cy="1628776"/>
          </a:xfrm>
          <a:prstGeom prst="rect">
            <a:avLst/>
          </a:prstGeom>
          <a:noFill/>
        </p:spPr>
      </p:pic>
      <p:pic>
        <p:nvPicPr>
          <p:cNvPr id="2058252" name="Picture 12" descr="http://www.cs.cmu.edu/~tom/10601_sp08/hw/hmm.png"/>
          <p:cNvPicPr>
            <a:picLocks noChangeAspect="1" noChangeArrowheads="1"/>
          </p:cNvPicPr>
          <p:nvPr/>
        </p:nvPicPr>
        <p:blipFill>
          <a:blip r:embed="rId8" cstate="print"/>
          <a:srcRect t="10101" b="15152"/>
          <a:stretch>
            <a:fillRect/>
          </a:stretch>
        </p:blipFill>
        <p:spPr bwMode="auto">
          <a:xfrm>
            <a:off x="3611875" y="4197100"/>
            <a:ext cx="2534730" cy="1420985"/>
          </a:xfrm>
          <a:prstGeom prst="rect">
            <a:avLst/>
          </a:prstGeom>
          <a:noFill/>
        </p:spPr>
      </p:pic>
      <p:sp>
        <p:nvSpPr>
          <p:cNvPr id="13" name="TextBox 12"/>
          <p:cNvSpPr txBox="1"/>
          <p:nvPr/>
        </p:nvSpPr>
        <p:spPr>
          <a:xfrm>
            <a:off x="4149545" y="5733300"/>
            <a:ext cx="149271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POS tagging</a:t>
            </a:r>
            <a:endParaRPr lang="en-US" dirty="0">
              <a:solidFill>
                <a:srgbClr val="FFFFFF"/>
              </a:solidFill>
            </a:endParaRPr>
          </a:p>
        </p:txBody>
      </p:sp>
      <p:sp>
        <p:nvSpPr>
          <p:cNvPr id="14" name="TextBox 13"/>
          <p:cNvSpPr txBox="1"/>
          <p:nvPr/>
        </p:nvSpPr>
        <p:spPr>
          <a:xfrm>
            <a:off x="1153955" y="584851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Anaphora</a:t>
            </a:r>
            <a:endParaRPr lang="en-US" dirty="0">
              <a:solidFill>
                <a:srgbClr val="FFFFFF"/>
              </a:solidFill>
            </a:endParaRPr>
          </a:p>
        </p:txBody>
      </p:sp>
      <p:grpSp>
        <p:nvGrpSpPr>
          <p:cNvPr id="17" name="Group 16"/>
          <p:cNvGrpSpPr/>
          <p:nvPr/>
        </p:nvGrpSpPr>
        <p:grpSpPr>
          <a:xfrm>
            <a:off x="6530655" y="3889860"/>
            <a:ext cx="2441118" cy="2481607"/>
            <a:chOff x="6607465" y="3889860"/>
            <a:chExt cx="2441118" cy="2481607"/>
          </a:xfrm>
        </p:grpSpPr>
        <p:pic>
          <p:nvPicPr>
            <p:cNvPr id="2058254" name="Picture 14" descr="http://www.cs.princeton.edu/courses/archive/spr07/cos226/assignments/wordnet-fig1.png"/>
            <p:cNvPicPr>
              <a:picLocks noChangeAspect="1" noChangeArrowheads="1"/>
            </p:cNvPicPr>
            <p:nvPr/>
          </p:nvPicPr>
          <p:blipFill>
            <a:blip r:embed="rId9" cstate="print"/>
            <a:srcRect/>
            <a:stretch>
              <a:fillRect/>
            </a:stretch>
          </p:blipFill>
          <p:spPr bwMode="auto">
            <a:xfrm>
              <a:off x="6607465" y="3889860"/>
              <a:ext cx="2441118" cy="2073870"/>
            </a:xfrm>
            <a:prstGeom prst="rect">
              <a:avLst/>
            </a:prstGeom>
            <a:noFill/>
          </p:spPr>
        </p:pic>
        <p:sp>
          <p:nvSpPr>
            <p:cNvPr id="16" name="TextBox 15"/>
            <p:cNvSpPr txBox="1"/>
            <p:nvPr/>
          </p:nvSpPr>
          <p:spPr>
            <a:xfrm>
              <a:off x="6837895" y="6002135"/>
              <a:ext cx="205280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WordNet features</a:t>
              </a:r>
              <a:endParaRPr lang="en-US" dirty="0">
                <a:solidFill>
                  <a:srgbClr val="FFFFFF"/>
                </a:solidFill>
              </a:endParaRPr>
            </a:p>
          </p:txBody>
        </p:sp>
      </p:gr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features</a:t>
            </a:r>
            <a:endParaRPr lang="en-US" dirty="0"/>
          </a:p>
        </p:txBody>
      </p:sp>
      <p:pic>
        <p:nvPicPr>
          <p:cNvPr id="2058242"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0" y="855865"/>
            <a:ext cx="2765160" cy="2297523"/>
          </a:xfrm>
          <a:prstGeom prst="rect">
            <a:avLst/>
          </a:prstGeom>
          <a:noFill/>
        </p:spPr>
      </p:pic>
      <p:pic>
        <p:nvPicPr>
          <p:cNvPr id="2058244" name="Picture 4" descr="http://www.dcs.shef.ac.uk/~hamish/IE/ne.jpg"/>
          <p:cNvPicPr>
            <a:picLocks noChangeAspect="1" noChangeArrowheads="1"/>
          </p:cNvPicPr>
          <p:nvPr/>
        </p:nvPicPr>
        <p:blipFill>
          <a:blip r:embed="rId4" cstate="print"/>
          <a:srcRect l="1031" t="6250" r="19559" b="17187"/>
          <a:stretch>
            <a:fillRect/>
          </a:stretch>
        </p:blipFill>
        <p:spPr bwMode="auto">
          <a:xfrm>
            <a:off x="3227825" y="1047890"/>
            <a:ext cx="2957185" cy="1881845"/>
          </a:xfrm>
          <a:prstGeom prst="rect">
            <a:avLst/>
          </a:prstGeom>
          <a:noFill/>
        </p:spPr>
      </p:pic>
      <p:pic>
        <p:nvPicPr>
          <p:cNvPr id="2058246" name="Picture 6" descr="http://tractorfeed.com/strictlyspeaking/wp-content/uploads/2008/11/anaphora0021.jpg"/>
          <p:cNvPicPr>
            <a:picLocks noChangeAspect="1" noChangeArrowheads="1"/>
          </p:cNvPicPr>
          <p:nvPr/>
        </p:nvPicPr>
        <p:blipFill>
          <a:blip r:embed="rId5" cstate="print"/>
          <a:srcRect t="20625" r="11800" b="22150"/>
          <a:stretch>
            <a:fillRect/>
          </a:stretch>
        </p:blipFill>
        <p:spPr bwMode="auto">
          <a:xfrm>
            <a:off x="78615" y="4197100"/>
            <a:ext cx="3341235" cy="1625869"/>
          </a:xfrm>
          <a:prstGeom prst="rect">
            <a:avLst/>
          </a:prstGeom>
          <a:noFill/>
        </p:spPr>
      </p:pic>
      <p:sp>
        <p:nvSpPr>
          <p:cNvPr id="7" name="TextBox 6"/>
          <p:cNvSpPr txBox="1"/>
          <p:nvPr/>
        </p:nvSpPr>
        <p:spPr>
          <a:xfrm>
            <a:off x="923525" y="3198570"/>
            <a:ext cx="176202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Parser features</a:t>
            </a:r>
            <a:endParaRPr lang="en-US" dirty="0">
              <a:solidFill>
                <a:srgbClr val="FFFFFF"/>
              </a:solidFill>
            </a:endParaRPr>
          </a:p>
        </p:txBody>
      </p:sp>
      <p:sp>
        <p:nvSpPr>
          <p:cNvPr id="8" name="TextBox 7"/>
          <p:cNvSpPr txBox="1"/>
          <p:nvPr/>
        </p:nvSpPr>
        <p:spPr>
          <a:xfrm>
            <a:off x="3448363" y="3052833"/>
            <a:ext cx="2736647"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Named entity recognition</a:t>
            </a:r>
            <a:endParaRPr lang="en-US" dirty="0">
              <a:solidFill>
                <a:srgbClr val="FFFFFF"/>
              </a:solidFill>
            </a:endParaRPr>
          </a:p>
        </p:txBody>
      </p:sp>
      <p:pic>
        <p:nvPicPr>
          <p:cNvPr id="2058248" name="Picture 8" descr="http://snowball.tartarus.org/algorithms/lovins/porter-1.jpg"/>
          <p:cNvPicPr>
            <a:picLocks noChangeAspect="1" noChangeArrowheads="1"/>
          </p:cNvPicPr>
          <p:nvPr/>
        </p:nvPicPr>
        <p:blipFill>
          <a:blip r:embed="rId6" cstate="print"/>
          <a:srcRect/>
          <a:stretch>
            <a:fillRect/>
          </a:stretch>
        </p:blipFill>
        <p:spPr bwMode="auto">
          <a:xfrm>
            <a:off x="6377034" y="790574"/>
            <a:ext cx="2766965" cy="2203196"/>
          </a:xfrm>
          <a:prstGeom prst="rect">
            <a:avLst/>
          </a:prstGeom>
          <a:noFill/>
        </p:spPr>
      </p:pic>
      <p:sp>
        <p:nvSpPr>
          <p:cNvPr id="10" name="TextBox 9"/>
          <p:cNvSpPr txBox="1"/>
          <p:nvPr/>
        </p:nvSpPr>
        <p:spPr>
          <a:xfrm>
            <a:off x="7068325" y="3083355"/>
            <a:ext cx="1223412"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Stemming</a:t>
            </a:r>
            <a:endParaRPr lang="en-US" dirty="0">
              <a:solidFill>
                <a:srgbClr val="FFFFFF"/>
              </a:solidFill>
            </a:endParaRPr>
          </a:p>
        </p:txBody>
      </p:sp>
      <p:pic>
        <p:nvPicPr>
          <p:cNvPr id="2058250" name="Picture 10" descr="http://www.ling.helsinki.fi/kit/2008s/clt231/nltk-0.9.5/doc/en/tree_images/ch03-tree-1.png"/>
          <p:cNvPicPr>
            <a:picLocks noChangeAspect="1" noChangeArrowheads="1"/>
          </p:cNvPicPr>
          <p:nvPr/>
        </p:nvPicPr>
        <p:blipFill>
          <a:blip r:embed="rId7" cstate="print"/>
          <a:srcRect/>
          <a:stretch>
            <a:fillRect/>
          </a:stretch>
        </p:blipFill>
        <p:spPr bwMode="auto">
          <a:xfrm>
            <a:off x="-2571330" y="2238445"/>
            <a:ext cx="2381250" cy="1628776"/>
          </a:xfrm>
          <a:prstGeom prst="rect">
            <a:avLst/>
          </a:prstGeom>
          <a:noFill/>
        </p:spPr>
      </p:pic>
      <p:pic>
        <p:nvPicPr>
          <p:cNvPr id="2058252" name="Picture 12" descr="http://www.cs.cmu.edu/~tom/10601_sp08/hw/hmm.png"/>
          <p:cNvPicPr>
            <a:picLocks noChangeAspect="1" noChangeArrowheads="1"/>
          </p:cNvPicPr>
          <p:nvPr/>
        </p:nvPicPr>
        <p:blipFill>
          <a:blip r:embed="rId8" cstate="print"/>
          <a:srcRect t="10101" b="15152"/>
          <a:stretch>
            <a:fillRect/>
          </a:stretch>
        </p:blipFill>
        <p:spPr bwMode="auto">
          <a:xfrm>
            <a:off x="3611875" y="4197100"/>
            <a:ext cx="2534730" cy="1420985"/>
          </a:xfrm>
          <a:prstGeom prst="rect">
            <a:avLst/>
          </a:prstGeom>
          <a:noFill/>
        </p:spPr>
      </p:pic>
      <p:sp>
        <p:nvSpPr>
          <p:cNvPr id="13" name="TextBox 12"/>
          <p:cNvSpPr txBox="1"/>
          <p:nvPr/>
        </p:nvSpPr>
        <p:spPr>
          <a:xfrm>
            <a:off x="4149545" y="5733300"/>
            <a:ext cx="167225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Part of speech</a:t>
            </a:r>
            <a:endParaRPr lang="en-US" dirty="0">
              <a:solidFill>
                <a:srgbClr val="FFFFFF"/>
              </a:solidFill>
            </a:endParaRPr>
          </a:p>
        </p:txBody>
      </p:sp>
      <p:sp>
        <p:nvSpPr>
          <p:cNvPr id="14" name="TextBox 13"/>
          <p:cNvSpPr txBox="1"/>
          <p:nvPr/>
        </p:nvSpPr>
        <p:spPr>
          <a:xfrm>
            <a:off x="1153955" y="584851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Anaphora</a:t>
            </a:r>
            <a:endParaRPr lang="en-US" dirty="0">
              <a:solidFill>
                <a:srgbClr val="FFFFFF"/>
              </a:solidFill>
            </a:endParaRPr>
          </a:p>
        </p:txBody>
      </p:sp>
      <p:grpSp>
        <p:nvGrpSpPr>
          <p:cNvPr id="3" name="Group 16"/>
          <p:cNvGrpSpPr/>
          <p:nvPr/>
        </p:nvGrpSpPr>
        <p:grpSpPr>
          <a:xfrm>
            <a:off x="6530655" y="3889860"/>
            <a:ext cx="2527094" cy="2481607"/>
            <a:chOff x="6607465" y="3889860"/>
            <a:chExt cx="2527094" cy="2481607"/>
          </a:xfrm>
        </p:grpSpPr>
        <p:pic>
          <p:nvPicPr>
            <p:cNvPr id="2058254" name="Picture 14" descr="http://www.cs.princeton.edu/courses/archive/spr07/cos226/assignments/wordnet-fig1.png"/>
            <p:cNvPicPr>
              <a:picLocks noChangeAspect="1" noChangeArrowheads="1"/>
            </p:cNvPicPr>
            <p:nvPr/>
          </p:nvPicPr>
          <p:blipFill>
            <a:blip r:embed="rId9" cstate="print"/>
            <a:srcRect/>
            <a:stretch>
              <a:fillRect/>
            </a:stretch>
          </p:blipFill>
          <p:spPr bwMode="auto">
            <a:xfrm>
              <a:off x="6607465" y="3889860"/>
              <a:ext cx="2441118" cy="2073870"/>
            </a:xfrm>
            <a:prstGeom prst="rect">
              <a:avLst/>
            </a:prstGeom>
            <a:noFill/>
          </p:spPr>
        </p:pic>
        <p:sp>
          <p:nvSpPr>
            <p:cNvPr id="16" name="TextBox 15"/>
            <p:cNvSpPr txBox="1"/>
            <p:nvPr/>
          </p:nvSpPr>
          <p:spPr>
            <a:xfrm>
              <a:off x="6722680" y="6002135"/>
              <a:ext cx="2411879"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Ontologies (WordNet)</a:t>
              </a:r>
              <a:endParaRPr lang="en-US" dirty="0">
                <a:solidFill>
                  <a:srgbClr val="FFFFFF"/>
                </a:solidFill>
              </a:endParaRPr>
            </a:p>
          </p:txBody>
        </p:sp>
      </p:grpSp>
      <p:sp>
        <p:nvSpPr>
          <p:cNvPr id="18" name="TextBox 17"/>
          <p:cNvSpPr txBox="1"/>
          <p:nvPr/>
        </p:nvSpPr>
        <p:spPr>
          <a:xfrm>
            <a:off x="1499600" y="3275380"/>
            <a:ext cx="6221610" cy="1938992"/>
          </a:xfrm>
          <a:prstGeom prst="rect">
            <a:avLst/>
          </a:prstGeom>
          <a:solidFill>
            <a:schemeClr val="tx1">
              <a:lumMod val="75000"/>
              <a:lumOff val="25000"/>
            </a:schemeClr>
          </a:solidFill>
        </p:spPr>
        <p:txBody>
          <a:bodyPr wrap="square" rtlCol="0">
            <a:spAutoFit/>
          </a:bodyPr>
          <a:lstStyle/>
          <a:p>
            <a:pPr algn="l">
              <a:spcBef>
                <a:spcPts val="0"/>
              </a:spcBef>
            </a:pPr>
            <a:r>
              <a:rPr lang="en-US" sz="2400" dirty="0" smtClean="0">
                <a:solidFill>
                  <a:srgbClr val="FFC000"/>
                </a:solidFill>
              </a:rPr>
              <a:t>Coming up with features is difficult, time-consuming, requires expert knowledge.  </a:t>
            </a:r>
          </a:p>
          <a:p>
            <a:pPr algn="l">
              <a:spcBef>
                <a:spcPts val="0"/>
              </a:spcBef>
            </a:pPr>
            <a:r>
              <a:rPr lang="en-US" sz="2400" dirty="0" smtClean="0">
                <a:solidFill>
                  <a:srgbClr val="FFC000"/>
                </a:solidFill>
              </a:rPr>
              <a:t> </a:t>
            </a:r>
          </a:p>
          <a:p>
            <a:pPr algn="l">
              <a:spcBef>
                <a:spcPts val="0"/>
              </a:spcBef>
            </a:pPr>
            <a:r>
              <a:rPr lang="en-US" sz="2400" dirty="0" smtClean="0">
                <a:solidFill>
                  <a:srgbClr val="FFC000"/>
                </a:solidFill>
              </a:rPr>
              <a:t>When working applications of learning, we spend a lot of time tuning the features.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hypothesis</a:t>
            </a:r>
            <a:endParaRPr lang="en-US" dirty="0"/>
          </a:p>
        </p:txBody>
      </p:sp>
      <p:pic>
        <p:nvPicPr>
          <p:cNvPr id="4" name="Picture 3" descr="C:\Users\ang\Desktop\iStock_000005809739XSmall-1_0.jpg"/>
          <p:cNvPicPr>
            <a:picLocks noChangeAspect="1" noChangeArrowheads="1"/>
          </p:cNvPicPr>
          <p:nvPr/>
        </p:nvPicPr>
        <p:blipFill>
          <a:blip r:embed="rId2" cstate="print"/>
          <a:srcRect/>
          <a:stretch>
            <a:fillRect/>
          </a:stretch>
        </p:blipFill>
        <p:spPr bwMode="auto">
          <a:xfrm>
            <a:off x="5186480" y="3313785"/>
            <a:ext cx="3252637" cy="3243263"/>
          </a:xfrm>
          <a:prstGeom prst="rect">
            <a:avLst/>
          </a:prstGeom>
          <a:noFill/>
        </p:spPr>
      </p:pic>
      <p:sp>
        <p:nvSpPr>
          <p:cNvPr id="5" name="TextBox 4"/>
          <p:cNvSpPr txBox="1"/>
          <p:nvPr/>
        </p:nvSpPr>
        <p:spPr>
          <a:xfrm>
            <a:off x="769905" y="1393535"/>
            <a:ext cx="7757811" cy="1077218"/>
          </a:xfrm>
          <a:prstGeom prst="rect">
            <a:avLst/>
          </a:prstGeom>
          <a:noFill/>
        </p:spPr>
        <p:txBody>
          <a:bodyPr wrap="square" rtlCol="0">
            <a:spAutoFit/>
          </a:bodyPr>
          <a:lstStyle/>
          <a:p>
            <a:r>
              <a:rPr lang="en-US" sz="3200" dirty="0" smtClean="0">
                <a:solidFill>
                  <a:schemeClr val="bg1"/>
                </a:solidFill>
                <a:latin typeface="Arial" pitchFamily="34" charset="0"/>
                <a:cs typeface="Arial" pitchFamily="34" charset="0"/>
              </a:rPr>
              <a:t>Much </a:t>
            </a:r>
            <a:r>
              <a:rPr lang="en-US" sz="3200" b="0" i="0" dirty="0" smtClean="0">
                <a:solidFill>
                  <a:schemeClr val="bg1"/>
                </a:solidFill>
                <a:latin typeface="Arial" pitchFamily="34" charset="0"/>
                <a:cs typeface="Arial" pitchFamily="34" charset="0"/>
              </a:rPr>
              <a:t>of perception in the brain can be explained with a single </a:t>
            </a:r>
            <a:r>
              <a:rPr lang="en-US" sz="3200" dirty="0" smtClean="0">
                <a:solidFill>
                  <a:schemeClr val="bg1"/>
                </a:solidFill>
                <a:latin typeface="Arial" pitchFamily="34" charset="0"/>
                <a:cs typeface="Arial" pitchFamily="34" charset="0"/>
              </a:rPr>
              <a:t>learning algorithm. </a:t>
            </a:r>
            <a:endParaRPr lang="en-US" sz="3200" b="0" i="0" dirty="0" smtClean="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“one learning algorithm” hypothesis</a:t>
            </a:r>
            <a:endParaRPr lang="en-US" dirty="0"/>
          </a:p>
        </p:txBody>
      </p:sp>
      <p:sp>
        <p:nvSpPr>
          <p:cNvPr id="15" name="TextBox 14"/>
          <p:cNvSpPr txBox="1"/>
          <p:nvPr/>
        </p:nvSpPr>
        <p:spPr>
          <a:xfrm>
            <a:off x="6191338" y="6184245"/>
            <a:ext cx="1210588" cy="253916"/>
          </a:xfrm>
          <a:prstGeom prst="rect">
            <a:avLst/>
          </a:prstGeom>
          <a:noFill/>
        </p:spPr>
        <p:txBody>
          <a:bodyPr wrap="none" rtlCol="0">
            <a:spAutoFit/>
          </a:bodyPr>
          <a:lstStyle/>
          <a:p>
            <a:pPr algn="r" fontAlgn="auto">
              <a:spcBef>
                <a:spcPct val="0"/>
              </a:spcBef>
              <a:spcAft>
                <a:spcPts val="0"/>
              </a:spcAft>
            </a:pPr>
            <a:r>
              <a:rPr lang="en-US" sz="1050" dirty="0" smtClean="0">
                <a:solidFill>
                  <a:srgbClr val="53D8FF"/>
                </a:solidFill>
                <a:latin typeface="Arial" pitchFamily="34" charset="0"/>
              </a:rPr>
              <a:t>[Roe et al., 1992]</a:t>
            </a:r>
            <a:endParaRPr lang="en-US" sz="1050" dirty="0">
              <a:solidFill>
                <a:srgbClr val="53D8FF"/>
              </a:solidFill>
              <a:latin typeface="Arial" pitchFamily="34" charset="0"/>
            </a:endParaRPr>
          </a:p>
        </p:txBody>
      </p:sp>
      <p:pic>
        <p:nvPicPr>
          <p:cNvPr id="27" name="Picture 1" descr="C:\Users\ang\Desktop\Brodmann_41_42.png"/>
          <p:cNvPicPr>
            <a:picLocks noChangeAspect="1" noChangeArrowheads="1"/>
          </p:cNvPicPr>
          <p:nvPr/>
        </p:nvPicPr>
        <p:blipFill>
          <a:blip r:embed="rId2" cstate="print"/>
          <a:srcRect/>
          <a:stretch>
            <a:fillRect/>
          </a:stretch>
        </p:blipFill>
        <p:spPr bwMode="auto">
          <a:xfrm>
            <a:off x="3928509" y="1846973"/>
            <a:ext cx="3336132" cy="2297884"/>
          </a:xfrm>
          <a:prstGeom prst="rect">
            <a:avLst/>
          </a:prstGeom>
          <a:noFill/>
        </p:spPr>
      </p:pic>
      <p:sp>
        <p:nvSpPr>
          <p:cNvPr id="28" name="TextBox 27"/>
          <p:cNvSpPr txBox="1"/>
          <p:nvPr/>
        </p:nvSpPr>
        <p:spPr>
          <a:xfrm>
            <a:off x="4166865" y="4455159"/>
            <a:ext cx="3757022" cy="646331"/>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Auditory cortex learns to see</a:t>
            </a:r>
          </a:p>
          <a:p>
            <a:pPr algn="l">
              <a:spcBef>
                <a:spcPct val="0"/>
              </a:spcBef>
            </a:pPr>
            <a:endParaRPr lang="en-US" dirty="0" smtClean="0">
              <a:solidFill>
                <a:srgbClr val="FFFFFF"/>
              </a:solidFill>
              <a:latin typeface="Arial" charset="0"/>
            </a:endParaRPr>
          </a:p>
        </p:txBody>
      </p:sp>
      <p:sp>
        <p:nvSpPr>
          <p:cNvPr id="29" name="TextBox 28"/>
          <p:cNvSpPr txBox="1"/>
          <p:nvPr/>
        </p:nvSpPr>
        <p:spPr>
          <a:xfrm>
            <a:off x="5004022" y="3642249"/>
            <a:ext cx="2086902" cy="308637"/>
          </a:xfrm>
          <a:prstGeom prst="rect">
            <a:avLst/>
          </a:prstGeom>
          <a:solidFill>
            <a:srgbClr val="53D8FF"/>
          </a:solidFill>
          <a:ln w="38100" cap="flat" cmpd="sng" algn="ctr">
            <a:solidFill>
              <a:srgbClr val="FFFFFF"/>
            </a:solidFill>
            <a:prstDash val="solid"/>
          </a:ln>
          <a:effectLst>
            <a:outerShdw blurRad="63500" sx="102000" sy="102000" algn="ctr" rotWithShape="0">
              <a:prstClr val="black">
                <a:alpha val="40000"/>
              </a:prstClr>
            </a:outerShdw>
          </a:effectLst>
        </p:spPr>
        <p:txBody>
          <a:bodyPr rtlCol="0" anchor="ctr" anchorCtr="1"/>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Auditory Cortex</a:t>
            </a: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cxnSp>
        <p:nvCxnSpPr>
          <p:cNvPr id="30" name="Straight Arrow Connector 29"/>
          <p:cNvCxnSpPr/>
          <p:nvPr/>
        </p:nvCxnSpPr>
        <p:spPr bwMode="auto">
          <a:xfrm flipV="1">
            <a:off x="3094074" y="3295672"/>
            <a:ext cx="2637144" cy="393826"/>
          </a:xfrm>
          <a:prstGeom prst="straightConnector1">
            <a:avLst/>
          </a:prstGeom>
          <a:noFill/>
          <a:ln w="57150" cap="flat" cmpd="sng" algn="ctr">
            <a:solidFill>
              <a:srgbClr val="53D8FF"/>
            </a:solidFill>
            <a:prstDash val="solid"/>
            <a:round/>
            <a:headEnd type="none" w="med" len="med"/>
            <a:tailEnd type="arrow"/>
          </a:ln>
          <a:effectLst/>
        </p:spPr>
      </p:cxnSp>
      <p:grpSp>
        <p:nvGrpSpPr>
          <p:cNvPr id="31" name="Group 46"/>
          <p:cNvGrpSpPr>
            <a:grpSpLocks/>
          </p:cNvGrpSpPr>
          <p:nvPr/>
        </p:nvGrpSpPr>
        <p:grpSpPr bwMode="auto">
          <a:xfrm>
            <a:off x="4473763" y="3347985"/>
            <a:ext cx="276222" cy="276222"/>
            <a:chOff x="0" y="2153"/>
            <a:chExt cx="571" cy="574"/>
          </a:xfrm>
        </p:grpSpPr>
        <p:sp>
          <p:nvSpPr>
            <p:cNvPr id="32"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33"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grpSp>
        <p:nvGrpSpPr>
          <p:cNvPr id="34" name="Group 33"/>
          <p:cNvGrpSpPr/>
          <p:nvPr/>
        </p:nvGrpSpPr>
        <p:grpSpPr>
          <a:xfrm>
            <a:off x="1435395" y="1908535"/>
            <a:ext cx="4295823" cy="1208596"/>
            <a:chOff x="1435395" y="1908535"/>
            <a:chExt cx="4295823" cy="1208596"/>
          </a:xfrm>
        </p:grpSpPr>
        <p:cxnSp>
          <p:nvCxnSpPr>
            <p:cNvPr id="35" name="Straight Arrow Connector 34"/>
            <p:cNvCxnSpPr/>
            <p:nvPr/>
          </p:nvCxnSpPr>
          <p:spPr bwMode="auto">
            <a:xfrm>
              <a:off x="3424238" y="2574925"/>
              <a:ext cx="2306980" cy="542206"/>
            </a:xfrm>
            <a:prstGeom prst="straightConnector1">
              <a:avLst/>
            </a:prstGeom>
            <a:noFill/>
            <a:ln w="57150" cap="flat" cmpd="sng" algn="ctr">
              <a:solidFill>
                <a:srgbClr val="C52B87"/>
              </a:solidFill>
              <a:prstDash val="solid"/>
              <a:round/>
              <a:headEnd type="none" w="med" len="med"/>
              <a:tailEnd type="arrow"/>
            </a:ln>
            <a:effectLst/>
          </p:spPr>
        </p:cxnSp>
        <p:pic>
          <p:nvPicPr>
            <p:cNvPr id="36" name="Picture 35" descr="Eye.png"/>
            <p:cNvPicPr>
              <a:picLocks noChangeAspect="1"/>
            </p:cNvPicPr>
            <p:nvPr/>
          </p:nvPicPr>
          <p:blipFill>
            <a:blip r:embed="rId3" cstate="print"/>
            <a:stretch>
              <a:fillRect/>
            </a:stretch>
          </p:blipFill>
          <p:spPr>
            <a:xfrm>
              <a:off x="1435395" y="1908535"/>
              <a:ext cx="1980812" cy="985756"/>
            </a:xfrm>
            <a:prstGeom prst="rect">
              <a:avLst/>
            </a:prstGeom>
          </p:spPr>
        </p:pic>
      </p:grpSp>
      <p:pic>
        <p:nvPicPr>
          <p:cNvPr id="37" name="Picture 36" descr="Ear.png"/>
          <p:cNvPicPr>
            <a:picLocks noChangeAspect="1"/>
          </p:cNvPicPr>
          <p:nvPr/>
        </p:nvPicPr>
        <p:blipFill>
          <a:blip r:embed="rId4" cstate="print"/>
          <a:stretch>
            <a:fillRect/>
          </a:stretch>
        </p:blipFill>
        <p:spPr>
          <a:xfrm>
            <a:off x="1986086" y="3244519"/>
            <a:ext cx="963108" cy="15763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“one learning algorithm” hypothesis</a:t>
            </a:r>
            <a:endParaRPr lang="en-US" dirty="0"/>
          </a:p>
        </p:txBody>
      </p:sp>
      <p:sp>
        <p:nvSpPr>
          <p:cNvPr id="15" name="TextBox 14"/>
          <p:cNvSpPr txBox="1"/>
          <p:nvPr/>
        </p:nvSpPr>
        <p:spPr>
          <a:xfrm>
            <a:off x="5968520" y="6184245"/>
            <a:ext cx="1433406" cy="253916"/>
          </a:xfrm>
          <a:prstGeom prst="rect">
            <a:avLst/>
          </a:prstGeom>
          <a:noFill/>
        </p:spPr>
        <p:txBody>
          <a:bodyPr wrap="none" rtlCol="0">
            <a:spAutoFit/>
          </a:bodyPr>
          <a:lstStyle/>
          <a:p>
            <a:pPr algn="r" fontAlgn="auto">
              <a:spcBef>
                <a:spcPct val="0"/>
              </a:spcBef>
              <a:spcAft>
                <a:spcPts val="0"/>
              </a:spcAft>
            </a:pPr>
            <a:r>
              <a:rPr lang="en-US" sz="1050" dirty="0" smtClean="0">
                <a:solidFill>
                  <a:srgbClr val="53D8FF"/>
                </a:solidFill>
                <a:latin typeface="Arial" pitchFamily="34" charset="0"/>
              </a:rPr>
              <a:t>[</a:t>
            </a:r>
            <a:r>
              <a:rPr lang="en-US" sz="1050" dirty="0" err="1" smtClean="0">
                <a:solidFill>
                  <a:srgbClr val="53D8FF"/>
                </a:solidFill>
                <a:latin typeface="Arial" pitchFamily="34" charset="0"/>
              </a:rPr>
              <a:t>Metin</a:t>
            </a:r>
            <a:r>
              <a:rPr lang="en-US" sz="1050" dirty="0" smtClean="0">
                <a:solidFill>
                  <a:srgbClr val="53D8FF"/>
                </a:solidFill>
                <a:latin typeface="Arial" pitchFamily="34" charset="0"/>
              </a:rPr>
              <a:t> &amp; Frost, 1989]</a:t>
            </a:r>
            <a:endParaRPr lang="en-US" sz="1050" dirty="0">
              <a:solidFill>
                <a:srgbClr val="53D8FF"/>
              </a:solidFill>
              <a:latin typeface="Arial" pitchFamily="34" charset="0"/>
            </a:endParaRPr>
          </a:p>
        </p:txBody>
      </p:sp>
      <p:pic>
        <p:nvPicPr>
          <p:cNvPr id="49" name="Picture 2" descr="http://pubpages.unh.edu/~cjy67/Images/hand.png"/>
          <p:cNvPicPr>
            <a:picLocks noChangeAspect="1" noChangeArrowheads="1"/>
          </p:cNvPicPr>
          <p:nvPr/>
        </p:nvPicPr>
        <p:blipFill>
          <a:blip r:embed="rId2" cstate="print"/>
          <a:stretch>
            <a:fillRect/>
          </a:stretch>
        </p:blipFill>
        <p:spPr bwMode="auto">
          <a:xfrm>
            <a:off x="1818167" y="3243049"/>
            <a:ext cx="1424763" cy="14576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upload.wikimedia.org/wikipedia/commons/6/66/Postcentral_gyr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378" y="1850063"/>
            <a:ext cx="3340660" cy="2294387"/>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p:cNvCxnSpPr/>
          <p:nvPr/>
        </p:nvCxnSpPr>
        <p:spPr bwMode="auto">
          <a:xfrm flipV="1">
            <a:off x="3094074" y="2691442"/>
            <a:ext cx="2497634" cy="998056"/>
          </a:xfrm>
          <a:prstGeom prst="straightConnector1">
            <a:avLst/>
          </a:prstGeom>
          <a:noFill/>
          <a:ln w="57150" cap="flat" cmpd="sng" algn="ctr">
            <a:solidFill>
              <a:srgbClr val="53D8FF"/>
            </a:solidFill>
            <a:prstDash val="solid"/>
            <a:round/>
            <a:headEnd type="none" w="med" len="med"/>
            <a:tailEnd type="arrow"/>
          </a:ln>
          <a:effectLst/>
        </p:spPr>
      </p:cxnSp>
      <p:sp>
        <p:nvSpPr>
          <p:cNvPr id="52" name="TextBox 51"/>
          <p:cNvSpPr txBox="1"/>
          <p:nvPr/>
        </p:nvSpPr>
        <p:spPr>
          <a:xfrm>
            <a:off x="3677747" y="4455159"/>
            <a:ext cx="4317944" cy="646331"/>
          </a:xfrm>
          <a:prstGeom prst="rect">
            <a:avLst/>
          </a:prstGeom>
          <a:noFill/>
        </p:spPr>
        <p:txBody>
          <a:bodyPr wrap="square" rtlCol="0">
            <a:spAutoFit/>
          </a:bodyPr>
          <a:lstStyle/>
          <a:p>
            <a:pPr>
              <a:spcBef>
                <a:spcPct val="0"/>
              </a:spcBef>
            </a:pPr>
            <a:r>
              <a:rPr lang="en-US" dirty="0" smtClean="0">
                <a:solidFill>
                  <a:srgbClr val="FFFFFF"/>
                </a:solidFill>
                <a:latin typeface="Arial" charset="0"/>
              </a:rPr>
              <a:t>Somatosensory cortex learns to see</a:t>
            </a:r>
          </a:p>
          <a:p>
            <a:pPr algn="l">
              <a:spcBef>
                <a:spcPct val="0"/>
              </a:spcBef>
            </a:pPr>
            <a:endParaRPr lang="en-US" dirty="0" smtClean="0">
              <a:solidFill>
                <a:srgbClr val="FFFFFF"/>
              </a:solidFill>
              <a:latin typeface="Arial" charset="0"/>
            </a:endParaRPr>
          </a:p>
        </p:txBody>
      </p:sp>
      <p:grpSp>
        <p:nvGrpSpPr>
          <p:cNvPr id="53" name="Group 46"/>
          <p:cNvGrpSpPr>
            <a:grpSpLocks/>
          </p:cNvGrpSpPr>
          <p:nvPr/>
        </p:nvGrpSpPr>
        <p:grpSpPr bwMode="auto">
          <a:xfrm>
            <a:off x="4197541" y="3052359"/>
            <a:ext cx="276222" cy="276222"/>
            <a:chOff x="0" y="2153"/>
            <a:chExt cx="571" cy="574"/>
          </a:xfrm>
        </p:grpSpPr>
        <p:sp>
          <p:nvSpPr>
            <p:cNvPr id="54"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55"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grpSp>
        <p:nvGrpSpPr>
          <p:cNvPr id="56" name="Group 24"/>
          <p:cNvGrpSpPr/>
          <p:nvPr/>
        </p:nvGrpSpPr>
        <p:grpSpPr>
          <a:xfrm>
            <a:off x="1435395" y="1908535"/>
            <a:ext cx="4156313" cy="985756"/>
            <a:chOff x="1435395" y="1908535"/>
            <a:chExt cx="4156313" cy="985756"/>
          </a:xfrm>
        </p:grpSpPr>
        <p:cxnSp>
          <p:nvCxnSpPr>
            <p:cNvPr id="57" name="Straight Arrow Connector 56"/>
            <p:cNvCxnSpPr/>
            <p:nvPr/>
          </p:nvCxnSpPr>
          <p:spPr bwMode="auto">
            <a:xfrm>
              <a:off x="3424238" y="2574925"/>
              <a:ext cx="2167470" cy="116517"/>
            </a:xfrm>
            <a:prstGeom prst="straightConnector1">
              <a:avLst/>
            </a:prstGeom>
            <a:noFill/>
            <a:ln w="57150" cap="flat" cmpd="sng" algn="ctr">
              <a:solidFill>
                <a:srgbClr val="C52B87"/>
              </a:solidFill>
              <a:prstDash val="solid"/>
              <a:round/>
              <a:headEnd type="none" w="med" len="med"/>
              <a:tailEnd type="arrow"/>
            </a:ln>
            <a:effectLst/>
          </p:spPr>
        </p:cxnSp>
        <p:pic>
          <p:nvPicPr>
            <p:cNvPr id="58" name="Picture 57" descr="Eye.png"/>
            <p:cNvPicPr>
              <a:picLocks noChangeAspect="1"/>
            </p:cNvPicPr>
            <p:nvPr/>
          </p:nvPicPr>
          <p:blipFill>
            <a:blip r:embed="rId4" cstate="print"/>
            <a:stretch>
              <a:fillRect/>
            </a:stretch>
          </p:blipFill>
          <p:spPr>
            <a:xfrm>
              <a:off x="1435395" y="1908535"/>
              <a:ext cx="1980812" cy="985756"/>
            </a:xfrm>
            <a:prstGeom prst="rect">
              <a:avLst/>
            </a:prstGeom>
          </p:spPr>
        </p:pic>
      </p:grpSp>
      <p:sp>
        <p:nvSpPr>
          <p:cNvPr id="59" name="TextBox 58"/>
          <p:cNvSpPr txBox="1"/>
          <p:nvPr/>
        </p:nvSpPr>
        <p:spPr>
          <a:xfrm>
            <a:off x="5004022" y="3088730"/>
            <a:ext cx="2561344" cy="308637"/>
          </a:xfrm>
          <a:prstGeom prst="rect">
            <a:avLst/>
          </a:prstGeom>
          <a:solidFill>
            <a:srgbClr val="53D8FF"/>
          </a:solidFill>
          <a:ln w="38100" cap="flat" cmpd="sng" algn="ctr">
            <a:solidFill>
              <a:srgbClr val="FFFFFF"/>
            </a:solidFill>
            <a:prstDash val="solid"/>
          </a:ln>
          <a:effectLst>
            <a:outerShdw blurRad="63500" sx="102000" sy="102000" algn="ctr" rotWithShape="0">
              <a:prstClr val="black">
                <a:alpha val="40000"/>
              </a:prstClr>
            </a:outerShdw>
          </a:effectLst>
        </p:spPr>
        <p:txBody>
          <a:bodyPr rtlCol="0" anchor="ctr" anchorCtr="1"/>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Somatosensory Cortex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representations in the brain</a:t>
            </a:r>
            <a:endParaRPr lang="en-US" dirty="0"/>
          </a:p>
        </p:txBody>
      </p:sp>
      <p:sp>
        <p:nvSpPr>
          <p:cNvPr id="7" name="TextBox 6"/>
          <p:cNvSpPr txBox="1"/>
          <p:nvPr/>
        </p:nvSpPr>
        <p:spPr>
          <a:xfrm>
            <a:off x="3224654" y="6570046"/>
            <a:ext cx="6224781"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[BrainPort; Welsh &amp; Blasch, 1997; </a:t>
            </a:r>
            <a:r>
              <a:rPr lang="en-US" sz="1200" dirty="0" smtClean="0">
                <a:solidFill>
                  <a:schemeClr val="bg1"/>
                </a:solidFill>
              </a:rPr>
              <a:t>Nagel et al., 2005; Constantine-Paton &amp; Law, 2009</a:t>
            </a:r>
            <a:r>
              <a:rPr lang="en-US" sz="1200" dirty="0" smtClean="0">
                <a:solidFill>
                  <a:srgbClr val="FFFFFF"/>
                </a:solidFill>
                <a:latin typeface="Arial" charset="0"/>
              </a:rPr>
              <a:t>]</a:t>
            </a:r>
            <a:endParaRPr lang="en-US" sz="1200" dirty="0">
              <a:solidFill>
                <a:srgbClr val="FFFFFF"/>
              </a:solidFill>
              <a:latin typeface="Arial" charset="0"/>
            </a:endParaRPr>
          </a:p>
        </p:txBody>
      </p:sp>
      <p:grpSp>
        <p:nvGrpSpPr>
          <p:cNvPr id="3" name="Group 22"/>
          <p:cNvGrpSpPr/>
          <p:nvPr/>
        </p:nvGrpSpPr>
        <p:grpSpPr>
          <a:xfrm>
            <a:off x="482988" y="740650"/>
            <a:ext cx="8236752" cy="2683589"/>
            <a:chOff x="312040" y="848027"/>
            <a:chExt cx="8236752" cy="2683589"/>
          </a:xfrm>
        </p:grpSpPr>
        <p:pic>
          <p:nvPicPr>
            <p:cNvPr id="3068931" name="Picture 3"/>
            <p:cNvPicPr>
              <a:picLocks noChangeAspect="1" noChangeArrowheads="1"/>
            </p:cNvPicPr>
            <p:nvPr/>
          </p:nvPicPr>
          <p:blipFill>
            <a:blip r:embed="rId3" cstate="print"/>
            <a:srcRect/>
            <a:stretch>
              <a:fillRect/>
            </a:stretch>
          </p:blipFill>
          <p:spPr bwMode="auto">
            <a:xfrm>
              <a:off x="312040" y="1028157"/>
              <a:ext cx="1363007" cy="1897858"/>
            </a:xfrm>
            <a:prstGeom prst="rect">
              <a:avLst/>
            </a:prstGeom>
            <a:noFill/>
            <a:ln w="9525">
              <a:noFill/>
              <a:miter lim="800000"/>
              <a:headEnd/>
              <a:tailEnd/>
            </a:ln>
          </p:spPr>
        </p:pic>
        <p:sp>
          <p:nvSpPr>
            <p:cNvPr id="6" name="TextBox 5"/>
            <p:cNvSpPr txBox="1"/>
            <p:nvPr/>
          </p:nvSpPr>
          <p:spPr>
            <a:xfrm>
              <a:off x="980958" y="2991362"/>
              <a:ext cx="265970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Seeing with your tongue</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4"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10" name="TextBox 9"/>
            <p:cNvSpPr txBox="1"/>
            <p:nvPr/>
          </p:nvSpPr>
          <p:spPr>
            <a:xfrm>
              <a:off x="5373202" y="3162284"/>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5"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11341" y="158548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06543" y="166346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880206" y="1635104"/>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grpSp>
        <p:nvGrpSpPr>
          <p:cNvPr id="24" name="Group 23"/>
          <p:cNvGrpSpPr/>
          <p:nvPr/>
        </p:nvGrpSpPr>
        <p:grpSpPr>
          <a:xfrm>
            <a:off x="385855" y="3851455"/>
            <a:ext cx="4109335" cy="2023536"/>
            <a:chOff x="1153955" y="1931204"/>
            <a:chExt cx="5069460" cy="2496325"/>
          </a:xfrm>
        </p:grpSpPr>
        <p:pic>
          <p:nvPicPr>
            <p:cNvPr id="26" name="Picture 2" descr="C:\Users\ang\Desktop\d704fa5c809ebf8d6f97ef57f6f04ae3f6aec692.pdf - Adobe Acrobat Pro.jpg"/>
            <p:cNvPicPr>
              <a:picLocks noChangeAspect="1" noChangeArrowheads="1"/>
            </p:cNvPicPr>
            <p:nvPr/>
          </p:nvPicPr>
          <p:blipFill>
            <a:blip r:embed="rId6" cstate="print"/>
            <a:srcRect r="46584"/>
            <a:stretch>
              <a:fillRect/>
            </a:stretch>
          </p:blipFill>
          <p:spPr bwMode="auto">
            <a:xfrm>
              <a:off x="1153955" y="1931205"/>
              <a:ext cx="2649945" cy="2491095"/>
            </a:xfrm>
            <a:prstGeom prst="rect">
              <a:avLst/>
            </a:prstGeom>
            <a:noFill/>
          </p:spPr>
        </p:pic>
        <p:pic>
          <p:nvPicPr>
            <p:cNvPr id="27" name="Picture 3" descr="C:\Users\ang\Desktop\photo2.jpg"/>
            <p:cNvPicPr>
              <a:picLocks noChangeAspect="1" noChangeArrowheads="1"/>
            </p:cNvPicPr>
            <p:nvPr/>
          </p:nvPicPr>
          <p:blipFill>
            <a:blip r:embed="rId7" cstate="print"/>
            <a:srcRect l="17308" r="14615"/>
            <a:stretch>
              <a:fillRect/>
            </a:stretch>
          </p:blipFill>
          <p:spPr bwMode="auto">
            <a:xfrm>
              <a:off x="3957520" y="1931204"/>
              <a:ext cx="2265895" cy="2496325"/>
            </a:xfrm>
            <a:prstGeom prst="rect">
              <a:avLst/>
            </a:prstGeom>
            <a:noFill/>
          </p:spPr>
        </p:pic>
      </p:grpSp>
      <p:pic>
        <p:nvPicPr>
          <p:cNvPr id="28" name="Picture 5" descr="C:\Users\ang\Desktop\frog.jpg"/>
          <p:cNvPicPr>
            <a:picLocks noChangeAspect="1" noChangeArrowheads="1"/>
          </p:cNvPicPr>
          <p:nvPr/>
        </p:nvPicPr>
        <p:blipFill>
          <a:blip r:embed="rId8" cstate="print"/>
          <a:srcRect/>
          <a:stretch>
            <a:fillRect/>
          </a:stretch>
        </p:blipFill>
        <p:spPr bwMode="auto">
          <a:xfrm>
            <a:off x="5034665" y="3736240"/>
            <a:ext cx="3917310" cy="2167953"/>
          </a:xfrm>
          <a:prstGeom prst="rect">
            <a:avLst/>
          </a:prstGeom>
          <a:noFill/>
        </p:spPr>
      </p:pic>
      <p:sp>
        <p:nvSpPr>
          <p:cNvPr id="29" name="TextBox 28"/>
          <p:cNvSpPr txBox="1"/>
          <p:nvPr/>
        </p:nvSpPr>
        <p:spPr>
          <a:xfrm>
            <a:off x="1115550" y="6040540"/>
            <a:ext cx="2993127" cy="369332"/>
          </a:xfrm>
          <a:prstGeom prst="rect">
            <a:avLst/>
          </a:prstGeom>
          <a:noFill/>
        </p:spPr>
        <p:txBody>
          <a:bodyPr wrap="none" rtlCol="0">
            <a:spAutoFit/>
          </a:bodyPr>
          <a:lstStyle/>
          <a:p>
            <a:pPr algn="l">
              <a:spcBef>
                <a:spcPct val="0"/>
              </a:spcBef>
            </a:pPr>
            <a:r>
              <a:rPr lang="en-US" dirty="0" err="1" smtClean="0">
                <a:solidFill>
                  <a:srgbClr val="FFFFFF"/>
                </a:solidFill>
                <a:latin typeface="Arial" charset="0"/>
              </a:rPr>
              <a:t>Haptic</a:t>
            </a:r>
            <a:r>
              <a:rPr lang="en-US" dirty="0" smtClean="0">
                <a:solidFill>
                  <a:srgbClr val="FFFFFF"/>
                </a:solidFill>
                <a:latin typeface="Arial" charset="0"/>
              </a:rPr>
              <a:t> belt: Direction sense</a:t>
            </a:r>
            <a:endParaRPr lang="en-US" dirty="0">
              <a:solidFill>
                <a:srgbClr val="FFFFFF"/>
              </a:solidFill>
              <a:latin typeface="Arial" charset="0"/>
            </a:endParaRPr>
          </a:p>
        </p:txBody>
      </p:sp>
      <p:sp>
        <p:nvSpPr>
          <p:cNvPr id="30" name="TextBox 29"/>
          <p:cNvSpPr txBox="1"/>
          <p:nvPr/>
        </p:nvSpPr>
        <p:spPr>
          <a:xfrm>
            <a:off x="5899207" y="5963730"/>
            <a:ext cx="2206053"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Implanting a 3</a:t>
            </a:r>
            <a:r>
              <a:rPr lang="en-US" baseline="30000" dirty="0" smtClean="0">
                <a:solidFill>
                  <a:srgbClr val="FFFFFF"/>
                </a:solidFill>
                <a:latin typeface="Arial" charset="0"/>
              </a:rPr>
              <a:t>rd</a:t>
            </a:r>
            <a:r>
              <a:rPr lang="en-US" dirty="0" smtClean="0">
                <a:solidFill>
                  <a:srgbClr val="FFFFFF"/>
                </a:solidFill>
                <a:latin typeface="Arial" charset="0"/>
              </a:rPr>
              <a:t> eye</a:t>
            </a:r>
            <a:endParaRPr lang="en-US" dirty="0">
              <a:solidFill>
                <a:srgbClr val="FFFFFF"/>
              </a:solidFill>
              <a:latin typeface="Arial" charset="0"/>
            </a:endParaRPr>
          </a:p>
        </p:txBody>
      </p:sp>
    </p:spTree>
    <p:extLst>
      <p:ext uri="{BB962C8B-B14F-4D97-AF65-F5344CB8AC3E}">
        <p14:creationId xmlns:p14="http://schemas.microsoft.com/office/powerpoint/2010/main" val="17769161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representations in the brain</a:t>
            </a:r>
            <a:endParaRPr lang="en-US" dirty="0"/>
          </a:p>
        </p:txBody>
      </p:sp>
      <p:pic>
        <p:nvPicPr>
          <p:cNvPr id="3068930" name="Picture 2"/>
          <p:cNvPicPr>
            <a:picLocks noChangeAspect="1" noChangeArrowheads="1"/>
          </p:cNvPicPr>
          <p:nvPr/>
        </p:nvPicPr>
        <p:blipFill>
          <a:blip r:embed="rId3" cstate="print"/>
          <a:srcRect/>
          <a:stretch>
            <a:fillRect/>
          </a:stretch>
        </p:blipFill>
        <p:spPr bwMode="auto">
          <a:xfrm>
            <a:off x="9427090" y="1892595"/>
            <a:ext cx="2396313" cy="2396313"/>
          </a:xfrm>
          <a:prstGeom prst="rect">
            <a:avLst/>
          </a:prstGeom>
          <a:noFill/>
          <a:ln w="9525">
            <a:noFill/>
            <a:miter lim="800000"/>
            <a:headEnd/>
            <a:tailEnd/>
          </a:ln>
        </p:spPr>
      </p:pic>
      <p:sp>
        <p:nvSpPr>
          <p:cNvPr id="7" name="TextBox 6"/>
          <p:cNvSpPr txBox="1"/>
          <p:nvPr/>
        </p:nvSpPr>
        <p:spPr>
          <a:xfrm>
            <a:off x="6635797" y="6581001"/>
            <a:ext cx="258320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[BrainPort; Welsh &amp; Blasch, 1997]</a:t>
            </a:r>
            <a:endParaRPr lang="en-US" sz="1200" dirty="0">
              <a:solidFill>
                <a:srgbClr val="FFFFFF"/>
              </a:solidFill>
              <a:latin typeface="Arial" charset="0"/>
            </a:endParaRPr>
          </a:p>
        </p:txBody>
      </p:sp>
      <p:grpSp>
        <p:nvGrpSpPr>
          <p:cNvPr id="24" name="Group 23"/>
          <p:cNvGrpSpPr/>
          <p:nvPr/>
        </p:nvGrpSpPr>
        <p:grpSpPr>
          <a:xfrm>
            <a:off x="846715" y="1047890"/>
            <a:ext cx="7590862" cy="1914212"/>
            <a:chOff x="-3147405" y="3900016"/>
            <a:chExt cx="7590862" cy="1914212"/>
          </a:xfrm>
        </p:grpSpPr>
        <p:pic>
          <p:nvPicPr>
            <p:cNvPr id="3068931" name="Picture 3"/>
            <p:cNvPicPr>
              <a:picLocks noChangeAspect="1" noChangeArrowheads="1"/>
            </p:cNvPicPr>
            <p:nvPr/>
          </p:nvPicPr>
          <p:blipFill>
            <a:blip r:embed="rId4" cstate="print"/>
            <a:srcRect/>
            <a:stretch>
              <a:fillRect/>
            </a:stretch>
          </p:blipFill>
          <p:spPr bwMode="auto">
            <a:xfrm>
              <a:off x="347450" y="3916370"/>
              <a:ext cx="1363007" cy="1897858"/>
            </a:xfrm>
            <a:prstGeom prst="rect">
              <a:avLst/>
            </a:prstGeom>
            <a:noFill/>
            <a:ln w="9525">
              <a:noFill/>
              <a:miter lim="800000"/>
              <a:headEnd/>
              <a:tailEnd/>
            </a:ln>
          </p:spPr>
        </p:pic>
        <p:sp>
          <p:nvSpPr>
            <p:cNvPr id="6" name="TextBox 5"/>
            <p:cNvSpPr txBox="1"/>
            <p:nvPr/>
          </p:nvSpPr>
          <p:spPr>
            <a:xfrm>
              <a:off x="-3147405" y="4360876"/>
              <a:ext cx="3187615" cy="923330"/>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Array of electrodes </a:t>
              </a:r>
            </a:p>
            <a:p>
              <a:pPr algn="l">
                <a:spcBef>
                  <a:spcPct val="0"/>
                </a:spcBef>
              </a:pPr>
              <a:r>
                <a:rPr lang="en-US" dirty="0" smtClean="0">
                  <a:solidFill>
                    <a:srgbClr val="FFFFFF"/>
                  </a:solidFill>
                  <a:latin typeface="Arial" charset="0"/>
                </a:rPr>
                <a:t>allows you to see with your tongue. </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5" cstate="print"/>
            <a:srcRect l="8283" r="2048"/>
            <a:stretch>
              <a:fillRect/>
            </a:stretch>
          </p:blipFill>
          <p:spPr bwMode="auto">
            <a:xfrm>
              <a:off x="1798735" y="3900016"/>
              <a:ext cx="2644722" cy="1867975"/>
            </a:xfrm>
            <a:prstGeom prst="rect">
              <a:avLst/>
            </a:prstGeom>
            <a:noFill/>
            <a:ln w="9525">
              <a:noFill/>
              <a:miter lim="800000"/>
              <a:headEnd/>
              <a:tailEnd/>
            </a:ln>
          </p:spPr>
        </p:pic>
      </p:grpSp>
      <p:grpSp>
        <p:nvGrpSpPr>
          <p:cNvPr id="26" name="Group 25"/>
          <p:cNvGrpSpPr/>
          <p:nvPr/>
        </p:nvGrpSpPr>
        <p:grpSpPr>
          <a:xfrm>
            <a:off x="808310" y="3582620"/>
            <a:ext cx="7008362" cy="2267924"/>
            <a:chOff x="1575840" y="3736240"/>
            <a:chExt cx="7008362" cy="2267924"/>
          </a:xfrm>
        </p:grpSpPr>
        <p:sp>
          <p:nvSpPr>
            <p:cNvPr id="10" name="TextBox 9"/>
            <p:cNvSpPr txBox="1"/>
            <p:nvPr/>
          </p:nvSpPr>
          <p:spPr>
            <a:xfrm>
              <a:off x="1575840" y="4350720"/>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6" cstate="print"/>
            <a:srcRect/>
            <a:stretch>
              <a:fillRect/>
            </a:stretch>
          </p:blipFill>
          <p:spPr bwMode="auto">
            <a:xfrm>
              <a:off x="5224315" y="3736240"/>
              <a:ext cx="3359887" cy="2267924"/>
            </a:xfrm>
            <a:prstGeom prst="rect">
              <a:avLst/>
            </a:prstGeom>
            <a:noFill/>
            <a:ln w="9525">
              <a:noFill/>
              <a:miter lim="800000"/>
              <a:headEnd/>
              <a:tailEnd/>
            </a:ln>
          </p:spPr>
        </p:pic>
        <p:sp>
          <p:nvSpPr>
            <p:cNvPr id="11" name="Arc 10"/>
            <p:cNvSpPr/>
            <p:nvPr/>
          </p:nvSpPr>
          <p:spPr bwMode="auto">
            <a:xfrm rot="12896089">
              <a:off x="7046751" y="447370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41953" y="4551673"/>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915616" y="452331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31777" name="Picture 1" descr="C:\Users\ang\Desktop\Brodmann_41_42.png"/>
          <p:cNvPicPr>
            <a:picLocks noChangeAspect="1" noChangeArrowheads="1"/>
          </p:cNvPicPr>
          <p:nvPr/>
        </p:nvPicPr>
        <p:blipFill>
          <a:blip r:embed="rId3" cstate="print"/>
          <a:srcRect/>
          <a:stretch>
            <a:fillRect/>
          </a:stretch>
        </p:blipFill>
        <p:spPr bwMode="auto">
          <a:xfrm>
            <a:off x="1965283" y="932675"/>
            <a:ext cx="3681293" cy="2535626"/>
          </a:xfrm>
          <a:prstGeom prst="rect">
            <a:avLst/>
          </a:prstGeom>
          <a:noFill/>
        </p:spPr>
      </p:pic>
      <p:sp>
        <p:nvSpPr>
          <p:cNvPr id="2" name="Title 1"/>
          <p:cNvSpPr>
            <a:spLocks noGrp="1"/>
          </p:cNvSpPr>
          <p:nvPr>
            <p:ph type="title"/>
          </p:nvPr>
        </p:nvSpPr>
        <p:spPr/>
        <p:txBody>
          <a:bodyPr/>
          <a:lstStyle/>
          <a:p>
            <a:r>
              <a:rPr lang="en-US" dirty="0" smtClean="0"/>
              <a:t>Sensor representation in the brain</a:t>
            </a:r>
            <a:endParaRPr lang="en-US" dirty="0"/>
          </a:p>
        </p:txBody>
      </p:sp>
      <p:pic>
        <p:nvPicPr>
          <p:cNvPr id="3068930" name="Picture 2"/>
          <p:cNvPicPr>
            <a:picLocks noChangeAspect="1" noChangeArrowheads="1"/>
          </p:cNvPicPr>
          <p:nvPr/>
        </p:nvPicPr>
        <p:blipFill>
          <a:blip r:embed="rId4" cstate="print"/>
          <a:srcRect/>
          <a:stretch>
            <a:fillRect/>
          </a:stretch>
        </p:blipFill>
        <p:spPr bwMode="auto">
          <a:xfrm>
            <a:off x="9427090" y="1892595"/>
            <a:ext cx="2396313" cy="2396313"/>
          </a:xfrm>
          <a:prstGeom prst="rect">
            <a:avLst/>
          </a:prstGeom>
          <a:noFill/>
          <a:ln w="9525">
            <a:noFill/>
            <a:miter lim="800000"/>
            <a:headEnd/>
            <a:tailEnd/>
          </a:ln>
        </p:spPr>
      </p:pic>
      <p:sp>
        <p:nvSpPr>
          <p:cNvPr id="7" name="TextBox 6"/>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grpSp>
        <p:nvGrpSpPr>
          <p:cNvPr id="3" name="Group 22"/>
          <p:cNvGrpSpPr/>
          <p:nvPr/>
        </p:nvGrpSpPr>
        <p:grpSpPr>
          <a:xfrm>
            <a:off x="347450" y="3736240"/>
            <a:ext cx="8236752" cy="2683589"/>
            <a:chOff x="312040" y="848027"/>
            <a:chExt cx="8236752" cy="2683589"/>
          </a:xfrm>
        </p:grpSpPr>
        <p:pic>
          <p:nvPicPr>
            <p:cNvPr id="3068931" name="Picture 3"/>
            <p:cNvPicPr>
              <a:picLocks noChangeAspect="1" noChangeArrowheads="1"/>
            </p:cNvPicPr>
            <p:nvPr/>
          </p:nvPicPr>
          <p:blipFill>
            <a:blip r:embed="rId5" cstate="print"/>
            <a:srcRect/>
            <a:stretch>
              <a:fillRect/>
            </a:stretch>
          </p:blipFill>
          <p:spPr bwMode="auto">
            <a:xfrm>
              <a:off x="312040" y="1028157"/>
              <a:ext cx="1363007" cy="1897858"/>
            </a:xfrm>
            <a:prstGeom prst="rect">
              <a:avLst/>
            </a:prstGeom>
            <a:noFill/>
            <a:ln w="9525">
              <a:noFill/>
              <a:miter lim="800000"/>
              <a:headEnd/>
              <a:tailEnd/>
            </a:ln>
          </p:spPr>
        </p:pic>
        <p:sp>
          <p:nvSpPr>
            <p:cNvPr id="6" name="TextBox 5"/>
            <p:cNvSpPr txBox="1"/>
            <p:nvPr/>
          </p:nvSpPr>
          <p:spPr>
            <a:xfrm>
              <a:off x="980958" y="2991362"/>
              <a:ext cx="265970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Seeing with your tongue</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6"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10" name="TextBox 9"/>
            <p:cNvSpPr txBox="1"/>
            <p:nvPr/>
          </p:nvSpPr>
          <p:spPr>
            <a:xfrm>
              <a:off x="5373202" y="3162284"/>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7"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11341" y="158548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06543" y="166346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880206" y="1635104"/>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sp>
        <p:nvSpPr>
          <p:cNvPr id="18" name="TextBox 17"/>
          <p:cNvSpPr txBox="1"/>
          <p:nvPr/>
        </p:nvSpPr>
        <p:spPr>
          <a:xfrm>
            <a:off x="5877770" y="1393535"/>
            <a:ext cx="3115339" cy="1938992"/>
          </a:xfrm>
          <a:prstGeom prst="rect">
            <a:avLst/>
          </a:prstGeom>
          <a:noFill/>
        </p:spPr>
        <p:txBody>
          <a:bodyPr wrap="square" rtlCol="0">
            <a:spAutoFit/>
          </a:bodyPr>
          <a:lstStyle/>
          <a:p>
            <a:pPr algn="l">
              <a:spcBef>
                <a:spcPct val="0"/>
              </a:spcBef>
            </a:pPr>
            <a:r>
              <a:rPr lang="en-US" sz="2000" dirty="0" smtClean="0">
                <a:solidFill>
                  <a:srgbClr val="FFFFFF"/>
                </a:solidFill>
                <a:latin typeface="Arial" charset="0"/>
              </a:rPr>
              <a:t>Auditory cortex learns to see.</a:t>
            </a:r>
          </a:p>
          <a:p>
            <a:pPr algn="l">
              <a:spcBef>
                <a:spcPct val="0"/>
              </a:spcBef>
            </a:pPr>
            <a:endParaRPr lang="en-US" sz="2000" dirty="0" smtClean="0">
              <a:solidFill>
                <a:srgbClr val="FFFFFF"/>
              </a:solidFill>
              <a:latin typeface="Arial" charset="0"/>
            </a:endParaRPr>
          </a:p>
          <a:p>
            <a:pPr algn="l">
              <a:spcBef>
                <a:spcPct val="0"/>
              </a:spcBef>
            </a:pPr>
            <a:r>
              <a:rPr lang="en-US" sz="2000" dirty="0" smtClean="0">
                <a:solidFill>
                  <a:srgbClr val="FFFFFF"/>
                </a:solidFill>
                <a:latin typeface="Arial" charset="0"/>
              </a:rPr>
              <a:t>(Same rewiring process also works for touch/ somatosensory cortex.)</a:t>
            </a:r>
            <a:endParaRPr lang="en-US" sz="2000" dirty="0">
              <a:solidFill>
                <a:srgbClr val="FFFFFF"/>
              </a:solidFill>
              <a:latin typeface="Arial" charset="0"/>
            </a:endParaRPr>
          </a:p>
        </p:txBody>
      </p:sp>
      <p:pic>
        <p:nvPicPr>
          <p:cNvPr id="3083266" name="Picture 2"/>
          <p:cNvPicPr>
            <a:picLocks noChangeAspect="1" noChangeArrowheads="1"/>
          </p:cNvPicPr>
          <p:nvPr/>
        </p:nvPicPr>
        <p:blipFill>
          <a:blip r:embed="rId8" cstate="print"/>
          <a:srcRect/>
          <a:stretch>
            <a:fillRect/>
          </a:stretch>
        </p:blipFill>
        <p:spPr bwMode="auto">
          <a:xfrm flipH="1">
            <a:off x="1176548" y="2259655"/>
            <a:ext cx="612087" cy="965178"/>
          </a:xfrm>
          <a:prstGeom prst="rect">
            <a:avLst/>
          </a:prstGeom>
          <a:noFill/>
          <a:ln w="9525">
            <a:noFill/>
            <a:miter lim="800000"/>
            <a:headEnd/>
            <a:tailEnd/>
          </a:ln>
        </p:spPr>
      </p:pic>
      <p:sp>
        <p:nvSpPr>
          <p:cNvPr id="21" name="TextBox 20"/>
          <p:cNvSpPr txBox="1"/>
          <p:nvPr/>
        </p:nvSpPr>
        <p:spPr>
          <a:xfrm>
            <a:off x="3295555" y="2643771"/>
            <a:ext cx="1095172" cy="646331"/>
          </a:xfrm>
          <a:prstGeom prst="rect">
            <a:avLst/>
          </a:prstGeom>
          <a:solidFill>
            <a:srgbClr val="FFFFFF">
              <a:alpha val="50196"/>
            </a:srgbClr>
          </a:solidFill>
        </p:spPr>
        <p:txBody>
          <a:bodyPr wrap="none" rtlCol="0">
            <a:spAutoFit/>
          </a:bodyPr>
          <a:lstStyle/>
          <a:p>
            <a:pPr>
              <a:spcBef>
                <a:spcPct val="0"/>
              </a:spcBef>
            </a:pPr>
            <a:r>
              <a:rPr lang="en-US" dirty="0" smtClean="0">
                <a:solidFill>
                  <a:srgbClr val="000000"/>
                </a:solidFill>
                <a:latin typeface="Arial" charset="0"/>
              </a:rPr>
              <a:t>Auditory </a:t>
            </a:r>
          </a:p>
          <a:p>
            <a:pPr>
              <a:spcBef>
                <a:spcPct val="0"/>
              </a:spcBef>
            </a:pPr>
            <a:r>
              <a:rPr lang="en-US" dirty="0" smtClean="0">
                <a:solidFill>
                  <a:srgbClr val="000000"/>
                </a:solidFill>
                <a:latin typeface="Arial" charset="0"/>
              </a:rPr>
              <a:t>Cortex</a:t>
            </a:r>
            <a:endParaRPr lang="en-US" dirty="0">
              <a:solidFill>
                <a:srgbClr val="000000"/>
              </a:solidFill>
              <a:latin typeface="Arial" charset="0"/>
            </a:endParaRPr>
          </a:p>
        </p:txBody>
      </p:sp>
      <p:cxnSp>
        <p:nvCxnSpPr>
          <p:cNvPr id="20" name="Straight Arrow Connector 19"/>
          <p:cNvCxnSpPr>
            <a:stCxn id="3083266" idx="1"/>
          </p:cNvCxnSpPr>
          <p:nvPr/>
        </p:nvCxnSpPr>
        <p:spPr bwMode="auto">
          <a:xfrm flipV="1">
            <a:off x="1788635" y="2381373"/>
            <a:ext cx="2356945" cy="360871"/>
          </a:xfrm>
          <a:prstGeom prst="straightConnector1">
            <a:avLst/>
          </a:prstGeom>
          <a:noFill/>
          <a:ln w="57150" cap="flat" cmpd="sng" algn="ctr">
            <a:solidFill>
              <a:srgbClr val="00B0F0"/>
            </a:solidFill>
            <a:prstDash val="solid"/>
            <a:round/>
            <a:headEnd type="none" w="med" len="med"/>
            <a:tailEnd type="arrow"/>
          </a:ln>
          <a:effectLst/>
        </p:spPr>
      </p:cxnSp>
      <p:cxnSp>
        <p:nvCxnSpPr>
          <p:cNvPr id="25" name="Straight Arrow Connector 24"/>
          <p:cNvCxnSpPr/>
          <p:nvPr/>
        </p:nvCxnSpPr>
        <p:spPr bwMode="auto">
          <a:xfrm>
            <a:off x="1720398" y="1644394"/>
            <a:ext cx="2373423" cy="702473"/>
          </a:xfrm>
          <a:prstGeom prst="straightConnector1">
            <a:avLst/>
          </a:prstGeom>
          <a:noFill/>
          <a:ln w="57150" cap="flat" cmpd="sng" algn="ctr">
            <a:solidFill>
              <a:srgbClr val="00B0F0"/>
            </a:solidFill>
            <a:prstDash val="solid"/>
            <a:round/>
            <a:headEnd type="none" w="med" len="med"/>
            <a:tailEnd type="arrow"/>
          </a:ln>
          <a:effectLst/>
        </p:spPr>
      </p:cxnSp>
      <p:pic>
        <p:nvPicPr>
          <p:cNvPr id="3083267" name="Picture 3"/>
          <p:cNvPicPr>
            <a:picLocks noChangeAspect="1" noChangeArrowheads="1"/>
          </p:cNvPicPr>
          <p:nvPr/>
        </p:nvPicPr>
        <p:blipFill>
          <a:blip r:embed="rId9" cstate="print"/>
          <a:srcRect t="6130" r="15326"/>
          <a:stretch>
            <a:fillRect/>
          </a:stretch>
        </p:blipFill>
        <p:spPr bwMode="auto">
          <a:xfrm>
            <a:off x="758232" y="1256730"/>
            <a:ext cx="989463" cy="822686"/>
          </a:xfrm>
          <a:prstGeom prst="rect">
            <a:avLst/>
          </a:prstGeom>
          <a:noFill/>
          <a:ln w="9525">
            <a:noFill/>
            <a:miter lim="800000"/>
            <a:headEnd/>
            <a:tailEnd/>
          </a:ln>
        </p:spPr>
      </p:pic>
      <p:grpSp>
        <p:nvGrpSpPr>
          <p:cNvPr id="4" name="Group 46"/>
          <p:cNvGrpSpPr>
            <a:grpSpLocks/>
          </p:cNvGrpSpPr>
          <p:nvPr/>
        </p:nvGrpSpPr>
        <p:grpSpPr bwMode="auto">
          <a:xfrm>
            <a:off x="2510538" y="2433687"/>
            <a:ext cx="304800" cy="304800"/>
            <a:chOff x="0" y="2153"/>
            <a:chExt cx="571" cy="574"/>
          </a:xfrm>
        </p:grpSpPr>
        <p:sp>
          <p:nvSpPr>
            <p:cNvPr id="32"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33"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Tree>
    <p:extLst>
      <p:ext uri="{BB962C8B-B14F-4D97-AF65-F5344CB8AC3E}">
        <p14:creationId xmlns:p14="http://schemas.microsoft.com/office/powerpoint/2010/main" val="177691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32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sensory remapping examples</a:t>
            </a:r>
            <a:endParaRPr lang="en-US" dirty="0"/>
          </a:p>
        </p:txBody>
      </p:sp>
      <p:grpSp>
        <p:nvGrpSpPr>
          <p:cNvPr id="6" name="Group 5"/>
          <p:cNvGrpSpPr/>
          <p:nvPr/>
        </p:nvGrpSpPr>
        <p:grpSpPr>
          <a:xfrm>
            <a:off x="3688685" y="855865"/>
            <a:ext cx="4109335" cy="2023536"/>
            <a:chOff x="1153955" y="1931204"/>
            <a:chExt cx="5069460" cy="2496325"/>
          </a:xfrm>
        </p:grpSpPr>
        <p:pic>
          <p:nvPicPr>
            <p:cNvPr id="2593794" name="Picture 2" descr="C:\Users\ang\Desktop\d704fa5c809ebf8d6f97ef57f6f04ae3f6aec692.pdf - Adobe Acrobat Pro.jpg"/>
            <p:cNvPicPr>
              <a:picLocks noChangeAspect="1" noChangeArrowheads="1"/>
            </p:cNvPicPr>
            <p:nvPr/>
          </p:nvPicPr>
          <p:blipFill>
            <a:blip r:embed="rId3" cstate="print"/>
            <a:srcRect r="46584"/>
            <a:stretch>
              <a:fillRect/>
            </a:stretch>
          </p:blipFill>
          <p:spPr bwMode="auto">
            <a:xfrm>
              <a:off x="1153955" y="1931205"/>
              <a:ext cx="2649945" cy="2491095"/>
            </a:xfrm>
            <a:prstGeom prst="rect">
              <a:avLst/>
            </a:prstGeom>
            <a:noFill/>
          </p:spPr>
        </p:pic>
        <p:pic>
          <p:nvPicPr>
            <p:cNvPr id="2593795" name="Picture 3" descr="C:\Users\ang\Desktop\photo2.jpg"/>
            <p:cNvPicPr>
              <a:picLocks noChangeAspect="1" noChangeArrowheads="1"/>
            </p:cNvPicPr>
            <p:nvPr/>
          </p:nvPicPr>
          <p:blipFill>
            <a:blip r:embed="rId4" cstate="print"/>
            <a:srcRect l="17308" r="14615"/>
            <a:stretch>
              <a:fillRect/>
            </a:stretch>
          </p:blipFill>
          <p:spPr bwMode="auto">
            <a:xfrm>
              <a:off x="3957520" y="1931204"/>
              <a:ext cx="2265895" cy="2496325"/>
            </a:xfrm>
            <a:prstGeom prst="rect">
              <a:avLst/>
            </a:prstGeom>
            <a:noFill/>
          </p:spPr>
        </p:pic>
      </p:grpSp>
      <p:sp>
        <p:nvSpPr>
          <p:cNvPr id="7" name="TextBox 6"/>
          <p:cNvSpPr txBox="1"/>
          <p:nvPr/>
        </p:nvSpPr>
        <p:spPr>
          <a:xfrm>
            <a:off x="5448736" y="6581001"/>
            <a:ext cx="3847079"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rPr>
              <a:t>[Nagel et al., 2005; Constantine-Paton &amp; Law, 2009] </a:t>
            </a:r>
          </a:p>
        </p:txBody>
      </p:sp>
      <p:pic>
        <p:nvPicPr>
          <p:cNvPr id="2593796" name="Picture 4" descr="C:\Users\ang\Desktop\ba461d53f66e71264c8452c170f43754a850b6c6.pdf (SECURED) - Adobe Acrobat Pro.jpg"/>
          <p:cNvPicPr>
            <a:picLocks noChangeAspect="1" noChangeArrowheads="1"/>
          </p:cNvPicPr>
          <p:nvPr/>
        </p:nvPicPr>
        <p:blipFill>
          <a:blip r:embed="rId5" cstate="print"/>
          <a:srcRect r="51117"/>
          <a:stretch>
            <a:fillRect/>
          </a:stretch>
        </p:blipFill>
        <p:spPr bwMode="auto">
          <a:xfrm>
            <a:off x="9718270" y="3621025"/>
            <a:ext cx="1920250" cy="2663419"/>
          </a:xfrm>
          <a:prstGeom prst="rect">
            <a:avLst/>
          </a:prstGeom>
          <a:noFill/>
        </p:spPr>
      </p:pic>
      <p:pic>
        <p:nvPicPr>
          <p:cNvPr id="2593797" name="Picture 5" descr="C:\Users\ang\Desktop\frog.jpg"/>
          <p:cNvPicPr>
            <a:picLocks noChangeAspect="1" noChangeArrowheads="1"/>
          </p:cNvPicPr>
          <p:nvPr/>
        </p:nvPicPr>
        <p:blipFill>
          <a:blip r:embed="rId6" cstate="print"/>
          <a:srcRect/>
          <a:stretch>
            <a:fillRect/>
          </a:stretch>
        </p:blipFill>
        <p:spPr bwMode="auto">
          <a:xfrm>
            <a:off x="3688685" y="3774645"/>
            <a:ext cx="3917310" cy="2167953"/>
          </a:xfrm>
          <a:prstGeom prst="rect">
            <a:avLst/>
          </a:prstGeom>
          <a:noFill/>
        </p:spPr>
      </p:pic>
      <p:sp>
        <p:nvSpPr>
          <p:cNvPr id="10" name="TextBox 9"/>
          <p:cNvSpPr txBox="1"/>
          <p:nvPr/>
        </p:nvSpPr>
        <p:spPr>
          <a:xfrm>
            <a:off x="385855" y="1355130"/>
            <a:ext cx="3110805" cy="923330"/>
          </a:xfrm>
          <a:prstGeom prst="rect">
            <a:avLst/>
          </a:prstGeom>
          <a:noFill/>
        </p:spPr>
        <p:txBody>
          <a:bodyPr wrap="square" rtlCol="0">
            <a:spAutoFit/>
          </a:bodyPr>
          <a:lstStyle/>
          <a:p>
            <a:pPr algn="l">
              <a:spcBef>
                <a:spcPts val="0"/>
              </a:spcBef>
            </a:pPr>
            <a:r>
              <a:rPr lang="en-US" dirty="0" smtClean="0">
                <a:solidFill>
                  <a:schemeClr val="bg1"/>
                </a:solidFill>
              </a:rPr>
              <a:t>Haptic compass belt. North facing motor vibrates.  Gives you a “direction” sense. </a:t>
            </a:r>
          </a:p>
        </p:txBody>
      </p:sp>
      <p:sp>
        <p:nvSpPr>
          <p:cNvPr id="11" name="TextBox 10"/>
          <p:cNvSpPr txBox="1"/>
          <p:nvPr/>
        </p:nvSpPr>
        <p:spPr>
          <a:xfrm>
            <a:off x="923525" y="4389125"/>
            <a:ext cx="2265895" cy="369332"/>
          </a:xfrm>
          <a:prstGeom prst="rect">
            <a:avLst/>
          </a:prstGeom>
          <a:noFill/>
        </p:spPr>
        <p:txBody>
          <a:bodyPr wrap="square" rtlCol="0">
            <a:spAutoFit/>
          </a:bodyPr>
          <a:lstStyle/>
          <a:p>
            <a:pPr algn="l">
              <a:spcBef>
                <a:spcPts val="0"/>
              </a:spcBef>
            </a:pPr>
            <a:r>
              <a:rPr lang="en-US" dirty="0" smtClean="0">
                <a:solidFill>
                  <a:schemeClr val="bg1"/>
                </a:solidFill>
              </a:rPr>
              <a:t>Implanting a 3</a:t>
            </a:r>
            <a:r>
              <a:rPr lang="en-US" baseline="30000" dirty="0" smtClean="0">
                <a:solidFill>
                  <a:schemeClr val="bg1"/>
                </a:solidFill>
              </a:rPr>
              <a:t>rd</a:t>
            </a:r>
            <a:r>
              <a:rPr lang="en-US" dirty="0" smtClean="0">
                <a:solidFill>
                  <a:schemeClr val="bg1"/>
                </a:solidFill>
              </a:rPr>
              <a:t> eye. </a:t>
            </a:r>
          </a:p>
        </p:txBody>
      </p:sp>
      <p:sp>
        <p:nvSpPr>
          <p:cNvPr id="12" name="Rectangle 11"/>
          <p:cNvSpPr/>
          <p:nvPr/>
        </p:nvSpPr>
        <p:spPr>
          <a:xfrm>
            <a:off x="9833485" y="6673334"/>
            <a:ext cx="2121093" cy="369332"/>
          </a:xfrm>
          <a:prstGeom prst="rect">
            <a:avLst/>
          </a:prstGeom>
        </p:spPr>
        <p:txBody>
          <a:bodyPr wrap="none">
            <a:spAutoFit/>
          </a:bodyPr>
          <a:lstStyle/>
          <a:p>
            <a:r>
              <a:rPr lang="en-US" dirty="0" smtClean="0">
                <a:solidFill>
                  <a:schemeClr val="bg1"/>
                </a:solidFill>
              </a:rPr>
              <a:t>Dunlop et al., 2006</a:t>
            </a:r>
            <a:endParaRPr lang="en-US"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30"/>
  <p:tag name="DEFAULTHEIGHT" val="446"/>
  <p:tag name="DEFAULTDISPLAYSOURCE" val="\documentclass{article}\pagestyle{empty}&#10;\begin{document}&#10;&#10;\end{document}&#10;"/>
  <p:tag name="EMBEDFONTS" val="0"/>
  <p:tag name="PREVIOUS_ACTIVE_SLIDE" val="1459"/>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4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w="12700" cap="flat" cmpd="sng" algn="ctr">
          <a:noFill/>
          <a:prstDash val="solid"/>
          <a:round/>
          <a:headEnd type="none" w="med" len="med"/>
          <a:tailEnd type="none" w="med" len="med"/>
        </a:ln>
        <a:effectLst/>
      </a:spPr>
      <a:bodyPr vert="horz" wrap="none" lIns="90487" tIns="44450" rIns="90487" bIns="44450" numCol="1" rtlCol="0" anchor="t" anchorCtr="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bg1"/>
            </a:solidFill>
            <a:effectLst/>
            <a:latin typeface="Helvetica" pitchFamily="34" charset="0"/>
          </a:defRPr>
        </a:defPPr>
      </a:lstStyle>
    </a:spDef>
    <a:lnDef>
      <a:spPr bwMode="auto">
        <a:noFill/>
        <a:ln w="38100" cap="flat" cmpd="sng" algn="ctr">
          <a:solidFill>
            <a:srgbClr val="FF0000"/>
          </a:solidFill>
          <a:prstDash val="solid"/>
          <a:round/>
          <a:headEnd type="none" w="med" len="med"/>
          <a:tailEnd type="triangle" w="med" len="med"/>
        </a:ln>
        <a:effectLst/>
      </a:spPr>
      <a:bodyPr/>
      <a:lstStyle/>
    </a:lnDef>
    <a:txDef>
      <a:spPr>
        <a:noFill/>
      </a:spPr>
      <a:bodyPr wrap="none" rtlCol="0">
        <a:spAutoFit/>
      </a:bodyPr>
      <a:lstStyle>
        <a:defPPr algn="l">
          <a:spcBef>
            <a:spcPts val="0"/>
          </a:spcBef>
          <a:defRPr dirty="0" smtClean="0">
            <a:solidFill>
              <a:schemeClr val="bg1"/>
            </a:solidFill>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noFill/>
        <a:ln w="28575" cap="flat" cmpd="sng" algn="ctr">
          <a:solidFill>
            <a:srgbClr val="FFFFFF"/>
          </a:solidFill>
          <a:prstDash val="solid"/>
          <a:round/>
          <a:headEnd type="none" w="med" len="med"/>
          <a:tailEnd type="arrow"/>
        </a:ln>
        <a:effectLst/>
      </a:spPr>
      <a:bodyPr/>
      <a:lstStyle/>
    </a:lnDef>
    <a:txDef>
      <a:spPr>
        <a:noFill/>
      </a:spPr>
      <a:bodyPr wrap="none" rtlCol="0">
        <a:spAutoFit/>
      </a:bodyPr>
      <a:lstStyle>
        <a:defPPr algn="l">
          <a:spcBef>
            <a:spcPts val="0"/>
          </a:spcBef>
          <a:defRPr dirty="0" smtClean="0">
            <a:solidFill>
              <a:schemeClr val="bg1"/>
            </a:solidFill>
            <a:latin typeface="Times"/>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22286</TotalTime>
  <Words>11842</Words>
  <Application>Microsoft Office PowerPoint</Application>
  <PresentationFormat>On-screen Show (4:3)</PresentationFormat>
  <Paragraphs>3145</Paragraphs>
  <Slides>258</Slides>
  <Notes>186</Notes>
  <HiddenSlides>89</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258</vt:i4>
      </vt:variant>
    </vt:vector>
  </HeadingPairs>
  <TitlesOfParts>
    <vt:vector size="268" baseType="lpstr">
      <vt:lpstr>4_untitled 1</vt:lpstr>
      <vt:lpstr>1_untitled 1</vt:lpstr>
      <vt:lpstr>6_untitled 1</vt:lpstr>
      <vt:lpstr>1_Office Theme</vt:lpstr>
      <vt:lpstr>Corp Blue Bullet and Title</vt:lpstr>
      <vt:lpstr> Black </vt:lpstr>
      <vt:lpstr>Blank</vt:lpstr>
      <vt:lpstr>1_ Black </vt:lpstr>
      <vt:lpstr>Acrobat Document</vt:lpstr>
      <vt:lpstr>Microsoft Equation 3.0</vt:lpstr>
      <vt:lpstr>PowerPoint Presentation</vt:lpstr>
      <vt:lpstr>Training Deep Neural Networks</vt:lpstr>
      <vt:lpstr>PowerPoint Presentation</vt:lpstr>
      <vt:lpstr>PowerPoint Presentation</vt:lpstr>
      <vt:lpstr>Supervised Learning</vt:lpstr>
      <vt:lpstr>Unsupervised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Speech recognition on Android</vt:lpstr>
      <vt:lpstr>Application to Google Streetview</vt:lpstr>
      <vt:lpstr>PowerPoint Presentation</vt:lpstr>
      <vt:lpstr>Supervised Learning</vt:lpstr>
      <vt:lpstr>Unsupervised Learning</vt:lpstr>
      <vt:lpstr>Self-taught learning (Unsupervised Feature Learning)</vt:lpstr>
      <vt:lpstr>Training procedure</vt:lpstr>
      <vt:lpstr>50 thousand 32x32 images</vt:lpstr>
      <vt:lpstr>10 million 200x200 images </vt:lpstr>
      <vt:lpstr>PowerPoint Presentation</vt:lpstr>
      <vt:lpstr>Training 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Learning &amp; Self-Taught Learning</vt:lpstr>
      <vt:lpstr>This talk</vt:lpstr>
      <vt:lpstr>PowerPoint Presentation</vt:lpstr>
      <vt:lpstr>PowerPoint Presentation</vt:lpstr>
      <vt:lpstr>Machine learning and feature representations</vt:lpstr>
      <vt:lpstr>Machine learning and feature representations</vt:lpstr>
      <vt:lpstr>Machine learning and feature representations</vt:lpstr>
      <vt:lpstr>Object classification</vt:lpstr>
      <vt:lpstr>What do we want computers to do with our data?</vt:lpstr>
      <vt:lpstr>PowerPoint Presentation</vt:lpstr>
      <vt:lpstr>What do we want computers to do with our data?</vt:lpstr>
      <vt:lpstr>Machine learning for image classification</vt:lpstr>
      <vt:lpstr>Machine learning for image classification</vt:lpstr>
      <vt:lpstr>Why is this hard?</vt:lpstr>
      <vt:lpstr>Machine learning and feature representations</vt:lpstr>
      <vt:lpstr>Machine learning and feature representations</vt:lpstr>
      <vt:lpstr>Machine learning and feature representations</vt:lpstr>
      <vt:lpstr>What we want</vt:lpstr>
      <vt:lpstr>The idea of feature representations</vt:lpstr>
      <vt:lpstr>Object classification</vt:lpstr>
      <vt:lpstr>Computing features in computer vision</vt:lpstr>
      <vt:lpstr>Feature representations</vt:lpstr>
      <vt:lpstr>Feature representations</vt:lpstr>
      <vt:lpstr>How is computer perception done?</vt:lpstr>
      <vt:lpstr>How is computer perception done?</vt:lpstr>
      <vt:lpstr>Feature representations</vt:lpstr>
      <vt:lpstr>Feature representations</vt:lpstr>
      <vt:lpstr>Feature representations</vt:lpstr>
      <vt:lpstr>Feature representations</vt:lpstr>
      <vt:lpstr>How is computer perception done?</vt:lpstr>
      <vt:lpstr>Feature representations</vt:lpstr>
      <vt:lpstr>Computer vision features</vt:lpstr>
      <vt:lpstr>Audio features</vt:lpstr>
      <vt:lpstr>NLP features</vt:lpstr>
      <vt:lpstr>NLP features</vt:lpstr>
      <vt:lpstr>Feature representations</vt:lpstr>
      <vt:lpstr>The hypothesis</vt:lpstr>
      <vt:lpstr>The “one learning algorithm” hypothesis</vt:lpstr>
      <vt:lpstr>The “one learning algorithm” hypothesis</vt:lpstr>
      <vt:lpstr>Sensor representations in the brain</vt:lpstr>
      <vt:lpstr>Sensor representations in the brain</vt:lpstr>
      <vt:lpstr>Sensor representation in the brain</vt:lpstr>
      <vt:lpstr>Other sensory remapping examples</vt:lpstr>
      <vt:lpstr>On two approaches to computer perception</vt:lpstr>
      <vt:lpstr>On two approaches to computer perception</vt:lpstr>
      <vt:lpstr>Learning input representations</vt:lpstr>
      <vt:lpstr>Learning input representations</vt:lpstr>
      <vt:lpstr>Feature learning problem</vt:lpstr>
      <vt:lpstr>Self-taught learning (Unsupervised Feature Learning)</vt:lpstr>
      <vt:lpstr>Self-taught learning (Unsupervised Feature Learning)</vt:lpstr>
      <vt:lpstr>Summary of ML formalisms: Cars vs. motorcycles</vt:lpstr>
      <vt:lpstr>Self-taught learning (Unsupervised Feature Learning)</vt:lpstr>
      <vt:lpstr>Self-taught learning (Feature learning problem)</vt:lpstr>
      <vt:lpstr>Self-taught learning (Feature learning problem)</vt:lpstr>
      <vt:lpstr>Supervised Learning</vt:lpstr>
      <vt:lpstr>Unsupervised Feature Learning (Self-taught learning)</vt:lpstr>
      <vt:lpstr>Traditional machine learning</vt:lpstr>
      <vt:lpstr>Unsupervised feature learning (Self-taught learning)</vt:lpstr>
      <vt:lpstr>First stage of visual processing: V1</vt:lpstr>
      <vt:lpstr>Learning sensor representations</vt:lpstr>
      <vt:lpstr>First stage of visual processing: V1</vt:lpstr>
      <vt:lpstr>Learning sensor representations</vt:lpstr>
      <vt:lpstr>Feature Learning via Sparse Coding</vt:lpstr>
      <vt:lpstr>Sparse coding illustration</vt:lpstr>
      <vt:lpstr>More examples</vt:lpstr>
      <vt:lpstr>Sparse coding applied to audio</vt:lpstr>
      <vt:lpstr>Sparse coding applied to audio</vt:lpstr>
      <vt:lpstr>Sparse coding applied to touch data</vt:lpstr>
      <vt:lpstr>What about text?</vt:lpstr>
      <vt:lpstr>Sparse coding on bag-of-word vectors (illustration)</vt:lpstr>
      <vt:lpstr>Sparse coding on bag-of-word vectors (illustration)</vt:lpstr>
      <vt:lpstr>Sparse coding on text</vt:lpstr>
      <vt:lpstr>Learning feature hierarchies</vt:lpstr>
      <vt:lpstr>Learning feature hierarchies</vt:lpstr>
      <vt:lpstr>Hierarchical Sparse coding (Sparse DBN): Trained on face images</vt:lpstr>
      <vt:lpstr>Hierarchical Sparse coding (Sparse DBN)</vt:lpstr>
      <vt:lpstr>Training on multiple objects</vt:lpstr>
      <vt:lpstr>Training on multiple objects</vt:lpstr>
      <vt:lpstr>Hierarchical probabilistic inference</vt:lpstr>
      <vt:lpstr>Machine learning applications</vt:lpstr>
      <vt:lpstr>Traditional machine learning</vt:lpstr>
      <vt:lpstr>Unsupervised feature learning (Self-taught learning)</vt:lpstr>
      <vt:lpstr>Unsupervised feature learning (Self taught learning)</vt:lpstr>
      <vt:lpstr>Unsupervised feature learning (Self-taught learning)</vt:lpstr>
      <vt:lpstr>Video Activity recognition (Hollywood 2 benchmark)</vt:lpstr>
      <vt:lpstr>Self-taught learning: Example applications</vt:lpstr>
      <vt:lpstr>Sparse coding on audio (speech)</vt:lpstr>
      <vt:lpstr>Dictionary of bases fi learned for speech</vt:lpstr>
      <vt:lpstr>Hierarchical Sparse coding (sparse DBN) for audio</vt:lpstr>
      <vt:lpstr>Hierarchical Sparse coding (sparse DBN) for audio</vt:lpstr>
      <vt:lpstr>Convolutional DBN for audio</vt:lpstr>
      <vt:lpstr>Hierarchical Sparse coding (sparse DBN) for audio</vt:lpstr>
      <vt:lpstr>Phoneme Classification (TIMIT benchmark)</vt:lpstr>
      <vt:lpstr>Audio problems</vt:lpstr>
      <vt:lpstr>Speaker Identification</vt:lpstr>
      <vt:lpstr>State-of-the-art Unsupervised   feature learning</vt:lpstr>
      <vt:lpstr>PowerPoint Presentation</vt:lpstr>
      <vt:lpstr>PowerPoint Presentation</vt:lpstr>
      <vt:lpstr>PowerPoint Presentation</vt:lpstr>
      <vt:lpstr>PowerPoint Presentation</vt:lpstr>
      <vt:lpstr>Kai Yu’s PASCAL VOC (Object recognition) result (2009)  </vt:lpstr>
      <vt:lpstr>Technical challenge: Scaling up</vt:lpstr>
      <vt:lpstr>Supervised Learning</vt:lpstr>
      <vt:lpstr>Scaling and classification accuracy (CIFAR-10)</vt:lpstr>
      <vt:lpstr>Approaches to scaling up</vt:lpstr>
      <vt:lpstr>Approaches to scaling up</vt:lpstr>
      <vt:lpstr>Attempts to scale up</vt:lpstr>
      <vt:lpstr>Scaling up using GPU hardware</vt:lpstr>
      <vt:lpstr>PowerPoint Presentation</vt:lpstr>
      <vt:lpstr>PowerPoint Presentation</vt:lpstr>
      <vt:lpstr>Scaling up: Discovering object classes</vt:lpstr>
      <vt:lpstr>Local Receptive Field networks</vt:lpstr>
      <vt:lpstr>Asynchronous Parallel SGD</vt:lpstr>
      <vt:lpstr>Asynchronous Parallel SGD</vt:lpstr>
      <vt:lpstr>Asynchronous Parallel SGD</vt:lpstr>
      <vt:lpstr>Training procedure</vt:lpstr>
      <vt:lpstr>Face neuron</vt:lpstr>
      <vt:lpstr>PowerPoint Presentation</vt:lpstr>
      <vt:lpstr>Invariance properties</vt:lpstr>
      <vt:lpstr>Cat neuron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Speech recognition on Android</vt:lpstr>
      <vt:lpstr>PowerPoint Presentation</vt:lpstr>
      <vt:lpstr>Control experiments</vt:lpstr>
      <vt:lpstr>PowerPoint Presentation</vt:lpstr>
      <vt:lpstr>PowerPoint Presentation</vt:lpstr>
      <vt:lpstr>Weaknesses &amp; Criticisms</vt:lpstr>
      <vt:lpstr>Weaknesses &amp; Criticisms</vt:lpstr>
      <vt:lpstr>Weaknesses &amp; Criticisms</vt:lpstr>
      <vt:lpstr>Conclusion</vt:lpstr>
      <vt:lpstr>Unsupervised Feature Learning Summary</vt:lpstr>
      <vt:lpstr>PowerPoint Presentation</vt:lpstr>
      <vt:lpstr>Language:  Learning Recursive Representations</vt:lpstr>
      <vt:lpstr>Feature representations of words</vt:lpstr>
      <vt:lpstr>“Generic” hierarchy on text doesn’t make sense</vt:lpstr>
      <vt:lpstr>What we want (illustration)</vt:lpstr>
      <vt:lpstr>What we want (illustration)</vt:lpstr>
      <vt:lpstr>What we want (illustration)</vt:lpstr>
      <vt:lpstr>Learning recursive representations</vt:lpstr>
      <vt:lpstr>Learning recursive representations</vt:lpstr>
      <vt:lpstr>Learning recursive representations</vt:lpstr>
      <vt:lpstr>Learning recursive representations</vt:lpstr>
      <vt:lpstr>Parsing a sentence</vt:lpstr>
      <vt:lpstr>Parsing a sentence</vt:lpstr>
      <vt:lpstr>Parsing a sentence</vt:lpstr>
      <vt:lpstr>Parsing a sentence</vt:lpstr>
      <vt:lpstr>Finding Similar Sentences</vt:lpstr>
      <vt:lpstr>Finding Similar Sentences</vt:lpstr>
      <vt:lpstr>Finding Similar Sentences</vt:lpstr>
      <vt:lpstr>Experiments</vt:lpstr>
      <vt:lpstr>Application: Paraphrase Detection</vt:lpstr>
      <vt:lpstr>Parsing sentences and parsing images</vt:lpstr>
      <vt:lpstr>Nearest neighbor examples for image patches</vt:lpstr>
      <vt:lpstr>Multi-class segmentation (Stanford background dataset)</vt:lpstr>
      <vt:lpstr>Multi-class Segmentation MSRC dataset: 21 Classes</vt:lpstr>
      <vt:lpstr>Analysis of feature learning algorithms</vt:lpstr>
      <vt:lpstr>Supervised Learning</vt:lpstr>
      <vt:lpstr>Receptive fields learned by several algorithms</vt:lpstr>
      <vt:lpstr>Analysis of single-layer networks</vt:lpstr>
      <vt:lpstr>Unsupervised Feature Learning</vt:lpstr>
      <vt:lpstr>Unsupervised feature learning</vt:lpstr>
      <vt:lpstr>Unsupervised feature learning</vt:lpstr>
      <vt:lpstr>Scaling and classification accuracy (CIFAR-10)</vt:lpstr>
      <vt:lpstr>Results on CIFAR-10 and NORB (old result)</vt:lpstr>
      <vt:lpstr>Kai Yu’s PASCAL VOC (Object recognition) result (2009)  </vt:lpstr>
      <vt:lpstr>Music Classification results</vt:lpstr>
      <vt:lpstr>Tiled Convolution Neural Networks</vt:lpstr>
      <vt:lpstr>Learning Invariances</vt:lpstr>
      <vt:lpstr>Fully Connected Topographic ICA</vt:lpstr>
      <vt:lpstr>Fully Connected Topographic ICA</vt:lpstr>
      <vt:lpstr>Local Receptive Fields</vt:lpstr>
      <vt:lpstr>Convolution Neural Networks (Weight Tying)</vt:lpstr>
      <vt:lpstr>Tiled Networks (Partial Weight Tying)</vt:lpstr>
      <vt:lpstr>Tiled Networks (Partial Weight Tying)</vt:lpstr>
      <vt:lpstr>Tiled Networks (Partial Weight Tying)</vt:lpstr>
      <vt:lpstr>Tiled Networks (Partial Weight Tying)</vt:lpstr>
      <vt:lpstr>NORB and CIFAR-10 results</vt:lpstr>
      <vt:lpstr>Scaling up: Discovering object classes</vt:lpstr>
      <vt:lpstr>Training procedure</vt:lpstr>
      <vt:lpstr>Face neuron</vt:lpstr>
      <vt:lpstr>PowerPoint Presentation</vt:lpstr>
      <vt:lpstr>Invariance properties</vt:lpstr>
      <vt:lpstr>Cat neuron</vt:lpstr>
      <vt:lpstr>PowerPoint Presentation</vt:lpstr>
      <vt:lpstr>Control experiments</vt:lpstr>
      <vt:lpstr>PowerPoint Presentation</vt:lpstr>
      <vt:lpstr>PowerPoint Presentation</vt:lpstr>
      <vt:lpstr>Weaknesses &amp; Criticisms</vt:lpstr>
      <vt:lpstr>Weaknesses &amp; Criticisms</vt:lpstr>
      <vt:lpstr>Summary/Big ideas</vt:lpstr>
      <vt:lpstr>Probabilistic vs. non-probabilistic models</vt:lpstr>
      <vt:lpstr>Where these algorithms work</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Andrew Ng</cp:lastModifiedBy>
  <cp:revision>621</cp:revision>
  <dcterms:created xsi:type="dcterms:W3CDTF">2006-04-24T00:02:39Z</dcterms:created>
  <dcterms:modified xsi:type="dcterms:W3CDTF">2012-12-07T23:55:57Z</dcterms:modified>
</cp:coreProperties>
</file>