
<file path=[Content_Types].xml><?xml version="1.0" encoding="utf-8"?>
<Types xmlns="http://schemas.openxmlformats.org/package/2006/content-types">
  <Default Extension="xml" ContentType="application/xml"/>
  <Default Extension="jpeg" ContentType="image/jpeg"/>
  <Default Extension="jpg" ContentType="image/jpeg"/>
  <Default Extension="mpg" ContentType="video/unknown"/>
  <Default Extension="emf" ContentType="image/x-emf"/>
  <Default Extension="flv" ContentType="video/unknown"/>
  <Default Extension="rels" ContentType="application/vnd.openxmlformats-package.relationships+xml"/>
  <Default Extension="wdp" ContentType="image/vnd.ms-photo"/>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7.xml" ContentType="application/vnd.openxmlformats-officedocument.presentationml.notesSlide+xml"/>
  <Override PartName="/ppt/charts/chart5.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6.xml" ContentType="application/vnd.openxmlformats-officedocument.drawingml.chart+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66" r:id="rId2"/>
    <p:sldId id="338" r:id="rId3"/>
    <p:sldId id="268" r:id="rId4"/>
    <p:sldId id="366" r:id="rId5"/>
    <p:sldId id="337" r:id="rId6"/>
    <p:sldId id="306" r:id="rId7"/>
    <p:sldId id="365" r:id="rId8"/>
    <p:sldId id="297" r:id="rId9"/>
    <p:sldId id="309" r:id="rId10"/>
    <p:sldId id="302" r:id="rId11"/>
    <p:sldId id="270" r:id="rId12"/>
    <p:sldId id="301" r:id="rId13"/>
    <p:sldId id="272" r:id="rId14"/>
    <p:sldId id="273" r:id="rId15"/>
    <p:sldId id="377" r:id="rId16"/>
    <p:sldId id="314" r:id="rId17"/>
    <p:sldId id="312" r:id="rId18"/>
    <p:sldId id="313" r:id="rId19"/>
    <p:sldId id="274" r:id="rId20"/>
    <p:sldId id="303" r:id="rId21"/>
    <p:sldId id="310" r:id="rId22"/>
    <p:sldId id="279" r:id="rId23"/>
    <p:sldId id="277" r:id="rId24"/>
    <p:sldId id="383" r:id="rId25"/>
    <p:sldId id="284" r:id="rId26"/>
    <p:sldId id="335" r:id="rId27"/>
    <p:sldId id="375" r:id="rId28"/>
    <p:sldId id="376" r:id="rId29"/>
    <p:sldId id="283" r:id="rId30"/>
    <p:sldId id="282" r:id="rId31"/>
    <p:sldId id="285" r:id="rId32"/>
    <p:sldId id="286" r:id="rId33"/>
    <p:sldId id="319" r:id="rId34"/>
    <p:sldId id="386" r:id="rId35"/>
    <p:sldId id="331" r:id="rId36"/>
    <p:sldId id="382" r:id="rId37"/>
    <p:sldId id="271" r:id="rId38"/>
    <p:sldId id="289" r:id="rId39"/>
    <p:sldId id="257" r:id="rId40"/>
    <p:sldId id="259" r:id="rId41"/>
    <p:sldId id="307" r:id="rId42"/>
    <p:sldId id="260" r:id="rId43"/>
    <p:sldId id="262" r:id="rId44"/>
    <p:sldId id="374" r:id="rId45"/>
    <p:sldId id="263" r:id="rId46"/>
    <p:sldId id="340" r:id="rId47"/>
    <p:sldId id="379" r:id="rId48"/>
    <p:sldId id="380" r:id="rId49"/>
    <p:sldId id="381" r:id="rId50"/>
    <p:sldId id="341" r:id="rId51"/>
    <p:sldId id="339" r:id="rId52"/>
    <p:sldId id="296" r:id="rId53"/>
    <p:sldId id="299" r:id="rId54"/>
    <p:sldId id="342" r:id="rId55"/>
    <p:sldId id="343" r:id="rId56"/>
    <p:sldId id="368" r:id="rId57"/>
    <p:sldId id="369" r:id="rId58"/>
    <p:sldId id="344" r:id="rId59"/>
    <p:sldId id="345" r:id="rId60"/>
    <p:sldId id="350" r:id="rId61"/>
    <p:sldId id="347" r:id="rId62"/>
    <p:sldId id="348" r:id="rId63"/>
    <p:sldId id="354" r:id="rId64"/>
    <p:sldId id="353" r:id="rId65"/>
    <p:sldId id="349" r:id="rId66"/>
    <p:sldId id="351" r:id="rId67"/>
    <p:sldId id="352" r:id="rId68"/>
    <p:sldId id="355" r:id="rId69"/>
    <p:sldId id="356" r:id="rId70"/>
    <p:sldId id="357" r:id="rId71"/>
    <p:sldId id="358" r:id="rId72"/>
    <p:sldId id="359" r:id="rId73"/>
    <p:sldId id="360" r:id="rId74"/>
    <p:sldId id="361" r:id="rId75"/>
    <p:sldId id="362" r:id="rId76"/>
    <p:sldId id="336" r:id="rId77"/>
    <p:sldId id="364" r:id="rId78"/>
    <p:sldId id="305" r:id="rId79"/>
    <p:sldId id="292" r:id="rId80"/>
    <p:sldId id="373"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666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44" autoAdjust="0"/>
    <p:restoredTop sz="90264" autoAdjust="0"/>
  </p:normalViewPr>
  <p:slideViewPr>
    <p:cSldViewPr snapToGrid="0" snapToObjects="1">
      <p:cViewPr>
        <p:scale>
          <a:sx n="85" d="100"/>
          <a:sy n="85" d="100"/>
        </p:scale>
        <p:origin x="-103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notesMaster" Target="notesMasters/notes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quocle:Documents:cvprdat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quocle:Documents:cvprdat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quocle:Documents:cvprdat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quocle:Documents:cvprdat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quocle:Documents:cvpr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0"/>
    <c:view3D>
      <c:rotX val="0"/>
      <c:rotY val="0"/>
      <c:rAngAx val="1"/>
    </c:view3D>
    <c:floor>
      <c:thickness val="0"/>
    </c:floor>
    <c:sideWall>
      <c:thickness val="0"/>
    </c:sideWall>
    <c:backWall>
      <c:thickness val="0"/>
    </c:backWall>
    <c:plotArea>
      <c:layout/>
      <c:bar3DChart>
        <c:barDir val="col"/>
        <c:grouping val="clustered"/>
        <c:varyColors val="0"/>
        <c:ser>
          <c:idx val="0"/>
          <c:order val="0"/>
          <c:invertIfNegative val="0"/>
          <c:dPt>
            <c:idx val="1"/>
            <c:invertIfNegative val="0"/>
            <c:bubble3D val="0"/>
            <c:spPr>
              <a:solidFill>
                <a:srgbClr val="FF0000"/>
              </a:solidFill>
            </c:spPr>
          </c:dPt>
          <c:cat>
            <c:strRef>
              <c:f>Sheet1!$A$52:$A$53</c:f>
              <c:strCache>
                <c:ptCount val="2"/>
                <c:pt idx="0">
                  <c:v>Combined hand-designed features (Liu et al, 2009)</c:v>
                </c:pt>
                <c:pt idx="1">
                  <c:v>Learned features (our method)</c:v>
                </c:pt>
              </c:strCache>
            </c:strRef>
          </c:cat>
          <c:val>
            <c:numRef>
              <c:f>Sheet1!$B$52:$B$53</c:f>
              <c:numCache>
                <c:formatCode>General</c:formatCode>
                <c:ptCount val="2"/>
                <c:pt idx="0">
                  <c:v>71.2</c:v>
                </c:pt>
                <c:pt idx="1">
                  <c:v>75.8</c:v>
                </c:pt>
              </c:numCache>
            </c:numRef>
          </c:val>
        </c:ser>
        <c:dLbls>
          <c:showLegendKey val="0"/>
          <c:showVal val="0"/>
          <c:showCatName val="0"/>
          <c:showSerName val="0"/>
          <c:showPercent val="0"/>
          <c:showBubbleSize val="0"/>
        </c:dLbls>
        <c:gapWidth val="150"/>
        <c:shape val="box"/>
        <c:axId val="497107320"/>
        <c:axId val="497110296"/>
        <c:axId val="0"/>
      </c:bar3DChart>
      <c:catAx>
        <c:axId val="497107320"/>
        <c:scaling>
          <c:orientation val="minMax"/>
        </c:scaling>
        <c:delete val="1"/>
        <c:axPos val="b"/>
        <c:majorTickMark val="out"/>
        <c:minorTickMark val="none"/>
        <c:tickLblPos val="nextTo"/>
        <c:crossAx val="497110296"/>
        <c:crosses val="autoZero"/>
        <c:auto val="1"/>
        <c:lblAlgn val="ctr"/>
        <c:lblOffset val="100"/>
        <c:noMultiLvlLbl val="0"/>
      </c:catAx>
      <c:valAx>
        <c:axId val="497110296"/>
        <c:scaling>
          <c:orientation val="minMax"/>
          <c:min val="70.0"/>
        </c:scaling>
        <c:delete val="0"/>
        <c:axPos val="l"/>
        <c:numFmt formatCode="General" sourceLinked="1"/>
        <c:majorTickMark val="out"/>
        <c:minorTickMark val="none"/>
        <c:tickLblPos val="nextTo"/>
        <c:txPr>
          <a:bodyPr/>
          <a:lstStyle/>
          <a:p>
            <a:pPr>
              <a:defRPr sz="1400"/>
            </a:pPr>
            <a:endParaRPr lang="en-US"/>
          </a:p>
        </c:txPr>
        <c:crossAx val="49710732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0"/>
    <c:view3D>
      <c:rotX val="0"/>
      <c:rotY val="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rgbClr val="660066"/>
              </a:solidFill>
            </c:spPr>
          </c:dPt>
          <c:dPt>
            <c:idx val="1"/>
            <c:invertIfNegative val="0"/>
            <c:bubble3D val="0"/>
            <c:spPr>
              <a:solidFill>
                <a:schemeClr val="accent1"/>
              </a:solidFill>
            </c:spPr>
          </c:dPt>
          <c:dPt>
            <c:idx val="2"/>
            <c:invertIfNegative val="0"/>
            <c:bubble3D val="0"/>
            <c:spPr>
              <a:solidFill>
                <a:schemeClr val="accent2">
                  <a:lumMod val="75000"/>
                </a:schemeClr>
              </a:solidFill>
            </c:spPr>
          </c:dPt>
          <c:dPt>
            <c:idx val="3"/>
            <c:invertIfNegative val="0"/>
            <c:bubble3D val="0"/>
            <c:spPr>
              <a:solidFill>
                <a:srgbClr val="008000"/>
              </a:solidFill>
            </c:spPr>
          </c:dPt>
          <c:dPt>
            <c:idx val="5"/>
            <c:invertIfNegative val="0"/>
            <c:bubble3D val="0"/>
            <c:spPr>
              <a:solidFill>
                <a:srgbClr val="FF0000"/>
              </a:solidFill>
            </c:spPr>
          </c:dPt>
          <c:cat>
            <c:strRef>
              <c:f>Sheet1!$A$39:$A$44</c:f>
              <c:strCache>
                <c:ptCount val="6"/>
                <c:pt idx="0">
                  <c:v>Hessian + ESURF (Willems et al, 2008)</c:v>
                </c:pt>
                <c:pt idx="1">
                  <c:v>Harris3D + HOG/HOF (Laptev et al, 2008)</c:v>
                </c:pt>
                <c:pt idx="2">
                  <c:v>Hessian + HOG/HOF (Laptev et al, 2008)</c:v>
                </c:pt>
                <c:pt idx="3">
                  <c:v>HOF (Laptev et al, 2008)</c:v>
                </c:pt>
                <c:pt idx="4">
                  <c:v>HOG3D (Klaser et al, 2008)</c:v>
                </c:pt>
                <c:pt idx="5">
                  <c:v>Learned features (our method)</c:v>
                </c:pt>
              </c:strCache>
            </c:strRef>
          </c:cat>
          <c:val>
            <c:numRef>
              <c:f>Sheet1!$B$39:$B$44</c:f>
              <c:numCache>
                <c:formatCode>General</c:formatCode>
                <c:ptCount val="6"/>
                <c:pt idx="0">
                  <c:v>77.3</c:v>
                </c:pt>
                <c:pt idx="1">
                  <c:v>78.1</c:v>
                </c:pt>
                <c:pt idx="2">
                  <c:v>79.3</c:v>
                </c:pt>
                <c:pt idx="3">
                  <c:v>82.6</c:v>
                </c:pt>
                <c:pt idx="4">
                  <c:v>85.6</c:v>
                </c:pt>
                <c:pt idx="5">
                  <c:v>86.5</c:v>
                </c:pt>
              </c:numCache>
            </c:numRef>
          </c:val>
        </c:ser>
        <c:dLbls>
          <c:showLegendKey val="0"/>
          <c:showVal val="0"/>
          <c:showCatName val="0"/>
          <c:showSerName val="0"/>
          <c:showPercent val="0"/>
          <c:showBubbleSize val="0"/>
        </c:dLbls>
        <c:gapWidth val="150"/>
        <c:shape val="box"/>
        <c:axId val="497163800"/>
        <c:axId val="497166744"/>
        <c:axId val="0"/>
      </c:bar3DChart>
      <c:catAx>
        <c:axId val="497163800"/>
        <c:scaling>
          <c:orientation val="minMax"/>
        </c:scaling>
        <c:delete val="1"/>
        <c:axPos val="b"/>
        <c:majorTickMark val="out"/>
        <c:minorTickMark val="none"/>
        <c:tickLblPos val="nextTo"/>
        <c:crossAx val="497166744"/>
        <c:crosses val="autoZero"/>
        <c:auto val="1"/>
        <c:lblAlgn val="ctr"/>
        <c:lblOffset val="100"/>
        <c:noMultiLvlLbl val="0"/>
      </c:catAx>
      <c:valAx>
        <c:axId val="497166744"/>
        <c:scaling>
          <c:orientation val="minMax"/>
          <c:min val="75.0"/>
        </c:scaling>
        <c:delete val="0"/>
        <c:axPos val="l"/>
        <c:numFmt formatCode="General" sourceLinked="1"/>
        <c:majorTickMark val="out"/>
        <c:minorTickMark val="none"/>
        <c:tickLblPos val="nextTo"/>
        <c:crossAx val="49716380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0"/>
    <c:view3D>
      <c:rotX val="0"/>
      <c:rotY val="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rgbClr val="660066"/>
              </a:solidFill>
            </c:spPr>
          </c:dPt>
          <c:dPt>
            <c:idx val="1"/>
            <c:invertIfNegative val="0"/>
            <c:bubble3D val="0"/>
            <c:spPr>
              <a:solidFill>
                <a:schemeClr val="tx2"/>
              </a:solidFill>
            </c:spPr>
          </c:dPt>
          <c:dPt>
            <c:idx val="3"/>
            <c:invertIfNegative val="0"/>
            <c:bubble3D val="0"/>
            <c:spPr>
              <a:solidFill>
                <a:schemeClr val="accent4">
                  <a:lumMod val="40000"/>
                  <a:lumOff val="60000"/>
                </a:schemeClr>
              </a:solidFill>
            </c:spPr>
          </c:dPt>
          <c:dPt>
            <c:idx val="4"/>
            <c:invertIfNegative val="0"/>
            <c:bubble3D val="0"/>
            <c:spPr>
              <a:solidFill>
                <a:srgbClr val="008000"/>
              </a:solidFill>
            </c:spPr>
          </c:dPt>
          <c:dPt>
            <c:idx val="5"/>
            <c:invertIfNegative val="0"/>
            <c:bubble3D val="0"/>
            <c:spPr>
              <a:solidFill>
                <a:srgbClr val="FF0000"/>
              </a:solidFill>
            </c:spPr>
          </c:dPt>
          <c:cat>
            <c:strRef>
              <c:f>Sheet1!$A$21:$A$26</c:f>
              <c:strCache>
                <c:ptCount val="6"/>
                <c:pt idx="0">
                  <c:v>Hessian + ESURF (Willems et al, 2008)</c:v>
                </c:pt>
                <c:pt idx="1">
                  <c:v>Harris3D + HOG/HOF (Laptev et al, 2008)</c:v>
                </c:pt>
                <c:pt idx="2">
                  <c:v>HOG3D (Klaser et al, 2008)</c:v>
                </c:pt>
                <c:pt idx="3">
                  <c:v>GRBMs (Taylor et al, 2010)</c:v>
                </c:pt>
                <c:pt idx="4">
                  <c:v>HOF (Laptev et al, 2008)</c:v>
                </c:pt>
                <c:pt idx="5">
                  <c:v>Learned features (our method)</c:v>
                </c:pt>
              </c:strCache>
            </c:strRef>
          </c:cat>
          <c:val>
            <c:numRef>
              <c:f>Sheet1!$B$21:$B$26</c:f>
              <c:numCache>
                <c:formatCode>General</c:formatCode>
                <c:ptCount val="6"/>
                <c:pt idx="0">
                  <c:v>38.2</c:v>
                </c:pt>
                <c:pt idx="1">
                  <c:v>45.2</c:v>
                </c:pt>
                <c:pt idx="2">
                  <c:v>45.3</c:v>
                </c:pt>
                <c:pt idx="3">
                  <c:v>46.6</c:v>
                </c:pt>
                <c:pt idx="4">
                  <c:v>47.7</c:v>
                </c:pt>
                <c:pt idx="5">
                  <c:v>53.3</c:v>
                </c:pt>
              </c:numCache>
            </c:numRef>
          </c:val>
        </c:ser>
        <c:dLbls>
          <c:showLegendKey val="0"/>
          <c:showVal val="0"/>
          <c:showCatName val="0"/>
          <c:showSerName val="0"/>
          <c:showPercent val="0"/>
          <c:showBubbleSize val="0"/>
        </c:dLbls>
        <c:gapWidth val="150"/>
        <c:shape val="box"/>
        <c:axId val="497192536"/>
        <c:axId val="497195480"/>
        <c:axId val="0"/>
      </c:bar3DChart>
      <c:catAx>
        <c:axId val="497192536"/>
        <c:scaling>
          <c:orientation val="minMax"/>
        </c:scaling>
        <c:delete val="1"/>
        <c:axPos val="b"/>
        <c:majorTickMark val="out"/>
        <c:minorTickMark val="none"/>
        <c:tickLblPos val="nextTo"/>
        <c:crossAx val="497195480"/>
        <c:crosses val="autoZero"/>
        <c:auto val="1"/>
        <c:lblAlgn val="ctr"/>
        <c:lblOffset val="100"/>
        <c:noMultiLvlLbl val="0"/>
      </c:catAx>
      <c:valAx>
        <c:axId val="497195480"/>
        <c:scaling>
          <c:orientation val="minMax"/>
          <c:min val="35.0"/>
        </c:scaling>
        <c:delete val="0"/>
        <c:axPos val="l"/>
        <c:numFmt formatCode="General" sourceLinked="1"/>
        <c:majorTickMark val="out"/>
        <c:minorTickMark val="none"/>
        <c:tickLblPos val="nextTo"/>
        <c:crossAx val="497192536"/>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1"/>
    <c:view3D>
      <c:rotX val="0"/>
      <c:rotY val="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rgbClr val="660066"/>
              </a:solidFill>
            </c:spPr>
          </c:dPt>
          <c:dPt>
            <c:idx val="1"/>
            <c:invertIfNegative val="0"/>
            <c:bubble3D val="0"/>
            <c:spPr>
              <a:solidFill>
                <a:srgbClr val="000090"/>
              </a:solidFill>
            </c:spPr>
          </c:dPt>
          <c:dPt>
            <c:idx val="2"/>
            <c:invertIfNegative val="0"/>
            <c:bubble3D val="0"/>
            <c:spPr>
              <a:solidFill>
                <a:srgbClr val="008000"/>
              </a:solidFill>
            </c:spPr>
          </c:dPt>
          <c:dPt>
            <c:idx val="4"/>
            <c:invertIfNegative val="0"/>
            <c:bubble3D val="0"/>
            <c:spPr>
              <a:solidFill>
                <a:srgbClr val="CCFFCC"/>
              </a:solidFill>
            </c:spPr>
          </c:dPt>
          <c:dPt>
            <c:idx val="5"/>
            <c:invertIfNegative val="0"/>
            <c:bubble3D val="0"/>
            <c:spPr>
              <a:solidFill>
                <a:schemeClr val="accent4"/>
              </a:solidFill>
            </c:spPr>
          </c:dPt>
          <c:dPt>
            <c:idx val="6"/>
            <c:invertIfNegative val="0"/>
            <c:bubble3D val="0"/>
            <c:spPr>
              <a:solidFill>
                <a:schemeClr val="accent4">
                  <a:lumMod val="40000"/>
                  <a:lumOff val="60000"/>
                </a:schemeClr>
              </a:solidFill>
            </c:spPr>
          </c:dPt>
          <c:dPt>
            <c:idx val="7"/>
            <c:invertIfNegative val="0"/>
            <c:bubble3D val="0"/>
            <c:spPr>
              <a:solidFill>
                <a:srgbClr val="FF0000"/>
              </a:solidFill>
            </c:spPr>
          </c:dPt>
          <c:cat>
            <c:strRef>
              <c:f>Sheet1!$A$1:$A$8</c:f>
              <c:strCache>
                <c:ptCount val="8"/>
                <c:pt idx="0">
                  <c:v>Hessian + ESURF (Willems et al, 2008)</c:v>
                </c:pt>
                <c:pt idx="1">
                  <c:v>pLSA (Niebles et al, 2008)</c:v>
                </c:pt>
                <c:pt idx="2">
                  <c:v>HOF (Laptev et al, 2008)</c:v>
                </c:pt>
                <c:pt idx="3">
                  <c:v>GRBMs (Taylor et al, 2010)</c:v>
                </c:pt>
                <c:pt idx="4">
                  <c:v>3D CNN (Ji et al, 2010)</c:v>
                </c:pt>
                <c:pt idx="5">
                  <c:v>HMAX (Jhuang et al, 2007)</c:v>
                </c:pt>
                <c:pt idx="6">
                  <c:v>HOF (Laptev et al, 2008)</c:v>
                </c:pt>
                <c:pt idx="7">
                  <c:v>Learned features (our method)</c:v>
                </c:pt>
              </c:strCache>
            </c:strRef>
          </c:cat>
          <c:val>
            <c:numRef>
              <c:f>Sheet1!$B$1:$B$8</c:f>
              <c:numCache>
                <c:formatCode>General</c:formatCode>
                <c:ptCount val="8"/>
                <c:pt idx="0">
                  <c:v>81.4</c:v>
                </c:pt>
                <c:pt idx="1">
                  <c:v>83.3</c:v>
                </c:pt>
                <c:pt idx="2">
                  <c:v>88.0</c:v>
                </c:pt>
                <c:pt idx="3">
                  <c:v>90.0</c:v>
                </c:pt>
                <c:pt idx="4">
                  <c:v>90.0</c:v>
                </c:pt>
                <c:pt idx="5">
                  <c:v>91.7</c:v>
                </c:pt>
                <c:pt idx="6">
                  <c:v>92.1</c:v>
                </c:pt>
                <c:pt idx="7">
                  <c:v>93.9</c:v>
                </c:pt>
              </c:numCache>
            </c:numRef>
          </c:val>
        </c:ser>
        <c:dLbls>
          <c:showLegendKey val="0"/>
          <c:showVal val="0"/>
          <c:showCatName val="0"/>
          <c:showSerName val="0"/>
          <c:showPercent val="0"/>
          <c:showBubbleSize val="0"/>
        </c:dLbls>
        <c:gapWidth val="150"/>
        <c:shape val="box"/>
        <c:axId val="497223656"/>
        <c:axId val="497226680"/>
        <c:axId val="0"/>
      </c:bar3DChart>
      <c:catAx>
        <c:axId val="497223656"/>
        <c:scaling>
          <c:orientation val="minMax"/>
        </c:scaling>
        <c:delete val="1"/>
        <c:axPos val="b"/>
        <c:majorTickMark val="none"/>
        <c:minorTickMark val="none"/>
        <c:tickLblPos val="nextTo"/>
        <c:crossAx val="497226680"/>
        <c:crosses val="autoZero"/>
        <c:auto val="1"/>
        <c:lblAlgn val="ctr"/>
        <c:lblOffset val="100"/>
        <c:noMultiLvlLbl val="0"/>
      </c:catAx>
      <c:valAx>
        <c:axId val="497226680"/>
        <c:scaling>
          <c:orientation val="minMax"/>
          <c:min val="80.0"/>
        </c:scaling>
        <c:delete val="0"/>
        <c:axPos val="l"/>
        <c:numFmt formatCode="General" sourceLinked="1"/>
        <c:majorTickMark val="out"/>
        <c:minorTickMark val="none"/>
        <c:tickLblPos val="nextTo"/>
        <c:crossAx val="497223656"/>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0"/>
      <c:rotY val="0"/>
      <c:rAngAx val="1"/>
    </c:view3D>
    <c:floor>
      <c:thickness val="0"/>
    </c:floor>
    <c:sideWall>
      <c:thickness val="0"/>
    </c:sideWall>
    <c:backWall>
      <c:thickness val="0"/>
    </c:backWall>
    <c:plotArea>
      <c:layout>
        <c:manualLayout>
          <c:layoutTarget val="inner"/>
          <c:xMode val="edge"/>
          <c:yMode val="edge"/>
          <c:x val="0.0932248468941382"/>
          <c:y val="0.0601851851851852"/>
          <c:w val="0.734552930883639"/>
          <c:h val="0.845617526975795"/>
        </c:manualLayout>
      </c:layout>
      <c:bar3DChart>
        <c:barDir val="col"/>
        <c:grouping val="clustered"/>
        <c:varyColors val="0"/>
        <c:ser>
          <c:idx val="0"/>
          <c:order val="0"/>
          <c:spPr>
            <a:solidFill>
              <a:schemeClr val="accent2"/>
            </a:solidFill>
          </c:spPr>
          <c:invertIfNegative val="0"/>
          <c:dPt>
            <c:idx val="0"/>
            <c:invertIfNegative val="0"/>
            <c:bubble3D val="0"/>
            <c:spPr>
              <a:solidFill>
                <a:schemeClr val="accent3"/>
              </a:solidFill>
            </c:spPr>
          </c:dPt>
          <c:dPt>
            <c:idx val="1"/>
            <c:invertIfNegative val="0"/>
            <c:bubble3D val="0"/>
            <c:spPr>
              <a:solidFill>
                <a:srgbClr val="FF0000"/>
              </a:solidFill>
            </c:spPr>
          </c:dPt>
          <c:cat>
            <c:strRef>
              <c:f>Sheet1!$A$1:$B$1</c:f>
              <c:strCache>
                <c:ptCount val="2"/>
                <c:pt idx="0">
                  <c:v>Hand engineered Features</c:v>
                </c:pt>
                <c:pt idx="1">
                  <c:v>RICA</c:v>
                </c:pt>
              </c:strCache>
            </c:strRef>
          </c:cat>
          <c:val>
            <c:numRef>
              <c:f>Sheet1!$A$2:$B$2</c:f>
              <c:numCache>
                <c:formatCode>0%</c:formatCode>
                <c:ptCount val="2"/>
                <c:pt idx="0">
                  <c:v>0.87</c:v>
                </c:pt>
                <c:pt idx="1">
                  <c:v>0.92</c:v>
                </c:pt>
              </c:numCache>
            </c:numRef>
          </c:val>
        </c:ser>
        <c:dLbls>
          <c:showLegendKey val="0"/>
          <c:showVal val="0"/>
          <c:showCatName val="0"/>
          <c:showSerName val="0"/>
          <c:showPercent val="0"/>
          <c:showBubbleSize val="0"/>
        </c:dLbls>
        <c:gapWidth val="150"/>
        <c:shape val="box"/>
        <c:axId val="497362856"/>
        <c:axId val="497365800"/>
        <c:axId val="0"/>
      </c:bar3DChart>
      <c:catAx>
        <c:axId val="497362856"/>
        <c:scaling>
          <c:orientation val="minMax"/>
        </c:scaling>
        <c:delete val="0"/>
        <c:axPos val="b"/>
        <c:majorTickMark val="out"/>
        <c:minorTickMark val="none"/>
        <c:tickLblPos val="nextTo"/>
        <c:crossAx val="497365800"/>
        <c:crosses val="autoZero"/>
        <c:auto val="1"/>
        <c:lblAlgn val="ctr"/>
        <c:lblOffset val="100"/>
        <c:noMultiLvlLbl val="0"/>
      </c:catAx>
      <c:valAx>
        <c:axId val="497365800"/>
        <c:scaling>
          <c:orientation val="minMax"/>
        </c:scaling>
        <c:delete val="0"/>
        <c:axPos val="l"/>
        <c:numFmt formatCode="0%" sourceLinked="1"/>
        <c:majorTickMark val="out"/>
        <c:minorTickMark val="none"/>
        <c:tickLblPos val="nextTo"/>
        <c:crossAx val="497362856"/>
        <c:crosses val="autoZero"/>
        <c:crossBetween val="between"/>
        <c:majorUnit val="0.02"/>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6"/>
    </mc:Choice>
    <mc:Fallback>
      <c:style val="16"/>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dPt>
            <c:idx val="0"/>
            <c:invertIfNegative val="0"/>
            <c:bubble3D val="0"/>
            <c:spPr>
              <a:solidFill>
                <a:srgbClr val="660066"/>
              </a:solidFill>
            </c:spPr>
          </c:dPt>
          <c:dPt>
            <c:idx val="1"/>
            <c:invertIfNegative val="0"/>
            <c:bubble3D val="0"/>
            <c:spPr>
              <a:solidFill>
                <a:srgbClr val="000090"/>
              </a:solidFill>
            </c:spPr>
          </c:dPt>
          <c:dPt>
            <c:idx val="2"/>
            <c:invertIfNegative val="0"/>
            <c:bubble3D val="0"/>
            <c:spPr>
              <a:solidFill>
                <a:srgbClr val="008000"/>
              </a:solidFill>
            </c:spPr>
          </c:dPt>
          <c:dPt>
            <c:idx val="4"/>
            <c:invertIfNegative val="0"/>
            <c:bubble3D val="0"/>
            <c:spPr>
              <a:solidFill>
                <a:srgbClr val="CCFFCC"/>
              </a:solidFill>
            </c:spPr>
          </c:dPt>
          <c:dPt>
            <c:idx val="5"/>
            <c:invertIfNegative val="0"/>
            <c:bubble3D val="0"/>
            <c:spPr>
              <a:solidFill>
                <a:schemeClr val="accent4"/>
              </a:solidFill>
            </c:spPr>
          </c:dPt>
          <c:dPt>
            <c:idx val="6"/>
            <c:invertIfNegative val="0"/>
            <c:bubble3D val="0"/>
            <c:spPr>
              <a:solidFill>
                <a:schemeClr val="accent4">
                  <a:lumMod val="40000"/>
                  <a:lumOff val="60000"/>
                </a:schemeClr>
              </a:solidFill>
            </c:spPr>
          </c:dPt>
          <c:dPt>
            <c:idx val="7"/>
            <c:invertIfNegative val="0"/>
            <c:bubble3D val="0"/>
            <c:spPr>
              <a:solidFill>
                <a:srgbClr val="FF0000"/>
              </a:solidFill>
            </c:spPr>
          </c:dPt>
          <c:cat>
            <c:strRef>
              <c:f>Sheet1!$A$1:$A$8</c:f>
              <c:strCache>
                <c:ptCount val="8"/>
                <c:pt idx="0">
                  <c:v>Hessian + ESURF (Willems et al, 2008)</c:v>
                </c:pt>
                <c:pt idx="1">
                  <c:v>pLSA (Niebles et al, 2008)</c:v>
                </c:pt>
                <c:pt idx="2">
                  <c:v>HOF (Laptev et al, 2008)</c:v>
                </c:pt>
                <c:pt idx="3">
                  <c:v>GRBMs (Taylor et al, 2010)</c:v>
                </c:pt>
                <c:pt idx="4">
                  <c:v>3D CNN (Ji et al, 2010)</c:v>
                </c:pt>
                <c:pt idx="5">
                  <c:v>HMAX (Jhuang et al, 2007)</c:v>
                </c:pt>
                <c:pt idx="6">
                  <c:v>HOF (Laptev et al, 2008)</c:v>
                </c:pt>
                <c:pt idx="7">
                  <c:v>Learned features (our method)</c:v>
                </c:pt>
              </c:strCache>
            </c:strRef>
          </c:cat>
          <c:val>
            <c:numRef>
              <c:f>Sheet1!$B$1:$B$8</c:f>
              <c:numCache>
                <c:formatCode>General</c:formatCode>
                <c:ptCount val="8"/>
                <c:pt idx="0">
                  <c:v>81.4</c:v>
                </c:pt>
                <c:pt idx="1">
                  <c:v>83.3</c:v>
                </c:pt>
                <c:pt idx="2">
                  <c:v>88.0</c:v>
                </c:pt>
                <c:pt idx="3">
                  <c:v>90.0</c:v>
                </c:pt>
                <c:pt idx="4">
                  <c:v>90.0</c:v>
                </c:pt>
                <c:pt idx="5">
                  <c:v>91.7</c:v>
                </c:pt>
                <c:pt idx="6">
                  <c:v>92.1</c:v>
                </c:pt>
                <c:pt idx="7">
                  <c:v>93.9</c:v>
                </c:pt>
              </c:numCache>
            </c:numRef>
          </c:val>
        </c:ser>
        <c:dLbls>
          <c:showLegendKey val="0"/>
          <c:showVal val="0"/>
          <c:showCatName val="0"/>
          <c:showSerName val="0"/>
          <c:showPercent val="0"/>
          <c:showBubbleSize val="0"/>
        </c:dLbls>
        <c:gapWidth val="150"/>
        <c:shape val="box"/>
        <c:axId val="582973224"/>
        <c:axId val="582976248"/>
        <c:axId val="0"/>
      </c:bar3DChart>
      <c:catAx>
        <c:axId val="582973224"/>
        <c:scaling>
          <c:orientation val="minMax"/>
        </c:scaling>
        <c:delete val="1"/>
        <c:axPos val="b"/>
        <c:majorTickMark val="none"/>
        <c:minorTickMark val="none"/>
        <c:tickLblPos val="nextTo"/>
        <c:crossAx val="582976248"/>
        <c:crosses val="autoZero"/>
        <c:auto val="1"/>
        <c:lblAlgn val="ctr"/>
        <c:lblOffset val="100"/>
        <c:noMultiLvlLbl val="0"/>
      </c:catAx>
      <c:valAx>
        <c:axId val="582976248"/>
        <c:scaling>
          <c:orientation val="minMax"/>
          <c:min val="80.0"/>
        </c:scaling>
        <c:delete val="0"/>
        <c:axPos val="l"/>
        <c:numFmt formatCode="General" sourceLinked="1"/>
        <c:majorTickMark val="out"/>
        <c:minorTickMark val="none"/>
        <c:tickLblPos val="nextTo"/>
        <c:crossAx val="582973224"/>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60F2FD-28B4-CC46-941C-7D96C343F780}" type="datetimeFigureOut">
              <a:rPr lang="en-US" smtClean="0"/>
              <a:t>12/6/12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FD120B-0ABD-DE43-BACB-776D7008420E}" type="slidenum">
              <a:rPr lang="en-US" smtClean="0"/>
              <a:t>‹#›</a:t>
            </a:fld>
            <a:endParaRPr lang="en-US"/>
          </a:p>
        </p:txBody>
      </p:sp>
    </p:spTree>
    <p:extLst>
      <p:ext uri="{BB962C8B-B14F-4D97-AF65-F5344CB8AC3E}">
        <p14:creationId xmlns:p14="http://schemas.microsoft.com/office/powerpoint/2010/main" val="4501538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Hello everyone, I am </a:t>
            </a:r>
            <a:r>
              <a:rPr lang="en-US" baseline="0" dirty="0" err="1" smtClean="0"/>
              <a:t>gonna</a:t>
            </a:r>
            <a:r>
              <a:rPr lang="en-US" baseline="0" dirty="0" smtClean="0"/>
              <a:t> to talk about our recent work on scaling up machine learning, and specifically a class of algorithms called deep learning. I am going to describe techniques to scale up these algorithms using ten thousands of machines… and their success stories thanks to scaling up.</a:t>
            </a:r>
          </a:p>
        </p:txBody>
      </p:sp>
      <p:sp>
        <p:nvSpPr>
          <p:cNvPr id="4" name="Slide Number Placeholder 3"/>
          <p:cNvSpPr>
            <a:spLocks noGrp="1"/>
          </p:cNvSpPr>
          <p:nvPr>
            <p:ph type="sldNum" sz="quarter" idx="10"/>
          </p:nvPr>
        </p:nvSpPr>
        <p:spPr/>
        <p:txBody>
          <a:bodyPr/>
          <a:lstStyle/>
          <a:p>
            <a:fld id="{23FD120B-0ABD-DE43-BACB-776D7008420E}" type="slidenum">
              <a:rPr lang="en-US" smtClean="0"/>
              <a:t>1</a:t>
            </a:fld>
            <a:endParaRPr lang="en-US"/>
          </a:p>
        </p:txBody>
      </p:sp>
    </p:spTree>
    <p:extLst>
      <p:ext uri="{BB962C8B-B14F-4D97-AF65-F5344CB8AC3E}">
        <p14:creationId xmlns:p14="http://schemas.microsoft.com/office/powerpoint/2010/main" val="1802582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11</a:t>
            </a:fld>
            <a:endParaRPr lang="en-US"/>
          </a:p>
        </p:txBody>
      </p:sp>
    </p:spTree>
    <p:extLst>
      <p:ext uri="{BB962C8B-B14F-4D97-AF65-F5344CB8AC3E}">
        <p14:creationId xmlns:p14="http://schemas.microsoft.com/office/powerpoint/2010/main" val="4110793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12</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13</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19</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state-of-the-art features]</a:t>
            </a:r>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20</a:t>
            </a:fld>
            <a:endParaRPr lang="en-US"/>
          </a:p>
        </p:txBody>
      </p:sp>
    </p:spTree>
    <p:extLst>
      <p:ext uri="{BB962C8B-B14F-4D97-AF65-F5344CB8AC3E}">
        <p14:creationId xmlns:p14="http://schemas.microsoft.com/office/powerpoint/2010/main" val="3984880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21</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22</a:t>
            </a:fld>
            <a:endParaRPr lang="en-US"/>
          </a:p>
        </p:txBody>
      </p:sp>
    </p:spTree>
    <p:extLst>
      <p:ext uri="{BB962C8B-B14F-4D97-AF65-F5344CB8AC3E}">
        <p14:creationId xmlns:p14="http://schemas.microsoft.com/office/powerpoint/2010/main" val="41991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23</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24</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25</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At </a:t>
            </a:r>
            <a:r>
              <a:rPr lang="en-US" baseline="0" dirty="0" err="1" smtClean="0"/>
              <a:t>google</a:t>
            </a:r>
            <a:r>
              <a:rPr lang="en-US" baseline="0" dirty="0" smtClean="0"/>
              <a:t>, we’re interested in machine learning. Over the years, we have many success stories…For example…..This is only the beginning because there are still many machine learning applications within Google and in the </a:t>
            </a:r>
            <a:r>
              <a:rPr lang="en-US" baseline="0" dirty="0" err="1" smtClean="0"/>
              <a:t>sillicon</a:t>
            </a:r>
            <a:r>
              <a:rPr lang="en-US" baseline="0" dirty="0" smtClean="0"/>
              <a:t> valley.</a:t>
            </a:r>
          </a:p>
        </p:txBody>
      </p:sp>
      <p:sp>
        <p:nvSpPr>
          <p:cNvPr id="4" name="Slide Number Placeholder 3"/>
          <p:cNvSpPr>
            <a:spLocks noGrp="1"/>
          </p:cNvSpPr>
          <p:nvPr>
            <p:ph type="sldNum" sz="quarter" idx="10"/>
          </p:nvPr>
        </p:nvSpPr>
        <p:spPr/>
        <p:txBody>
          <a:bodyPr/>
          <a:lstStyle/>
          <a:p>
            <a:fld id="{23FD120B-0ABD-DE43-BACB-776D7008420E}" type="slidenum">
              <a:rPr lang="en-US" smtClean="0"/>
              <a:t>3</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C0D9DA-6131-4078-B2DC-03C455CDEF3A}" type="slidenum">
              <a:rPr lang="en-US" smtClean="0"/>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29</a:t>
            </a:fld>
            <a:endParaRPr lang="en-US"/>
          </a:p>
        </p:txBody>
      </p:sp>
    </p:spTree>
    <p:extLst>
      <p:ext uri="{BB962C8B-B14F-4D97-AF65-F5344CB8AC3E}">
        <p14:creationId xmlns:p14="http://schemas.microsoft.com/office/powerpoint/2010/main" val="2296378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30</a:t>
            </a:fld>
            <a:endParaRPr lang="en-US"/>
          </a:p>
        </p:txBody>
      </p:sp>
    </p:spTree>
    <p:extLst>
      <p:ext uri="{BB962C8B-B14F-4D97-AF65-F5344CB8AC3E}">
        <p14:creationId xmlns:p14="http://schemas.microsoft.com/office/powerpoint/2010/main" val="1331146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31</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32</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a:t>
            </a:r>
            <a:r>
              <a:rPr lang="en-US" dirty="0" err="1" smtClean="0"/>
              <a:t>AdaGrad</a:t>
            </a:r>
            <a:r>
              <a:rPr lang="en-US" dirty="0" smtClean="0"/>
              <a:t> and John</a:t>
            </a:r>
            <a:r>
              <a:rPr lang="en-US" baseline="0" dirty="0" smtClean="0"/>
              <a:t> </a:t>
            </a:r>
            <a:r>
              <a:rPr lang="en-US" baseline="0" dirty="0" err="1" smtClean="0"/>
              <a:t>Duchi’s</a:t>
            </a:r>
            <a:r>
              <a:rPr lang="en-US" baseline="0" dirty="0" smtClean="0"/>
              <a:t> work</a:t>
            </a:r>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33</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Coordinator</a:t>
            </a:r>
            <a:r>
              <a:rPr lang="en-US" baseline="0" dirty="0" smtClean="0"/>
              <a:t> communicates small messages (indices) to perform load balancing between workers</a:t>
            </a:r>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34</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35</a:t>
            </a:fld>
            <a:endParaRPr lang="en-US"/>
          </a:p>
        </p:txBody>
      </p:sp>
    </p:spTree>
    <p:extLst>
      <p:ext uri="{BB962C8B-B14F-4D97-AF65-F5344CB8AC3E}">
        <p14:creationId xmlns:p14="http://schemas.microsoft.com/office/powerpoint/2010/main" val="355441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36</a:t>
            </a:fld>
            <a:endParaRPr lang="en-US"/>
          </a:p>
        </p:txBody>
      </p:sp>
    </p:spTree>
    <p:extLst>
      <p:ext uri="{BB962C8B-B14F-4D97-AF65-F5344CB8AC3E}">
        <p14:creationId xmlns:p14="http://schemas.microsoft.com/office/powerpoint/2010/main" val="355441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37</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Over the years, I am personally interested in the question of “What makes machine learning difficult to use in practice?” What should we do better to make machine learning easy to use. And through many discussions with friends, I manage to come up with a list of technical challenges that we as researchers could provide good solutions.</a:t>
            </a:r>
          </a:p>
        </p:txBody>
      </p:sp>
      <p:sp>
        <p:nvSpPr>
          <p:cNvPr id="4" name="Slide Number Placeholder 3"/>
          <p:cNvSpPr>
            <a:spLocks noGrp="1"/>
          </p:cNvSpPr>
          <p:nvPr>
            <p:ph type="sldNum" sz="quarter" idx="10"/>
          </p:nvPr>
        </p:nvSpPr>
        <p:spPr/>
        <p:txBody>
          <a:bodyPr/>
          <a:lstStyle/>
          <a:p>
            <a:fld id="{23FD120B-0ABD-DE43-BACB-776D7008420E}" type="slidenum">
              <a:rPr lang="en-US" smtClean="0"/>
              <a:t>4</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3FD120B-0ABD-DE43-BACB-776D7008420E}" type="slidenum">
              <a:rPr lang="en-US" smtClean="0"/>
              <a:t>38</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39</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40</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41</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42</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43</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45</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47</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48</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49</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first challenge is the question of designing features. So it turns out that in many applications, what people spend most of their time on is trying to come up with relevant features. Let’s take computer vision as an example. Let’s say we want to recognize if there is a face in the image.</a:t>
            </a:r>
          </a:p>
        </p:txBody>
      </p:sp>
      <p:sp>
        <p:nvSpPr>
          <p:cNvPr id="4" name="Slide Number Placeholder 3"/>
          <p:cNvSpPr>
            <a:spLocks noGrp="1"/>
          </p:cNvSpPr>
          <p:nvPr>
            <p:ph type="sldNum" sz="quarter" idx="10"/>
          </p:nvPr>
        </p:nvSpPr>
        <p:spPr/>
        <p:txBody>
          <a:bodyPr/>
          <a:lstStyle/>
          <a:p>
            <a:fld id="{23FD120B-0ABD-DE43-BACB-776D7008420E}" type="slidenum">
              <a:rPr lang="en-US" smtClean="0"/>
              <a:t>5</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3FD120B-0ABD-DE43-BACB-776D7008420E}" type="slidenum">
              <a:rPr lang="en-US" smtClean="0"/>
              <a:t>50</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51</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52</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53</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55</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56</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57</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C0D9DA-6131-4078-B2DC-03C455CDEF3A}" type="slidenum">
              <a:rPr lang="en-US" smtClean="0"/>
              <a:pPr/>
              <a:t>76</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78</a:t>
            </a:fld>
            <a:endParaRPr lang="en-US"/>
          </a:p>
        </p:txBody>
      </p:sp>
    </p:spTree>
    <p:extLst>
      <p:ext uri="{BB962C8B-B14F-4D97-AF65-F5344CB8AC3E}">
        <p14:creationId xmlns:p14="http://schemas.microsoft.com/office/powerpoint/2010/main" val="2755363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79</a:t>
            </a:fld>
            <a:endParaRPr lang="en-US"/>
          </a:p>
        </p:txBody>
      </p:sp>
    </p:spTree>
    <p:extLst>
      <p:ext uri="{BB962C8B-B14F-4D97-AF65-F5344CB8AC3E}">
        <p14:creationId xmlns:p14="http://schemas.microsoft.com/office/powerpoint/2010/main" val="149113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lot of features are actually hand-crafted and take a long time to develop. They also require a lot of expert and domain knowledge. For instance, in computer vision, speech recognition, information retrieval, NLPs.</a:t>
            </a:r>
          </a:p>
        </p:txBody>
      </p:sp>
      <p:sp>
        <p:nvSpPr>
          <p:cNvPr id="4" name="Slide Number Placeholder 3"/>
          <p:cNvSpPr>
            <a:spLocks noGrp="1"/>
          </p:cNvSpPr>
          <p:nvPr>
            <p:ph type="sldNum" sz="quarter" idx="10"/>
          </p:nvPr>
        </p:nvSpPr>
        <p:spPr/>
        <p:txBody>
          <a:bodyPr/>
          <a:lstStyle/>
          <a:p>
            <a:fld id="{23FD120B-0ABD-DE43-BACB-776D7008420E}" type="slidenum">
              <a:rPr lang="en-US" smtClean="0"/>
              <a:t>6</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challenge</a:t>
            </a:r>
            <a:r>
              <a:rPr lang="en-US" baseline="0" dirty="0" smtClean="0"/>
              <a:t> is the dilemma between </a:t>
            </a:r>
            <a:r>
              <a:rPr lang="en-US" baseline="0" dirty="0" err="1" smtClean="0"/>
              <a:t>smalldata</a:t>
            </a:r>
            <a:r>
              <a:rPr lang="en-US" baseline="0" dirty="0" smtClean="0"/>
              <a:t> and </a:t>
            </a:r>
            <a:r>
              <a:rPr lang="en-US" baseline="0" dirty="0" err="1" smtClean="0"/>
              <a:t>bigdata</a:t>
            </a:r>
            <a:r>
              <a:rPr lang="en-US" baseline="0" dirty="0" smtClean="0"/>
              <a:t>. A lot of our models have been developed on small data and a machine. But machine learning works better if we have more data. Right now, people start talking about using </a:t>
            </a:r>
            <a:r>
              <a:rPr lang="en-US" baseline="0" dirty="0" err="1" smtClean="0"/>
              <a:t>BigData</a:t>
            </a:r>
            <a:r>
              <a:rPr lang="en-US" baseline="0" dirty="0" smtClean="0"/>
              <a:t> as a way to improve machine learning. To give  a sense of scale, let’s again take computer vision as an application. In academia, the biggest computer vision dataset is </a:t>
            </a:r>
            <a:r>
              <a:rPr lang="en-US" baseline="0" dirty="0" err="1" smtClean="0"/>
              <a:t>ImageNet</a:t>
            </a:r>
            <a:r>
              <a:rPr lang="en-US" baseline="0" dirty="0" smtClean="0"/>
              <a:t>, 15 million images and took several years to construct. But if we work at </a:t>
            </a:r>
            <a:r>
              <a:rPr lang="en-US" baseline="0" dirty="0" err="1" smtClean="0"/>
              <a:t>google</a:t>
            </a:r>
            <a:r>
              <a:rPr lang="en-US" baseline="0" dirty="0" smtClean="0"/>
              <a:t> or </a:t>
            </a:r>
            <a:r>
              <a:rPr lang="en-US" baseline="0" dirty="0" err="1" smtClean="0"/>
              <a:t>facebook</a:t>
            </a:r>
            <a:r>
              <a:rPr lang="en-US" baseline="0" dirty="0" smtClean="0"/>
              <a:t>, that’s quite small because we can achieve such amount of data in an hour. </a:t>
            </a:r>
            <a:endParaRPr lang="en-US" dirty="0" smtClean="0"/>
          </a:p>
        </p:txBody>
      </p:sp>
      <p:sp>
        <p:nvSpPr>
          <p:cNvPr id="4" name="Slide Number Placeholder 3"/>
          <p:cNvSpPr>
            <a:spLocks noGrp="1"/>
          </p:cNvSpPr>
          <p:nvPr>
            <p:ph type="sldNum" sz="quarter" idx="10"/>
          </p:nvPr>
        </p:nvSpPr>
        <p:spPr/>
        <p:txBody>
          <a:bodyPr/>
          <a:lstStyle/>
          <a:p>
            <a:fld id="{23FD120B-0ABD-DE43-BACB-776D7008420E}" type="slidenum">
              <a:rPr lang="en-US" smtClean="0"/>
              <a:t>7</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summary, here</a:t>
            </a:r>
            <a:r>
              <a:rPr lang="fr-FR" dirty="0" smtClean="0"/>
              <a:t>’</a:t>
            </a:r>
            <a:r>
              <a:rPr lang="en-US" dirty="0" smtClean="0"/>
              <a:t>s</a:t>
            </a:r>
            <a:r>
              <a:rPr lang="en-US" baseline="0" dirty="0" smtClean="0"/>
              <a:t> the list of challenges that I talked about. First, I talked about the challenge of inventing new features… </a:t>
            </a:r>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8</a:t>
            </a:fld>
            <a:endParaRPr lang="en-US"/>
          </a:p>
        </p:txBody>
      </p:sp>
    </p:spTree>
    <p:extLst>
      <p:ext uri="{BB962C8B-B14F-4D97-AF65-F5344CB8AC3E}">
        <p14:creationId xmlns:p14="http://schemas.microsoft.com/office/powerpoint/2010/main" val="1168790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 the years, in machine learning</a:t>
            </a:r>
            <a:r>
              <a:rPr lang="en-US" baseline="0" dirty="0" smtClean="0"/>
              <a:t> community, we have succeed in developing algorithms </a:t>
            </a:r>
            <a:endParaRPr lang="en-US" dirty="0"/>
          </a:p>
        </p:txBody>
      </p:sp>
      <p:sp>
        <p:nvSpPr>
          <p:cNvPr id="4" name="Slide Number Placeholder 3"/>
          <p:cNvSpPr>
            <a:spLocks noGrp="1"/>
          </p:cNvSpPr>
          <p:nvPr>
            <p:ph type="sldNum" sz="quarter" idx="10"/>
          </p:nvPr>
        </p:nvSpPr>
        <p:spPr/>
        <p:txBody>
          <a:bodyPr/>
          <a:lstStyle/>
          <a:p>
            <a:fld id="{39C0D9DA-6131-4078-B2DC-03C455CDEF3A}"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D120B-0ABD-DE43-BACB-776D7008420E}" type="slidenum">
              <a:rPr lang="en-US" smtClean="0"/>
              <a:t>10</a:t>
            </a:fld>
            <a:endParaRPr lang="en-US"/>
          </a:p>
        </p:txBody>
      </p:sp>
    </p:spTree>
    <p:extLst>
      <p:ext uri="{BB962C8B-B14F-4D97-AF65-F5344CB8AC3E}">
        <p14:creationId xmlns:p14="http://schemas.microsoft.com/office/powerpoint/2010/main" val="1168790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12/6/12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12/6/12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12/6/12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12/6/12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12/6/12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12/6/12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16.jpg"/><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microsoft.com/office/2007/relationships/media" Target="../media/media2.flv"/><Relationship Id="rId4" Type="http://schemas.openxmlformats.org/officeDocument/2006/relationships/video" Target="../media/media2.flv"/><Relationship Id="rId5" Type="http://schemas.microsoft.com/office/2007/relationships/media" Target="../media/media3.flv"/><Relationship Id="rId6" Type="http://schemas.openxmlformats.org/officeDocument/2006/relationships/video" Target="../media/media3.flv"/><Relationship Id="rId7" Type="http://schemas.openxmlformats.org/officeDocument/2006/relationships/slideLayout" Target="../slideLayouts/slideLayout2.xml"/><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 Type="http://schemas.microsoft.com/office/2007/relationships/media" Target="../media/media1.flv"/><Relationship Id="rId2" Type="http://schemas.openxmlformats.org/officeDocument/2006/relationships/video" Target="../media/media1.flv"/></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7.png"/><Relationship Id="rId5" Type="http://schemas.openxmlformats.org/officeDocument/2006/relationships/image" Target="../media/image36.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27.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6.png"/><Relationship Id="rId7"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microsoft.com/office/2007/relationships/media" Target="../media/media8.mpg"/><Relationship Id="rId20" Type="http://schemas.openxmlformats.org/officeDocument/2006/relationships/notesSlide" Target="../notesSlides/notesSlide14.xml"/><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image" Target="../media/image43.png"/><Relationship Id="rId25" Type="http://schemas.openxmlformats.org/officeDocument/2006/relationships/image" Target="../media/image44.png"/><Relationship Id="rId26" Type="http://schemas.openxmlformats.org/officeDocument/2006/relationships/image" Target="../media/image45.png"/><Relationship Id="rId27" Type="http://schemas.openxmlformats.org/officeDocument/2006/relationships/image" Target="../media/image46.png"/><Relationship Id="rId28" Type="http://schemas.openxmlformats.org/officeDocument/2006/relationships/image" Target="../media/image47.png"/><Relationship Id="rId29" Type="http://schemas.openxmlformats.org/officeDocument/2006/relationships/image" Target="../media/image48.png"/><Relationship Id="rId10" Type="http://schemas.openxmlformats.org/officeDocument/2006/relationships/video" Target="../media/media8.mpg"/><Relationship Id="rId11" Type="http://schemas.microsoft.com/office/2007/relationships/media" Target="../media/media9.mpg"/><Relationship Id="rId12" Type="http://schemas.openxmlformats.org/officeDocument/2006/relationships/video" Target="../media/media9.mpg"/><Relationship Id="rId13" Type="http://schemas.microsoft.com/office/2007/relationships/media" Target="../media/media10.mpg"/><Relationship Id="rId14" Type="http://schemas.openxmlformats.org/officeDocument/2006/relationships/video" Target="../media/media10.mpg"/><Relationship Id="rId15" Type="http://schemas.microsoft.com/office/2007/relationships/media" Target="../media/media11.mpg"/><Relationship Id="rId16" Type="http://schemas.openxmlformats.org/officeDocument/2006/relationships/video" Target="../media/media11.mpg"/><Relationship Id="rId17" Type="http://schemas.microsoft.com/office/2007/relationships/media" Target="../media/media12.mpg"/><Relationship Id="rId18" Type="http://schemas.openxmlformats.org/officeDocument/2006/relationships/video" Target="../media/media12.mpg"/><Relationship Id="rId19" Type="http://schemas.openxmlformats.org/officeDocument/2006/relationships/slideLayout" Target="../slideLayouts/slideLayout2.xml"/><Relationship Id="rId1" Type="http://schemas.microsoft.com/office/2007/relationships/media" Target="../media/media4.mpg"/><Relationship Id="rId2" Type="http://schemas.openxmlformats.org/officeDocument/2006/relationships/video" Target="../media/media4.mpg"/><Relationship Id="rId3" Type="http://schemas.microsoft.com/office/2007/relationships/media" Target="../media/media5.mpg"/><Relationship Id="rId4" Type="http://schemas.openxmlformats.org/officeDocument/2006/relationships/video" Target="../media/media5.mpg"/><Relationship Id="rId5" Type="http://schemas.microsoft.com/office/2007/relationships/media" Target="../media/media6.mpg"/><Relationship Id="rId6" Type="http://schemas.openxmlformats.org/officeDocument/2006/relationships/video" Target="../media/media6.mpg"/><Relationship Id="rId7" Type="http://schemas.microsoft.com/office/2007/relationships/media" Target="../media/media7.mpg"/><Relationship Id="rId8" Type="http://schemas.openxmlformats.org/officeDocument/2006/relationships/video" Target="../media/media7.m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5.xml"/><Relationship Id="rId5" Type="http://schemas.openxmlformats.org/officeDocument/2006/relationships/image" Target="../media/image49.png"/><Relationship Id="rId1" Type="http://schemas.microsoft.com/office/2007/relationships/media" Target="../media/media13.avi"/><Relationship Id="rId2" Type="http://schemas.openxmlformats.org/officeDocument/2006/relationships/video" Target="../media/media13.avi"/></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6"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chart" Target="../charts/chart5.xml"/><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eg"/><Relationship Id="rId5"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jpg"/><Relationship Id="rId5" Type="http://schemas.openxmlformats.org/officeDocument/2006/relationships/image" Target="../media/image62.jpg"/><Relationship Id="rId6" Type="http://schemas.openxmlformats.org/officeDocument/2006/relationships/image" Target="../media/image63.jp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3" Type="http://schemas.openxmlformats.org/officeDocument/2006/relationships/image" Target="../media/image84.jpg"/><Relationship Id="rId4" Type="http://schemas.openxmlformats.org/officeDocument/2006/relationships/image" Target="../media/image85.jpg"/><Relationship Id="rId5" Type="http://schemas.openxmlformats.org/officeDocument/2006/relationships/image" Target="../media/image86.jpg"/><Relationship Id="rId6" Type="http://schemas.openxmlformats.org/officeDocument/2006/relationships/image" Target="../media/image87.jpg"/><Relationship Id="rId7"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jpg"/><Relationship Id="rId7" Type="http://schemas.openxmlformats.org/officeDocument/2006/relationships/image" Target="../media/image22.jpg"/><Relationship Id="rId8" Type="http://schemas.openxmlformats.org/officeDocument/2006/relationships/image" Target="../media/image23.jp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108.png"/><Relationship Id="rId7" Type="http://schemas.openxmlformats.org/officeDocument/2006/relationships/image" Target="../media/image109.png"/><Relationship Id="rId8" Type="http://schemas.openxmlformats.org/officeDocument/2006/relationships/chart" Target="../charts/chart6.xml"/><Relationship Id="rId9" Type="http://schemas.openxmlformats.org/officeDocument/2006/relationships/image" Target="../media/image110.png"/><Relationship Id="rId10"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8148"/>
            <a:ext cx="8229600" cy="1143000"/>
          </a:xfrm>
        </p:spPr>
        <p:txBody>
          <a:bodyPr/>
          <a:lstStyle/>
          <a:p>
            <a:r>
              <a:rPr lang="en-US" dirty="0" err="1" smtClean="0">
                <a:latin typeface="Arial Black"/>
                <a:cs typeface="Arial Black"/>
              </a:rPr>
              <a:t>Tera</a:t>
            </a:r>
            <a:r>
              <a:rPr lang="en-US" dirty="0" smtClean="0">
                <a:latin typeface="Arial Black"/>
                <a:cs typeface="Arial Black"/>
              </a:rPr>
              <a:t>-scale deep learning</a:t>
            </a:r>
            <a:endParaRPr lang="en-US" dirty="0">
              <a:latin typeface="Arial Black"/>
              <a:cs typeface="Arial Black"/>
            </a:endParaRPr>
          </a:p>
        </p:txBody>
      </p:sp>
      <p:sp>
        <p:nvSpPr>
          <p:cNvPr id="4" name="TextBox 3"/>
          <p:cNvSpPr txBox="1"/>
          <p:nvPr/>
        </p:nvSpPr>
        <p:spPr>
          <a:xfrm>
            <a:off x="2558950" y="3242231"/>
            <a:ext cx="4093188" cy="892552"/>
          </a:xfrm>
          <a:prstGeom prst="rect">
            <a:avLst/>
          </a:prstGeom>
          <a:noFill/>
        </p:spPr>
        <p:txBody>
          <a:bodyPr wrap="none" rtlCol="0">
            <a:spAutoFit/>
          </a:bodyPr>
          <a:lstStyle/>
          <a:p>
            <a:pPr algn="ctr"/>
            <a:r>
              <a:rPr lang="en-US" sz="2800" dirty="0" smtClean="0"/>
              <a:t>Quoc V. Le</a:t>
            </a:r>
          </a:p>
          <a:p>
            <a:pPr algn="ctr"/>
            <a:r>
              <a:rPr lang="en-US" sz="2400" dirty="0" smtClean="0"/>
              <a:t>Stanford University and Google</a:t>
            </a:r>
            <a:endParaRPr lang="en-US" sz="2400" dirty="0"/>
          </a:p>
        </p:txBody>
      </p:sp>
    </p:spTree>
    <p:extLst>
      <p:ext uri="{BB962C8B-B14F-4D97-AF65-F5344CB8AC3E}">
        <p14:creationId xmlns:p14="http://schemas.microsoft.com/office/powerpoint/2010/main" val="10884616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endParaRPr lang="en-US"/>
          </a:p>
        </p:txBody>
      </p:sp>
      <p:pic>
        <p:nvPicPr>
          <p:cNvPr id="3" name="Picture 2" descr="tica_col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512" y="925744"/>
            <a:ext cx="5482665" cy="5556630"/>
          </a:xfrm>
          <a:prstGeom prst="rect">
            <a:avLst/>
          </a:prstGeom>
        </p:spPr>
      </p:pic>
      <p:sp>
        <p:nvSpPr>
          <p:cNvPr id="6" name="Frame 5"/>
          <p:cNvSpPr/>
          <p:nvPr/>
        </p:nvSpPr>
        <p:spPr>
          <a:xfrm>
            <a:off x="3793743" y="5311501"/>
            <a:ext cx="1212499" cy="1192965"/>
          </a:xfrm>
          <a:prstGeom prst="frame">
            <a:avLst>
              <a:gd name="adj1" fmla="val 7123"/>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grpSp>
        <p:nvGrpSpPr>
          <p:cNvPr id="7" name="Group 6"/>
          <p:cNvGrpSpPr/>
          <p:nvPr/>
        </p:nvGrpSpPr>
        <p:grpSpPr>
          <a:xfrm>
            <a:off x="3930836" y="4976478"/>
            <a:ext cx="854765" cy="1378060"/>
            <a:chOff x="4974671" y="804789"/>
            <a:chExt cx="854765" cy="1378060"/>
          </a:xfrm>
        </p:grpSpPr>
        <p:cxnSp>
          <p:nvCxnSpPr>
            <p:cNvPr id="8" name="Straight Arrow Connector 7"/>
            <p:cNvCxnSpPr>
              <a:endCxn id="17" idx="4"/>
            </p:cNvCxnSpPr>
            <p:nvPr/>
          </p:nvCxnSpPr>
          <p:spPr>
            <a:xfrm flipV="1">
              <a:off x="4974671" y="1088355"/>
              <a:ext cx="487431" cy="22303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4992736" y="1043239"/>
              <a:ext cx="469366" cy="6866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404061" y="1043239"/>
              <a:ext cx="58041" cy="6866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401479" y="1043239"/>
              <a:ext cx="60623" cy="2681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992736" y="1043239"/>
              <a:ext cx="469366" cy="11396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5404061" y="1043239"/>
              <a:ext cx="58041" cy="11396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5462102" y="1043239"/>
              <a:ext cx="364751" cy="68661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5462102" y="1095077"/>
              <a:ext cx="367334" cy="10877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5462102" y="1043239"/>
              <a:ext cx="364751" cy="2681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5320310" y="804789"/>
              <a:ext cx="283583" cy="283566"/>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19" name="TextBox 18"/>
          <p:cNvSpPr txBox="1"/>
          <p:nvPr/>
        </p:nvSpPr>
        <p:spPr>
          <a:xfrm>
            <a:off x="608872" y="203805"/>
            <a:ext cx="7989061" cy="523220"/>
          </a:xfrm>
          <a:prstGeom prst="rect">
            <a:avLst/>
          </a:prstGeom>
          <a:noFill/>
        </p:spPr>
        <p:txBody>
          <a:bodyPr wrap="none" rtlCol="0">
            <a:spAutoFit/>
          </a:bodyPr>
          <a:lstStyle/>
          <a:p>
            <a:pPr algn="ctr"/>
            <a:r>
              <a:rPr lang="en-US" sz="2800" dirty="0" smtClean="0"/>
              <a:t>Topographic Independent Component Analysis (TICA)</a:t>
            </a:r>
            <a:endParaRPr lang="en-US" sz="2800" dirty="0"/>
          </a:p>
        </p:txBody>
      </p:sp>
    </p:spTree>
    <p:extLst>
      <p:ext uri="{BB962C8B-B14F-4D97-AF65-F5344CB8AC3E}">
        <p14:creationId xmlns:p14="http://schemas.microsoft.com/office/powerpoint/2010/main" val="2546885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optimizationproblem.png"/>
          <p:cNvPicPr>
            <a:picLocks noChangeAspect="1"/>
          </p:cNvPicPr>
          <p:nvPr/>
        </p:nvPicPr>
        <p:blipFill rotWithShape="1">
          <a:blip r:embed="rId3">
            <a:extLst>
              <a:ext uri="{28A0092B-C50C-407E-A947-70E740481C1C}">
                <a14:useLocalDpi xmlns:a14="http://schemas.microsoft.com/office/drawing/2010/main" val="0"/>
              </a:ext>
            </a:extLst>
          </a:blip>
          <a:srcRect t="67951"/>
          <a:stretch/>
        </p:blipFill>
        <p:spPr>
          <a:xfrm>
            <a:off x="6126863" y="2524718"/>
            <a:ext cx="2015498" cy="463728"/>
          </a:xfrm>
          <a:prstGeom prst="rect">
            <a:avLst/>
          </a:prstGeom>
        </p:spPr>
      </p:pic>
      <p:sp>
        <p:nvSpPr>
          <p:cNvPr id="21" name="TextBox 20"/>
          <p:cNvSpPr txBox="1"/>
          <p:nvPr/>
        </p:nvSpPr>
        <p:spPr>
          <a:xfrm>
            <a:off x="6082040" y="1065233"/>
            <a:ext cx="1219242" cy="369332"/>
          </a:xfrm>
          <a:prstGeom prst="rect">
            <a:avLst/>
          </a:prstGeom>
          <a:noFill/>
        </p:spPr>
        <p:txBody>
          <a:bodyPr wrap="none" rtlCol="0">
            <a:spAutoFit/>
          </a:bodyPr>
          <a:lstStyle/>
          <a:p>
            <a:r>
              <a:rPr lang="en-US" dirty="0"/>
              <a:t>2</a:t>
            </a:r>
            <a:r>
              <a:rPr lang="en-US" dirty="0" smtClean="0"/>
              <a:t>. Learning</a:t>
            </a:r>
            <a:endParaRPr lang="en-US" dirty="0"/>
          </a:p>
        </p:txBody>
      </p:sp>
      <p:pic>
        <p:nvPicPr>
          <p:cNvPr id="6" name="Picture 5" descr="equation1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383" y="423320"/>
            <a:ext cx="2264710" cy="873638"/>
          </a:xfrm>
          <a:prstGeom prst="rect">
            <a:avLst/>
          </a:prstGeom>
        </p:spPr>
      </p:pic>
      <p:pic>
        <p:nvPicPr>
          <p:cNvPr id="8" name="Picture 7" descr="equation1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2822" y="1526337"/>
            <a:ext cx="2993874" cy="950561"/>
          </a:xfrm>
          <a:prstGeom prst="rect">
            <a:avLst/>
          </a:prstGeom>
        </p:spPr>
      </p:pic>
      <p:pic>
        <p:nvPicPr>
          <p:cNvPr id="18" name="Picture 17" descr="equation1a.png"/>
          <p:cNvPicPr>
            <a:picLocks noChangeAspect="1"/>
          </p:cNvPicPr>
          <p:nvPr/>
        </p:nvPicPr>
        <p:blipFill rotWithShape="1">
          <a:blip r:embed="rId4">
            <a:extLst>
              <a:ext uri="{28A0092B-C50C-407E-A947-70E740481C1C}">
                <a14:useLocalDpi xmlns:a14="http://schemas.microsoft.com/office/drawing/2010/main" val="0"/>
              </a:ext>
            </a:extLst>
          </a:blip>
          <a:srcRect l="57086" r="13839"/>
          <a:stretch/>
        </p:blipFill>
        <p:spPr>
          <a:xfrm>
            <a:off x="2602498" y="5714345"/>
            <a:ext cx="658462" cy="873638"/>
          </a:xfrm>
          <a:prstGeom prst="rect">
            <a:avLst/>
          </a:prstGeom>
        </p:spPr>
      </p:pic>
      <p:cxnSp>
        <p:nvCxnSpPr>
          <p:cNvPr id="15" name="Straight Arrow Connector 14"/>
          <p:cNvCxnSpPr/>
          <p:nvPr/>
        </p:nvCxnSpPr>
        <p:spPr>
          <a:xfrm flipV="1">
            <a:off x="2790627" y="5393052"/>
            <a:ext cx="0" cy="4903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073661" y="6212952"/>
            <a:ext cx="1332441" cy="400110"/>
          </a:xfrm>
          <a:prstGeom prst="rect">
            <a:avLst/>
          </a:prstGeom>
          <a:noFill/>
        </p:spPr>
        <p:txBody>
          <a:bodyPr wrap="none" rtlCol="0">
            <a:spAutoFit/>
          </a:bodyPr>
          <a:lstStyle/>
          <a:p>
            <a:r>
              <a:rPr lang="en-US" sz="2000" dirty="0" smtClean="0"/>
              <a:t>Input data:</a:t>
            </a:r>
            <a:endParaRPr lang="en-US" sz="2000" dirty="0"/>
          </a:p>
        </p:txBody>
      </p:sp>
      <p:pic>
        <p:nvPicPr>
          <p:cNvPr id="19" name="Picture 18" descr="einstein_color.jpg"/>
          <p:cNvPicPr>
            <a:picLocks noChangeAspect="1"/>
          </p:cNvPicPr>
          <p:nvPr/>
        </p:nvPicPr>
        <p:blipFill rotWithShape="1">
          <a:blip r:embed="rId6">
            <a:extLst>
              <a:ext uri="{28A0092B-C50C-407E-A947-70E740481C1C}">
                <a14:useLocalDpi xmlns:a14="http://schemas.microsoft.com/office/drawing/2010/main" val="0"/>
              </a:ext>
            </a:extLst>
          </a:blip>
          <a:srcRect l="2696" t="1379" r="2006" b="4036"/>
          <a:stretch/>
        </p:blipFill>
        <p:spPr>
          <a:xfrm>
            <a:off x="2608144" y="6426544"/>
            <a:ext cx="364965" cy="384701"/>
          </a:xfrm>
          <a:prstGeom prst="rect">
            <a:avLst/>
          </a:prstGeom>
        </p:spPr>
      </p:pic>
      <p:pic>
        <p:nvPicPr>
          <p:cNvPr id="4" name="Picture 3" descr="TICA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32" y="236358"/>
            <a:ext cx="5500474" cy="5156694"/>
          </a:xfrm>
          <a:prstGeom prst="rect">
            <a:avLst/>
          </a:prstGeom>
        </p:spPr>
      </p:pic>
      <p:grpSp>
        <p:nvGrpSpPr>
          <p:cNvPr id="13" name="Group 12"/>
          <p:cNvGrpSpPr/>
          <p:nvPr/>
        </p:nvGrpSpPr>
        <p:grpSpPr>
          <a:xfrm>
            <a:off x="1286700" y="3791443"/>
            <a:ext cx="454060" cy="521732"/>
            <a:chOff x="1286700" y="3791443"/>
            <a:chExt cx="454060" cy="521732"/>
          </a:xfrm>
        </p:grpSpPr>
        <p:sp>
          <p:nvSpPr>
            <p:cNvPr id="22" name="TextBox 21"/>
            <p:cNvSpPr txBox="1"/>
            <p:nvPr/>
          </p:nvSpPr>
          <p:spPr>
            <a:xfrm>
              <a:off x="1286700" y="3791443"/>
              <a:ext cx="390026" cy="369332"/>
            </a:xfrm>
            <a:prstGeom prst="rect">
              <a:avLst/>
            </a:prstGeom>
            <a:noFill/>
          </p:spPr>
          <p:txBody>
            <a:bodyPr wrap="none" rtlCol="0">
              <a:spAutoFit/>
            </a:bodyPr>
            <a:lstStyle/>
            <a:p>
              <a:r>
                <a:rPr lang="en-US" dirty="0" smtClean="0"/>
                <a:t>W</a:t>
              </a:r>
              <a:endParaRPr lang="en-US" dirty="0"/>
            </a:p>
          </p:txBody>
        </p:sp>
        <p:sp>
          <p:nvSpPr>
            <p:cNvPr id="23" name="TextBox 22"/>
            <p:cNvSpPr txBox="1"/>
            <p:nvPr/>
          </p:nvSpPr>
          <p:spPr>
            <a:xfrm>
              <a:off x="1439100" y="3943843"/>
              <a:ext cx="301660" cy="369332"/>
            </a:xfrm>
            <a:prstGeom prst="rect">
              <a:avLst/>
            </a:prstGeom>
            <a:noFill/>
          </p:spPr>
          <p:txBody>
            <a:bodyPr wrap="none" rtlCol="0">
              <a:spAutoFit/>
            </a:bodyPr>
            <a:lstStyle/>
            <a:p>
              <a:r>
                <a:rPr lang="en-US" dirty="0"/>
                <a:t>1</a:t>
              </a:r>
            </a:p>
          </p:txBody>
        </p:sp>
      </p:grpSp>
      <p:grpSp>
        <p:nvGrpSpPr>
          <p:cNvPr id="12" name="Group 11"/>
          <p:cNvGrpSpPr/>
          <p:nvPr/>
        </p:nvGrpSpPr>
        <p:grpSpPr>
          <a:xfrm>
            <a:off x="4143643" y="3606777"/>
            <a:ext cx="454060" cy="521732"/>
            <a:chOff x="4143643" y="3606777"/>
            <a:chExt cx="454060" cy="521732"/>
          </a:xfrm>
        </p:grpSpPr>
        <p:sp>
          <p:nvSpPr>
            <p:cNvPr id="24" name="TextBox 23"/>
            <p:cNvSpPr txBox="1"/>
            <p:nvPr/>
          </p:nvSpPr>
          <p:spPr>
            <a:xfrm>
              <a:off x="4143643" y="3606777"/>
              <a:ext cx="390026" cy="369332"/>
            </a:xfrm>
            <a:prstGeom prst="rect">
              <a:avLst/>
            </a:prstGeom>
            <a:noFill/>
          </p:spPr>
          <p:txBody>
            <a:bodyPr wrap="none" rtlCol="0">
              <a:spAutoFit/>
            </a:bodyPr>
            <a:lstStyle/>
            <a:p>
              <a:r>
                <a:rPr lang="en-US" dirty="0" smtClean="0"/>
                <a:t>W</a:t>
              </a:r>
              <a:endParaRPr lang="en-US" dirty="0"/>
            </a:p>
          </p:txBody>
        </p:sp>
        <p:sp>
          <p:nvSpPr>
            <p:cNvPr id="25" name="TextBox 24"/>
            <p:cNvSpPr txBox="1"/>
            <p:nvPr/>
          </p:nvSpPr>
          <p:spPr>
            <a:xfrm>
              <a:off x="4296043" y="3759177"/>
              <a:ext cx="301660" cy="369332"/>
            </a:xfrm>
            <a:prstGeom prst="rect">
              <a:avLst/>
            </a:prstGeom>
            <a:noFill/>
          </p:spPr>
          <p:txBody>
            <a:bodyPr wrap="none" rtlCol="0">
              <a:spAutoFit/>
            </a:bodyPr>
            <a:lstStyle/>
            <a:p>
              <a:r>
                <a:rPr lang="en-US" dirty="0"/>
                <a:t>9</a:t>
              </a:r>
            </a:p>
          </p:txBody>
        </p:sp>
      </p:grpSp>
      <p:grpSp>
        <p:nvGrpSpPr>
          <p:cNvPr id="10" name="Group 9"/>
          <p:cNvGrpSpPr/>
          <p:nvPr/>
        </p:nvGrpSpPr>
        <p:grpSpPr>
          <a:xfrm>
            <a:off x="124059" y="2917878"/>
            <a:ext cx="842730" cy="618815"/>
            <a:chOff x="124059" y="2917878"/>
            <a:chExt cx="842730" cy="618815"/>
          </a:xfrm>
        </p:grpSpPr>
        <p:sp>
          <p:nvSpPr>
            <p:cNvPr id="26" name="TextBox 25"/>
            <p:cNvSpPr txBox="1"/>
            <p:nvPr/>
          </p:nvSpPr>
          <p:spPr>
            <a:xfrm>
              <a:off x="124059" y="3014961"/>
              <a:ext cx="390026" cy="369332"/>
            </a:xfrm>
            <a:prstGeom prst="rect">
              <a:avLst/>
            </a:prstGeom>
            <a:noFill/>
          </p:spPr>
          <p:txBody>
            <a:bodyPr wrap="none" rtlCol="0">
              <a:spAutoFit/>
            </a:bodyPr>
            <a:lstStyle/>
            <a:p>
              <a:r>
                <a:rPr lang="en-US" dirty="0" smtClean="0"/>
                <a:t>W</a:t>
              </a:r>
              <a:endParaRPr lang="en-US" dirty="0"/>
            </a:p>
          </p:txBody>
        </p:sp>
        <p:sp>
          <p:nvSpPr>
            <p:cNvPr id="27" name="TextBox 26"/>
            <p:cNvSpPr txBox="1"/>
            <p:nvPr/>
          </p:nvSpPr>
          <p:spPr>
            <a:xfrm>
              <a:off x="276459" y="3167361"/>
              <a:ext cx="301660" cy="369332"/>
            </a:xfrm>
            <a:prstGeom prst="rect">
              <a:avLst/>
            </a:prstGeom>
            <a:noFill/>
          </p:spPr>
          <p:txBody>
            <a:bodyPr wrap="none" rtlCol="0">
              <a:spAutoFit/>
            </a:bodyPr>
            <a:lstStyle/>
            <a:p>
              <a:r>
                <a:rPr lang="en-US" dirty="0"/>
                <a:t>1</a:t>
              </a:r>
            </a:p>
          </p:txBody>
        </p:sp>
        <p:pic>
          <p:nvPicPr>
            <p:cNvPr id="30" name="Picture 29" descr="equation1a.png"/>
            <p:cNvPicPr>
              <a:picLocks noChangeAspect="1"/>
            </p:cNvPicPr>
            <p:nvPr/>
          </p:nvPicPr>
          <p:blipFill rotWithShape="1">
            <a:blip r:embed="rId4">
              <a:extLst>
                <a:ext uri="{28A0092B-C50C-407E-A947-70E740481C1C}">
                  <a14:useLocalDpi xmlns:a14="http://schemas.microsoft.com/office/drawing/2010/main" val="0"/>
                </a:ext>
              </a:extLst>
            </a:blip>
            <a:srcRect l="57086" r="13839"/>
            <a:stretch/>
          </p:blipFill>
          <p:spPr>
            <a:xfrm>
              <a:off x="514143" y="2917878"/>
              <a:ext cx="452646" cy="600565"/>
            </a:xfrm>
            <a:prstGeom prst="rect">
              <a:avLst/>
            </a:prstGeom>
          </p:spPr>
        </p:pic>
        <p:sp>
          <p:nvSpPr>
            <p:cNvPr id="31" name="TextBox 30"/>
            <p:cNvSpPr txBox="1"/>
            <p:nvPr/>
          </p:nvSpPr>
          <p:spPr>
            <a:xfrm>
              <a:off x="363313" y="2954173"/>
              <a:ext cx="300082" cy="369332"/>
            </a:xfrm>
            <a:prstGeom prst="rect">
              <a:avLst/>
            </a:prstGeom>
            <a:noFill/>
          </p:spPr>
          <p:txBody>
            <a:bodyPr wrap="none" rtlCol="0">
              <a:spAutoFit/>
            </a:bodyPr>
            <a:lstStyle/>
            <a:p>
              <a:r>
                <a:rPr lang="en-US" dirty="0" smtClean="0"/>
                <a:t>T</a:t>
              </a:r>
              <a:endParaRPr lang="en-US" dirty="0"/>
            </a:p>
          </p:txBody>
        </p:sp>
      </p:grpSp>
      <p:grpSp>
        <p:nvGrpSpPr>
          <p:cNvPr id="32" name="Group 31"/>
          <p:cNvGrpSpPr/>
          <p:nvPr/>
        </p:nvGrpSpPr>
        <p:grpSpPr>
          <a:xfrm>
            <a:off x="4856257" y="2797165"/>
            <a:ext cx="842730" cy="618815"/>
            <a:chOff x="124059" y="2917878"/>
            <a:chExt cx="842730" cy="618815"/>
          </a:xfrm>
        </p:grpSpPr>
        <p:sp>
          <p:nvSpPr>
            <p:cNvPr id="33" name="TextBox 32"/>
            <p:cNvSpPr txBox="1"/>
            <p:nvPr/>
          </p:nvSpPr>
          <p:spPr>
            <a:xfrm>
              <a:off x="124059" y="3014961"/>
              <a:ext cx="390026" cy="369332"/>
            </a:xfrm>
            <a:prstGeom prst="rect">
              <a:avLst/>
            </a:prstGeom>
            <a:noFill/>
          </p:spPr>
          <p:txBody>
            <a:bodyPr wrap="none" rtlCol="0">
              <a:spAutoFit/>
            </a:bodyPr>
            <a:lstStyle/>
            <a:p>
              <a:r>
                <a:rPr lang="en-US" dirty="0" smtClean="0"/>
                <a:t>W</a:t>
              </a:r>
              <a:endParaRPr lang="en-US" dirty="0"/>
            </a:p>
          </p:txBody>
        </p:sp>
        <p:sp>
          <p:nvSpPr>
            <p:cNvPr id="34" name="TextBox 33"/>
            <p:cNvSpPr txBox="1"/>
            <p:nvPr/>
          </p:nvSpPr>
          <p:spPr>
            <a:xfrm>
              <a:off x="276459" y="3167361"/>
              <a:ext cx="301660" cy="369332"/>
            </a:xfrm>
            <a:prstGeom prst="rect">
              <a:avLst/>
            </a:prstGeom>
            <a:noFill/>
          </p:spPr>
          <p:txBody>
            <a:bodyPr wrap="none" rtlCol="0">
              <a:spAutoFit/>
            </a:bodyPr>
            <a:lstStyle/>
            <a:p>
              <a:r>
                <a:rPr lang="en-US" dirty="0" smtClean="0"/>
                <a:t>9</a:t>
              </a:r>
              <a:endParaRPr lang="en-US" dirty="0"/>
            </a:p>
          </p:txBody>
        </p:sp>
        <p:pic>
          <p:nvPicPr>
            <p:cNvPr id="35" name="Picture 34" descr="equation1a.png"/>
            <p:cNvPicPr>
              <a:picLocks noChangeAspect="1"/>
            </p:cNvPicPr>
            <p:nvPr/>
          </p:nvPicPr>
          <p:blipFill rotWithShape="1">
            <a:blip r:embed="rId4">
              <a:extLst>
                <a:ext uri="{28A0092B-C50C-407E-A947-70E740481C1C}">
                  <a14:useLocalDpi xmlns:a14="http://schemas.microsoft.com/office/drawing/2010/main" val="0"/>
                </a:ext>
              </a:extLst>
            </a:blip>
            <a:srcRect l="57086" r="13839"/>
            <a:stretch/>
          </p:blipFill>
          <p:spPr>
            <a:xfrm>
              <a:off x="514143" y="2917878"/>
              <a:ext cx="452646" cy="600565"/>
            </a:xfrm>
            <a:prstGeom prst="rect">
              <a:avLst/>
            </a:prstGeom>
          </p:spPr>
        </p:pic>
        <p:sp>
          <p:nvSpPr>
            <p:cNvPr id="36" name="TextBox 35"/>
            <p:cNvSpPr txBox="1"/>
            <p:nvPr/>
          </p:nvSpPr>
          <p:spPr>
            <a:xfrm>
              <a:off x="363313" y="2954173"/>
              <a:ext cx="300082" cy="369332"/>
            </a:xfrm>
            <a:prstGeom prst="rect">
              <a:avLst/>
            </a:prstGeom>
            <a:noFill/>
          </p:spPr>
          <p:txBody>
            <a:bodyPr wrap="none" rtlCol="0">
              <a:spAutoFit/>
            </a:bodyPr>
            <a:lstStyle/>
            <a:p>
              <a:r>
                <a:rPr lang="en-US" dirty="0" smtClean="0"/>
                <a:t>T</a:t>
              </a:r>
              <a:endParaRPr lang="en-US" dirty="0"/>
            </a:p>
          </p:txBody>
        </p:sp>
      </p:grpSp>
      <p:sp>
        <p:nvSpPr>
          <p:cNvPr id="5" name="TextBox 4"/>
          <p:cNvSpPr txBox="1"/>
          <p:nvPr/>
        </p:nvSpPr>
        <p:spPr>
          <a:xfrm>
            <a:off x="1073661" y="51692"/>
            <a:ext cx="2395495" cy="369332"/>
          </a:xfrm>
          <a:prstGeom prst="rect">
            <a:avLst/>
          </a:prstGeom>
          <a:noFill/>
        </p:spPr>
        <p:txBody>
          <a:bodyPr wrap="none" rtlCol="0">
            <a:spAutoFit/>
          </a:bodyPr>
          <a:lstStyle/>
          <a:p>
            <a:r>
              <a:rPr lang="en-US" dirty="0" smtClean="0"/>
              <a:t>1. Feature computation</a:t>
            </a:r>
            <a:endParaRPr lang="en-US" dirty="0"/>
          </a:p>
        </p:txBody>
      </p:sp>
      <p:grpSp>
        <p:nvGrpSpPr>
          <p:cNvPr id="52" name="Group 51"/>
          <p:cNvGrpSpPr/>
          <p:nvPr/>
        </p:nvGrpSpPr>
        <p:grpSpPr>
          <a:xfrm>
            <a:off x="3492298" y="1022872"/>
            <a:ext cx="1534226" cy="740501"/>
            <a:chOff x="3492298" y="1022872"/>
            <a:chExt cx="1534226" cy="740501"/>
          </a:xfrm>
        </p:grpSpPr>
        <p:grpSp>
          <p:nvGrpSpPr>
            <p:cNvPr id="42" name="Group 41"/>
            <p:cNvGrpSpPr/>
            <p:nvPr/>
          </p:nvGrpSpPr>
          <p:grpSpPr>
            <a:xfrm>
              <a:off x="3754973" y="1144558"/>
              <a:ext cx="842730" cy="618815"/>
              <a:chOff x="124059" y="2917878"/>
              <a:chExt cx="842730" cy="618815"/>
            </a:xfrm>
          </p:grpSpPr>
          <p:sp>
            <p:nvSpPr>
              <p:cNvPr id="43" name="TextBox 42"/>
              <p:cNvSpPr txBox="1"/>
              <p:nvPr/>
            </p:nvSpPr>
            <p:spPr>
              <a:xfrm>
                <a:off x="124059" y="3014961"/>
                <a:ext cx="390026" cy="369332"/>
              </a:xfrm>
              <a:prstGeom prst="rect">
                <a:avLst/>
              </a:prstGeom>
              <a:noFill/>
            </p:spPr>
            <p:txBody>
              <a:bodyPr wrap="none" rtlCol="0">
                <a:spAutoFit/>
              </a:bodyPr>
              <a:lstStyle/>
              <a:p>
                <a:r>
                  <a:rPr lang="en-US" dirty="0" smtClean="0"/>
                  <a:t>W</a:t>
                </a:r>
                <a:endParaRPr lang="en-US" dirty="0"/>
              </a:p>
            </p:txBody>
          </p:sp>
          <p:sp>
            <p:nvSpPr>
              <p:cNvPr id="44" name="TextBox 43"/>
              <p:cNvSpPr txBox="1"/>
              <p:nvPr/>
            </p:nvSpPr>
            <p:spPr>
              <a:xfrm>
                <a:off x="276459" y="3167361"/>
                <a:ext cx="301660" cy="369332"/>
              </a:xfrm>
              <a:prstGeom prst="rect">
                <a:avLst/>
              </a:prstGeom>
              <a:noFill/>
            </p:spPr>
            <p:txBody>
              <a:bodyPr wrap="none" rtlCol="0">
                <a:spAutoFit/>
              </a:bodyPr>
              <a:lstStyle/>
              <a:p>
                <a:r>
                  <a:rPr lang="en-US" dirty="0" smtClean="0"/>
                  <a:t>9</a:t>
                </a:r>
                <a:endParaRPr lang="en-US" dirty="0"/>
              </a:p>
            </p:txBody>
          </p:sp>
          <p:pic>
            <p:nvPicPr>
              <p:cNvPr id="45" name="Picture 44" descr="equation1a.png"/>
              <p:cNvPicPr>
                <a:picLocks noChangeAspect="1"/>
              </p:cNvPicPr>
              <p:nvPr/>
            </p:nvPicPr>
            <p:blipFill rotWithShape="1">
              <a:blip r:embed="rId4">
                <a:extLst>
                  <a:ext uri="{28A0092B-C50C-407E-A947-70E740481C1C}">
                    <a14:useLocalDpi xmlns:a14="http://schemas.microsoft.com/office/drawing/2010/main" val="0"/>
                  </a:ext>
                </a:extLst>
              </a:blip>
              <a:srcRect l="57086" r="13839"/>
              <a:stretch/>
            </p:blipFill>
            <p:spPr>
              <a:xfrm>
                <a:off x="514143" y="2917878"/>
                <a:ext cx="452646" cy="600565"/>
              </a:xfrm>
              <a:prstGeom prst="rect">
                <a:avLst/>
              </a:prstGeom>
            </p:spPr>
          </p:pic>
          <p:sp>
            <p:nvSpPr>
              <p:cNvPr id="46" name="TextBox 45"/>
              <p:cNvSpPr txBox="1"/>
              <p:nvPr/>
            </p:nvSpPr>
            <p:spPr>
              <a:xfrm>
                <a:off x="363313" y="2954173"/>
                <a:ext cx="300082" cy="369332"/>
              </a:xfrm>
              <a:prstGeom prst="rect">
                <a:avLst/>
              </a:prstGeom>
              <a:noFill/>
            </p:spPr>
            <p:txBody>
              <a:bodyPr wrap="none" rtlCol="0">
                <a:spAutoFit/>
              </a:bodyPr>
              <a:lstStyle/>
              <a:p>
                <a:r>
                  <a:rPr lang="en-US" dirty="0" smtClean="0"/>
                  <a:t>T</a:t>
                </a:r>
                <a:endParaRPr lang="en-US" dirty="0"/>
              </a:p>
            </p:txBody>
          </p:sp>
        </p:grpSp>
        <p:sp>
          <p:nvSpPr>
            <p:cNvPr id="11" name="TextBox 10"/>
            <p:cNvSpPr txBox="1"/>
            <p:nvPr/>
          </p:nvSpPr>
          <p:spPr>
            <a:xfrm>
              <a:off x="4597703" y="1215549"/>
              <a:ext cx="277991" cy="461665"/>
            </a:xfrm>
            <a:prstGeom prst="rect">
              <a:avLst/>
            </a:prstGeom>
            <a:noFill/>
          </p:spPr>
          <p:txBody>
            <a:bodyPr wrap="none" rtlCol="0">
              <a:spAutoFit/>
            </a:bodyPr>
            <a:lstStyle/>
            <a:p>
              <a:r>
                <a:rPr lang="en-US" sz="2400" dirty="0" smtClean="0"/>
                <a:t>)</a:t>
              </a:r>
              <a:endParaRPr lang="en-US" sz="2400" dirty="0"/>
            </a:p>
          </p:txBody>
        </p:sp>
        <p:sp>
          <p:nvSpPr>
            <p:cNvPr id="48" name="TextBox 47"/>
            <p:cNvSpPr txBox="1"/>
            <p:nvPr/>
          </p:nvSpPr>
          <p:spPr>
            <a:xfrm>
              <a:off x="3492298" y="1212062"/>
              <a:ext cx="277991" cy="461665"/>
            </a:xfrm>
            <a:prstGeom prst="rect">
              <a:avLst/>
            </a:prstGeom>
            <a:noFill/>
          </p:spPr>
          <p:txBody>
            <a:bodyPr wrap="none" rtlCol="0">
              <a:spAutoFit/>
            </a:bodyPr>
            <a:lstStyle/>
            <a:p>
              <a:r>
                <a:rPr lang="en-US" sz="2400" dirty="0"/>
                <a:t>(</a:t>
              </a:r>
            </a:p>
          </p:txBody>
        </p:sp>
        <p:sp>
          <p:nvSpPr>
            <p:cNvPr id="49" name="TextBox 48"/>
            <p:cNvSpPr txBox="1"/>
            <p:nvPr/>
          </p:nvSpPr>
          <p:spPr>
            <a:xfrm>
              <a:off x="4724864" y="1022872"/>
              <a:ext cx="301660" cy="369332"/>
            </a:xfrm>
            <a:prstGeom prst="rect">
              <a:avLst/>
            </a:prstGeom>
            <a:noFill/>
          </p:spPr>
          <p:txBody>
            <a:bodyPr wrap="none" rtlCol="0">
              <a:spAutoFit/>
            </a:bodyPr>
            <a:lstStyle/>
            <a:p>
              <a:r>
                <a:rPr lang="en-US" dirty="0" smtClean="0"/>
                <a:t>2</a:t>
              </a:r>
              <a:endParaRPr lang="en-US" dirty="0"/>
            </a:p>
          </p:txBody>
        </p:sp>
      </p:grpSp>
      <p:grpSp>
        <p:nvGrpSpPr>
          <p:cNvPr id="14" name="Group 13"/>
          <p:cNvGrpSpPr/>
          <p:nvPr/>
        </p:nvGrpSpPr>
        <p:grpSpPr>
          <a:xfrm>
            <a:off x="1286700" y="1175272"/>
            <a:ext cx="1345285" cy="740501"/>
            <a:chOff x="1286700" y="1175272"/>
            <a:chExt cx="1345285" cy="740501"/>
          </a:xfrm>
        </p:grpSpPr>
        <p:grpSp>
          <p:nvGrpSpPr>
            <p:cNvPr id="37" name="Group 36"/>
            <p:cNvGrpSpPr/>
            <p:nvPr/>
          </p:nvGrpSpPr>
          <p:grpSpPr>
            <a:xfrm>
              <a:off x="1484232" y="1296958"/>
              <a:ext cx="842730" cy="618815"/>
              <a:chOff x="124059" y="2917878"/>
              <a:chExt cx="842730" cy="618815"/>
            </a:xfrm>
          </p:grpSpPr>
          <p:sp>
            <p:nvSpPr>
              <p:cNvPr id="38" name="TextBox 37"/>
              <p:cNvSpPr txBox="1"/>
              <p:nvPr/>
            </p:nvSpPr>
            <p:spPr>
              <a:xfrm>
                <a:off x="124059" y="3014961"/>
                <a:ext cx="390026" cy="369332"/>
              </a:xfrm>
              <a:prstGeom prst="rect">
                <a:avLst/>
              </a:prstGeom>
              <a:noFill/>
            </p:spPr>
            <p:txBody>
              <a:bodyPr wrap="none" rtlCol="0">
                <a:spAutoFit/>
              </a:bodyPr>
              <a:lstStyle/>
              <a:p>
                <a:r>
                  <a:rPr lang="en-US" dirty="0" smtClean="0"/>
                  <a:t>W</a:t>
                </a:r>
                <a:endParaRPr lang="en-US" dirty="0"/>
              </a:p>
            </p:txBody>
          </p:sp>
          <p:sp>
            <p:nvSpPr>
              <p:cNvPr id="39" name="TextBox 38"/>
              <p:cNvSpPr txBox="1"/>
              <p:nvPr/>
            </p:nvSpPr>
            <p:spPr>
              <a:xfrm>
                <a:off x="276459" y="3167361"/>
                <a:ext cx="301660" cy="369332"/>
              </a:xfrm>
              <a:prstGeom prst="rect">
                <a:avLst/>
              </a:prstGeom>
              <a:noFill/>
            </p:spPr>
            <p:txBody>
              <a:bodyPr wrap="none" rtlCol="0">
                <a:spAutoFit/>
              </a:bodyPr>
              <a:lstStyle/>
              <a:p>
                <a:r>
                  <a:rPr lang="en-US" dirty="0"/>
                  <a:t>1</a:t>
                </a:r>
              </a:p>
            </p:txBody>
          </p:sp>
          <p:pic>
            <p:nvPicPr>
              <p:cNvPr id="40" name="Picture 39" descr="equation1a.png"/>
              <p:cNvPicPr>
                <a:picLocks noChangeAspect="1"/>
              </p:cNvPicPr>
              <p:nvPr/>
            </p:nvPicPr>
            <p:blipFill rotWithShape="1">
              <a:blip r:embed="rId4">
                <a:extLst>
                  <a:ext uri="{28A0092B-C50C-407E-A947-70E740481C1C}">
                    <a14:useLocalDpi xmlns:a14="http://schemas.microsoft.com/office/drawing/2010/main" val="0"/>
                  </a:ext>
                </a:extLst>
              </a:blip>
              <a:srcRect l="57086" r="13839"/>
              <a:stretch/>
            </p:blipFill>
            <p:spPr>
              <a:xfrm>
                <a:off x="514143" y="2917878"/>
                <a:ext cx="452646" cy="600565"/>
              </a:xfrm>
              <a:prstGeom prst="rect">
                <a:avLst/>
              </a:prstGeom>
            </p:spPr>
          </p:pic>
          <p:sp>
            <p:nvSpPr>
              <p:cNvPr id="41" name="TextBox 40"/>
              <p:cNvSpPr txBox="1"/>
              <p:nvPr/>
            </p:nvSpPr>
            <p:spPr>
              <a:xfrm>
                <a:off x="363313" y="2954173"/>
                <a:ext cx="300082" cy="369332"/>
              </a:xfrm>
              <a:prstGeom prst="rect">
                <a:avLst/>
              </a:prstGeom>
              <a:noFill/>
            </p:spPr>
            <p:txBody>
              <a:bodyPr wrap="none" rtlCol="0">
                <a:spAutoFit/>
              </a:bodyPr>
              <a:lstStyle/>
              <a:p>
                <a:r>
                  <a:rPr lang="en-US" dirty="0" smtClean="0"/>
                  <a:t>T</a:t>
                </a:r>
                <a:endParaRPr lang="en-US" dirty="0"/>
              </a:p>
            </p:txBody>
          </p:sp>
        </p:grpSp>
        <p:sp>
          <p:nvSpPr>
            <p:cNvPr id="47" name="TextBox 46"/>
            <p:cNvSpPr txBox="1"/>
            <p:nvPr/>
          </p:nvSpPr>
          <p:spPr>
            <a:xfrm>
              <a:off x="2247730" y="1296958"/>
              <a:ext cx="277991" cy="461665"/>
            </a:xfrm>
            <a:prstGeom prst="rect">
              <a:avLst/>
            </a:prstGeom>
            <a:noFill/>
          </p:spPr>
          <p:txBody>
            <a:bodyPr wrap="none" rtlCol="0">
              <a:spAutoFit/>
            </a:bodyPr>
            <a:lstStyle/>
            <a:p>
              <a:r>
                <a:rPr lang="en-US" sz="2400" dirty="0" smtClean="0"/>
                <a:t>)</a:t>
              </a:r>
              <a:endParaRPr lang="en-US" sz="2400" dirty="0"/>
            </a:p>
          </p:txBody>
        </p:sp>
        <p:sp>
          <p:nvSpPr>
            <p:cNvPr id="50" name="TextBox 49"/>
            <p:cNvSpPr txBox="1"/>
            <p:nvPr/>
          </p:nvSpPr>
          <p:spPr>
            <a:xfrm>
              <a:off x="1286700" y="1301708"/>
              <a:ext cx="277991" cy="461665"/>
            </a:xfrm>
            <a:prstGeom prst="rect">
              <a:avLst/>
            </a:prstGeom>
            <a:noFill/>
          </p:spPr>
          <p:txBody>
            <a:bodyPr wrap="none" rtlCol="0">
              <a:spAutoFit/>
            </a:bodyPr>
            <a:lstStyle/>
            <a:p>
              <a:r>
                <a:rPr lang="en-US" sz="2400" dirty="0"/>
                <a:t>(</a:t>
              </a:r>
            </a:p>
          </p:txBody>
        </p:sp>
        <p:sp>
          <p:nvSpPr>
            <p:cNvPr id="51" name="TextBox 50"/>
            <p:cNvSpPr txBox="1"/>
            <p:nvPr/>
          </p:nvSpPr>
          <p:spPr>
            <a:xfrm>
              <a:off x="2330325" y="1175272"/>
              <a:ext cx="301660" cy="369332"/>
            </a:xfrm>
            <a:prstGeom prst="rect">
              <a:avLst/>
            </a:prstGeom>
            <a:noFill/>
          </p:spPr>
          <p:txBody>
            <a:bodyPr wrap="none" rtlCol="0">
              <a:spAutoFit/>
            </a:bodyPr>
            <a:lstStyle/>
            <a:p>
              <a:r>
                <a:rPr lang="en-US" dirty="0" smtClean="0"/>
                <a:t>2</a:t>
              </a:r>
              <a:endParaRPr lang="en-US" dirty="0"/>
            </a:p>
          </p:txBody>
        </p:sp>
      </p:grpSp>
      <p:pic>
        <p:nvPicPr>
          <p:cNvPr id="53" name="Picture 52" descr="equation1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459" y="376261"/>
            <a:ext cx="2264710" cy="873638"/>
          </a:xfrm>
          <a:prstGeom prst="rect">
            <a:avLst/>
          </a:prstGeom>
        </p:spPr>
      </p:pic>
      <p:grpSp>
        <p:nvGrpSpPr>
          <p:cNvPr id="69" name="Group 68"/>
          <p:cNvGrpSpPr/>
          <p:nvPr/>
        </p:nvGrpSpPr>
        <p:grpSpPr>
          <a:xfrm>
            <a:off x="6266027" y="4267863"/>
            <a:ext cx="1987177" cy="1787367"/>
            <a:chOff x="6290235" y="2010192"/>
            <a:chExt cx="1987177" cy="1787367"/>
          </a:xfrm>
        </p:grpSpPr>
        <p:sp>
          <p:nvSpPr>
            <p:cNvPr id="54" name="TextBox 53"/>
            <p:cNvSpPr txBox="1"/>
            <p:nvPr/>
          </p:nvSpPr>
          <p:spPr>
            <a:xfrm>
              <a:off x="6290235" y="2563853"/>
              <a:ext cx="557176" cy="369332"/>
            </a:xfrm>
            <a:prstGeom prst="rect">
              <a:avLst/>
            </a:prstGeom>
            <a:noFill/>
          </p:spPr>
          <p:txBody>
            <a:bodyPr wrap="none" rtlCol="0">
              <a:spAutoFit/>
            </a:bodyPr>
            <a:lstStyle/>
            <a:p>
              <a:r>
                <a:rPr lang="en-US" dirty="0" smtClean="0"/>
                <a:t>W = </a:t>
              </a:r>
              <a:endParaRPr lang="en-US" dirty="0"/>
            </a:p>
          </p:txBody>
        </p:sp>
        <p:sp>
          <p:nvSpPr>
            <p:cNvPr id="55" name="Left Bracket 54"/>
            <p:cNvSpPr/>
            <p:nvPr/>
          </p:nvSpPr>
          <p:spPr>
            <a:xfrm>
              <a:off x="6847411" y="2211294"/>
              <a:ext cx="174942" cy="1433865"/>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6" name="Left Bracket 55"/>
            <p:cNvSpPr/>
            <p:nvPr/>
          </p:nvSpPr>
          <p:spPr>
            <a:xfrm flipH="1">
              <a:off x="8045694" y="2211293"/>
              <a:ext cx="231718" cy="1433865"/>
            </a:xfrm>
            <a:prstGeom prst="leftBracket">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7" name="Group 56"/>
            <p:cNvGrpSpPr/>
            <p:nvPr/>
          </p:nvGrpSpPr>
          <p:grpSpPr>
            <a:xfrm>
              <a:off x="7034605" y="2010192"/>
              <a:ext cx="454060" cy="521732"/>
              <a:chOff x="1286700" y="3791443"/>
              <a:chExt cx="454060" cy="521732"/>
            </a:xfrm>
          </p:grpSpPr>
          <p:sp>
            <p:nvSpPr>
              <p:cNvPr id="58" name="TextBox 57"/>
              <p:cNvSpPr txBox="1"/>
              <p:nvPr/>
            </p:nvSpPr>
            <p:spPr>
              <a:xfrm>
                <a:off x="1286700" y="3791443"/>
                <a:ext cx="390026" cy="369332"/>
              </a:xfrm>
              <a:prstGeom prst="rect">
                <a:avLst/>
              </a:prstGeom>
              <a:noFill/>
            </p:spPr>
            <p:txBody>
              <a:bodyPr wrap="none" rtlCol="0">
                <a:spAutoFit/>
              </a:bodyPr>
              <a:lstStyle/>
              <a:p>
                <a:r>
                  <a:rPr lang="en-US" dirty="0" smtClean="0"/>
                  <a:t>W</a:t>
                </a:r>
                <a:endParaRPr lang="en-US" dirty="0"/>
              </a:p>
            </p:txBody>
          </p:sp>
          <p:sp>
            <p:nvSpPr>
              <p:cNvPr id="59" name="TextBox 58"/>
              <p:cNvSpPr txBox="1"/>
              <p:nvPr/>
            </p:nvSpPr>
            <p:spPr>
              <a:xfrm>
                <a:off x="1439100" y="3943843"/>
                <a:ext cx="301660" cy="369332"/>
              </a:xfrm>
              <a:prstGeom prst="rect">
                <a:avLst/>
              </a:prstGeom>
              <a:noFill/>
            </p:spPr>
            <p:txBody>
              <a:bodyPr wrap="none" rtlCol="0">
                <a:spAutoFit/>
              </a:bodyPr>
              <a:lstStyle/>
              <a:p>
                <a:r>
                  <a:rPr lang="en-US" dirty="0"/>
                  <a:t>1</a:t>
                </a:r>
              </a:p>
            </p:txBody>
          </p:sp>
        </p:grpSp>
        <p:grpSp>
          <p:nvGrpSpPr>
            <p:cNvPr id="61" name="Group 60"/>
            <p:cNvGrpSpPr/>
            <p:nvPr/>
          </p:nvGrpSpPr>
          <p:grpSpPr>
            <a:xfrm>
              <a:off x="7048565" y="2493229"/>
              <a:ext cx="454060" cy="521732"/>
              <a:chOff x="1286700" y="3791443"/>
              <a:chExt cx="454060" cy="521732"/>
            </a:xfrm>
          </p:grpSpPr>
          <p:sp>
            <p:nvSpPr>
              <p:cNvPr id="62" name="TextBox 61"/>
              <p:cNvSpPr txBox="1"/>
              <p:nvPr/>
            </p:nvSpPr>
            <p:spPr>
              <a:xfrm>
                <a:off x="1286700" y="3791443"/>
                <a:ext cx="390026" cy="369332"/>
              </a:xfrm>
              <a:prstGeom prst="rect">
                <a:avLst/>
              </a:prstGeom>
              <a:noFill/>
            </p:spPr>
            <p:txBody>
              <a:bodyPr wrap="none" rtlCol="0">
                <a:spAutoFit/>
              </a:bodyPr>
              <a:lstStyle/>
              <a:p>
                <a:r>
                  <a:rPr lang="en-US" dirty="0" smtClean="0"/>
                  <a:t>W</a:t>
                </a:r>
                <a:endParaRPr lang="en-US" dirty="0"/>
              </a:p>
            </p:txBody>
          </p:sp>
          <p:sp>
            <p:nvSpPr>
              <p:cNvPr id="63" name="TextBox 62"/>
              <p:cNvSpPr txBox="1"/>
              <p:nvPr/>
            </p:nvSpPr>
            <p:spPr>
              <a:xfrm>
                <a:off x="1439100" y="3943843"/>
                <a:ext cx="301660" cy="369332"/>
              </a:xfrm>
              <a:prstGeom prst="rect">
                <a:avLst/>
              </a:prstGeom>
              <a:noFill/>
            </p:spPr>
            <p:txBody>
              <a:bodyPr wrap="none" rtlCol="0">
                <a:spAutoFit/>
              </a:bodyPr>
              <a:lstStyle/>
              <a:p>
                <a:r>
                  <a:rPr lang="en-US" dirty="0"/>
                  <a:t>2</a:t>
                </a:r>
              </a:p>
            </p:txBody>
          </p:sp>
        </p:grpSp>
        <p:grpSp>
          <p:nvGrpSpPr>
            <p:cNvPr id="64" name="Group 63"/>
            <p:cNvGrpSpPr/>
            <p:nvPr/>
          </p:nvGrpSpPr>
          <p:grpSpPr>
            <a:xfrm>
              <a:off x="7136931" y="3275827"/>
              <a:ext cx="922037" cy="521732"/>
              <a:chOff x="1286700" y="3791443"/>
              <a:chExt cx="922037" cy="521732"/>
            </a:xfrm>
          </p:grpSpPr>
          <p:sp>
            <p:nvSpPr>
              <p:cNvPr id="65" name="TextBox 64"/>
              <p:cNvSpPr txBox="1"/>
              <p:nvPr/>
            </p:nvSpPr>
            <p:spPr>
              <a:xfrm>
                <a:off x="1286700" y="3791443"/>
                <a:ext cx="390026" cy="369332"/>
              </a:xfrm>
              <a:prstGeom prst="rect">
                <a:avLst/>
              </a:prstGeom>
              <a:noFill/>
            </p:spPr>
            <p:txBody>
              <a:bodyPr wrap="none" rtlCol="0">
                <a:spAutoFit/>
              </a:bodyPr>
              <a:lstStyle/>
              <a:p>
                <a:r>
                  <a:rPr lang="en-US" dirty="0" smtClean="0"/>
                  <a:t>W</a:t>
                </a:r>
                <a:endParaRPr lang="en-US" dirty="0"/>
              </a:p>
            </p:txBody>
          </p:sp>
          <p:sp>
            <p:nvSpPr>
              <p:cNvPr id="66" name="TextBox 65"/>
              <p:cNvSpPr txBox="1"/>
              <p:nvPr/>
            </p:nvSpPr>
            <p:spPr>
              <a:xfrm>
                <a:off x="1439100" y="3943843"/>
                <a:ext cx="769637" cy="369332"/>
              </a:xfrm>
              <a:prstGeom prst="rect">
                <a:avLst/>
              </a:prstGeom>
              <a:noFill/>
            </p:spPr>
            <p:txBody>
              <a:bodyPr wrap="none" rtlCol="0">
                <a:spAutoFit/>
              </a:bodyPr>
              <a:lstStyle/>
              <a:p>
                <a:r>
                  <a:rPr lang="en-US" dirty="0" smtClean="0"/>
                  <a:t>10000</a:t>
                </a:r>
                <a:endParaRPr lang="en-US" dirty="0"/>
              </a:p>
            </p:txBody>
          </p:sp>
        </p:grpSp>
        <p:sp>
          <p:nvSpPr>
            <p:cNvPr id="67" name="TextBox 66"/>
            <p:cNvSpPr txBox="1"/>
            <p:nvPr/>
          </p:nvSpPr>
          <p:spPr>
            <a:xfrm>
              <a:off x="7200965" y="3014961"/>
              <a:ext cx="242938" cy="369332"/>
            </a:xfrm>
            <a:prstGeom prst="rect">
              <a:avLst/>
            </a:prstGeom>
            <a:noFill/>
          </p:spPr>
          <p:txBody>
            <a:bodyPr wrap="none" rtlCol="0">
              <a:spAutoFit/>
            </a:bodyPr>
            <a:lstStyle/>
            <a:p>
              <a:r>
                <a:rPr lang="en-US" dirty="0" smtClean="0"/>
                <a:t>.</a:t>
              </a:r>
              <a:endParaRPr lang="en-US" dirty="0"/>
            </a:p>
          </p:txBody>
        </p:sp>
        <p:sp>
          <p:nvSpPr>
            <p:cNvPr id="68" name="TextBox 67"/>
            <p:cNvSpPr txBox="1"/>
            <p:nvPr/>
          </p:nvSpPr>
          <p:spPr>
            <a:xfrm>
              <a:off x="7204101" y="2814153"/>
              <a:ext cx="242938" cy="369332"/>
            </a:xfrm>
            <a:prstGeom prst="rect">
              <a:avLst/>
            </a:prstGeom>
            <a:noFill/>
          </p:spPr>
          <p:txBody>
            <a:bodyPr wrap="none" rtlCol="0">
              <a:spAutoFit/>
            </a:bodyPr>
            <a:lstStyle/>
            <a:p>
              <a:r>
                <a:rPr lang="en-US" dirty="0" smtClean="0"/>
                <a:t>.</a:t>
              </a:r>
              <a:endParaRPr lang="en-US" dirty="0"/>
            </a:p>
          </p:txBody>
        </p:sp>
      </p:grpSp>
      <p:sp>
        <p:nvSpPr>
          <p:cNvPr id="70" name="Frame 69"/>
          <p:cNvSpPr/>
          <p:nvPr/>
        </p:nvSpPr>
        <p:spPr>
          <a:xfrm>
            <a:off x="5698987" y="851647"/>
            <a:ext cx="3445013" cy="2315714"/>
          </a:xfrm>
          <a:prstGeom prst="frame">
            <a:avLst>
              <a:gd name="adj1" fmla="val 3134"/>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cxnSp>
        <p:nvCxnSpPr>
          <p:cNvPr id="72" name="Straight Arrow Connector 71"/>
          <p:cNvCxnSpPr/>
          <p:nvPr/>
        </p:nvCxnSpPr>
        <p:spPr>
          <a:xfrm>
            <a:off x="7024357" y="2894248"/>
            <a:ext cx="276925" cy="1234261"/>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2252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endParaRPr lang="en-US"/>
          </a:p>
        </p:txBody>
      </p:sp>
      <p:pic>
        <p:nvPicPr>
          <p:cNvPr id="3" name="Picture 2" descr="tica_col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512" y="925744"/>
            <a:ext cx="5482665" cy="5556630"/>
          </a:xfrm>
          <a:prstGeom prst="rect">
            <a:avLst/>
          </a:prstGeom>
        </p:spPr>
      </p:pic>
      <p:sp>
        <p:nvSpPr>
          <p:cNvPr id="6" name="Frame 5"/>
          <p:cNvSpPr/>
          <p:nvPr/>
        </p:nvSpPr>
        <p:spPr>
          <a:xfrm>
            <a:off x="3793743" y="5311501"/>
            <a:ext cx="1212499" cy="1192965"/>
          </a:xfrm>
          <a:prstGeom prst="frame">
            <a:avLst>
              <a:gd name="adj1" fmla="val 7123"/>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8" name="Frame 7"/>
          <p:cNvSpPr/>
          <p:nvPr/>
        </p:nvSpPr>
        <p:spPr>
          <a:xfrm>
            <a:off x="2424329" y="3606061"/>
            <a:ext cx="1212499" cy="1192965"/>
          </a:xfrm>
          <a:prstGeom prst="frame">
            <a:avLst>
              <a:gd name="adj1" fmla="val 7123"/>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9" name="Frame 8"/>
          <p:cNvSpPr/>
          <p:nvPr/>
        </p:nvSpPr>
        <p:spPr>
          <a:xfrm>
            <a:off x="5158642" y="4270936"/>
            <a:ext cx="1212499" cy="1192965"/>
          </a:xfrm>
          <a:prstGeom prst="frame">
            <a:avLst>
              <a:gd name="adj1" fmla="val 7123"/>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608872" y="203805"/>
            <a:ext cx="7989061" cy="523220"/>
          </a:xfrm>
          <a:prstGeom prst="rect">
            <a:avLst/>
          </a:prstGeom>
          <a:noFill/>
        </p:spPr>
        <p:txBody>
          <a:bodyPr wrap="none" rtlCol="0">
            <a:spAutoFit/>
          </a:bodyPr>
          <a:lstStyle/>
          <a:p>
            <a:pPr algn="ctr"/>
            <a:r>
              <a:rPr lang="en-US" sz="2800" dirty="0" smtClean="0"/>
              <a:t>Topographic Independent Component Analysis (TICA)</a:t>
            </a:r>
            <a:endParaRPr lang="en-US" sz="2800" dirty="0"/>
          </a:p>
        </p:txBody>
      </p:sp>
    </p:spTree>
    <p:extLst>
      <p:ext uri="{BB962C8B-B14F-4D97-AF65-F5344CB8AC3E}">
        <p14:creationId xmlns:p14="http://schemas.microsoft.com/office/powerpoint/2010/main" val="1428858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705143" y="1511300"/>
            <a:ext cx="184666" cy="369332"/>
          </a:xfrm>
          <a:prstGeom prst="rect">
            <a:avLst/>
          </a:prstGeom>
          <a:noFill/>
        </p:spPr>
        <p:txBody>
          <a:bodyPr wrap="none" rtlCol="0">
            <a:spAutoFit/>
          </a:bodyPr>
          <a:lstStyle/>
          <a:p>
            <a:endParaRPr lang="en-US"/>
          </a:p>
        </p:txBody>
      </p:sp>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Invariance explained</a:t>
            </a:r>
            <a:endParaRPr lang="en-US" sz="2800" dirty="0"/>
          </a:p>
        </p:txBody>
      </p:sp>
      <p:sp>
        <p:nvSpPr>
          <p:cNvPr id="28" name="TextBox 27"/>
          <p:cNvSpPr txBox="1"/>
          <p:nvPr/>
        </p:nvSpPr>
        <p:spPr>
          <a:xfrm>
            <a:off x="426577" y="4163816"/>
            <a:ext cx="407721" cy="369332"/>
          </a:xfrm>
          <a:prstGeom prst="rect">
            <a:avLst/>
          </a:prstGeom>
          <a:noFill/>
        </p:spPr>
        <p:txBody>
          <a:bodyPr wrap="none" rtlCol="0">
            <a:spAutoFit/>
          </a:bodyPr>
          <a:lstStyle/>
          <a:p>
            <a:r>
              <a:rPr lang="en-US" dirty="0" smtClean="0"/>
              <a:t>F2</a:t>
            </a:r>
            <a:endParaRPr lang="en-US" dirty="0"/>
          </a:p>
        </p:txBody>
      </p:sp>
      <p:sp>
        <p:nvSpPr>
          <p:cNvPr id="29" name="TextBox 28"/>
          <p:cNvSpPr txBox="1"/>
          <p:nvPr/>
        </p:nvSpPr>
        <p:spPr>
          <a:xfrm>
            <a:off x="387087" y="2874675"/>
            <a:ext cx="407721" cy="369332"/>
          </a:xfrm>
          <a:prstGeom prst="rect">
            <a:avLst/>
          </a:prstGeom>
          <a:noFill/>
        </p:spPr>
        <p:txBody>
          <a:bodyPr wrap="none" rtlCol="0">
            <a:spAutoFit/>
          </a:bodyPr>
          <a:lstStyle/>
          <a:p>
            <a:r>
              <a:rPr lang="en-US" dirty="0" smtClean="0"/>
              <a:t>F1</a:t>
            </a:r>
            <a:endParaRPr lang="en-US" dirty="0"/>
          </a:p>
        </p:txBody>
      </p:sp>
      <p:grpSp>
        <p:nvGrpSpPr>
          <p:cNvPr id="10" name="Group 9"/>
          <p:cNvGrpSpPr/>
          <p:nvPr/>
        </p:nvGrpSpPr>
        <p:grpSpPr>
          <a:xfrm>
            <a:off x="3258363" y="1236779"/>
            <a:ext cx="1831837" cy="675341"/>
            <a:chOff x="3258363" y="1236779"/>
            <a:chExt cx="1831837" cy="675341"/>
          </a:xfrm>
        </p:grpSpPr>
        <p:cxnSp>
          <p:nvCxnSpPr>
            <p:cNvPr id="45" name="Straight Connector 44"/>
            <p:cNvCxnSpPr/>
            <p:nvPr/>
          </p:nvCxnSpPr>
          <p:spPr>
            <a:xfrm>
              <a:off x="3258363" y="1890150"/>
              <a:ext cx="1831837" cy="0"/>
            </a:xfrm>
            <a:prstGeom prst="line">
              <a:avLst/>
            </a:prstGeom>
            <a:ln w="76200" cmpd="sng">
              <a:solidFill>
                <a:srgbClr val="FF0000"/>
              </a:solidFill>
            </a:ln>
          </p:spPr>
          <p:style>
            <a:lnRef idx="3">
              <a:schemeClr val="accent2"/>
            </a:lnRef>
            <a:fillRef idx="0">
              <a:schemeClr val="accent2"/>
            </a:fillRef>
            <a:effectRef idx="2">
              <a:schemeClr val="accent2"/>
            </a:effectRef>
            <a:fontRef idx="minor">
              <a:schemeClr val="tx1"/>
            </a:fontRef>
          </p:style>
        </p:cxnSp>
        <p:sp>
          <p:nvSpPr>
            <p:cNvPr id="46" name="Rectangle 45"/>
            <p:cNvSpPr/>
            <p:nvPr/>
          </p:nvSpPr>
          <p:spPr>
            <a:xfrm>
              <a:off x="3761218" y="1236779"/>
              <a:ext cx="368327" cy="675341"/>
            </a:xfrm>
            <a:prstGeom prst="rect">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47" name="TextBox 46"/>
          <p:cNvSpPr txBox="1"/>
          <p:nvPr/>
        </p:nvSpPr>
        <p:spPr>
          <a:xfrm>
            <a:off x="3617100" y="1880632"/>
            <a:ext cx="618040" cy="369332"/>
          </a:xfrm>
          <a:prstGeom prst="rect">
            <a:avLst/>
          </a:prstGeom>
          <a:noFill/>
        </p:spPr>
        <p:txBody>
          <a:bodyPr wrap="none" rtlCol="0">
            <a:spAutoFit/>
          </a:bodyPr>
          <a:lstStyle/>
          <a:p>
            <a:r>
              <a:rPr lang="en-US" dirty="0" smtClean="0"/>
              <a:t>Loc1</a:t>
            </a:r>
            <a:endParaRPr lang="en-US" dirty="0"/>
          </a:p>
        </p:txBody>
      </p:sp>
      <p:sp>
        <p:nvSpPr>
          <p:cNvPr id="48" name="TextBox 47"/>
          <p:cNvSpPr txBox="1"/>
          <p:nvPr/>
        </p:nvSpPr>
        <p:spPr>
          <a:xfrm>
            <a:off x="3675259" y="2690009"/>
            <a:ext cx="301660" cy="369332"/>
          </a:xfrm>
          <a:prstGeom prst="rect">
            <a:avLst/>
          </a:prstGeom>
          <a:noFill/>
        </p:spPr>
        <p:txBody>
          <a:bodyPr wrap="none" rtlCol="0">
            <a:spAutoFit/>
          </a:bodyPr>
          <a:lstStyle/>
          <a:p>
            <a:r>
              <a:rPr lang="en-US" dirty="0"/>
              <a:t>1</a:t>
            </a:r>
          </a:p>
        </p:txBody>
      </p:sp>
      <p:sp>
        <p:nvSpPr>
          <p:cNvPr id="49" name="TextBox 48"/>
          <p:cNvSpPr txBox="1"/>
          <p:nvPr/>
        </p:nvSpPr>
        <p:spPr>
          <a:xfrm>
            <a:off x="3675259" y="4074337"/>
            <a:ext cx="301660" cy="369332"/>
          </a:xfrm>
          <a:prstGeom prst="rect">
            <a:avLst/>
          </a:prstGeom>
          <a:noFill/>
        </p:spPr>
        <p:txBody>
          <a:bodyPr wrap="none" rtlCol="0">
            <a:spAutoFit/>
          </a:bodyPr>
          <a:lstStyle/>
          <a:p>
            <a:r>
              <a:rPr lang="en-US" dirty="0" smtClean="0"/>
              <a:t>0</a:t>
            </a:r>
            <a:endParaRPr lang="en-US" dirty="0"/>
          </a:p>
        </p:txBody>
      </p:sp>
      <p:sp>
        <p:nvSpPr>
          <p:cNvPr id="54" name="TextBox 53"/>
          <p:cNvSpPr txBox="1"/>
          <p:nvPr/>
        </p:nvSpPr>
        <p:spPr>
          <a:xfrm>
            <a:off x="6580227" y="2682158"/>
            <a:ext cx="301660" cy="369332"/>
          </a:xfrm>
          <a:prstGeom prst="rect">
            <a:avLst/>
          </a:prstGeom>
          <a:noFill/>
        </p:spPr>
        <p:txBody>
          <a:bodyPr wrap="none" rtlCol="0">
            <a:spAutoFit/>
          </a:bodyPr>
          <a:lstStyle/>
          <a:p>
            <a:r>
              <a:rPr lang="en-US" dirty="0" smtClean="0"/>
              <a:t>0</a:t>
            </a:r>
            <a:endParaRPr lang="en-US" dirty="0"/>
          </a:p>
        </p:txBody>
      </p:sp>
      <p:sp>
        <p:nvSpPr>
          <p:cNvPr id="55" name="TextBox 54"/>
          <p:cNvSpPr txBox="1"/>
          <p:nvPr/>
        </p:nvSpPr>
        <p:spPr>
          <a:xfrm>
            <a:off x="6580227" y="4074337"/>
            <a:ext cx="301660" cy="369332"/>
          </a:xfrm>
          <a:prstGeom prst="rect">
            <a:avLst/>
          </a:prstGeom>
          <a:noFill/>
        </p:spPr>
        <p:txBody>
          <a:bodyPr wrap="none" rtlCol="0">
            <a:spAutoFit/>
          </a:bodyPr>
          <a:lstStyle/>
          <a:p>
            <a:r>
              <a:rPr lang="en-US" dirty="0"/>
              <a:t>1</a:t>
            </a:r>
          </a:p>
        </p:txBody>
      </p:sp>
      <p:sp>
        <p:nvSpPr>
          <p:cNvPr id="56" name="TextBox 55"/>
          <p:cNvSpPr txBox="1"/>
          <p:nvPr/>
        </p:nvSpPr>
        <p:spPr>
          <a:xfrm>
            <a:off x="52908" y="5381610"/>
            <a:ext cx="2778600" cy="369332"/>
          </a:xfrm>
          <a:prstGeom prst="rect">
            <a:avLst/>
          </a:prstGeom>
          <a:noFill/>
        </p:spPr>
        <p:txBody>
          <a:bodyPr wrap="none" rtlCol="0">
            <a:spAutoFit/>
          </a:bodyPr>
          <a:lstStyle/>
          <a:p>
            <a:r>
              <a:rPr lang="en-US" dirty="0" smtClean="0"/>
              <a:t>Pooled feature of F1 and F2</a:t>
            </a:r>
            <a:endParaRPr lang="en-US" dirty="0"/>
          </a:p>
        </p:txBody>
      </p:sp>
      <p:sp>
        <p:nvSpPr>
          <p:cNvPr id="59" name="TextBox 58"/>
          <p:cNvSpPr txBox="1"/>
          <p:nvPr/>
        </p:nvSpPr>
        <p:spPr>
          <a:xfrm>
            <a:off x="6869251" y="1883052"/>
            <a:ext cx="618040" cy="369332"/>
          </a:xfrm>
          <a:prstGeom prst="rect">
            <a:avLst/>
          </a:prstGeom>
          <a:noFill/>
        </p:spPr>
        <p:txBody>
          <a:bodyPr wrap="none" rtlCol="0">
            <a:spAutoFit/>
          </a:bodyPr>
          <a:lstStyle/>
          <a:p>
            <a:r>
              <a:rPr lang="en-US" dirty="0" smtClean="0"/>
              <a:t>Loc2</a:t>
            </a:r>
            <a:endParaRPr lang="en-US" dirty="0"/>
          </a:p>
        </p:txBody>
      </p:sp>
      <p:cxnSp>
        <p:nvCxnSpPr>
          <p:cNvPr id="61" name="Straight Connector 60"/>
          <p:cNvCxnSpPr/>
          <p:nvPr/>
        </p:nvCxnSpPr>
        <p:spPr>
          <a:xfrm>
            <a:off x="387087" y="2239349"/>
            <a:ext cx="79507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2804118" y="1143000"/>
            <a:ext cx="0" cy="4949326"/>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5379323" y="1143000"/>
            <a:ext cx="0" cy="4949326"/>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407073" y="3594980"/>
            <a:ext cx="79507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379208" y="4865056"/>
            <a:ext cx="79507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flipH="1" flipV="1">
            <a:off x="387087" y="1143000"/>
            <a:ext cx="2417032" cy="1096349"/>
          </a:xfrm>
          <a:prstGeom prst="line">
            <a:avLst/>
          </a:prstGeom>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1321107" y="1176035"/>
            <a:ext cx="851578" cy="369332"/>
          </a:xfrm>
          <a:prstGeom prst="rect">
            <a:avLst/>
          </a:prstGeom>
          <a:noFill/>
        </p:spPr>
        <p:txBody>
          <a:bodyPr wrap="none" rtlCol="0">
            <a:spAutoFit/>
          </a:bodyPr>
          <a:lstStyle/>
          <a:p>
            <a:r>
              <a:rPr lang="en-US" dirty="0" smtClean="0"/>
              <a:t>Images</a:t>
            </a:r>
            <a:endParaRPr lang="en-US" dirty="0"/>
          </a:p>
        </p:txBody>
      </p:sp>
      <p:sp>
        <p:nvSpPr>
          <p:cNvPr id="78" name="TextBox 77"/>
          <p:cNvSpPr txBox="1"/>
          <p:nvPr/>
        </p:nvSpPr>
        <p:spPr>
          <a:xfrm>
            <a:off x="432778" y="1698386"/>
            <a:ext cx="1005403" cy="369332"/>
          </a:xfrm>
          <a:prstGeom prst="rect">
            <a:avLst/>
          </a:prstGeom>
          <a:noFill/>
        </p:spPr>
        <p:txBody>
          <a:bodyPr wrap="none" rtlCol="0">
            <a:spAutoFit/>
          </a:bodyPr>
          <a:lstStyle/>
          <a:p>
            <a:r>
              <a:rPr lang="en-US" dirty="0" smtClean="0"/>
              <a:t>Features</a:t>
            </a:r>
            <a:endParaRPr lang="en-US" dirty="0"/>
          </a:p>
        </p:txBody>
      </p:sp>
      <p:sp>
        <p:nvSpPr>
          <p:cNvPr id="60" name="TextBox 59"/>
          <p:cNvSpPr txBox="1"/>
          <p:nvPr/>
        </p:nvSpPr>
        <p:spPr>
          <a:xfrm>
            <a:off x="2831508" y="1141968"/>
            <a:ext cx="878290" cy="369332"/>
          </a:xfrm>
          <a:prstGeom prst="rect">
            <a:avLst/>
          </a:prstGeom>
          <a:noFill/>
        </p:spPr>
        <p:txBody>
          <a:bodyPr wrap="none" rtlCol="0">
            <a:spAutoFit/>
          </a:bodyPr>
          <a:lstStyle/>
          <a:p>
            <a:r>
              <a:rPr lang="en-US" dirty="0" smtClean="0"/>
              <a:t>Image1</a:t>
            </a:r>
            <a:endParaRPr lang="en-US" dirty="0"/>
          </a:p>
        </p:txBody>
      </p:sp>
      <p:sp>
        <p:nvSpPr>
          <p:cNvPr id="62" name="TextBox 61"/>
          <p:cNvSpPr txBox="1"/>
          <p:nvPr/>
        </p:nvSpPr>
        <p:spPr>
          <a:xfrm>
            <a:off x="5405510" y="1141968"/>
            <a:ext cx="878290" cy="369332"/>
          </a:xfrm>
          <a:prstGeom prst="rect">
            <a:avLst/>
          </a:prstGeom>
          <a:noFill/>
        </p:spPr>
        <p:txBody>
          <a:bodyPr wrap="none" rtlCol="0">
            <a:spAutoFit/>
          </a:bodyPr>
          <a:lstStyle/>
          <a:p>
            <a:r>
              <a:rPr lang="en-US" dirty="0" smtClean="0"/>
              <a:t>Image2</a:t>
            </a:r>
            <a:endParaRPr lang="en-US" dirty="0"/>
          </a:p>
        </p:txBody>
      </p:sp>
      <p:grpSp>
        <p:nvGrpSpPr>
          <p:cNvPr id="6" name="Group 5"/>
          <p:cNvGrpSpPr/>
          <p:nvPr/>
        </p:nvGrpSpPr>
        <p:grpSpPr>
          <a:xfrm>
            <a:off x="3075613" y="5365832"/>
            <a:ext cx="1535847" cy="372177"/>
            <a:chOff x="3075613" y="5365832"/>
            <a:chExt cx="1535847" cy="372177"/>
          </a:xfrm>
        </p:grpSpPr>
        <p:sp>
          <p:nvSpPr>
            <p:cNvPr id="57" name="TextBox 56"/>
            <p:cNvSpPr txBox="1"/>
            <p:nvPr/>
          </p:nvSpPr>
          <p:spPr>
            <a:xfrm>
              <a:off x="3075613" y="5368677"/>
              <a:ext cx="1535847" cy="369332"/>
            </a:xfrm>
            <a:prstGeom prst="rect">
              <a:avLst/>
            </a:prstGeom>
            <a:noFill/>
          </p:spPr>
          <p:txBody>
            <a:bodyPr wrap="none" rtlCol="0">
              <a:spAutoFit/>
            </a:bodyPr>
            <a:lstStyle/>
            <a:p>
              <a:r>
                <a:rPr lang="en-US" dirty="0" err="1"/>
                <a:t>s</a:t>
              </a:r>
              <a:r>
                <a:rPr lang="en-US" dirty="0" err="1" smtClean="0"/>
                <a:t>qrt</a:t>
              </a:r>
              <a:r>
                <a:rPr lang="en-US" dirty="0" smtClean="0"/>
                <a:t>(1 + 0 ) = 1</a:t>
              </a:r>
              <a:endParaRPr lang="en-US" dirty="0"/>
            </a:p>
          </p:txBody>
        </p:sp>
        <p:sp>
          <p:nvSpPr>
            <p:cNvPr id="3" name="TextBox 2"/>
            <p:cNvSpPr txBox="1"/>
            <p:nvPr/>
          </p:nvSpPr>
          <p:spPr>
            <a:xfrm>
              <a:off x="3593700" y="5365832"/>
              <a:ext cx="249663" cy="246221"/>
            </a:xfrm>
            <a:prstGeom prst="rect">
              <a:avLst/>
            </a:prstGeom>
            <a:noFill/>
          </p:spPr>
          <p:txBody>
            <a:bodyPr wrap="none" rtlCol="0">
              <a:spAutoFit/>
            </a:bodyPr>
            <a:lstStyle/>
            <a:p>
              <a:r>
                <a:rPr lang="en-US" sz="1000" dirty="0" smtClean="0"/>
                <a:t>2</a:t>
              </a:r>
              <a:endParaRPr lang="en-US" sz="1000" dirty="0"/>
            </a:p>
          </p:txBody>
        </p:sp>
        <p:sp>
          <p:nvSpPr>
            <p:cNvPr id="63" name="TextBox 62"/>
            <p:cNvSpPr txBox="1"/>
            <p:nvPr/>
          </p:nvSpPr>
          <p:spPr>
            <a:xfrm>
              <a:off x="3945382" y="5365832"/>
              <a:ext cx="249663" cy="246221"/>
            </a:xfrm>
            <a:prstGeom prst="rect">
              <a:avLst/>
            </a:prstGeom>
            <a:noFill/>
          </p:spPr>
          <p:txBody>
            <a:bodyPr wrap="none" rtlCol="0">
              <a:spAutoFit/>
            </a:bodyPr>
            <a:lstStyle/>
            <a:p>
              <a:r>
                <a:rPr lang="en-US" sz="1000" dirty="0" smtClean="0"/>
                <a:t>2</a:t>
              </a:r>
              <a:endParaRPr lang="en-US" sz="1000" dirty="0"/>
            </a:p>
          </p:txBody>
        </p:sp>
      </p:grpSp>
      <p:grpSp>
        <p:nvGrpSpPr>
          <p:cNvPr id="65" name="Group 64"/>
          <p:cNvGrpSpPr/>
          <p:nvPr/>
        </p:nvGrpSpPr>
        <p:grpSpPr>
          <a:xfrm>
            <a:off x="6101327" y="5381610"/>
            <a:ext cx="1588032" cy="372177"/>
            <a:chOff x="3075613" y="5365832"/>
            <a:chExt cx="1588032" cy="372177"/>
          </a:xfrm>
        </p:grpSpPr>
        <p:sp>
          <p:nvSpPr>
            <p:cNvPr id="66" name="TextBox 65"/>
            <p:cNvSpPr txBox="1"/>
            <p:nvPr/>
          </p:nvSpPr>
          <p:spPr>
            <a:xfrm>
              <a:off x="3075613" y="5368677"/>
              <a:ext cx="1588032" cy="369332"/>
            </a:xfrm>
            <a:prstGeom prst="rect">
              <a:avLst/>
            </a:prstGeom>
            <a:noFill/>
          </p:spPr>
          <p:txBody>
            <a:bodyPr wrap="none" rtlCol="0">
              <a:spAutoFit/>
            </a:bodyPr>
            <a:lstStyle/>
            <a:p>
              <a:r>
                <a:rPr lang="en-US" dirty="0" err="1"/>
                <a:t>s</a:t>
              </a:r>
              <a:r>
                <a:rPr lang="en-US" dirty="0" err="1" smtClean="0"/>
                <a:t>qrt</a:t>
              </a:r>
              <a:r>
                <a:rPr lang="en-US" dirty="0" smtClean="0"/>
                <a:t>(0  + 1 ) = 1</a:t>
              </a:r>
              <a:endParaRPr lang="en-US" dirty="0"/>
            </a:p>
          </p:txBody>
        </p:sp>
        <p:sp>
          <p:nvSpPr>
            <p:cNvPr id="68" name="TextBox 67"/>
            <p:cNvSpPr txBox="1"/>
            <p:nvPr/>
          </p:nvSpPr>
          <p:spPr>
            <a:xfrm>
              <a:off x="3635680" y="5365832"/>
              <a:ext cx="249663" cy="246221"/>
            </a:xfrm>
            <a:prstGeom prst="rect">
              <a:avLst/>
            </a:prstGeom>
            <a:noFill/>
          </p:spPr>
          <p:txBody>
            <a:bodyPr wrap="none" rtlCol="0">
              <a:spAutoFit/>
            </a:bodyPr>
            <a:lstStyle/>
            <a:p>
              <a:r>
                <a:rPr lang="en-US" sz="1000" dirty="0" smtClean="0"/>
                <a:t>2</a:t>
              </a:r>
              <a:endParaRPr lang="en-US" sz="1000" dirty="0"/>
            </a:p>
          </p:txBody>
        </p:sp>
        <p:sp>
          <p:nvSpPr>
            <p:cNvPr id="69" name="TextBox 68"/>
            <p:cNvSpPr txBox="1"/>
            <p:nvPr/>
          </p:nvSpPr>
          <p:spPr>
            <a:xfrm>
              <a:off x="4008352" y="5365832"/>
              <a:ext cx="249663" cy="246221"/>
            </a:xfrm>
            <a:prstGeom prst="rect">
              <a:avLst/>
            </a:prstGeom>
            <a:noFill/>
          </p:spPr>
          <p:txBody>
            <a:bodyPr wrap="none" rtlCol="0">
              <a:spAutoFit/>
            </a:bodyPr>
            <a:lstStyle/>
            <a:p>
              <a:r>
                <a:rPr lang="en-US" sz="1000" dirty="0" smtClean="0"/>
                <a:t>2</a:t>
              </a:r>
              <a:endParaRPr lang="en-US" sz="1000" dirty="0"/>
            </a:p>
          </p:txBody>
        </p:sp>
      </p:grpSp>
      <p:cxnSp>
        <p:nvCxnSpPr>
          <p:cNvPr id="9" name="Straight Arrow Connector 8"/>
          <p:cNvCxnSpPr/>
          <p:nvPr/>
        </p:nvCxnSpPr>
        <p:spPr>
          <a:xfrm flipH="1" flipV="1">
            <a:off x="4512964" y="5753787"/>
            <a:ext cx="1331691" cy="7014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5997056" y="5750943"/>
            <a:ext cx="1490235" cy="7042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4139469" y="6455206"/>
            <a:ext cx="4567664" cy="369332"/>
          </a:xfrm>
          <a:prstGeom prst="rect">
            <a:avLst/>
          </a:prstGeom>
          <a:noFill/>
        </p:spPr>
        <p:txBody>
          <a:bodyPr wrap="none" rtlCol="0">
            <a:spAutoFit/>
          </a:bodyPr>
          <a:lstStyle/>
          <a:p>
            <a:r>
              <a:rPr lang="en-US" dirty="0" smtClean="0"/>
              <a:t>Same value regardless the location of the edge</a:t>
            </a:r>
            <a:endParaRPr lang="en-US" dirty="0"/>
          </a:p>
        </p:txBody>
      </p:sp>
      <p:grpSp>
        <p:nvGrpSpPr>
          <p:cNvPr id="11" name="Group 10"/>
          <p:cNvGrpSpPr/>
          <p:nvPr/>
        </p:nvGrpSpPr>
        <p:grpSpPr>
          <a:xfrm>
            <a:off x="5828979" y="1243052"/>
            <a:ext cx="1831837" cy="675341"/>
            <a:chOff x="5828979" y="1243052"/>
            <a:chExt cx="1831837" cy="675341"/>
          </a:xfrm>
        </p:grpSpPr>
        <p:cxnSp>
          <p:nvCxnSpPr>
            <p:cNvPr id="58" name="Straight Connector 57"/>
            <p:cNvCxnSpPr/>
            <p:nvPr/>
          </p:nvCxnSpPr>
          <p:spPr>
            <a:xfrm>
              <a:off x="5828979" y="1897245"/>
              <a:ext cx="1831837" cy="0"/>
            </a:xfrm>
            <a:prstGeom prst="line">
              <a:avLst/>
            </a:prstGeom>
            <a:ln w="76200" cmpd="sng">
              <a:solidFill>
                <a:srgbClr val="FF0000"/>
              </a:solidFill>
            </a:ln>
          </p:spPr>
          <p:style>
            <a:lnRef idx="3">
              <a:schemeClr val="accent2"/>
            </a:lnRef>
            <a:fillRef idx="0">
              <a:schemeClr val="accent2"/>
            </a:fillRef>
            <a:effectRef idx="2">
              <a:schemeClr val="accent2"/>
            </a:effectRef>
            <a:fontRef idx="minor">
              <a:schemeClr val="tx1"/>
            </a:fontRef>
          </p:style>
        </p:cxnSp>
        <p:sp>
          <p:nvSpPr>
            <p:cNvPr id="75" name="Rectangle 74"/>
            <p:cNvSpPr/>
            <p:nvPr/>
          </p:nvSpPr>
          <p:spPr>
            <a:xfrm>
              <a:off x="6915402" y="1243052"/>
              <a:ext cx="368327" cy="675341"/>
            </a:xfrm>
            <a:prstGeom prst="rect">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76" name="Group 75"/>
          <p:cNvGrpSpPr/>
          <p:nvPr/>
        </p:nvGrpSpPr>
        <p:grpSpPr>
          <a:xfrm>
            <a:off x="794808" y="2568666"/>
            <a:ext cx="1831837" cy="675341"/>
            <a:chOff x="3258363" y="1236779"/>
            <a:chExt cx="1831837" cy="675341"/>
          </a:xfrm>
        </p:grpSpPr>
        <p:cxnSp>
          <p:nvCxnSpPr>
            <p:cNvPr id="79" name="Straight Connector 78"/>
            <p:cNvCxnSpPr/>
            <p:nvPr/>
          </p:nvCxnSpPr>
          <p:spPr>
            <a:xfrm>
              <a:off x="3258363" y="1890150"/>
              <a:ext cx="1831837" cy="0"/>
            </a:xfrm>
            <a:prstGeom prst="line">
              <a:avLst/>
            </a:prstGeom>
            <a:ln w="76200" cmpd="sng">
              <a:solidFill>
                <a:srgbClr val="FF0000"/>
              </a:solidFill>
            </a:ln>
          </p:spPr>
          <p:style>
            <a:lnRef idx="3">
              <a:schemeClr val="accent2"/>
            </a:lnRef>
            <a:fillRef idx="0">
              <a:schemeClr val="accent2"/>
            </a:fillRef>
            <a:effectRef idx="2">
              <a:schemeClr val="accent2"/>
            </a:effectRef>
            <a:fontRef idx="minor">
              <a:schemeClr val="tx1"/>
            </a:fontRef>
          </p:style>
        </p:cxnSp>
        <p:sp>
          <p:nvSpPr>
            <p:cNvPr id="80" name="Rectangle 79"/>
            <p:cNvSpPr/>
            <p:nvPr/>
          </p:nvSpPr>
          <p:spPr>
            <a:xfrm>
              <a:off x="3761218" y="1236779"/>
              <a:ext cx="368327" cy="675341"/>
            </a:xfrm>
            <a:prstGeom prst="rect">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81" name="Group 80"/>
          <p:cNvGrpSpPr/>
          <p:nvPr/>
        </p:nvGrpSpPr>
        <p:grpSpPr>
          <a:xfrm>
            <a:off x="794808" y="3857807"/>
            <a:ext cx="1831837" cy="675341"/>
            <a:chOff x="5828979" y="1243052"/>
            <a:chExt cx="1831837" cy="675341"/>
          </a:xfrm>
        </p:grpSpPr>
        <p:cxnSp>
          <p:nvCxnSpPr>
            <p:cNvPr id="82" name="Straight Connector 81"/>
            <p:cNvCxnSpPr/>
            <p:nvPr/>
          </p:nvCxnSpPr>
          <p:spPr>
            <a:xfrm>
              <a:off x="5828979" y="1897245"/>
              <a:ext cx="1831837" cy="0"/>
            </a:xfrm>
            <a:prstGeom prst="line">
              <a:avLst/>
            </a:prstGeom>
            <a:ln w="76200" cmpd="sng">
              <a:solidFill>
                <a:srgbClr val="FF0000"/>
              </a:solidFill>
            </a:ln>
          </p:spPr>
          <p:style>
            <a:lnRef idx="3">
              <a:schemeClr val="accent2"/>
            </a:lnRef>
            <a:fillRef idx="0">
              <a:schemeClr val="accent2"/>
            </a:fillRef>
            <a:effectRef idx="2">
              <a:schemeClr val="accent2"/>
            </a:effectRef>
            <a:fontRef idx="minor">
              <a:schemeClr val="tx1"/>
            </a:fontRef>
          </p:style>
        </p:cxnSp>
        <p:sp>
          <p:nvSpPr>
            <p:cNvPr id="83" name="Rectangle 82"/>
            <p:cNvSpPr/>
            <p:nvPr/>
          </p:nvSpPr>
          <p:spPr>
            <a:xfrm>
              <a:off x="6915402" y="1243052"/>
              <a:ext cx="368327" cy="675341"/>
            </a:xfrm>
            <a:prstGeom prst="rect">
              <a:avLst/>
            </a:prstGeom>
            <a:solidFill>
              <a:srgbClr val="FF0000"/>
            </a:solidFill>
            <a:ln>
              <a:solidFill>
                <a:srgbClr val="FF0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27552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37837" y="6488668"/>
            <a:ext cx="6812571" cy="369332"/>
          </a:xfrm>
          <a:prstGeom prst="rect">
            <a:avLst/>
          </a:prstGeom>
          <a:noFill/>
        </p:spPr>
        <p:txBody>
          <a:bodyPr wrap="square" rtlCol="0">
            <a:spAutoFit/>
          </a:bodyPr>
          <a:lstStyle/>
          <a:p>
            <a:r>
              <a:rPr lang="en-US" dirty="0" smtClean="0"/>
              <a:t>Le, et al., </a:t>
            </a:r>
            <a:r>
              <a:rPr lang="en-US" i="1" dirty="0" smtClean="0"/>
              <a:t>Tiled Convolutional Neural Networks</a:t>
            </a:r>
            <a:r>
              <a:rPr lang="en-US" dirty="0" smtClean="0"/>
              <a:t>. NIPS 2010</a:t>
            </a:r>
          </a:p>
        </p:txBody>
      </p:sp>
      <p:pic>
        <p:nvPicPr>
          <p:cNvPr id="2" name="cifar_mono_mm_l1_m_16_ws_8_ts_1_st_1_p_1_mp_0_mpst_0_fun_square_act_squareroot_act_box_0_rs_0_topo_0_comb_p_0_MI_170_TI_0_network_unit_879_eig_low_4.fl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89010" y="1913116"/>
            <a:ext cx="2540000" cy="2540001"/>
          </a:xfrm>
          <a:prstGeom prst="rect">
            <a:avLst/>
          </a:prstGeom>
        </p:spPr>
      </p:pic>
      <p:pic>
        <p:nvPicPr>
          <p:cNvPr id="3" name="cifar_mono_mm_l1_m_16_ws_8_ts_1_st_1_p_1_mp_0_mpst_0_fun_square_act_squareroot_act_box_0_rs_0_topo_0_comb_p_0_MI_170_TI_0_network_unit_879_eig_low_5.fl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308130" y="1913116"/>
            <a:ext cx="2540000" cy="2540000"/>
          </a:xfrm>
          <a:prstGeom prst="rect">
            <a:avLst/>
          </a:prstGeom>
        </p:spPr>
      </p:pic>
      <p:pic>
        <p:nvPicPr>
          <p:cNvPr id="4" name="cifar_mono_mm_l1_m_16_ws_8_ts_1_st_1_p_1_mp_0_mpst_0_fun_square_act_squareroot_act_box_0_rs_0_topo_0_comb_p_0_MI_170_TI_0_network_unit_879_eig_low_3.fl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6415866" y="1913117"/>
            <a:ext cx="2540000" cy="2540000"/>
          </a:xfrm>
          <a:prstGeom prst="rect">
            <a:avLst/>
          </a:prstGeom>
        </p:spPr>
      </p:pic>
      <p:sp>
        <p:nvSpPr>
          <p:cNvPr id="5" name="TextBox 4"/>
          <p:cNvSpPr txBox="1"/>
          <p:nvPr/>
        </p:nvSpPr>
        <p:spPr>
          <a:xfrm>
            <a:off x="361465" y="4597706"/>
            <a:ext cx="2253930" cy="369332"/>
          </a:xfrm>
          <a:prstGeom prst="rect">
            <a:avLst/>
          </a:prstGeom>
          <a:noFill/>
        </p:spPr>
        <p:txBody>
          <a:bodyPr wrap="none" rtlCol="0">
            <a:spAutoFit/>
          </a:bodyPr>
          <a:lstStyle/>
          <a:p>
            <a:r>
              <a:rPr lang="en-US" dirty="0" smtClean="0"/>
              <a:t>Translation invariance</a:t>
            </a:r>
            <a:endParaRPr lang="en-US" dirty="0"/>
          </a:p>
        </p:txBody>
      </p:sp>
      <p:sp>
        <p:nvSpPr>
          <p:cNvPr id="28" name="TextBox 27"/>
          <p:cNvSpPr txBox="1"/>
          <p:nvPr/>
        </p:nvSpPr>
        <p:spPr>
          <a:xfrm>
            <a:off x="3445589" y="4605494"/>
            <a:ext cx="2173792" cy="369332"/>
          </a:xfrm>
          <a:prstGeom prst="rect">
            <a:avLst/>
          </a:prstGeom>
          <a:noFill/>
        </p:spPr>
        <p:txBody>
          <a:bodyPr wrap="none" rtlCol="0">
            <a:spAutoFit/>
          </a:bodyPr>
          <a:lstStyle/>
          <a:p>
            <a:r>
              <a:rPr lang="en-US" dirty="0" smtClean="0"/>
              <a:t>Rotational invariance</a:t>
            </a:r>
            <a:endParaRPr lang="en-US" dirty="0"/>
          </a:p>
        </p:txBody>
      </p:sp>
      <p:sp>
        <p:nvSpPr>
          <p:cNvPr id="29" name="TextBox 28"/>
          <p:cNvSpPr txBox="1"/>
          <p:nvPr/>
        </p:nvSpPr>
        <p:spPr>
          <a:xfrm>
            <a:off x="6874622" y="4573228"/>
            <a:ext cx="1685753" cy="369332"/>
          </a:xfrm>
          <a:prstGeom prst="rect">
            <a:avLst/>
          </a:prstGeom>
          <a:noFill/>
        </p:spPr>
        <p:txBody>
          <a:bodyPr wrap="none" rtlCol="0">
            <a:spAutoFit/>
          </a:bodyPr>
          <a:lstStyle/>
          <a:p>
            <a:r>
              <a:rPr lang="en-US" dirty="0" smtClean="0"/>
              <a:t>Scale invariance</a:t>
            </a:r>
            <a:endParaRPr lang="en-US" dirty="0"/>
          </a:p>
        </p:txBody>
      </p:sp>
    </p:spTree>
    <p:extLst>
      <p:ext uri="{BB962C8B-B14F-4D97-AF65-F5344CB8AC3E}">
        <p14:creationId xmlns:p14="http://schemas.microsoft.com/office/powerpoint/2010/main" val="80253482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74703" y="556753"/>
            <a:ext cx="3025822" cy="381014"/>
          </a:xfrm>
          <a:prstGeom prst="rect">
            <a:avLst/>
          </a:prstGeom>
          <a:noFill/>
        </p:spPr>
        <p:txBody>
          <a:bodyPr wrap="square" rtlCol="0">
            <a:spAutoFit/>
          </a:bodyPr>
          <a:lstStyle/>
          <a:p>
            <a:r>
              <a:rPr lang="en-US" dirty="0" smtClean="0"/>
              <a:t>TICA:</a:t>
            </a:r>
            <a:endParaRPr lang="en-US" dirty="0"/>
          </a:p>
        </p:txBody>
      </p:sp>
      <p:sp>
        <p:nvSpPr>
          <p:cNvPr id="6" name="Frame 5"/>
          <p:cNvSpPr/>
          <p:nvPr/>
        </p:nvSpPr>
        <p:spPr>
          <a:xfrm>
            <a:off x="894492" y="1969006"/>
            <a:ext cx="1530851" cy="449461"/>
          </a:xfrm>
          <a:prstGeom prst="fra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pic>
        <p:nvPicPr>
          <p:cNvPr id="7" name="Picture 6" descr="lemma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29019"/>
            <a:ext cx="9144000" cy="982906"/>
          </a:xfrm>
          <a:prstGeom prst="rect">
            <a:avLst/>
          </a:prstGeom>
        </p:spPr>
      </p:pic>
      <p:pic>
        <p:nvPicPr>
          <p:cNvPr id="10" name="Picture 9" descr="lemma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1907"/>
            <a:ext cx="9144000" cy="982906"/>
          </a:xfrm>
          <a:prstGeom prst="rect">
            <a:avLst/>
          </a:prstGeom>
        </p:spPr>
      </p:pic>
      <p:pic>
        <p:nvPicPr>
          <p:cNvPr id="13" name="Picture 12" descr="optimizationproblem.png"/>
          <p:cNvPicPr>
            <a:picLocks noChangeAspect="1"/>
          </p:cNvPicPr>
          <p:nvPr/>
        </p:nvPicPr>
        <p:blipFill rotWithShape="1">
          <a:blip r:embed="rId4">
            <a:extLst>
              <a:ext uri="{28A0092B-C50C-407E-A947-70E740481C1C}">
                <a14:useLocalDpi xmlns:a14="http://schemas.microsoft.com/office/drawing/2010/main" val="0"/>
              </a:ext>
            </a:extLst>
          </a:blip>
          <a:srcRect t="67951"/>
          <a:stretch/>
        </p:blipFill>
        <p:spPr>
          <a:xfrm>
            <a:off x="275955" y="1954739"/>
            <a:ext cx="2015498" cy="463728"/>
          </a:xfrm>
          <a:prstGeom prst="rect">
            <a:avLst/>
          </a:prstGeom>
        </p:spPr>
      </p:pic>
      <p:pic>
        <p:nvPicPr>
          <p:cNvPr id="15" name="Picture 14" descr="main_equation.png"/>
          <p:cNvPicPr>
            <a:picLocks noChangeAspect="1"/>
          </p:cNvPicPr>
          <p:nvPr/>
        </p:nvPicPr>
        <p:blipFill rotWithShape="1">
          <a:blip r:embed="rId5">
            <a:extLst>
              <a:ext uri="{28A0092B-C50C-407E-A947-70E740481C1C}">
                <a14:useLocalDpi xmlns:a14="http://schemas.microsoft.com/office/drawing/2010/main" val="0"/>
              </a:ext>
            </a:extLst>
          </a:blip>
          <a:srcRect r="37293"/>
          <a:stretch/>
        </p:blipFill>
        <p:spPr>
          <a:xfrm>
            <a:off x="4252152" y="1146064"/>
            <a:ext cx="3003598" cy="906603"/>
          </a:xfrm>
          <a:prstGeom prst="rect">
            <a:avLst/>
          </a:prstGeom>
        </p:spPr>
      </p:pic>
      <p:sp>
        <p:nvSpPr>
          <p:cNvPr id="16" name="Frame 15"/>
          <p:cNvSpPr/>
          <p:nvPr/>
        </p:nvSpPr>
        <p:spPr>
          <a:xfrm>
            <a:off x="4739273" y="1136041"/>
            <a:ext cx="2359341" cy="968561"/>
          </a:xfrm>
          <a:prstGeom prst="frame">
            <a:avLst>
              <a:gd name="adj1" fmla="val 3134"/>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cxnSp>
        <p:nvCxnSpPr>
          <p:cNvPr id="18" name="Straight Arrow Connector 17"/>
          <p:cNvCxnSpPr/>
          <p:nvPr/>
        </p:nvCxnSpPr>
        <p:spPr>
          <a:xfrm>
            <a:off x="2914287" y="1685013"/>
            <a:ext cx="119066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739273" y="556753"/>
            <a:ext cx="3025822" cy="381014"/>
          </a:xfrm>
          <a:prstGeom prst="rect">
            <a:avLst/>
          </a:prstGeom>
          <a:noFill/>
        </p:spPr>
        <p:txBody>
          <a:bodyPr wrap="square" rtlCol="0">
            <a:spAutoFit/>
          </a:bodyPr>
          <a:lstStyle/>
          <a:p>
            <a:r>
              <a:rPr lang="en-US" dirty="0" smtClean="0"/>
              <a:t>Reconstruction ICA:</a:t>
            </a:r>
            <a:endParaRPr lang="en-US" dirty="0"/>
          </a:p>
        </p:txBody>
      </p:sp>
      <p:cxnSp>
        <p:nvCxnSpPr>
          <p:cNvPr id="20" name="Straight Arrow Connector 19"/>
          <p:cNvCxnSpPr/>
          <p:nvPr/>
        </p:nvCxnSpPr>
        <p:spPr>
          <a:xfrm>
            <a:off x="329233" y="5432264"/>
            <a:ext cx="72401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111284" y="5236258"/>
            <a:ext cx="6812571" cy="369332"/>
          </a:xfrm>
          <a:prstGeom prst="rect">
            <a:avLst/>
          </a:prstGeom>
          <a:noFill/>
        </p:spPr>
        <p:txBody>
          <a:bodyPr wrap="square" rtlCol="0">
            <a:spAutoFit/>
          </a:bodyPr>
          <a:lstStyle/>
          <a:p>
            <a:r>
              <a:rPr lang="en-US" dirty="0" smtClean="0"/>
              <a:t>Equivalence between Sparse Coding, </a:t>
            </a:r>
            <a:r>
              <a:rPr lang="en-US" dirty="0" err="1" smtClean="0"/>
              <a:t>Autoencoders</a:t>
            </a:r>
            <a:r>
              <a:rPr lang="en-US" dirty="0" smtClean="0"/>
              <a:t>, RBMs and ICA</a:t>
            </a:r>
            <a:endParaRPr lang="en-US" dirty="0"/>
          </a:p>
        </p:txBody>
      </p:sp>
      <p:cxnSp>
        <p:nvCxnSpPr>
          <p:cNvPr id="23" name="Straight Arrow Connector 22"/>
          <p:cNvCxnSpPr/>
          <p:nvPr/>
        </p:nvCxnSpPr>
        <p:spPr>
          <a:xfrm>
            <a:off x="329233" y="5855902"/>
            <a:ext cx="72401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111284" y="5605590"/>
            <a:ext cx="6812571" cy="646331"/>
          </a:xfrm>
          <a:prstGeom prst="rect">
            <a:avLst/>
          </a:prstGeom>
          <a:noFill/>
        </p:spPr>
        <p:txBody>
          <a:bodyPr wrap="square" rtlCol="0">
            <a:spAutoFit/>
          </a:bodyPr>
          <a:lstStyle/>
          <a:p>
            <a:r>
              <a:rPr lang="en-US" dirty="0" smtClean="0"/>
              <a:t>Build deep architecture by treating the output of one layer as input to another layer</a:t>
            </a:r>
            <a:endParaRPr lang="en-US" dirty="0"/>
          </a:p>
        </p:txBody>
      </p:sp>
      <p:sp>
        <p:nvSpPr>
          <p:cNvPr id="25" name="TextBox 24"/>
          <p:cNvSpPr txBox="1"/>
          <p:nvPr/>
        </p:nvSpPr>
        <p:spPr>
          <a:xfrm>
            <a:off x="0" y="6488668"/>
            <a:ext cx="9508710" cy="369332"/>
          </a:xfrm>
          <a:prstGeom prst="rect">
            <a:avLst/>
          </a:prstGeom>
          <a:noFill/>
        </p:spPr>
        <p:txBody>
          <a:bodyPr wrap="square" rtlCol="0">
            <a:spAutoFit/>
          </a:bodyPr>
          <a:lstStyle/>
          <a:p>
            <a:r>
              <a:rPr lang="en-US" dirty="0" smtClean="0"/>
              <a:t>Le, et al., </a:t>
            </a:r>
            <a:r>
              <a:rPr lang="en-US" i="1" dirty="0"/>
              <a:t>ICA with Reconstruction Cost for </a:t>
            </a:r>
            <a:r>
              <a:rPr lang="en-US" i="1" dirty="0" smtClean="0"/>
              <a:t>Efficient </a:t>
            </a:r>
            <a:r>
              <a:rPr lang="en-US" i="1" dirty="0" err="1" smtClean="0"/>
              <a:t>Overcomplete</a:t>
            </a:r>
            <a:r>
              <a:rPr lang="en-US" i="1" dirty="0" smtClean="0"/>
              <a:t> </a:t>
            </a:r>
            <a:r>
              <a:rPr lang="en-US" i="1" dirty="0"/>
              <a:t>Feature </a:t>
            </a:r>
            <a:r>
              <a:rPr lang="en-US" i="1" dirty="0" smtClean="0"/>
              <a:t>Learning</a:t>
            </a:r>
            <a:r>
              <a:rPr lang="en-US" b="1" dirty="0" smtClean="0"/>
              <a:t>.</a:t>
            </a:r>
            <a:r>
              <a:rPr lang="en-US" dirty="0" smtClean="0"/>
              <a:t> NIPS 2011</a:t>
            </a:r>
            <a:endParaRPr lang="en-US" dirty="0"/>
          </a:p>
        </p:txBody>
      </p:sp>
      <p:pic>
        <p:nvPicPr>
          <p:cNvPr id="21" name="Picture 20" descr="equation1b.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673" y="1004179"/>
            <a:ext cx="2373094" cy="753462"/>
          </a:xfrm>
          <a:prstGeom prst="rect">
            <a:avLst/>
          </a:prstGeom>
        </p:spPr>
      </p:pic>
      <p:pic>
        <p:nvPicPr>
          <p:cNvPr id="26" name="Picture 25" descr="equation1b.png"/>
          <p:cNvPicPr>
            <a:picLocks noChangeAspect="1"/>
          </p:cNvPicPr>
          <p:nvPr/>
        </p:nvPicPr>
        <p:blipFill rotWithShape="1">
          <a:blip r:embed="rId6">
            <a:extLst>
              <a:ext uri="{28A0092B-C50C-407E-A947-70E740481C1C}">
                <a14:useLocalDpi xmlns:a14="http://schemas.microsoft.com/office/drawing/2010/main" val="0"/>
              </a:ext>
            </a:extLst>
          </a:blip>
          <a:srcRect l="20955"/>
          <a:stretch/>
        </p:blipFill>
        <p:spPr>
          <a:xfrm>
            <a:off x="7301382" y="1290830"/>
            <a:ext cx="1896665" cy="761838"/>
          </a:xfrm>
          <a:prstGeom prst="rect">
            <a:avLst/>
          </a:prstGeom>
        </p:spPr>
      </p:pic>
    </p:spTree>
    <p:extLst>
      <p:ext uri="{BB962C8B-B14F-4D97-AF65-F5344CB8AC3E}">
        <p14:creationId xmlns:p14="http://schemas.microsoft.com/office/powerpoint/2010/main" val="333148406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739273" y="556753"/>
            <a:ext cx="3025822" cy="381014"/>
          </a:xfrm>
          <a:prstGeom prst="rect">
            <a:avLst/>
          </a:prstGeom>
          <a:noFill/>
        </p:spPr>
        <p:txBody>
          <a:bodyPr wrap="square" rtlCol="0">
            <a:spAutoFit/>
          </a:bodyPr>
          <a:lstStyle/>
          <a:p>
            <a:r>
              <a:rPr lang="en-US" dirty="0" smtClean="0"/>
              <a:t>Reconstruction ICA:</a:t>
            </a:r>
            <a:endParaRPr lang="en-US" dirty="0"/>
          </a:p>
        </p:txBody>
      </p:sp>
      <p:sp>
        <p:nvSpPr>
          <p:cNvPr id="25" name="TextBox 24"/>
          <p:cNvSpPr txBox="1"/>
          <p:nvPr/>
        </p:nvSpPr>
        <p:spPr>
          <a:xfrm>
            <a:off x="0" y="6488668"/>
            <a:ext cx="9508710" cy="369332"/>
          </a:xfrm>
          <a:prstGeom prst="rect">
            <a:avLst/>
          </a:prstGeom>
          <a:noFill/>
        </p:spPr>
        <p:txBody>
          <a:bodyPr wrap="square" rtlCol="0">
            <a:spAutoFit/>
          </a:bodyPr>
          <a:lstStyle/>
          <a:p>
            <a:r>
              <a:rPr lang="en-US" dirty="0" smtClean="0"/>
              <a:t>Le, et al., </a:t>
            </a:r>
            <a:r>
              <a:rPr lang="en-US" i="1" dirty="0"/>
              <a:t>ICA with Reconstruction Cost for </a:t>
            </a:r>
            <a:r>
              <a:rPr lang="en-US" i="1" dirty="0" smtClean="0"/>
              <a:t>Efficient </a:t>
            </a:r>
            <a:r>
              <a:rPr lang="en-US" i="1" dirty="0" err="1" smtClean="0"/>
              <a:t>Overcomplete</a:t>
            </a:r>
            <a:r>
              <a:rPr lang="en-US" i="1" dirty="0" smtClean="0"/>
              <a:t> </a:t>
            </a:r>
            <a:r>
              <a:rPr lang="en-US" i="1" dirty="0"/>
              <a:t>Feature </a:t>
            </a:r>
            <a:r>
              <a:rPr lang="en-US" i="1" dirty="0" smtClean="0"/>
              <a:t>Learning</a:t>
            </a:r>
            <a:r>
              <a:rPr lang="en-US" b="1" dirty="0" smtClean="0"/>
              <a:t>.</a:t>
            </a:r>
            <a:r>
              <a:rPr lang="en-US" dirty="0" smtClean="0"/>
              <a:t> NIPS 2011</a:t>
            </a:r>
            <a:endParaRPr lang="en-US" dirty="0"/>
          </a:p>
        </p:txBody>
      </p:sp>
      <p:pic>
        <p:nvPicPr>
          <p:cNvPr id="7" name="Picture 6" descr="main_equation.png"/>
          <p:cNvPicPr>
            <a:picLocks noChangeAspect="1"/>
          </p:cNvPicPr>
          <p:nvPr/>
        </p:nvPicPr>
        <p:blipFill rotWithShape="1">
          <a:blip r:embed="rId2">
            <a:extLst>
              <a:ext uri="{28A0092B-C50C-407E-A947-70E740481C1C}">
                <a14:useLocalDpi xmlns:a14="http://schemas.microsoft.com/office/drawing/2010/main" val="0"/>
              </a:ext>
            </a:extLst>
          </a:blip>
          <a:srcRect r="37293"/>
          <a:stretch/>
        </p:blipFill>
        <p:spPr>
          <a:xfrm>
            <a:off x="4252152" y="1146064"/>
            <a:ext cx="3003598" cy="906603"/>
          </a:xfrm>
          <a:prstGeom prst="rect">
            <a:avLst/>
          </a:prstGeom>
        </p:spPr>
      </p:pic>
      <p:sp>
        <p:nvSpPr>
          <p:cNvPr id="8" name="Frame 7"/>
          <p:cNvSpPr/>
          <p:nvPr/>
        </p:nvSpPr>
        <p:spPr>
          <a:xfrm>
            <a:off x="4739273" y="1136041"/>
            <a:ext cx="2359341" cy="968561"/>
          </a:xfrm>
          <a:prstGeom prst="frame">
            <a:avLst>
              <a:gd name="adj1" fmla="val 3134"/>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pic>
        <p:nvPicPr>
          <p:cNvPr id="9" name="Picture 8" descr="equation1b.png"/>
          <p:cNvPicPr>
            <a:picLocks noChangeAspect="1"/>
          </p:cNvPicPr>
          <p:nvPr/>
        </p:nvPicPr>
        <p:blipFill rotWithShape="1">
          <a:blip r:embed="rId3">
            <a:extLst>
              <a:ext uri="{28A0092B-C50C-407E-A947-70E740481C1C}">
                <a14:useLocalDpi xmlns:a14="http://schemas.microsoft.com/office/drawing/2010/main" val="0"/>
              </a:ext>
            </a:extLst>
          </a:blip>
          <a:srcRect l="20955"/>
          <a:stretch/>
        </p:blipFill>
        <p:spPr>
          <a:xfrm>
            <a:off x="7301382" y="1290830"/>
            <a:ext cx="1896665" cy="761838"/>
          </a:xfrm>
          <a:prstGeom prst="rect">
            <a:avLst/>
          </a:prstGeom>
        </p:spPr>
      </p:pic>
    </p:spTree>
    <p:extLst>
      <p:ext uri="{BB962C8B-B14F-4D97-AF65-F5344CB8AC3E}">
        <p14:creationId xmlns:p14="http://schemas.microsoft.com/office/powerpoint/2010/main" val="3248588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739273" y="556753"/>
            <a:ext cx="3025822" cy="381014"/>
          </a:xfrm>
          <a:prstGeom prst="rect">
            <a:avLst/>
          </a:prstGeom>
          <a:noFill/>
        </p:spPr>
        <p:txBody>
          <a:bodyPr wrap="square" rtlCol="0">
            <a:spAutoFit/>
          </a:bodyPr>
          <a:lstStyle/>
          <a:p>
            <a:r>
              <a:rPr lang="en-US" dirty="0" smtClean="0"/>
              <a:t>Reconstruction ICA:</a:t>
            </a:r>
            <a:endParaRPr lang="en-US" dirty="0"/>
          </a:p>
        </p:txBody>
      </p:sp>
      <p:sp>
        <p:nvSpPr>
          <p:cNvPr id="25" name="TextBox 24"/>
          <p:cNvSpPr txBox="1"/>
          <p:nvPr/>
        </p:nvSpPr>
        <p:spPr>
          <a:xfrm>
            <a:off x="0" y="6488668"/>
            <a:ext cx="9508710" cy="369332"/>
          </a:xfrm>
          <a:prstGeom prst="rect">
            <a:avLst/>
          </a:prstGeom>
          <a:noFill/>
        </p:spPr>
        <p:txBody>
          <a:bodyPr wrap="square" rtlCol="0">
            <a:spAutoFit/>
          </a:bodyPr>
          <a:lstStyle/>
          <a:p>
            <a:r>
              <a:rPr lang="en-US" dirty="0" smtClean="0"/>
              <a:t>Le, et al., </a:t>
            </a:r>
            <a:r>
              <a:rPr lang="en-US" i="1" dirty="0"/>
              <a:t>ICA with Reconstruction Cost for </a:t>
            </a:r>
            <a:r>
              <a:rPr lang="en-US" i="1" dirty="0" smtClean="0"/>
              <a:t>Efficient </a:t>
            </a:r>
            <a:r>
              <a:rPr lang="en-US" i="1" dirty="0" err="1" smtClean="0"/>
              <a:t>Overcomplete</a:t>
            </a:r>
            <a:r>
              <a:rPr lang="en-US" i="1" dirty="0" smtClean="0"/>
              <a:t> </a:t>
            </a:r>
            <a:r>
              <a:rPr lang="en-US" i="1" dirty="0"/>
              <a:t>Feature </a:t>
            </a:r>
            <a:r>
              <a:rPr lang="en-US" i="1" dirty="0" smtClean="0"/>
              <a:t>Learning</a:t>
            </a:r>
            <a:r>
              <a:rPr lang="en-US" b="1" dirty="0" smtClean="0"/>
              <a:t>.</a:t>
            </a:r>
            <a:r>
              <a:rPr lang="en-US" dirty="0" smtClean="0"/>
              <a:t> NIPS 2011</a:t>
            </a:r>
            <a:endParaRPr lang="en-US" dirty="0"/>
          </a:p>
        </p:txBody>
      </p:sp>
      <p:pic>
        <p:nvPicPr>
          <p:cNvPr id="4" name="Picture 3" descr="equation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576" y="2910194"/>
            <a:ext cx="2084693" cy="768045"/>
          </a:xfrm>
          <a:prstGeom prst="rect">
            <a:avLst/>
          </a:prstGeom>
        </p:spPr>
      </p:pic>
      <p:pic>
        <p:nvPicPr>
          <p:cNvPr id="5" name="Picture 4" descr="equation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835" y="2910194"/>
            <a:ext cx="2048120" cy="768045"/>
          </a:xfrm>
          <a:prstGeom prst="rect">
            <a:avLst/>
          </a:prstGeom>
        </p:spPr>
      </p:pic>
      <p:pic>
        <p:nvPicPr>
          <p:cNvPr id="27" name="Picture 26" descr="optimizationproblem.png"/>
          <p:cNvPicPr>
            <a:picLocks noChangeAspect="1"/>
          </p:cNvPicPr>
          <p:nvPr/>
        </p:nvPicPr>
        <p:blipFill rotWithShape="1">
          <a:blip r:embed="rId4">
            <a:extLst>
              <a:ext uri="{28A0092B-C50C-407E-A947-70E740481C1C}">
                <a14:useLocalDpi xmlns:a14="http://schemas.microsoft.com/office/drawing/2010/main" val="0"/>
              </a:ext>
            </a:extLst>
          </a:blip>
          <a:srcRect l="27731" t="67951"/>
          <a:stretch/>
        </p:blipFill>
        <p:spPr>
          <a:xfrm>
            <a:off x="834881" y="1954739"/>
            <a:ext cx="1456572" cy="463728"/>
          </a:xfrm>
          <a:prstGeom prst="rect">
            <a:avLst/>
          </a:prstGeom>
        </p:spPr>
      </p:pic>
      <p:sp>
        <p:nvSpPr>
          <p:cNvPr id="30" name="Left Arrow 29"/>
          <p:cNvSpPr/>
          <p:nvPr/>
        </p:nvSpPr>
        <p:spPr>
          <a:xfrm>
            <a:off x="3872124" y="3174727"/>
            <a:ext cx="617648" cy="235165"/>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1" name="Down Arrow 30"/>
          <p:cNvSpPr/>
          <p:nvPr/>
        </p:nvSpPr>
        <p:spPr>
          <a:xfrm>
            <a:off x="5761852" y="2322483"/>
            <a:ext cx="235177" cy="587711"/>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3" name="Left Arrow 32"/>
          <p:cNvSpPr/>
          <p:nvPr/>
        </p:nvSpPr>
        <p:spPr>
          <a:xfrm rot="3094711">
            <a:off x="1825459" y="2606886"/>
            <a:ext cx="616965" cy="281407"/>
          </a:xfrm>
          <a:prstGeom prst="leftArrow">
            <a:avLst>
              <a:gd name="adj1" fmla="val 40844"/>
              <a:gd name="adj2" fmla="val 53036"/>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4" name="Frame 33"/>
          <p:cNvSpPr/>
          <p:nvPr/>
        </p:nvSpPr>
        <p:spPr>
          <a:xfrm>
            <a:off x="894492" y="1969006"/>
            <a:ext cx="1530851" cy="449461"/>
          </a:xfrm>
          <a:prstGeom prst="fra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35" name="TextBox 34"/>
          <p:cNvSpPr txBox="1"/>
          <p:nvPr/>
        </p:nvSpPr>
        <p:spPr>
          <a:xfrm>
            <a:off x="6152153" y="2407126"/>
            <a:ext cx="1612942" cy="369332"/>
          </a:xfrm>
          <a:prstGeom prst="rect">
            <a:avLst/>
          </a:prstGeom>
          <a:noFill/>
        </p:spPr>
        <p:txBody>
          <a:bodyPr wrap="none" rtlCol="0">
            <a:spAutoFit/>
          </a:bodyPr>
          <a:lstStyle/>
          <a:p>
            <a:r>
              <a:rPr lang="en-US" dirty="0" smtClean="0"/>
              <a:t>Data whitening</a:t>
            </a:r>
            <a:endParaRPr lang="en-US" dirty="0"/>
          </a:p>
        </p:txBody>
      </p:sp>
      <p:pic>
        <p:nvPicPr>
          <p:cNvPr id="14" name="Picture 13" descr="main_equation.png"/>
          <p:cNvPicPr>
            <a:picLocks noChangeAspect="1"/>
          </p:cNvPicPr>
          <p:nvPr/>
        </p:nvPicPr>
        <p:blipFill rotWithShape="1">
          <a:blip r:embed="rId5">
            <a:extLst>
              <a:ext uri="{28A0092B-C50C-407E-A947-70E740481C1C}">
                <a14:useLocalDpi xmlns:a14="http://schemas.microsoft.com/office/drawing/2010/main" val="0"/>
              </a:ext>
            </a:extLst>
          </a:blip>
          <a:srcRect l="10170" r="41750"/>
          <a:stretch/>
        </p:blipFill>
        <p:spPr>
          <a:xfrm>
            <a:off x="4739272" y="1146064"/>
            <a:ext cx="2302959" cy="906603"/>
          </a:xfrm>
          <a:prstGeom prst="rect">
            <a:avLst/>
          </a:prstGeom>
        </p:spPr>
      </p:pic>
      <p:sp>
        <p:nvSpPr>
          <p:cNvPr id="20" name="Frame 19"/>
          <p:cNvSpPr/>
          <p:nvPr/>
        </p:nvSpPr>
        <p:spPr>
          <a:xfrm>
            <a:off x="4739273" y="1136041"/>
            <a:ext cx="2359341" cy="968561"/>
          </a:xfrm>
          <a:prstGeom prst="frame">
            <a:avLst>
              <a:gd name="adj1" fmla="val 3134"/>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1080044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74703" y="556753"/>
            <a:ext cx="3025822" cy="381014"/>
          </a:xfrm>
          <a:prstGeom prst="rect">
            <a:avLst/>
          </a:prstGeom>
          <a:noFill/>
        </p:spPr>
        <p:txBody>
          <a:bodyPr wrap="square" rtlCol="0">
            <a:spAutoFit/>
          </a:bodyPr>
          <a:lstStyle/>
          <a:p>
            <a:r>
              <a:rPr lang="en-US" dirty="0" smtClean="0"/>
              <a:t>TICA:</a:t>
            </a:r>
            <a:endParaRPr lang="en-US" dirty="0"/>
          </a:p>
        </p:txBody>
      </p:sp>
      <p:sp>
        <p:nvSpPr>
          <p:cNvPr id="6" name="Frame 5"/>
          <p:cNvSpPr/>
          <p:nvPr/>
        </p:nvSpPr>
        <p:spPr>
          <a:xfrm>
            <a:off x="894492" y="1969006"/>
            <a:ext cx="1530851" cy="449461"/>
          </a:xfrm>
          <a:prstGeom prst="fra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grpSp>
        <p:nvGrpSpPr>
          <p:cNvPr id="12" name="Group 11"/>
          <p:cNvGrpSpPr/>
          <p:nvPr/>
        </p:nvGrpSpPr>
        <p:grpSpPr>
          <a:xfrm>
            <a:off x="170473" y="864586"/>
            <a:ext cx="2481422" cy="1553881"/>
            <a:chOff x="3039401" y="5169650"/>
            <a:chExt cx="2481422" cy="1553881"/>
          </a:xfrm>
        </p:grpSpPr>
        <p:pic>
          <p:nvPicPr>
            <p:cNvPr id="13" name="Picture 12" descr="optimizationproblem.png"/>
            <p:cNvPicPr>
              <a:picLocks noChangeAspect="1"/>
            </p:cNvPicPr>
            <p:nvPr/>
          </p:nvPicPr>
          <p:blipFill rotWithShape="1">
            <a:blip r:embed="rId2">
              <a:extLst>
                <a:ext uri="{28A0092B-C50C-407E-A947-70E740481C1C}">
                  <a14:useLocalDpi xmlns:a14="http://schemas.microsoft.com/office/drawing/2010/main" val="0"/>
                </a:ext>
              </a:extLst>
            </a:blip>
            <a:srcRect t="67951"/>
            <a:stretch/>
          </p:blipFill>
          <p:spPr>
            <a:xfrm>
              <a:off x="3144883" y="6259803"/>
              <a:ext cx="2015498" cy="463728"/>
            </a:xfrm>
            <a:prstGeom prst="rect">
              <a:avLst/>
            </a:prstGeom>
          </p:spPr>
        </p:pic>
        <p:pic>
          <p:nvPicPr>
            <p:cNvPr id="14" name="Picture 13" descr="first_ter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9401" y="5169650"/>
              <a:ext cx="2481422" cy="954071"/>
            </a:xfrm>
            <a:prstGeom prst="rect">
              <a:avLst/>
            </a:prstGeom>
          </p:spPr>
        </p:pic>
      </p:grpSp>
      <p:sp>
        <p:nvSpPr>
          <p:cNvPr id="19" name="TextBox 18"/>
          <p:cNvSpPr txBox="1"/>
          <p:nvPr/>
        </p:nvSpPr>
        <p:spPr>
          <a:xfrm>
            <a:off x="4739273" y="556753"/>
            <a:ext cx="3025822" cy="381014"/>
          </a:xfrm>
          <a:prstGeom prst="rect">
            <a:avLst/>
          </a:prstGeom>
          <a:noFill/>
        </p:spPr>
        <p:txBody>
          <a:bodyPr wrap="square" rtlCol="0">
            <a:spAutoFit/>
          </a:bodyPr>
          <a:lstStyle/>
          <a:p>
            <a:r>
              <a:rPr lang="en-US" dirty="0" smtClean="0"/>
              <a:t>Reconstruction ICA:</a:t>
            </a:r>
            <a:endParaRPr lang="en-US" dirty="0"/>
          </a:p>
        </p:txBody>
      </p:sp>
      <p:sp>
        <p:nvSpPr>
          <p:cNvPr id="25" name="TextBox 24"/>
          <p:cNvSpPr txBox="1"/>
          <p:nvPr/>
        </p:nvSpPr>
        <p:spPr>
          <a:xfrm>
            <a:off x="0" y="6488668"/>
            <a:ext cx="9508710" cy="369332"/>
          </a:xfrm>
          <a:prstGeom prst="rect">
            <a:avLst/>
          </a:prstGeom>
          <a:noFill/>
        </p:spPr>
        <p:txBody>
          <a:bodyPr wrap="square" rtlCol="0">
            <a:spAutoFit/>
          </a:bodyPr>
          <a:lstStyle/>
          <a:p>
            <a:r>
              <a:rPr lang="en-US" dirty="0" smtClean="0"/>
              <a:t>Le, et al., </a:t>
            </a:r>
            <a:r>
              <a:rPr lang="en-US" i="1" dirty="0"/>
              <a:t>ICA with Reconstruction Cost for </a:t>
            </a:r>
            <a:r>
              <a:rPr lang="en-US" i="1" dirty="0" smtClean="0"/>
              <a:t>Efficient </a:t>
            </a:r>
            <a:r>
              <a:rPr lang="en-US" i="1" dirty="0" err="1" smtClean="0"/>
              <a:t>Overcomplete</a:t>
            </a:r>
            <a:r>
              <a:rPr lang="en-US" i="1" dirty="0" smtClean="0"/>
              <a:t> </a:t>
            </a:r>
            <a:r>
              <a:rPr lang="en-US" i="1" dirty="0"/>
              <a:t>Feature </a:t>
            </a:r>
            <a:r>
              <a:rPr lang="en-US" i="1" dirty="0" smtClean="0"/>
              <a:t>Learning</a:t>
            </a:r>
            <a:r>
              <a:rPr lang="en-US" b="1" dirty="0" smtClean="0"/>
              <a:t>.</a:t>
            </a:r>
            <a:r>
              <a:rPr lang="en-US" dirty="0" smtClean="0"/>
              <a:t> NIPS 2011</a:t>
            </a:r>
            <a:endParaRPr lang="en-US" dirty="0"/>
          </a:p>
        </p:txBody>
      </p:sp>
      <p:pic>
        <p:nvPicPr>
          <p:cNvPr id="21" name="Picture 20" descr="equation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576" y="2910194"/>
            <a:ext cx="2084693" cy="768045"/>
          </a:xfrm>
          <a:prstGeom prst="rect">
            <a:avLst/>
          </a:prstGeom>
        </p:spPr>
      </p:pic>
      <p:pic>
        <p:nvPicPr>
          <p:cNvPr id="26" name="Picture 25" descr="equation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7835" y="2910194"/>
            <a:ext cx="2048120" cy="768045"/>
          </a:xfrm>
          <a:prstGeom prst="rect">
            <a:avLst/>
          </a:prstGeom>
        </p:spPr>
      </p:pic>
      <p:sp>
        <p:nvSpPr>
          <p:cNvPr id="27" name="Left Arrow 26"/>
          <p:cNvSpPr/>
          <p:nvPr/>
        </p:nvSpPr>
        <p:spPr>
          <a:xfrm>
            <a:off x="3872124" y="3174727"/>
            <a:ext cx="617648" cy="235165"/>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8" name="Down Arrow 27"/>
          <p:cNvSpPr/>
          <p:nvPr/>
        </p:nvSpPr>
        <p:spPr>
          <a:xfrm>
            <a:off x="5761852" y="2322483"/>
            <a:ext cx="235177" cy="587711"/>
          </a:xfrm>
          <a:prstGeom prst="down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9" name="Left Arrow 28"/>
          <p:cNvSpPr/>
          <p:nvPr/>
        </p:nvSpPr>
        <p:spPr>
          <a:xfrm rot="3094711">
            <a:off x="1825459" y="2606886"/>
            <a:ext cx="616965" cy="281407"/>
          </a:xfrm>
          <a:prstGeom prst="leftArrow">
            <a:avLst>
              <a:gd name="adj1" fmla="val 40844"/>
              <a:gd name="adj2" fmla="val 53036"/>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0" name="TextBox 29"/>
          <p:cNvSpPr txBox="1"/>
          <p:nvPr/>
        </p:nvSpPr>
        <p:spPr>
          <a:xfrm>
            <a:off x="6152153" y="2407126"/>
            <a:ext cx="1612942" cy="369332"/>
          </a:xfrm>
          <a:prstGeom prst="rect">
            <a:avLst/>
          </a:prstGeom>
          <a:noFill/>
        </p:spPr>
        <p:txBody>
          <a:bodyPr wrap="none" rtlCol="0">
            <a:spAutoFit/>
          </a:bodyPr>
          <a:lstStyle/>
          <a:p>
            <a:r>
              <a:rPr lang="en-US" dirty="0" smtClean="0"/>
              <a:t>Data whitening</a:t>
            </a:r>
            <a:endParaRPr lang="en-US" dirty="0"/>
          </a:p>
        </p:txBody>
      </p:sp>
      <p:pic>
        <p:nvPicPr>
          <p:cNvPr id="17" name="Picture 16" descr="main_equation.png"/>
          <p:cNvPicPr>
            <a:picLocks noChangeAspect="1"/>
          </p:cNvPicPr>
          <p:nvPr/>
        </p:nvPicPr>
        <p:blipFill rotWithShape="1">
          <a:blip r:embed="rId6">
            <a:extLst>
              <a:ext uri="{28A0092B-C50C-407E-A947-70E740481C1C}">
                <a14:useLocalDpi xmlns:a14="http://schemas.microsoft.com/office/drawing/2010/main" val="0"/>
              </a:ext>
            </a:extLst>
          </a:blip>
          <a:srcRect r="37293"/>
          <a:stretch/>
        </p:blipFill>
        <p:spPr>
          <a:xfrm>
            <a:off x="4252152" y="1146064"/>
            <a:ext cx="3003598" cy="906603"/>
          </a:xfrm>
          <a:prstGeom prst="rect">
            <a:avLst/>
          </a:prstGeom>
        </p:spPr>
      </p:pic>
      <p:sp>
        <p:nvSpPr>
          <p:cNvPr id="18" name="Frame 17"/>
          <p:cNvSpPr/>
          <p:nvPr/>
        </p:nvSpPr>
        <p:spPr>
          <a:xfrm>
            <a:off x="4739273" y="1136041"/>
            <a:ext cx="2359341" cy="968561"/>
          </a:xfrm>
          <a:prstGeom prst="frame">
            <a:avLst>
              <a:gd name="adj1" fmla="val 3134"/>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pic>
        <p:nvPicPr>
          <p:cNvPr id="20" name="Picture 19" descr="equation1b.png"/>
          <p:cNvPicPr>
            <a:picLocks noChangeAspect="1"/>
          </p:cNvPicPr>
          <p:nvPr/>
        </p:nvPicPr>
        <p:blipFill rotWithShape="1">
          <a:blip r:embed="rId7">
            <a:extLst>
              <a:ext uri="{28A0092B-C50C-407E-A947-70E740481C1C}">
                <a14:useLocalDpi xmlns:a14="http://schemas.microsoft.com/office/drawing/2010/main" val="0"/>
              </a:ext>
            </a:extLst>
          </a:blip>
          <a:srcRect l="20955"/>
          <a:stretch/>
        </p:blipFill>
        <p:spPr>
          <a:xfrm>
            <a:off x="7301382" y="1290830"/>
            <a:ext cx="1896665" cy="761838"/>
          </a:xfrm>
          <a:prstGeom prst="rect">
            <a:avLst/>
          </a:prstGeom>
        </p:spPr>
      </p:pic>
    </p:spTree>
    <p:extLst>
      <p:ext uri="{BB962C8B-B14F-4D97-AF65-F5344CB8AC3E}">
        <p14:creationId xmlns:p14="http://schemas.microsoft.com/office/powerpoint/2010/main" val="1368852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Why RICA?</a:t>
            </a:r>
            <a:endParaRPr lang="en-US" sz="2800" dirty="0"/>
          </a:p>
        </p:txBody>
      </p:sp>
      <p:cxnSp>
        <p:nvCxnSpPr>
          <p:cNvPr id="39" name="Straight Connector 38"/>
          <p:cNvCxnSpPr/>
          <p:nvPr/>
        </p:nvCxnSpPr>
        <p:spPr>
          <a:xfrm>
            <a:off x="387087" y="2239349"/>
            <a:ext cx="795070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2559555" y="1665974"/>
            <a:ext cx="0" cy="3493828"/>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657699" y="1801975"/>
            <a:ext cx="1210588" cy="369332"/>
          </a:xfrm>
          <a:prstGeom prst="rect">
            <a:avLst/>
          </a:prstGeom>
          <a:noFill/>
        </p:spPr>
        <p:txBody>
          <a:bodyPr wrap="none" rtlCol="0">
            <a:spAutoFit/>
          </a:bodyPr>
          <a:lstStyle/>
          <a:p>
            <a:r>
              <a:rPr lang="en-US" dirty="0" smtClean="0"/>
              <a:t>Algorithms</a:t>
            </a:r>
            <a:endParaRPr lang="en-US" dirty="0"/>
          </a:p>
        </p:txBody>
      </p:sp>
      <p:sp>
        <p:nvSpPr>
          <p:cNvPr id="62" name="TextBox 61"/>
          <p:cNvSpPr txBox="1"/>
          <p:nvPr/>
        </p:nvSpPr>
        <p:spPr>
          <a:xfrm>
            <a:off x="2912911" y="1789514"/>
            <a:ext cx="762987" cy="369332"/>
          </a:xfrm>
          <a:prstGeom prst="rect">
            <a:avLst/>
          </a:prstGeom>
          <a:noFill/>
        </p:spPr>
        <p:txBody>
          <a:bodyPr wrap="none" rtlCol="0">
            <a:spAutoFit/>
          </a:bodyPr>
          <a:lstStyle/>
          <a:p>
            <a:r>
              <a:rPr lang="en-US" dirty="0" smtClean="0"/>
              <a:t>Speed</a:t>
            </a:r>
            <a:endParaRPr lang="en-US" dirty="0"/>
          </a:p>
        </p:txBody>
      </p:sp>
      <p:cxnSp>
        <p:nvCxnSpPr>
          <p:cNvPr id="63" name="Straight Connector 62"/>
          <p:cNvCxnSpPr/>
          <p:nvPr/>
        </p:nvCxnSpPr>
        <p:spPr>
          <a:xfrm flipV="1">
            <a:off x="3959315" y="1665974"/>
            <a:ext cx="0" cy="3493828"/>
          </a:xfrm>
          <a:prstGeom prst="line">
            <a:avLst/>
          </a:prstGeom>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457200" y="2393421"/>
            <a:ext cx="1509360" cy="369332"/>
          </a:xfrm>
          <a:prstGeom prst="rect">
            <a:avLst/>
          </a:prstGeom>
          <a:noFill/>
        </p:spPr>
        <p:txBody>
          <a:bodyPr wrap="none" rtlCol="0">
            <a:spAutoFit/>
          </a:bodyPr>
          <a:lstStyle/>
          <a:p>
            <a:r>
              <a:rPr lang="en-US" dirty="0" smtClean="0"/>
              <a:t>Sparse Coding</a:t>
            </a:r>
            <a:endParaRPr lang="en-US" dirty="0"/>
          </a:p>
        </p:txBody>
      </p:sp>
      <p:cxnSp>
        <p:nvCxnSpPr>
          <p:cNvPr id="69" name="Straight Connector 68"/>
          <p:cNvCxnSpPr/>
          <p:nvPr/>
        </p:nvCxnSpPr>
        <p:spPr>
          <a:xfrm>
            <a:off x="387087" y="2897798"/>
            <a:ext cx="7950704" cy="0"/>
          </a:xfrm>
          <a:prstGeom prst="line">
            <a:avLst/>
          </a:prstGeom>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457200" y="3033451"/>
            <a:ext cx="2133918" cy="369332"/>
          </a:xfrm>
          <a:prstGeom prst="rect">
            <a:avLst/>
          </a:prstGeom>
          <a:noFill/>
        </p:spPr>
        <p:txBody>
          <a:bodyPr wrap="none" rtlCol="0">
            <a:spAutoFit/>
          </a:bodyPr>
          <a:lstStyle/>
          <a:p>
            <a:r>
              <a:rPr lang="en-US" dirty="0" smtClean="0"/>
              <a:t>RBMs/</a:t>
            </a:r>
            <a:r>
              <a:rPr lang="en-US" dirty="0" err="1" smtClean="0"/>
              <a:t>Autoencoders</a:t>
            </a:r>
            <a:endParaRPr lang="en-US" dirty="0"/>
          </a:p>
        </p:txBody>
      </p:sp>
      <p:sp>
        <p:nvSpPr>
          <p:cNvPr id="75" name="TextBox 74"/>
          <p:cNvSpPr txBox="1"/>
          <p:nvPr/>
        </p:nvSpPr>
        <p:spPr>
          <a:xfrm>
            <a:off x="6229069" y="1757248"/>
            <a:ext cx="1890261" cy="369332"/>
          </a:xfrm>
          <a:prstGeom prst="rect">
            <a:avLst/>
          </a:prstGeom>
          <a:noFill/>
        </p:spPr>
        <p:txBody>
          <a:bodyPr wrap="none" rtlCol="0">
            <a:spAutoFit/>
          </a:bodyPr>
          <a:lstStyle/>
          <a:p>
            <a:r>
              <a:rPr lang="en-US" dirty="0" smtClean="0"/>
              <a:t>Invariant Features </a:t>
            </a:r>
            <a:endParaRPr lang="en-US" dirty="0"/>
          </a:p>
        </p:txBody>
      </p:sp>
      <p:cxnSp>
        <p:nvCxnSpPr>
          <p:cNvPr id="76" name="Straight Connector 75"/>
          <p:cNvCxnSpPr/>
          <p:nvPr/>
        </p:nvCxnSpPr>
        <p:spPr>
          <a:xfrm flipV="1">
            <a:off x="5879779" y="1665974"/>
            <a:ext cx="0" cy="3493828"/>
          </a:xfrm>
          <a:prstGeom prst="line">
            <a:avLst/>
          </a:prstGeom>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4165253" y="1757248"/>
            <a:ext cx="1635146" cy="369332"/>
          </a:xfrm>
          <a:prstGeom prst="rect">
            <a:avLst/>
          </a:prstGeom>
          <a:noFill/>
        </p:spPr>
        <p:txBody>
          <a:bodyPr wrap="none" rtlCol="0">
            <a:spAutoFit/>
          </a:bodyPr>
          <a:lstStyle/>
          <a:p>
            <a:r>
              <a:rPr lang="en-US" dirty="0" smtClean="0"/>
              <a:t>Ease of training</a:t>
            </a:r>
            <a:endParaRPr lang="en-US" dirty="0"/>
          </a:p>
        </p:txBody>
      </p:sp>
      <p:cxnSp>
        <p:nvCxnSpPr>
          <p:cNvPr id="80" name="Straight Connector 79"/>
          <p:cNvCxnSpPr/>
          <p:nvPr/>
        </p:nvCxnSpPr>
        <p:spPr>
          <a:xfrm>
            <a:off x="387087" y="3537828"/>
            <a:ext cx="7950704"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Multiply 5"/>
          <p:cNvSpPr/>
          <p:nvPr/>
        </p:nvSpPr>
        <p:spPr>
          <a:xfrm>
            <a:off x="3027684" y="2393421"/>
            <a:ext cx="419566" cy="369332"/>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1" name="TextBox 80"/>
          <p:cNvSpPr txBox="1"/>
          <p:nvPr/>
        </p:nvSpPr>
        <p:spPr>
          <a:xfrm>
            <a:off x="457200" y="3713030"/>
            <a:ext cx="611954" cy="369332"/>
          </a:xfrm>
          <a:prstGeom prst="rect">
            <a:avLst/>
          </a:prstGeom>
          <a:noFill/>
        </p:spPr>
        <p:txBody>
          <a:bodyPr wrap="none" rtlCol="0">
            <a:spAutoFit/>
          </a:bodyPr>
          <a:lstStyle/>
          <a:p>
            <a:r>
              <a:rPr lang="en-US" dirty="0" smtClean="0"/>
              <a:t>TICA</a:t>
            </a:r>
            <a:endParaRPr lang="en-US" dirty="0"/>
          </a:p>
        </p:txBody>
      </p:sp>
      <p:cxnSp>
        <p:nvCxnSpPr>
          <p:cNvPr id="82" name="Straight Connector 81"/>
          <p:cNvCxnSpPr/>
          <p:nvPr/>
        </p:nvCxnSpPr>
        <p:spPr>
          <a:xfrm>
            <a:off x="387087" y="4166517"/>
            <a:ext cx="7950704" cy="0"/>
          </a:xfrm>
          <a:prstGeom prst="line">
            <a:avLst/>
          </a:prstGeom>
        </p:spPr>
        <p:style>
          <a:lnRef idx="2">
            <a:schemeClr val="accent1"/>
          </a:lnRef>
          <a:fillRef idx="0">
            <a:schemeClr val="accent1"/>
          </a:fillRef>
          <a:effectRef idx="1">
            <a:schemeClr val="accent1"/>
          </a:effectRef>
          <a:fontRef idx="minor">
            <a:schemeClr val="tx1"/>
          </a:fontRef>
        </p:style>
      </p:cxnSp>
      <p:sp>
        <p:nvSpPr>
          <p:cNvPr id="83" name="Multiply 82"/>
          <p:cNvSpPr/>
          <p:nvPr/>
        </p:nvSpPr>
        <p:spPr>
          <a:xfrm>
            <a:off x="4631558" y="3033451"/>
            <a:ext cx="419566" cy="369332"/>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4" name="Multiply 83"/>
          <p:cNvSpPr/>
          <p:nvPr/>
        </p:nvSpPr>
        <p:spPr>
          <a:xfrm>
            <a:off x="6893131" y="2393421"/>
            <a:ext cx="419566" cy="369332"/>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5" name="Multiply 84"/>
          <p:cNvSpPr/>
          <p:nvPr/>
        </p:nvSpPr>
        <p:spPr>
          <a:xfrm>
            <a:off x="3027684" y="3612600"/>
            <a:ext cx="419566" cy="369332"/>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6" name="Multiply 85"/>
          <p:cNvSpPr/>
          <p:nvPr/>
        </p:nvSpPr>
        <p:spPr>
          <a:xfrm>
            <a:off x="6893131" y="3033451"/>
            <a:ext cx="419566" cy="369332"/>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cxnSp>
        <p:nvCxnSpPr>
          <p:cNvPr id="87" name="Straight Connector 86"/>
          <p:cNvCxnSpPr/>
          <p:nvPr/>
        </p:nvCxnSpPr>
        <p:spPr>
          <a:xfrm>
            <a:off x="457200" y="4817887"/>
            <a:ext cx="7950704" cy="0"/>
          </a:xfrm>
          <a:prstGeom prst="line">
            <a:avLst/>
          </a:prstGeom>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457200" y="4330380"/>
            <a:ext cx="1971025" cy="369332"/>
          </a:xfrm>
          <a:prstGeom prst="rect">
            <a:avLst/>
          </a:prstGeom>
          <a:noFill/>
        </p:spPr>
        <p:txBody>
          <a:bodyPr wrap="none" rtlCol="0">
            <a:spAutoFit/>
          </a:bodyPr>
          <a:lstStyle/>
          <a:p>
            <a:r>
              <a:rPr lang="en-US" dirty="0" smtClean="0"/>
              <a:t>Reconstruction ICA</a:t>
            </a:r>
            <a:endParaRPr lang="en-US" dirty="0"/>
          </a:p>
        </p:txBody>
      </p:sp>
      <p:sp>
        <p:nvSpPr>
          <p:cNvPr id="8" name="L-Shape 7"/>
          <p:cNvSpPr/>
          <p:nvPr/>
        </p:nvSpPr>
        <p:spPr>
          <a:xfrm rot="19663644">
            <a:off x="4675051" y="2412459"/>
            <a:ext cx="419566" cy="284297"/>
          </a:xfrm>
          <a:prstGeom prst="corner">
            <a:avLst>
              <a:gd name="adj1" fmla="val 22366"/>
              <a:gd name="adj2" fmla="val 2543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89" name="L-Shape 88"/>
          <p:cNvSpPr/>
          <p:nvPr/>
        </p:nvSpPr>
        <p:spPr>
          <a:xfrm rot="19663644">
            <a:off x="3071176" y="3028433"/>
            <a:ext cx="419566" cy="284297"/>
          </a:xfrm>
          <a:prstGeom prst="corner">
            <a:avLst>
              <a:gd name="adj1" fmla="val 22366"/>
              <a:gd name="adj2" fmla="val 2543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90" name="L-Shape 89"/>
          <p:cNvSpPr/>
          <p:nvPr/>
        </p:nvSpPr>
        <p:spPr>
          <a:xfrm rot="19663644">
            <a:off x="4675050" y="3637007"/>
            <a:ext cx="419566" cy="284297"/>
          </a:xfrm>
          <a:prstGeom prst="corner">
            <a:avLst>
              <a:gd name="adj1" fmla="val 22366"/>
              <a:gd name="adj2" fmla="val 2543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91" name="L-Shape 90"/>
          <p:cNvSpPr/>
          <p:nvPr/>
        </p:nvSpPr>
        <p:spPr>
          <a:xfrm rot="19663644">
            <a:off x="6936623" y="3637007"/>
            <a:ext cx="419566" cy="284297"/>
          </a:xfrm>
          <a:prstGeom prst="corner">
            <a:avLst>
              <a:gd name="adj1" fmla="val 22366"/>
              <a:gd name="adj2" fmla="val 2543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92" name="L-Shape 91"/>
          <p:cNvSpPr/>
          <p:nvPr/>
        </p:nvSpPr>
        <p:spPr>
          <a:xfrm rot="19663644">
            <a:off x="2998909" y="4256570"/>
            <a:ext cx="419566" cy="284297"/>
          </a:xfrm>
          <a:prstGeom prst="corner">
            <a:avLst>
              <a:gd name="adj1" fmla="val 22366"/>
              <a:gd name="adj2" fmla="val 2543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93" name="L-Shape 92"/>
          <p:cNvSpPr/>
          <p:nvPr/>
        </p:nvSpPr>
        <p:spPr>
          <a:xfrm rot="19663644">
            <a:off x="4675052" y="4256569"/>
            <a:ext cx="419566" cy="284297"/>
          </a:xfrm>
          <a:prstGeom prst="corner">
            <a:avLst>
              <a:gd name="adj1" fmla="val 22366"/>
              <a:gd name="adj2" fmla="val 2543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94" name="L-Shape 93"/>
          <p:cNvSpPr/>
          <p:nvPr/>
        </p:nvSpPr>
        <p:spPr>
          <a:xfrm rot="19663644">
            <a:off x="6936624" y="4256571"/>
            <a:ext cx="419566" cy="284297"/>
          </a:xfrm>
          <a:prstGeom prst="corner">
            <a:avLst>
              <a:gd name="adj1" fmla="val 22366"/>
              <a:gd name="adj2" fmla="val 2543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32" name="TextBox 31"/>
          <p:cNvSpPr txBox="1"/>
          <p:nvPr/>
        </p:nvSpPr>
        <p:spPr>
          <a:xfrm>
            <a:off x="0" y="6488668"/>
            <a:ext cx="9508710" cy="369332"/>
          </a:xfrm>
          <a:prstGeom prst="rect">
            <a:avLst/>
          </a:prstGeom>
          <a:noFill/>
        </p:spPr>
        <p:txBody>
          <a:bodyPr wrap="square" rtlCol="0">
            <a:spAutoFit/>
          </a:bodyPr>
          <a:lstStyle/>
          <a:p>
            <a:r>
              <a:rPr lang="en-US" dirty="0" smtClean="0"/>
              <a:t>Le, et al., </a:t>
            </a:r>
            <a:r>
              <a:rPr lang="en-US" i="1" dirty="0"/>
              <a:t>ICA with Reconstruction Cost for </a:t>
            </a:r>
            <a:r>
              <a:rPr lang="en-US" i="1" dirty="0" smtClean="0"/>
              <a:t>Efficient </a:t>
            </a:r>
            <a:r>
              <a:rPr lang="en-US" i="1" dirty="0" err="1" smtClean="0"/>
              <a:t>Overcomplete</a:t>
            </a:r>
            <a:r>
              <a:rPr lang="en-US" i="1" dirty="0" smtClean="0"/>
              <a:t> </a:t>
            </a:r>
            <a:r>
              <a:rPr lang="en-US" i="1" dirty="0"/>
              <a:t>Feature </a:t>
            </a:r>
            <a:r>
              <a:rPr lang="en-US" i="1" dirty="0" smtClean="0"/>
              <a:t>Learning</a:t>
            </a:r>
            <a:r>
              <a:rPr lang="en-US" b="1" dirty="0" smtClean="0"/>
              <a:t>.</a:t>
            </a:r>
            <a:r>
              <a:rPr lang="en-US" dirty="0" smtClean="0"/>
              <a:t> NIPS 2011</a:t>
            </a:r>
            <a:endParaRPr lang="en-US" dirty="0"/>
          </a:p>
        </p:txBody>
      </p:sp>
    </p:spTree>
    <p:extLst>
      <p:ext uri="{BB962C8B-B14F-4D97-AF65-F5344CB8AC3E}">
        <p14:creationId xmlns:p14="http://schemas.microsoft.com/office/powerpoint/2010/main" val="2960311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p:cNvSpPr>
          <p:nvPr/>
        </p:nvSpPr>
        <p:spPr bwMode="auto">
          <a:xfrm>
            <a:off x="2134195" y="5871269"/>
            <a:ext cx="700980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241093"/>
            <a:r>
              <a:rPr lang="en-US" sz="2200" dirty="0" err="1" smtClean="0">
                <a:ea typeface="ＭＳ Ｐゴシック" charset="0"/>
                <a:cs typeface="Gill Sans" charset="0"/>
              </a:rPr>
              <a:t>Samy</a:t>
            </a:r>
            <a:r>
              <a:rPr lang="en-US" sz="2200" dirty="0" smtClean="0">
                <a:ea typeface="ＭＳ Ｐゴシック" charset="0"/>
                <a:cs typeface="Gill Sans" charset="0"/>
              </a:rPr>
              <a:t> </a:t>
            </a:r>
            <a:r>
              <a:rPr lang="en-US" sz="2200" dirty="0" err="1">
                <a:ea typeface="ＭＳ Ｐゴシック" charset="0"/>
                <a:cs typeface="Gill Sans" charset="0"/>
              </a:rPr>
              <a:t>Bengio</a:t>
            </a:r>
            <a:r>
              <a:rPr lang="en-US" sz="2200" dirty="0">
                <a:ea typeface="ＭＳ Ｐゴシック" charset="0"/>
                <a:cs typeface="Gill Sans" charset="0"/>
              </a:rPr>
              <a:t>, </a:t>
            </a:r>
            <a:r>
              <a:rPr lang="en-US" sz="2200" dirty="0" err="1">
                <a:ea typeface="ＭＳ Ｐゴシック" charset="0"/>
                <a:cs typeface="Gill Sans" charset="0"/>
              </a:rPr>
              <a:t>Zhenghao</a:t>
            </a:r>
            <a:r>
              <a:rPr lang="en-US" sz="2200" dirty="0">
                <a:ea typeface="ＭＳ Ｐゴシック" charset="0"/>
                <a:cs typeface="Gill Sans" charset="0"/>
              </a:rPr>
              <a:t> Chen, </a:t>
            </a:r>
            <a:r>
              <a:rPr lang="en-US" sz="2200" dirty="0" smtClean="0">
                <a:ea typeface="ＭＳ Ｐゴシック" charset="0"/>
                <a:cs typeface="Gill Sans" charset="0"/>
              </a:rPr>
              <a:t>Tom </a:t>
            </a:r>
            <a:r>
              <a:rPr lang="en-US" sz="2200" dirty="0">
                <a:ea typeface="ＭＳ Ｐゴシック" charset="0"/>
                <a:cs typeface="Gill Sans" charset="0"/>
              </a:rPr>
              <a:t>Dean, </a:t>
            </a:r>
            <a:r>
              <a:rPr lang="en-US" sz="2200" dirty="0" err="1">
                <a:ea typeface="ＭＳ Ｐゴシック" charset="0"/>
                <a:cs typeface="Gill Sans" charset="0"/>
              </a:rPr>
              <a:t>Pangwei</a:t>
            </a:r>
            <a:r>
              <a:rPr lang="en-US" sz="2200" dirty="0">
                <a:ea typeface="ＭＳ Ｐゴシック" charset="0"/>
                <a:cs typeface="Gill Sans" charset="0"/>
              </a:rPr>
              <a:t> </a:t>
            </a:r>
            <a:r>
              <a:rPr lang="en-US" sz="2200" dirty="0" err="1">
                <a:ea typeface="ＭＳ Ｐゴシック" charset="0"/>
                <a:cs typeface="Gill Sans" charset="0"/>
              </a:rPr>
              <a:t>Koh</a:t>
            </a:r>
            <a:r>
              <a:rPr lang="en-US" sz="2200" dirty="0">
                <a:ea typeface="ＭＳ Ｐゴシック" charset="0"/>
                <a:cs typeface="Gill Sans" charset="0"/>
              </a:rPr>
              <a:t>, </a:t>
            </a:r>
            <a:r>
              <a:rPr lang="en-US" sz="2200" dirty="0" smtClean="0">
                <a:ea typeface="ＭＳ Ｐゴシック" charset="0"/>
                <a:cs typeface="Gill Sans" charset="0"/>
              </a:rPr>
              <a:t>Mark </a:t>
            </a:r>
            <a:r>
              <a:rPr lang="en-US" sz="2200" dirty="0">
                <a:ea typeface="ＭＳ Ｐゴシック" charset="0"/>
                <a:cs typeface="Gill Sans" charset="0"/>
              </a:rPr>
              <a:t>Mao, </a:t>
            </a:r>
            <a:r>
              <a:rPr lang="en-US" sz="2200" dirty="0" err="1">
                <a:ea typeface="ＭＳ Ｐゴシック" charset="0"/>
                <a:cs typeface="Gill Sans" charset="0"/>
              </a:rPr>
              <a:t>Jiquan</a:t>
            </a:r>
            <a:r>
              <a:rPr lang="en-US" sz="2200" dirty="0">
                <a:ea typeface="ＭＳ Ｐゴシック" charset="0"/>
                <a:cs typeface="Gill Sans" charset="0"/>
              </a:rPr>
              <a:t> </a:t>
            </a:r>
            <a:r>
              <a:rPr lang="en-US" sz="2200" dirty="0" err="1">
                <a:ea typeface="ＭＳ Ｐゴシック" charset="0"/>
                <a:cs typeface="Gill Sans" charset="0"/>
              </a:rPr>
              <a:t>Ngiam</a:t>
            </a:r>
            <a:r>
              <a:rPr lang="en-US" sz="2200" dirty="0">
                <a:ea typeface="ＭＳ Ｐゴシック" charset="0"/>
                <a:cs typeface="Gill Sans" charset="0"/>
              </a:rPr>
              <a:t>, </a:t>
            </a:r>
            <a:r>
              <a:rPr lang="en-US" sz="2200" dirty="0" smtClean="0">
                <a:ea typeface="ＭＳ Ｐゴシック" charset="0"/>
                <a:cs typeface="Gill Sans" charset="0"/>
              </a:rPr>
              <a:t>Patrick </a:t>
            </a:r>
            <a:r>
              <a:rPr lang="en-US" sz="2200" dirty="0">
                <a:ea typeface="ＭＳ Ｐゴシック" charset="0"/>
                <a:cs typeface="Gill Sans" charset="0"/>
              </a:rPr>
              <a:t>Nguyen</a:t>
            </a:r>
            <a:r>
              <a:rPr lang="en-US" sz="2200" dirty="0" smtClean="0">
                <a:ea typeface="ＭＳ Ｐゴシック" charset="0"/>
                <a:cs typeface="Gill Sans" charset="0"/>
              </a:rPr>
              <a:t>, </a:t>
            </a:r>
            <a:r>
              <a:rPr lang="en-US" sz="2200" dirty="0">
                <a:ea typeface="ＭＳ Ｐゴシック" charset="0"/>
                <a:cs typeface="Gill Sans" charset="0"/>
              </a:rPr>
              <a:t>Andrew Saxe, </a:t>
            </a:r>
            <a:r>
              <a:rPr lang="en-US" sz="2200" dirty="0" smtClean="0">
                <a:ea typeface="ＭＳ Ｐゴシック" charset="0"/>
                <a:cs typeface="Gill Sans" charset="0"/>
              </a:rPr>
              <a:t>Mark Segal</a:t>
            </a:r>
            <a:r>
              <a:rPr lang="en-US" sz="2200" dirty="0">
                <a:ea typeface="ＭＳ Ｐゴシック" charset="0"/>
                <a:cs typeface="Gill Sans" charset="0"/>
              </a:rPr>
              <a:t>, Jon </a:t>
            </a:r>
            <a:r>
              <a:rPr lang="en-US" sz="2200" dirty="0" err="1" smtClean="0">
                <a:ea typeface="ＭＳ Ｐゴシック" charset="0"/>
                <a:cs typeface="Gill Sans" charset="0"/>
              </a:rPr>
              <a:t>Shlens</a:t>
            </a:r>
            <a:r>
              <a:rPr lang="en-US" sz="2200" dirty="0" smtClean="0">
                <a:ea typeface="ＭＳ Ｐゴシック" charset="0"/>
                <a:cs typeface="Gill Sans" charset="0"/>
              </a:rPr>
              <a:t>,  </a:t>
            </a:r>
            <a:r>
              <a:rPr lang="en-US" sz="2200" dirty="0">
                <a:ea typeface="ＭＳ Ｐゴシック" charset="0"/>
                <a:cs typeface="Gill Sans" charset="0"/>
              </a:rPr>
              <a:t>Vincent </a:t>
            </a:r>
            <a:r>
              <a:rPr lang="en-US" sz="2200" dirty="0" err="1">
                <a:ea typeface="ＭＳ Ｐゴシック" charset="0"/>
                <a:cs typeface="Gill Sans" charset="0"/>
              </a:rPr>
              <a:t>Vanhouke</a:t>
            </a:r>
            <a:r>
              <a:rPr lang="en-US" sz="2200" dirty="0">
                <a:ea typeface="ＭＳ Ｐゴシック" charset="0"/>
                <a:cs typeface="Gill Sans" charset="0"/>
              </a:rPr>
              <a:t>,  </a:t>
            </a:r>
            <a:r>
              <a:rPr lang="en-US" sz="2200" dirty="0" err="1">
                <a:ea typeface="ＭＳ Ｐゴシック" charset="0"/>
                <a:cs typeface="Gill Sans" charset="0"/>
              </a:rPr>
              <a:t>Xiaoyun</a:t>
            </a:r>
            <a:r>
              <a:rPr lang="en-US" sz="2200" dirty="0">
                <a:ea typeface="ＭＳ Ｐゴシック" charset="0"/>
                <a:cs typeface="Gill Sans" charset="0"/>
              </a:rPr>
              <a:t> Wu,  </a:t>
            </a:r>
            <a:r>
              <a:rPr lang="en-US" sz="2200" dirty="0" err="1">
                <a:ea typeface="ＭＳ Ｐゴシック" charset="0"/>
                <a:cs typeface="Gill Sans" charset="0"/>
              </a:rPr>
              <a:t>Peng</a:t>
            </a:r>
            <a:r>
              <a:rPr lang="en-US" sz="2200" dirty="0">
                <a:ea typeface="ＭＳ Ｐゴシック" charset="0"/>
                <a:cs typeface="Gill Sans" charset="0"/>
              </a:rPr>
              <a:t> </a:t>
            </a:r>
            <a:r>
              <a:rPr lang="en-US" sz="2200" dirty="0" err="1" smtClean="0">
                <a:ea typeface="ＭＳ Ｐゴシック" charset="0"/>
                <a:cs typeface="Gill Sans" charset="0"/>
              </a:rPr>
              <a:t>Xe</a:t>
            </a:r>
            <a:r>
              <a:rPr lang="en-US" sz="2200" dirty="0" smtClean="0">
                <a:ea typeface="ＭＳ Ｐゴシック" charset="0"/>
                <a:cs typeface="Gill Sans" charset="0"/>
              </a:rPr>
              <a:t>,</a:t>
            </a:r>
            <a:r>
              <a:rPr lang="en-US" sz="2200" dirty="0">
                <a:ea typeface="ＭＳ Ｐゴシック" charset="0"/>
                <a:cs typeface="Gill Sans" charset="0"/>
              </a:rPr>
              <a:t> Serena </a:t>
            </a:r>
            <a:r>
              <a:rPr lang="en-US" sz="2200" dirty="0" err="1">
                <a:ea typeface="ＭＳ Ｐゴシック" charset="0"/>
                <a:cs typeface="Gill Sans" charset="0"/>
              </a:rPr>
              <a:t>Yeung</a:t>
            </a:r>
            <a:r>
              <a:rPr lang="en-US" sz="2200" dirty="0">
                <a:ea typeface="ＭＳ Ｐゴシック" charset="0"/>
                <a:cs typeface="Gill Sans" charset="0"/>
              </a:rPr>
              <a:t>, </a:t>
            </a:r>
            <a:r>
              <a:rPr lang="en-US" sz="2200" dirty="0" smtClean="0">
                <a:ea typeface="ＭＳ Ｐゴシック" charset="0"/>
                <a:cs typeface="Gill Sans" charset="0"/>
              </a:rPr>
              <a:t>Will </a:t>
            </a:r>
            <a:r>
              <a:rPr lang="en-US" sz="2200" dirty="0" err="1" smtClean="0">
                <a:ea typeface="ＭＳ Ｐゴシック" charset="0"/>
                <a:cs typeface="Gill Sans" charset="0"/>
              </a:rPr>
              <a:t>Zou</a:t>
            </a:r>
            <a:endParaRPr lang="en-US" sz="2200" dirty="0">
              <a:ea typeface="ＭＳ Ｐゴシック" charset="0"/>
              <a:cs typeface="Gill Sans" charset="0"/>
            </a:endParaRPr>
          </a:p>
        </p:txBody>
      </p:sp>
      <p:sp>
        <p:nvSpPr>
          <p:cNvPr id="54276" name="Rectangle 4"/>
          <p:cNvSpPr>
            <a:spLocks/>
          </p:cNvSpPr>
          <p:nvPr/>
        </p:nvSpPr>
        <p:spPr bwMode="auto">
          <a:xfrm>
            <a:off x="600747" y="5808017"/>
            <a:ext cx="133922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r"/>
            <a:r>
              <a:rPr lang="en-US" sz="2500" u="sng">
                <a:ea typeface="ＭＳ Ｐゴシック" charset="0"/>
                <a:cs typeface="Gill Sans" charset="0"/>
              </a:rPr>
              <a:t>Additional</a:t>
            </a:r>
          </a:p>
          <a:p>
            <a:pPr algn="r"/>
            <a:r>
              <a:rPr lang="en-US" sz="2500" u="sng">
                <a:ea typeface="ＭＳ Ｐゴシック" charset="0"/>
                <a:cs typeface="Gill Sans" charset="0"/>
              </a:rPr>
              <a:t>Thanks:</a:t>
            </a:r>
          </a:p>
        </p:txBody>
      </p:sp>
      <p:pic>
        <p:nvPicPr>
          <p:cNvPr id="542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3247404"/>
            <a:ext cx="1089422" cy="134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4278" name="Picture 6"/>
          <p:cNvPicPr>
            <a:picLocks noChangeAspect="1" noChangeArrowheads="1"/>
          </p:cNvPicPr>
          <p:nvPr/>
        </p:nvPicPr>
        <p:blipFill>
          <a:blip r:embed="rId3">
            <a:extLst>
              <a:ext uri="{28A0092B-C50C-407E-A947-70E740481C1C}">
                <a14:useLocalDpi xmlns:a14="http://schemas.microsoft.com/office/drawing/2010/main" val="0"/>
              </a:ext>
            </a:extLst>
          </a:blip>
          <a:srcRect l="3804" t="7455" r="12057" b="9059"/>
          <a:stretch>
            <a:fillRect/>
          </a:stretch>
        </p:blipFill>
        <p:spPr bwMode="auto">
          <a:xfrm>
            <a:off x="2303859" y="3247404"/>
            <a:ext cx="1089422"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4279" name="Picture 7"/>
          <p:cNvPicPr>
            <a:picLocks noChangeAspect="1" noChangeArrowheads="1"/>
          </p:cNvPicPr>
          <p:nvPr/>
        </p:nvPicPr>
        <p:blipFill>
          <a:blip r:embed="rId4">
            <a:extLst>
              <a:ext uri="{28A0092B-C50C-407E-A947-70E740481C1C}">
                <a14:useLocalDpi xmlns:a14="http://schemas.microsoft.com/office/drawing/2010/main" val="0"/>
              </a:ext>
            </a:extLst>
          </a:blip>
          <a:srcRect l="3868" t="3105" r="1720" b="3726"/>
          <a:stretch>
            <a:fillRect/>
          </a:stretch>
        </p:blipFill>
        <p:spPr bwMode="auto">
          <a:xfrm>
            <a:off x="4036219" y="3247404"/>
            <a:ext cx="1089422"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4280" name="Picture 8"/>
          <p:cNvPicPr>
            <a:picLocks noChangeAspect="1" noChangeArrowheads="1"/>
          </p:cNvPicPr>
          <p:nvPr/>
        </p:nvPicPr>
        <p:blipFill>
          <a:blip r:embed="rId5">
            <a:extLst>
              <a:ext uri="{28A0092B-C50C-407E-A947-70E740481C1C}">
                <a14:useLocalDpi xmlns:a14="http://schemas.microsoft.com/office/drawing/2010/main" val="0"/>
              </a:ext>
            </a:extLst>
          </a:blip>
          <a:srcRect t="1933" b="1349"/>
          <a:stretch>
            <a:fillRect/>
          </a:stretch>
        </p:blipFill>
        <p:spPr bwMode="auto">
          <a:xfrm>
            <a:off x="7492008" y="3247404"/>
            <a:ext cx="1080492"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42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5329" y="1184646"/>
            <a:ext cx="1089422" cy="134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42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7689" y="1184646"/>
            <a:ext cx="1090538"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4283" name="Picture 11"/>
          <p:cNvPicPr>
            <a:picLocks noChangeAspect="1" noChangeArrowheads="1"/>
          </p:cNvPicPr>
          <p:nvPr/>
        </p:nvPicPr>
        <p:blipFill>
          <a:blip r:embed="rId8">
            <a:extLst>
              <a:ext uri="{28A0092B-C50C-407E-A947-70E740481C1C}">
                <a14:useLocalDpi xmlns:a14="http://schemas.microsoft.com/office/drawing/2010/main" val="0"/>
              </a:ext>
            </a:extLst>
          </a:blip>
          <a:srcRect l="2902" t="2580" r="19951" b="2567"/>
          <a:stretch>
            <a:fillRect/>
          </a:stretch>
        </p:blipFill>
        <p:spPr bwMode="auto">
          <a:xfrm>
            <a:off x="2902970" y="1184646"/>
            <a:ext cx="1089422"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4285"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2889" y="1184646"/>
            <a:ext cx="1080492" cy="133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4286"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8578" y="3247404"/>
            <a:ext cx="1081609" cy="133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4287" name="Rectangle 15"/>
          <p:cNvSpPr>
            <a:spLocks/>
          </p:cNvSpPr>
          <p:nvPr/>
        </p:nvSpPr>
        <p:spPr bwMode="auto">
          <a:xfrm>
            <a:off x="2573688" y="2569135"/>
            <a:ext cx="15413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2200">
                <a:ea typeface="ＭＳ Ｐゴシック" charset="0"/>
                <a:cs typeface="Gill Sans" charset="0"/>
              </a:rPr>
              <a:t>Greg Corrado</a:t>
            </a:r>
          </a:p>
        </p:txBody>
      </p:sp>
      <p:sp>
        <p:nvSpPr>
          <p:cNvPr id="54288" name="Rectangle 16"/>
          <p:cNvSpPr>
            <a:spLocks/>
          </p:cNvSpPr>
          <p:nvPr/>
        </p:nvSpPr>
        <p:spPr bwMode="auto">
          <a:xfrm>
            <a:off x="4618586" y="2569135"/>
            <a:ext cx="10560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2200">
                <a:ea typeface="ＭＳ Ｐゴシック" charset="0"/>
                <a:cs typeface="Gill Sans" charset="0"/>
              </a:rPr>
              <a:t>Jeff Dean</a:t>
            </a:r>
          </a:p>
        </p:txBody>
      </p:sp>
      <p:sp>
        <p:nvSpPr>
          <p:cNvPr id="54289" name="Rectangle 17"/>
          <p:cNvSpPr>
            <a:spLocks/>
          </p:cNvSpPr>
          <p:nvPr/>
        </p:nvSpPr>
        <p:spPr bwMode="auto">
          <a:xfrm>
            <a:off x="5982596" y="2569135"/>
            <a:ext cx="17750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2200">
                <a:ea typeface="ＭＳ Ｐゴシック" charset="0"/>
                <a:cs typeface="Gill Sans" charset="0"/>
              </a:rPr>
              <a:t>Matthieu Devin</a:t>
            </a:r>
          </a:p>
        </p:txBody>
      </p:sp>
      <p:sp>
        <p:nvSpPr>
          <p:cNvPr id="54291" name="Rectangle 19"/>
          <p:cNvSpPr>
            <a:spLocks/>
          </p:cNvSpPr>
          <p:nvPr/>
        </p:nvSpPr>
        <p:spPr bwMode="auto">
          <a:xfrm>
            <a:off x="1144938" y="2569135"/>
            <a:ext cx="9975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2200">
                <a:ea typeface="ＭＳ Ｐゴシック" charset="0"/>
                <a:cs typeface="Gill Sans" charset="0"/>
              </a:rPr>
              <a:t>Kai Chen</a:t>
            </a:r>
          </a:p>
        </p:txBody>
      </p:sp>
      <p:sp>
        <p:nvSpPr>
          <p:cNvPr id="54292" name="Rectangle 20"/>
          <p:cNvSpPr>
            <a:spLocks/>
          </p:cNvSpPr>
          <p:nvPr/>
        </p:nvSpPr>
        <p:spPr bwMode="auto">
          <a:xfrm>
            <a:off x="365002" y="4631893"/>
            <a:ext cx="145541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2200">
                <a:ea typeface="ＭＳ Ｐゴシック" charset="0"/>
                <a:cs typeface="Gill Sans" charset="0"/>
              </a:rPr>
              <a:t>Rajat Monga</a:t>
            </a:r>
          </a:p>
        </p:txBody>
      </p:sp>
      <p:sp>
        <p:nvSpPr>
          <p:cNvPr id="54293" name="Rectangle 21"/>
          <p:cNvSpPr>
            <a:spLocks/>
          </p:cNvSpPr>
          <p:nvPr/>
        </p:nvSpPr>
        <p:spPr bwMode="auto">
          <a:xfrm>
            <a:off x="2133080" y="4631893"/>
            <a:ext cx="12788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2200">
                <a:ea typeface="ＭＳ Ｐゴシック" charset="0"/>
                <a:cs typeface="Gill Sans" charset="0"/>
              </a:rPr>
              <a:t>Andrew Ng</a:t>
            </a:r>
          </a:p>
        </p:txBody>
      </p:sp>
      <p:sp>
        <p:nvSpPr>
          <p:cNvPr id="54294" name="Rectangle 22"/>
          <p:cNvSpPr>
            <a:spLocks/>
          </p:cNvSpPr>
          <p:nvPr/>
        </p:nvSpPr>
        <p:spPr bwMode="auto">
          <a:xfrm>
            <a:off x="3781723" y="4623350"/>
            <a:ext cx="156355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lgn="ct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2200" dirty="0">
                <a:ea typeface="ＭＳ Ｐゴシック" charset="0"/>
                <a:cs typeface="Gill Sans" charset="0"/>
              </a:rPr>
              <a:t>Marc</a:t>
            </a:r>
            <a:r>
              <a:rPr lang="ja-JP" altLang="en-US" sz="2200" dirty="0">
                <a:latin typeface="Arial"/>
                <a:ea typeface="ＭＳ Ｐゴシック" charset="0"/>
                <a:cs typeface="Gill Sans" charset="0"/>
              </a:rPr>
              <a:t>’</a:t>
            </a:r>
            <a:r>
              <a:rPr lang="en-US" sz="2200" dirty="0">
                <a:ea typeface="ＭＳ Ｐゴシック" charset="0"/>
                <a:cs typeface="Gill Sans" charset="0"/>
              </a:rPr>
              <a:t>Aurelio</a:t>
            </a:r>
          </a:p>
          <a:p>
            <a:pPr algn="ctr">
              <a:tabLst>
                <a:tab pos="250022" algn="l"/>
                <a:tab pos="500045" algn="l"/>
                <a:tab pos="750067" algn="l"/>
                <a:tab pos="1000089" algn="l"/>
                <a:tab pos="1250112" algn="l"/>
                <a:tab pos="1500134" algn="l"/>
                <a:tab pos="1750157" algn="l"/>
                <a:tab pos="2000179" algn="l"/>
                <a:tab pos="2250201" algn="l"/>
                <a:tab pos="2500224" algn="l"/>
                <a:tab pos="2750246" algn="l"/>
                <a:tab pos="3000268" algn="l"/>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2200" dirty="0" err="1">
                <a:ea typeface="ＭＳ Ｐゴシック" charset="0"/>
                <a:cs typeface="Gill Sans" charset="0"/>
              </a:rPr>
              <a:t>Ranzato</a:t>
            </a:r>
            <a:endParaRPr lang="en-US" sz="2200" dirty="0">
              <a:ea typeface="ＭＳ Ｐゴシック" charset="0"/>
              <a:cs typeface="Gill Sans" charset="0"/>
            </a:endParaRPr>
          </a:p>
        </p:txBody>
      </p:sp>
      <p:sp>
        <p:nvSpPr>
          <p:cNvPr id="54295" name="Rectangle 23"/>
          <p:cNvSpPr>
            <a:spLocks/>
          </p:cNvSpPr>
          <p:nvPr/>
        </p:nvSpPr>
        <p:spPr bwMode="auto">
          <a:xfrm>
            <a:off x="5624587" y="4631893"/>
            <a:ext cx="13336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2200">
                <a:ea typeface="ＭＳ Ｐゴシック" charset="0"/>
                <a:cs typeface="Gill Sans" charset="0"/>
              </a:rPr>
              <a:t>Paul Tucker</a:t>
            </a:r>
          </a:p>
        </p:txBody>
      </p:sp>
      <p:sp>
        <p:nvSpPr>
          <p:cNvPr id="54296" name="Rectangle 24"/>
          <p:cNvSpPr>
            <a:spLocks/>
          </p:cNvSpPr>
          <p:nvPr/>
        </p:nvSpPr>
        <p:spPr bwMode="auto">
          <a:xfrm>
            <a:off x="7561213" y="4631893"/>
            <a:ext cx="9043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tabLst>
                <a:tab pos="250022" algn="l"/>
                <a:tab pos="500045" algn="l"/>
                <a:tab pos="750067" algn="l"/>
                <a:tab pos="1000089" algn="l"/>
                <a:tab pos="1250112" algn="l"/>
                <a:tab pos="1500134" algn="l"/>
                <a:tab pos="1750157" algn="l"/>
                <a:tab pos="2000179" algn="l"/>
                <a:tab pos="2250201" algn="l"/>
                <a:tab pos="2500224" algn="l"/>
                <a:tab pos="2750246" algn="l"/>
                <a:tab pos="3000268" algn="l"/>
              </a:tabLst>
            </a:pPr>
            <a:r>
              <a:rPr lang="en-US" sz="2200">
                <a:ea typeface="ＭＳ Ｐゴシック" charset="0"/>
                <a:cs typeface="Gill Sans" charset="0"/>
              </a:rPr>
              <a:t>Ke Yang</a:t>
            </a:r>
          </a:p>
        </p:txBody>
      </p:sp>
      <p:sp>
        <p:nvSpPr>
          <p:cNvPr id="54297" name="Rectangle 25"/>
          <p:cNvSpPr>
            <a:spLocks/>
          </p:cNvSpPr>
          <p:nvPr/>
        </p:nvSpPr>
        <p:spPr bwMode="auto">
          <a:xfrm>
            <a:off x="2743646" y="517922"/>
            <a:ext cx="3661172" cy="56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3400" dirty="0" smtClean="0">
                <a:ea typeface="ＭＳ Ｐゴシック" charset="0"/>
                <a:cs typeface="Gill Sans" charset="0"/>
              </a:rPr>
              <a:t>Joint work with</a:t>
            </a:r>
            <a:endParaRPr lang="en-US" sz="3400" dirty="0">
              <a:ea typeface="ＭＳ Ｐゴシック" charset="0"/>
              <a:cs typeface="Gill Sans" charset="0"/>
            </a:endParaRPr>
          </a:p>
        </p:txBody>
      </p:sp>
    </p:spTree>
    <p:extLst>
      <p:ext uri="{BB962C8B-B14F-4D97-AF65-F5344CB8AC3E}">
        <p14:creationId xmlns:p14="http://schemas.microsoft.com/office/powerpoint/2010/main" val="1601639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video_finale.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21"/>
          <a:stretch>
            <a:fillRect/>
          </a:stretch>
        </p:blipFill>
        <p:spPr>
          <a:xfrm>
            <a:off x="-10733" y="1097979"/>
            <a:ext cx="2483768" cy="1053589"/>
          </a:xfrm>
        </p:spPr>
      </p:pic>
      <p:pic>
        <p:nvPicPr>
          <p:cNvPr id="5" name="video_finale2.mpg">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22"/>
          <a:stretch>
            <a:fillRect/>
          </a:stretch>
        </p:blipFill>
        <p:spPr>
          <a:xfrm>
            <a:off x="3371120" y="1097979"/>
            <a:ext cx="2483460" cy="1053589"/>
          </a:xfrm>
          <a:prstGeom prst="rect">
            <a:avLst/>
          </a:prstGeom>
        </p:spPr>
      </p:pic>
      <p:pic>
        <p:nvPicPr>
          <p:cNvPr id="6" name="video_finale3.mpg">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23"/>
          <a:stretch>
            <a:fillRect/>
          </a:stretch>
        </p:blipFill>
        <p:spPr>
          <a:xfrm>
            <a:off x="6625618" y="1097979"/>
            <a:ext cx="2518382" cy="1068405"/>
          </a:xfrm>
          <a:prstGeom prst="rect">
            <a:avLst/>
          </a:prstGeom>
        </p:spPr>
      </p:pic>
      <p:pic>
        <p:nvPicPr>
          <p:cNvPr id="7" name="video_finale4.mpg">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24"/>
          <a:stretch>
            <a:fillRect/>
          </a:stretch>
        </p:blipFill>
        <p:spPr>
          <a:xfrm>
            <a:off x="-10733" y="2750994"/>
            <a:ext cx="2494501" cy="1058273"/>
          </a:xfrm>
          <a:prstGeom prst="rect">
            <a:avLst/>
          </a:prstGeom>
        </p:spPr>
      </p:pic>
      <p:pic>
        <p:nvPicPr>
          <p:cNvPr id="8" name="video_finale9.mpg">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25"/>
          <a:stretch>
            <a:fillRect/>
          </a:stretch>
        </p:blipFill>
        <p:spPr>
          <a:xfrm>
            <a:off x="3274485" y="2750994"/>
            <a:ext cx="2580095" cy="1094585"/>
          </a:xfrm>
          <a:prstGeom prst="rect">
            <a:avLst/>
          </a:prstGeom>
        </p:spPr>
      </p:pic>
      <p:pic>
        <p:nvPicPr>
          <p:cNvPr id="9" name="video_finale11.mpg">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a:blip r:embed="rId26"/>
          <a:stretch>
            <a:fillRect/>
          </a:stretch>
        </p:blipFill>
        <p:spPr>
          <a:xfrm>
            <a:off x="6563911" y="2750996"/>
            <a:ext cx="2580088" cy="1094583"/>
          </a:xfrm>
          <a:prstGeom prst="rect">
            <a:avLst/>
          </a:prstGeom>
        </p:spPr>
      </p:pic>
      <p:pic>
        <p:nvPicPr>
          <p:cNvPr id="10" name="video_finale14.mpg">
            <a:hlinkClick r:id="" action="ppaction://media"/>
          </p:cNvPr>
          <p:cNvPicPr>
            <a:picLocks noChangeAspect="1"/>
          </p:cNvPicPr>
          <p:nvPr>
            <a:videoFile r:link="rId14"/>
            <p:extLst>
              <p:ext uri="{DAA4B4D4-6D71-4841-9C94-3DE7FCFB9230}">
                <p14:media xmlns:p14="http://schemas.microsoft.com/office/powerpoint/2010/main" r:embed="rId13"/>
              </p:ext>
            </p:extLst>
          </p:nvPr>
        </p:nvPicPr>
        <p:blipFill>
          <a:blip r:embed="rId27"/>
          <a:stretch>
            <a:fillRect/>
          </a:stretch>
        </p:blipFill>
        <p:spPr>
          <a:xfrm>
            <a:off x="1" y="4545744"/>
            <a:ext cx="2580099" cy="1094587"/>
          </a:xfrm>
          <a:prstGeom prst="rect">
            <a:avLst/>
          </a:prstGeom>
        </p:spPr>
      </p:pic>
      <p:pic>
        <p:nvPicPr>
          <p:cNvPr id="11" name="video_finale38.mpg">
            <a:hlinkClick r:id="" action="ppaction://media"/>
          </p:cNvPr>
          <p:cNvPicPr>
            <a:picLocks noChangeAspect="1"/>
          </p:cNvPicPr>
          <p:nvPr>
            <a:videoFile r:link="rId16"/>
            <p:extLst>
              <p:ext uri="{DAA4B4D4-6D71-4841-9C94-3DE7FCFB9230}">
                <p14:media xmlns:p14="http://schemas.microsoft.com/office/powerpoint/2010/main" r:embed="rId15"/>
              </p:ext>
            </p:extLst>
          </p:nvPr>
        </p:nvPicPr>
        <p:blipFill>
          <a:blip r:embed="rId28"/>
          <a:stretch>
            <a:fillRect/>
          </a:stretch>
        </p:blipFill>
        <p:spPr>
          <a:xfrm>
            <a:off x="3274485" y="4545744"/>
            <a:ext cx="2580095" cy="1094586"/>
          </a:xfrm>
          <a:prstGeom prst="rect">
            <a:avLst/>
          </a:prstGeom>
        </p:spPr>
      </p:pic>
      <p:pic>
        <p:nvPicPr>
          <p:cNvPr id="12" name="video_finale66.mpg">
            <a:hlinkClick r:id="" action="ppaction://media"/>
          </p:cNvPr>
          <p:cNvPicPr>
            <a:picLocks noChangeAspect="1"/>
          </p:cNvPicPr>
          <p:nvPr>
            <a:videoFile r:link="rId18"/>
            <p:extLst>
              <p:ext uri="{DAA4B4D4-6D71-4841-9C94-3DE7FCFB9230}">
                <p14:media xmlns:p14="http://schemas.microsoft.com/office/powerpoint/2010/main" r:embed="rId17"/>
              </p:ext>
            </p:extLst>
          </p:nvPr>
        </p:nvPicPr>
        <p:blipFill>
          <a:blip r:embed="rId29"/>
          <a:stretch>
            <a:fillRect/>
          </a:stretch>
        </p:blipFill>
        <p:spPr>
          <a:xfrm>
            <a:off x="6971459" y="4445434"/>
            <a:ext cx="2172540" cy="1194897"/>
          </a:xfrm>
          <a:prstGeom prst="rect">
            <a:avLst/>
          </a:prstGeom>
        </p:spPr>
      </p:pic>
      <p:sp>
        <p:nvSpPr>
          <p:cNvPr id="13" name="TextBox 12"/>
          <p:cNvSpPr txBox="1"/>
          <p:nvPr/>
        </p:nvSpPr>
        <p:spPr>
          <a:xfrm>
            <a:off x="812800" y="2166384"/>
            <a:ext cx="715761" cy="369332"/>
          </a:xfrm>
          <a:prstGeom prst="rect">
            <a:avLst/>
          </a:prstGeom>
          <a:noFill/>
        </p:spPr>
        <p:txBody>
          <a:bodyPr wrap="none" rtlCol="0">
            <a:spAutoFit/>
          </a:bodyPr>
          <a:lstStyle/>
          <a:p>
            <a:r>
              <a:rPr lang="en-US" dirty="0" smtClean="0"/>
              <a:t>Sit up</a:t>
            </a:r>
            <a:endParaRPr lang="en-US" dirty="0"/>
          </a:p>
        </p:txBody>
      </p:sp>
      <p:sp>
        <p:nvSpPr>
          <p:cNvPr id="14" name="TextBox 13"/>
          <p:cNvSpPr txBox="1"/>
          <p:nvPr/>
        </p:nvSpPr>
        <p:spPr>
          <a:xfrm>
            <a:off x="4013200" y="2166384"/>
            <a:ext cx="1045554" cy="369332"/>
          </a:xfrm>
          <a:prstGeom prst="rect">
            <a:avLst/>
          </a:prstGeom>
          <a:noFill/>
        </p:spPr>
        <p:txBody>
          <a:bodyPr wrap="none" rtlCol="0">
            <a:spAutoFit/>
          </a:bodyPr>
          <a:lstStyle/>
          <a:p>
            <a:r>
              <a:rPr lang="en-US" dirty="0" smtClean="0"/>
              <a:t>Drive Car</a:t>
            </a:r>
            <a:endParaRPr lang="en-US" dirty="0"/>
          </a:p>
        </p:txBody>
      </p:sp>
      <p:sp>
        <p:nvSpPr>
          <p:cNvPr id="15" name="TextBox 14"/>
          <p:cNvSpPr txBox="1"/>
          <p:nvPr/>
        </p:nvSpPr>
        <p:spPr>
          <a:xfrm>
            <a:off x="7097866" y="2166384"/>
            <a:ext cx="1588934" cy="369332"/>
          </a:xfrm>
          <a:prstGeom prst="rect">
            <a:avLst/>
          </a:prstGeom>
          <a:noFill/>
        </p:spPr>
        <p:txBody>
          <a:bodyPr wrap="none" rtlCol="0">
            <a:spAutoFit/>
          </a:bodyPr>
          <a:lstStyle/>
          <a:p>
            <a:r>
              <a:rPr lang="en-US" dirty="0" smtClean="0"/>
              <a:t>Get  Out of Car</a:t>
            </a:r>
            <a:endParaRPr lang="en-US" dirty="0"/>
          </a:p>
        </p:txBody>
      </p:sp>
      <p:sp>
        <p:nvSpPr>
          <p:cNvPr id="16" name="TextBox 15"/>
          <p:cNvSpPr txBox="1"/>
          <p:nvPr/>
        </p:nvSpPr>
        <p:spPr>
          <a:xfrm>
            <a:off x="927100" y="3809267"/>
            <a:ext cx="485267" cy="369332"/>
          </a:xfrm>
          <a:prstGeom prst="rect">
            <a:avLst/>
          </a:prstGeom>
          <a:noFill/>
        </p:spPr>
        <p:txBody>
          <a:bodyPr wrap="none" rtlCol="0">
            <a:spAutoFit/>
          </a:bodyPr>
          <a:lstStyle/>
          <a:p>
            <a:r>
              <a:rPr lang="en-US" dirty="0" smtClean="0"/>
              <a:t>Eat</a:t>
            </a:r>
            <a:endParaRPr lang="en-US" dirty="0"/>
          </a:p>
        </p:txBody>
      </p:sp>
      <p:sp>
        <p:nvSpPr>
          <p:cNvPr id="17" name="TextBox 16"/>
          <p:cNvSpPr txBox="1"/>
          <p:nvPr/>
        </p:nvSpPr>
        <p:spPr>
          <a:xfrm>
            <a:off x="3848100" y="3840352"/>
            <a:ext cx="1542722" cy="369332"/>
          </a:xfrm>
          <a:prstGeom prst="rect">
            <a:avLst/>
          </a:prstGeom>
          <a:noFill/>
        </p:spPr>
        <p:txBody>
          <a:bodyPr wrap="none" rtlCol="0">
            <a:spAutoFit/>
          </a:bodyPr>
          <a:lstStyle/>
          <a:p>
            <a:r>
              <a:rPr lang="en-US" dirty="0" smtClean="0"/>
              <a:t>Answer phone</a:t>
            </a:r>
            <a:endParaRPr lang="en-US" dirty="0"/>
          </a:p>
        </p:txBody>
      </p:sp>
      <p:sp>
        <p:nvSpPr>
          <p:cNvPr id="18" name="TextBox 17"/>
          <p:cNvSpPr txBox="1"/>
          <p:nvPr/>
        </p:nvSpPr>
        <p:spPr>
          <a:xfrm>
            <a:off x="7505700" y="3868572"/>
            <a:ext cx="543739" cy="369332"/>
          </a:xfrm>
          <a:prstGeom prst="rect">
            <a:avLst/>
          </a:prstGeom>
          <a:noFill/>
        </p:spPr>
        <p:txBody>
          <a:bodyPr wrap="none" rtlCol="0">
            <a:spAutoFit/>
          </a:bodyPr>
          <a:lstStyle/>
          <a:p>
            <a:r>
              <a:rPr lang="en-US" dirty="0" smtClean="0"/>
              <a:t>Kiss</a:t>
            </a:r>
            <a:endParaRPr lang="en-US" dirty="0"/>
          </a:p>
        </p:txBody>
      </p:sp>
      <p:sp>
        <p:nvSpPr>
          <p:cNvPr id="19" name="TextBox 18"/>
          <p:cNvSpPr txBox="1"/>
          <p:nvPr/>
        </p:nvSpPr>
        <p:spPr>
          <a:xfrm>
            <a:off x="976006" y="5640330"/>
            <a:ext cx="552555" cy="369332"/>
          </a:xfrm>
          <a:prstGeom prst="rect">
            <a:avLst/>
          </a:prstGeom>
          <a:noFill/>
        </p:spPr>
        <p:txBody>
          <a:bodyPr wrap="none" rtlCol="0">
            <a:spAutoFit/>
          </a:bodyPr>
          <a:lstStyle/>
          <a:p>
            <a:r>
              <a:rPr lang="en-US" dirty="0" smtClean="0"/>
              <a:t>Run</a:t>
            </a:r>
            <a:endParaRPr lang="en-US" dirty="0"/>
          </a:p>
        </p:txBody>
      </p:sp>
      <p:sp>
        <p:nvSpPr>
          <p:cNvPr id="20" name="TextBox 19"/>
          <p:cNvSpPr txBox="1"/>
          <p:nvPr/>
        </p:nvSpPr>
        <p:spPr>
          <a:xfrm>
            <a:off x="4178300" y="5640331"/>
            <a:ext cx="1015911" cy="369332"/>
          </a:xfrm>
          <a:prstGeom prst="rect">
            <a:avLst/>
          </a:prstGeom>
          <a:noFill/>
        </p:spPr>
        <p:txBody>
          <a:bodyPr wrap="none" rtlCol="0">
            <a:spAutoFit/>
          </a:bodyPr>
          <a:lstStyle/>
          <a:p>
            <a:r>
              <a:rPr lang="en-US" dirty="0" smtClean="0"/>
              <a:t>Stand up</a:t>
            </a:r>
            <a:endParaRPr lang="en-US" dirty="0"/>
          </a:p>
        </p:txBody>
      </p:sp>
      <p:sp>
        <p:nvSpPr>
          <p:cNvPr id="21" name="TextBox 20"/>
          <p:cNvSpPr txBox="1"/>
          <p:nvPr/>
        </p:nvSpPr>
        <p:spPr>
          <a:xfrm>
            <a:off x="7505700" y="5640330"/>
            <a:ext cx="1364476" cy="369332"/>
          </a:xfrm>
          <a:prstGeom prst="rect">
            <a:avLst/>
          </a:prstGeom>
          <a:noFill/>
        </p:spPr>
        <p:txBody>
          <a:bodyPr wrap="none" rtlCol="0">
            <a:spAutoFit/>
          </a:bodyPr>
          <a:lstStyle/>
          <a:p>
            <a:r>
              <a:rPr lang="en-US" dirty="0" smtClean="0"/>
              <a:t>Shake hands</a:t>
            </a:r>
            <a:endParaRPr lang="en-US" dirty="0"/>
          </a:p>
        </p:txBody>
      </p:sp>
      <p:sp>
        <p:nvSpPr>
          <p:cNvPr id="22" name="Title 1"/>
          <p:cNvSpPr>
            <a:spLocks noGrp="1"/>
          </p:cNvSpPr>
          <p:nvPr>
            <p:ph type="title"/>
          </p:nvPr>
        </p:nvSpPr>
        <p:spPr>
          <a:xfrm>
            <a:off x="457200" y="44968"/>
            <a:ext cx="8229600" cy="1143000"/>
          </a:xfrm>
        </p:spPr>
        <p:txBody>
          <a:bodyPr>
            <a:normAutofit/>
          </a:bodyPr>
          <a:lstStyle/>
          <a:p>
            <a:r>
              <a:rPr lang="en-US" sz="2800" dirty="0" smtClean="0"/>
              <a:t>Action recognition</a:t>
            </a:r>
            <a:endParaRPr lang="en-US" sz="2800" dirty="0"/>
          </a:p>
        </p:txBody>
      </p:sp>
      <p:sp>
        <p:nvSpPr>
          <p:cNvPr id="23" name="TextBox 22"/>
          <p:cNvSpPr txBox="1"/>
          <p:nvPr/>
        </p:nvSpPr>
        <p:spPr>
          <a:xfrm>
            <a:off x="0" y="6211669"/>
            <a:ext cx="9256824" cy="646331"/>
          </a:xfrm>
          <a:prstGeom prst="rect">
            <a:avLst/>
          </a:prstGeom>
          <a:noFill/>
        </p:spPr>
        <p:txBody>
          <a:bodyPr wrap="square" rtlCol="0">
            <a:spAutoFit/>
          </a:bodyPr>
          <a:lstStyle/>
          <a:p>
            <a:r>
              <a:rPr lang="en-US" dirty="0" smtClean="0"/>
              <a:t>Le, et al., </a:t>
            </a:r>
            <a:r>
              <a:rPr lang="en-US" i="1" dirty="0"/>
              <a:t>Learning hierarchical </a:t>
            </a:r>
            <a:r>
              <a:rPr lang="en-US" i="1" dirty="0" err="1"/>
              <a:t>spatio</a:t>
            </a:r>
            <a:r>
              <a:rPr lang="en-US" i="1" dirty="0"/>
              <a:t>-temporal features for </a:t>
            </a:r>
            <a:endParaRPr lang="en-US" i="1" dirty="0" smtClean="0"/>
          </a:p>
          <a:p>
            <a:r>
              <a:rPr lang="en-US" i="1" dirty="0" smtClean="0"/>
              <a:t>action recognition with </a:t>
            </a:r>
            <a:r>
              <a:rPr lang="en-US" i="1" dirty="0"/>
              <a:t>independent subspace analysis</a:t>
            </a:r>
            <a:r>
              <a:rPr lang="en-US" dirty="0" smtClean="0"/>
              <a:t>. CVPR 2011</a:t>
            </a:r>
            <a:endParaRPr lang="en-US" dirty="0"/>
          </a:p>
        </p:txBody>
      </p:sp>
    </p:spTree>
    <p:extLst>
      <p:ext uri="{BB962C8B-B14F-4D97-AF65-F5344CB8AC3E}">
        <p14:creationId xmlns:p14="http://schemas.microsoft.com/office/powerpoint/2010/main" val="1197427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5" fill="hold"/>
                                        <p:tgtEl>
                                          <p:spTgt spid="4"/>
                                        </p:tgtEl>
                                      </p:cBhvr>
                                    </p:cmd>
                                  </p:childTnLst>
                                </p:cTn>
                              </p:par>
                            </p:childTnLst>
                          </p:cTn>
                        </p:par>
                        <p:par>
                          <p:cTn id="7" fill="hold">
                            <p:stCondLst>
                              <p:cond delay="8045"/>
                            </p:stCondLst>
                            <p:childTnLst>
                              <p:par>
                                <p:cTn id="8" presetID="1" presetClass="mediacall" presetSubtype="0" fill="hold" nodeType="afterEffect">
                                  <p:stCondLst>
                                    <p:cond delay="0"/>
                                  </p:stCondLst>
                                  <p:childTnLst>
                                    <p:cmd type="call" cmd="playFrom(0.0)">
                                      <p:cBhvr>
                                        <p:cTn id="9" dur="9665" fill="hold"/>
                                        <p:tgtEl>
                                          <p:spTgt spid="5"/>
                                        </p:tgtEl>
                                      </p:cBhvr>
                                    </p:cmd>
                                  </p:childTnLst>
                                </p:cTn>
                              </p:par>
                            </p:childTnLst>
                          </p:cTn>
                        </p:par>
                        <p:par>
                          <p:cTn id="10" fill="hold">
                            <p:stCondLst>
                              <p:cond delay="17710"/>
                            </p:stCondLst>
                            <p:childTnLst>
                              <p:par>
                                <p:cTn id="11" presetID="1" presetClass="mediacall" presetSubtype="0" fill="hold" nodeType="afterEffect">
                                  <p:stCondLst>
                                    <p:cond delay="0"/>
                                  </p:stCondLst>
                                  <p:childTnLst>
                                    <p:cmd type="call" cmd="playFrom(0.0)">
                                      <p:cBhvr>
                                        <p:cTn id="12" dur="7732" fill="hold"/>
                                        <p:tgtEl>
                                          <p:spTgt spid="6"/>
                                        </p:tgtEl>
                                      </p:cBhvr>
                                    </p:cmd>
                                  </p:childTnLst>
                                </p:cTn>
                              </p:par>
                            </p:childTnLst>
                          </p:cTn>
                        </p:par>
                        <p:par>
                          <p:cTn id="13" fill="hold">
                            <p:stCondLst>
                              <p:cond delay="25442"/>
                            </p:stCondLst>
                            <p:childTnLst>
                              <p:par>
                                <p:cTn id="14" presetID="1" presetClass="mediacall" presetSubtype="0" fill="hold" nodeType="afterEffect">
                                  <p:stCondLst>
                                    <p:cond delay="0"/>
                                  </p:stCondLst>
                                  <p:childTnLst>
                                    <p:cmd type="call" cmd="playFrom(0.0)">
                                      <p:cBhvr>
                                        <p:cTn id="15" dur="38452" fill="hold"/>
                                        <p:tgtEl>
                                          <p:spTgt spid="7"/>
                                        </p:tgtEl>
                                      </p:cBhvr>
                                    </p:cmd>
                                  </p:childTnLst>
                                </p:cTn>
                              </p:par>
                            </p:childTnLst>
                          </p:cTn>
                        </p:par>
                        <p:par>
                          <p:cTn id="16" fill="hold">
                            <p:stCondLst>
                              <p:cond delay="63894"/>
                            </p:stCondLst>
                            <p:childTnLst>
                              <p:par>
                                <p:cTn id="17" presetID="1" presetClass="mediacall" presetSubtype="0" fill="hold" nodeType="afterEffect">
                                  <p:stCondLst>
                                    <p:cond delay="0"/>
                                  </p:stCondLst>
                                  <p:childTnLst>
                                    <p:cmd type="call" cmd="playFrom(0.0)">
                                      <p:cBhvr>
                                        <p:cTn id="18" dur="7967" fill="hold"/>
                                        <p:tgtEl>
                                          <p:spTgt spid="8"/>
                                        </p:tgtEl>
                                      </p:cBhvr>
                                    </p:cmd>
                                  </p:childTnLst>
                                </p:cTn>
                              </p:par>
                            </p:childTnLst>
                          </p:cTn>
                        </p:par>
                        <p:par>
                          <p:cTn id="19" fill="hold">
                            <p:stCondLst>
                              <p:cond delay="71861"/>
                            </p:stCondLst>
                            <p:childTnLst>
                              <p:par>
                                <p:cTn id="20" presetID="1" presetClass="mediacall" presetSubtype="0" fill="hold" nodeType="afterEffect">
                                  <p:stCondLst>
                                    <p:cond delay="0"/>
                                  </p:stCondLst>
                                  <p:childTnLst>
                                    <p:cmd type="call" cmd="playFrom(0.0)">
                                      <p:cBhvr>
                                        <p:cTn id="21" dur="14942" fill="hold"/>
                                        <p:tgtEl>
                                          <p:spTgt spid="9"/>
                                        </p:tgtEl>
                                      </p:cBhvr>
                                    </p:cmd>
                                  </p:childTnLst>
                                </p:cTn>
                              </p:par>
                            </p:childTnLst>
                          </p:cTn>
                        </p:par>
                        <p:par>
                          <p:cTn id="22" fill="hold">
                            <p:stCondLst>
                              <p:cond delay="86803"/>
                            </p:stCondLst>
                            <p:childTnLst>
                              <p:par>
                                <p:cTn id="23" presetID="1" presetClass="mediacall" presetSubtype="0" fill="hold" nodeType="afterEffect">
                                  <p:stCondLst>
                                    <p:cond delay="0"/>
                                  </p:stCondLst>
                                  <p:childTnLst>
                                    <p:cmd type="call" cmd="playFrom(0.0)">
                                      <p:cBhvr>
                                        <p:cTn id="24" dur="22491" fill="hold"/>
                                        <p:tgtEl>
                                          <p:spTgt spid="10"/>
                                        </p:tgtEl>
                                      </p:cBhvr>
                                    </p:cmd>
                                  </p:childTnLst>
                                </p:cTn>
                              </p:par>
                            </p:childTnLst>
                          </p:cTn>
                        </p:par>
                        <p:par>
                          <p:cTn id="25" fill="hold">
                            <p:stCondLst>
                              <p:cond delay="109294"/>
                            </p:stCondLst>
                            <p:childTnLst>
                              <p:par>
                                <p:cTn id="26" presetID="1" presetClass="mediacall" presetSubtype="0" fill="hold" nodeType="afterEffect">
                                  <p:stCondLst>
                                    <p:cond delay="0"/>
                                  </p:stCondLst>
                                  <p:childTnLst>
                                    <p:cmd type="call" cmd="playFrom(0.0)">
                                      <p:cBhvr>
                                        <p:cTn id="27" dur="2768" fill="hold"/>
                                        <p:tgtEl>
                                          <p:spTgt spid="11"/>
                                        </p:tgtEl>
                                      </p:cBhvr>
                                    </p:cmd>
                                  </p:childTnLst>
                                </p:cTn>
                              </p:par>
                            </p:childTnLst>
                          </p:cTn>
                        </p:par>
                        <p:par>
                          <p:cTn id="28" fill="hold">
                            <p:stCondLst>
                              <p:cond delay="112062"/>
                            </p:stCondLst>
                            <p:childTnLst>
                              <p:par>
                                <p:cTn id="29" presetID="1" presetClass="mediacall" presetSubtype="0" fill="hold" nodeType="afterEffect">
                                  <p:stCondLst>
                                    <p:cond delay="0"/>
                                  </p:stCondLst>
                                  <p:childTnLst>
                                    <p:cmd type="call" cmd="playFrom(0.0)">
                                      <p:cBhvr>
                                        <p:cTn id="30" dur="485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4"/>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4"/>
                                        </p:tgtEl>
                                      </p:cBhvr>
                                    </p:cmd>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5"/>
                                        </p:tgtEl>
                                      </p:cBhvr>
                                    </p:cmd>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2" presetClass="mediacall" presetSubtype="0" fill="hold" nodeType="clickEffect">
                                  <p:stCondLst>
                                    <p:cond delay="0"/>
                                  </p:stCondLst>
                                  <p:childTnLst>
                                    <p:cmd type="call" cmd="togglePause">
                                      <p:cBhvr>
                                        <p:cTn id="45" dur="1" fill="hold"/>
                                        <p:tgtEl>
                                          <p:spTgt spid="6"/>
                                        </p:tgtEl>
                                      </p:cBhvr>
                                    </p:cmd>
                                  </p:childTnLst>
                                </p:cTn>
                              </p:par>
                            </p:childTnLst>
                          </p:cTn>
                        </p:par>
                      </p:childTnLst>
                    </p:cTn>
                  </p:par>
                </p:childTnLst>
              </p:cTn>
              <p:nextCondLst>
                <p:cond evt="onClick" delay="0">
                  <p:tgtEl>
                    <p:spTgt spid="6"/>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2" presetClass="mediacall" presetSubtype="0" fill="hold" nodeType="clickEffect">
                                  <p:stCondLst>
                                    <p:cond delay="0"/>
                                  </p:stCondLst>
                                  <p:childTnLst>
                                    <p:cmd type="call" cmd="togglePause">
                                      <p:cBhvr>
                                        <p:cTn id="50" dur="1" fill="hold"/>
                                        <p:tgtEl>
                                          <p:spTgt spid="7"/>
                                        </p:tgtEl>
                                      </p:cBhvr>
                                    </p:cmd>
                                  </p:childTnLst>
                                </p:cTn>
                              </p:par>
                            </p:childTnLst>
                          </p:cTn>
                        </p:par>
                      </p:childTnLst>
                    </p:cTn>
                  </p:par>
                </p:childTnLst>
              </p:cTn>
              <p:nextCondLst>
                <p:cond evt="onClick" delay="0">
                  <p:tgtEl>
                    <p:spTgt spid="7"/>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8"/>
                                        </p:tgtEl>
                                      </p:cBhvr>
                                    </p:cmd>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9"/>
                                        </p:tgtEl>
                                      </p:cBhvr>
                                    </p:cmd>
                                  </p:child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p:cTn id="65" dur="1" fill="hold"/>
                                        <p:tgtEl>
                                          <p:spTgt spid="10"/>
                                        </p:tgtEl>
                                      </p:cBhvr>
                                    </p:cmd>
                                  </p:childTnLst>
                                </p:cTn>
                              </p:par>
                            </p:childTnLst>
                          </p:cTn>
                        </p:par>
                      </p:childTnLst>
                    </p:cTn>
                  </p:par>
                </p:childTnLst>
              </p:cTn>
              <p:nextCondLst>
                <p:cond evt="onClick" delay="0">
                  <p:tgtEl>
                    <p:spTgt spid="10"/>
                  </p:tgtEl>
                </p:cond>
              </p:nextCondLst>
            </p:seq>
            <p:seq concurrent="1" nextAc="seek">
              <p:cTn id="66" restart="whenNotActive" fill="hold" evtFilter="cancelBubble" nodeType="interactiveSeq">
                <p:stCondLst>
                  <p:cond evt="onClick" delay="0">
                    <p:tgtEl>
                      <p:spTgt spid="11"/>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11"/>
                                        </p:tgtEl>
                                      </p:cBhvr>
                                    </p:cmd>
                                  </p:childTnLst>
                                </p:cTn>
                              </p:par>
                            </p:childTnLst>
                          </p:cTn>
                        </p:par>
                      </p:childTnLst>
                    </p:cTn>
                  </p:par>
                </p:childTnLst>
              </p:cTn>
              <p:nextCondLst>
                <p:cond evt="onClick" delay="0">
                  <p:tgtEl>
                    <p:spTgt spid="11"/>
                  </p:tgtEl>
                </p:cond>
              </p:nextCondLst>
            </p:seq>
            <p:seq concurrent="1" nextAc="seek">
              <p:cTn id="71" restart="whenNotActive" fill="hold" evtFilter="cancelBubble" nodeType="interactiveSeq">
                <p:stCondLst>
                  <p:cond evt="onClick" delay="0">
                    <p:tgtEl>
                      <p:spTgt spid="12"/>
                    </p:tgtEl>
                  </p:cond>
                </p:stCondLst>
                <p:endSync evt="end" delay="0">
                  <p:rtn val="all"/>
                </p:endSync>
                <p:childTnLst>
                  <p:par>
                    <p:cTn id="72" fill="hold">
                      <p:stCondLst>
                        <p:cond delay="0"/>
                      </p:stCondLst>
                      <p:childTnLst>
                        <p:par>
                          <p:cTn id="73" fill="hold">
                            <p:stCondLst>
                              <p:cond delay="0"/>
                            </p:stCondLst>
                            <p:childTnLst>
                              <p:par>
                                <p:cTn id="74" presetID="2" presetClass="mediacall" presetSubtype="0" fill="hold" nodeType="clickEffect">
                                  <p:stCondLst>
                                    <p:cond delay="0"/>
                                  </p:stCondLst>
                                  <p:childTnLst>
                                    <p:cmd type="call" cmd="togglePause">
                                      <p:cBhvr>
                                        <p:cTn id="75" dur="1" fill="hold"/>
                                        <p:tgtEl>
                                          <p:spTgt spid="12"/>
                                        </p:tgtEl>
                                      </p:cBhvr>
                                    </p:cmd>
                                  </p:childTnLst>
                                </p:cTn>
                              </p:par>
                            </p:childTnLst>
                          </p:cTn>
                        </p:par>
                      </p:childTnLst>
                    </p:cTn>
                  </p:par>
                </p:childTnLst>
              </p:cTn>
              <p:nextCondLst>
                <p:cond evt="onClick" delay="0">
                  <p:tgtEl>
                    <p:spTgt spid="12"/>
                  </p:tgtEl>
                </p:cond>
              </p:nextCondLst>
            </p:seq>
            <p:video>
              <p:cMediaNode vol="80000">
                <p:cTn id="76" fill="hold" display="0">
                  <p:stCondLst>
                    <p:cond delay="indefinite"/>
                  </p:stCondLst>
                </p:cTn>
                <p:tgtEl>
                  <p:spTgt spid="4"/>
                </p:tgtEl>
              </p:cMediaNode>
            </p:video>
            <p:video>
              <p:cMediaNode vol="80000">
                <p:cTn id="77" fill="hold" display="0">
                  <p:stCondLst>
                    <p:cond delay="indefinite"/>
                  </p:stCondLst>
                </p:cTn>
                <p:tgtEl>
                  <p:spTgt spid="5"/>
                </p:tgtEl>
              </p:cMediaNode>
            </p:video>
            <p:video>
              <p:cMediaNode vol="80000">
                <p:cTn id="78" fill="hold" display="0">
                  <p:stCondLst>
                    <p:cond delay="indefinite"/>
                  </p:stCondLst>
                </p:cTn>
                <p:tgtEl>
                  <p:spTgt spid="6"/>
                </p:tgtEl>
              </p:cMediaNode>
            </p:video>
            <p:video>
              <p:cMediaNode vol="80000">
                <p:cTn id="79" fill="hold" display="0">
                  <p:stCondLst>
                    <p:cond delay="indefinite"/>
                  </p:stCondLst>
                </p:cTn>
                <p:tgtEl>
                  <p:spTgt spid="7"/>
                </p:tgtEl>
              </p:cMediaNode>
            </p:video>
            <p:video>
              <p:cMediaNode vol="80000">
                <p:cTn id="80" fill="hold" display="0">
                  <p:stCondLst>
                    <p:cond delay="indefinite"/>
                  </p:stCondLst>
                </p:cTn>
                <p:tgtEl>
                  <p:spTgt spid="8"/>
                </p:tgtEl>
              </p:cMediaNode>
            </p:video>
            <p:video>
              <p:cMediaNode vol="80000">
                <p:cTn id="81" fill="hold" display="0">
                  <p:stCondLst>
                    <p:cond delay="indefinite"/>
                  </p:stCondLst>
                </p:cTn>
                <p:tgtEl>
                  <p:spTgt spid="9"/>
                </p:tgtEl>
              </p:cMediaNode>
            </p:video>
            <p:video>
              <p:cMediaNode vol="80000">
                <p:cTn id="82" fill="hold" display="0">
                  <p:stCondLst>
                    <p:cond delay="indefinite"/>
                  </p:stCondLst>
                </p:cTn>
                <p:tgtEl>
                  <p:spTgt spid="10"/>
                </p:tgtEl>
              </p:cMediaNode>
            </p:video>
            <p:video>
              <p:cMediaNode vol="80000">
                <p:cTn id="83" fill="hold" display="0">
                  <p:stCondLst>
                    <p:cond delay="indefinite"/>
                  </p:stCondLst>
                </p:cTn>
                <p:tgtEl>
                  <p:spTgt spid="11"/>
                </p:tgtEl>
              </p:cMediaNode>
            </p:video>
            <p:video>
              <p:cMediaNode vol="80000">
                <p:cTn id="84" fill="hold" display="0">
                  <p:stCondLst>
                    <p:cond delay="indefinite"/>
                  </p:stCondLst>
                </p:cTn>
                <p:tgtEl>
                  <p:spTgt spid="1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endParaRPr lang="en-US"/>
          </a:p>
        </p:txBody>
      </p:sp>
      <p:pic>
        <p:nvPicPr>
          <p:cNvPr id="5" name="gray_bases_movie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594" t="9378" r="9142" b="12439"/>
          <a:stretch/>
        </p:blipFill>
        <p:spPr>
          <a:xfrm>
            <a:off x="1903113" y="1477246"/>
            <a:ext cx="5342484" cy="4002762"/>
          </a:xfrm>
          <a:prstGeom prst="rect">
            <a:avLst/>
          </a:prstGeom>
        </p:spPr>
      </p:pic>
      <p:sp>
        <p:nvSpPr>
          <p:cNvPr id="6" name="TextBox 5"/>
          <p:cNvSpPr txBox="1"/>
          <p:nvPr/>
        </p:nvSpPr>
        <p:spPr>
          <a:xfrm>
            <a:off x="0" y="6211669"/>
            <a:ext cx="9256824" cy="646331"/>
          </a:xfrm>
          <a:prstGeom prst="rect">
            <a:avLst/>
          </a:prstGeom>
          <a:noFill/>
        </p:spPr>
        <p:txBody>
          <a:bodyPr wrap="square" rtlCol="0">
            <a:spAutoFit/>
          </a:bodyPr>
          <a:lstStyle/>
          <a:p>
            <a:r>
              <a:rPr lang="en-US" dirty="0" smtClean="0"/>
              <a:t>Le, et al., </a:t>
            </a:r>
            <a:r>
              <a:rPr lang="en-US" i="1" dirty="0"/>
              <a:t>Learning hierarchical </a:t>
            </a:r>
            <a:r>
              <a:rPr lang="en-US" i="1" dirty="0" err="1"/>
              <a:t>spatio</a:t>
            </a:r>
            <a:r>
              <a:rPr lang="en-US" i="1" dirty="0"/>
              <a:t>-temporal features for </a:t>
            </a:r>
            <a:endParaRPr lang="en-US" i="1" dirty="0" smtClean="0"/>
          </a:p>
          <a:p>
            <a:r>
              <a:rPr lang="en-US" i="1" dirty="0" smtClean="0"/>
              <a:t>action recognition with </a:t>
            </a:r>
            <a:r>
              <a:rPr lang="en-US" i="1" dirty="0"/>
              <a:t>independent subspace analysis</a:t>
            </a:r>
            <a:r>
              <a:rPr lang="en-US" dirty="0" smtClean="0"/>
              <a:t>. CVPR 2011</a:t>
            </a:r>
            <a:endParaRPr lang="en-US" dirty="0"/>
          </a:p>
        </p:txBody>
      </p:sp>
    </p:spTree>
    <p:extLst>
      <p:ext uri="{BB962C8B-B14F-4D97-AF65-F5344CB8AC3E}">
        <p14:creationId xmlns:p14="http://schemas.microsoft.com/office/powerpoint/2010/main" val="2588016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remove"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11"/>
          <p:cNvGraphicFramePr>
            <a:graphicFrameLocks/>
          </p:cNvGraphicFramePr>
          <p:nvPr>
            <p:extLst>
              <p:ext uri="{D42A27DB-BD31-4B8C-83A1-F6EECF244321}">
                <p14:modId xmlns:p14="http://schemas.microsoft.com/office/powerpoint/2010/main" val="951964993"/>
              </p:ext>
            </p:extLst>
          </p:nvPr>
        </p:nvGraphicFramePr>
        <p:xfrm>
          <a:off x="4465299" y="2953953"/>
          <a:ext cx="4700689" cy="25536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8"/>
          <p:cNvGraphicFramePr>
            <a:graphicFrameLocks noGrp="1"/>
          </p:cNvGraphicFramePr>
          <p:nvPr>
            <p:ph idx="1"/>
            <p:extLst>
              <p:ext uri="{D42A27DB-BD31-4B8C-83A1-F6EECF244321}">
                <p14:modId xmlns:p14="http://schemas.microsoft.com/office/powerpoint/2010/main" val="4127677655"/>
              </p:ext>
            </p:extLst>
          </p:nvPr>
        </p:nvGraphicFramePr>
        <p:xfrm>
          <a:off x="-17800" y="2953952"/>
          <a:ext cx="3886200" cy="25536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ontent Placeholder 9"/>
          <p:cNvGraphicFramePr>
            <a:graphicFrameLocks/>
          </p:cNvGraphicFramePr>
          <p:nvPr>
            <p:extLst>
              <p:ext uri="{D42A27DB-BD31-4B8C-83A1-F6EECF244321}">
                <p14:modId xmlns:p14="http://schemas.microsoft.com/office/powerpoint/2010/main" val="1933028713"/>
              </p:ext>
            </p:extLst>
          </p:nvPr>
        </p:nvGraphicFramePr>
        <p:xfrm>
          <a:off x="4648201" y="66802"/>
          <a:ext cx="4495798" cy="2413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ontent Placeholder 7"/>
          <p:cNvGraphicFramePr>
            <a:graphicFrameLocks/>
          </p:cNvGraphicFramePr>
          <p:nvPr>
            <p:extLst>
              <p:ext uri="{D42A27DB-BD31-4B8C-83A1-F6EECF244321}">
                <p14:modId xmlns:p14="http://schemas.microsoft.com/office/powerpoint/2010/main" val="926832367"/>
              </p:ext>
            </p:extLst>
          </p:nvPr>
        </p:nvGraphicFramePr>
        <p:xfrm>
          <a:off x="0" y="66802"/>
          <a:ext cx="4165602" cy="2413000"/>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Box 7"/>
          <p:cNvSpPr txBox="1"/>
          <p:nvPr/>
        </p:nvSpPr>
        <p:spPr>
          <a:xfrm>
            <a:off x="1524000" y="201739"/>
            <a:ext cx="560896" cy="369332"/>
          </a:xfrm>
          <a:prstGeom prst="rect">
            <a:avLst/>
          </a:prstGeom>
          <a:noFill/>
        </p:spPr>
        <p:txBody>
          <a:bodyPr wrap="none" rtlCol="0">
            <a:spAutoFit/>
          </a:bodyPr>
          <a:lstStyle/>
          <a:p>
            <a:r>
              <a:rPr lang="en-US" dirty="0" smtClean="0"/>
              <a:t>KTH</a:t>
            </a:r>
            <a:endParaRPr lang="en-US" dirty="0"/>
          </a:p>
        </p:txBody>
      </p:sp>
      <p:sp>
        <p:nvSpPr>
          <p:cNvPr id="9" name="TextBox 8"/>
          <p:cNvSpPr txBox="1"/>
          <p:nvPr/>
        </p:nvSpPr>
        <p:spPr>
          <a:xfrm>
            <a:off x="6035475" y="201739"/>
            <a:ext cx="1307382" cy="369332"/>
          </a:xfrm>
          <a:prstGeom prst="rect">
            <a:avLst/>
          </a:prstGeom>
          <a:noFill/>
        </p:spPr>
        <p:txBody>
          <a:bodyPr wrap="none" rtlCol="0">
            <a:spAutoFit/>
          </a:bodyPr>
          <a:lstStyle/>
          <a:p>
            <a:r>
              <a:rPr lang="en-US" dirty="0" smtClean="0"/>
              <a:t>Hollywood2</a:t>
            </a:r>
            <a:endParaRPr lang="en-US" dirty="0"/>
          </a:p>
        </p:txBody>
      </p:sp>
      <p:sp>
        <p:nvSpPr>
          <p:cNvPr id="11" name="TextBox 10"/>
          <p:cNvSpPr txBox="1"/>
          <p:nvPr/>
        </p:nvSpPr>
        <p:spPr>
          <a:xfrm>
            <a:off x="1506200" y="3182080"/>
            <a:ext cx="561910" cy="369332"/>
          </a:xfrm>
          <a:prstGeom prst="rect">
            <a:avLst/>
          </a:prstGeom>
          <a:noFill/>
        </p:spPr>
        <p:txBody>
          <a:bodyPr wrap="none" rtlCol="0">
            <a:spAutoFit/>
          </a:bodyPr>
          <a:lstStyle/>
          <a:p>
            <a:r>
              <a:rPr lang="en-US" dirty="0" smtClean="0"/>
              <a:t>UCF</a:t>
            </a:r>
            <a:endParaRPr lang="en-US" dirty="0"/>
          </a:p>
        </p:txBody>
      </p:sp>
      <p:sp>
        <p:nvSpPr>
          <p:cNvPr id="13" name="TextBox 12"/>
          <p:cNvSpPr txBox="1"/>
          <p:nvPr/>
        </p:nvSpPr>
        <p:spPr>
          <a:xfrm>
            <a:off x="6017675" y="3182080"/>
            <a:ext cx="1010050" cy="369332"/>
          </a:xfrm>
          <a:prstGeom prst="rect">
            <a:avLst/>
          </a:prstGeom>
          <a:noFill/>
        </p:spPr>
        <p:txBody>
          <a:bodyPr wrap="none" rtlCol="0">
            <a:spAutoFit/>
          </a:bodyPr>
          <a:lstStyle/>
          <a:p>
            <a:r>
              <a:rPr lang="en-US" dirty="0" smtClean="0"/>
              <a:t>YouTube</a:t>
            </a:r>
            <a:endParaRPr lang="en-US" dirty="0"/>
          </a:p>
        </p:txBody>
      </p:sp>
      <p:sp>
        <p:nvSpPr>
          <p:cNvPr id="2" name="TextBox 1"/>
          <p:cNvSpPr txBox="1"/>
          <p:nvPr/>
        </p:nvSpPr>
        <p:spPr>
          <a:xfrm>
            <a:off x="193116" y="2378327"/>
            <a:ext cx="761897" cy="215444"/>
          </a:xfrm>
          <a:prstGeom prst="rect">
            <a:avLst/>
          </a:prstGeom>
          <a:noFill/>
        </p:spPr>
        <p:txBody>
          <a:bodyPr wrap="none" rtlCol="0">
            <a:spAutoFit/>
          </a:bodyPr>
          <a:lstStyle/>
          <a:p>
            <a:r>
              <a:rPr lang="en-US" sz="800" dirty="0" smtClean="0"/>
              <a:t>Hessian/SURF</a:t>
            </a:r>
            <a:endParaRPr lang="en-US" sz="800" dirty="0"/>
          </a:p>
        </p:txBody>
      </p:sp>
      <p:sp>
        <p:nvSpPr>
          <p:cNvPr id="16" name="TextBox 15"/>
          <p:cNvSpPr txBox="1"/>
          <p:nvPr/>
        </p:nvSpPr>
        <p:spPr>
          <a:xfrm>
            <a:off x="3319250" y="2387994"/>
            <a:ext cx="1274708" cy="276999"/>
          </a:xfrm>
          <a:prstGeom prst="rect">
            <a:avLst/>
          </a:prstGeom>
          <a:noFill/>
        </p:spPr>
        <p:txBody>
          <a:bodyPr wrap="none" rtlCol="0">
            <a:spAutoFit/>
          </a:bodyPr>
          <a:lstStyle/>
          <a:p>
            <a:r>
              <a:rPr lang="en-US" sz="1200" dirty="0" smtClean="0"/>
              <a:t>Learned Features</a:t>
            </a:r>
            <a:endParaRPr lang="en-US" sz="1200" dirty="0"/>
          </a:p>
        </p:txBody>
      </p:sp>
      <p:sp>
        <p:nvSpPr>
          <p:cNvPr id="18" name="TextBox 17"/>
          <p:cNvSpPr txBox="1"/>
          <p:nvPr/>
        </p:nvSpPr>
        <p:spPr>
          <a:xfrm>
            <a:off x="7952445" y="2402295"/>
            <a:ext cx="1274708" cy="276999"/>
          </a:xfrm>
          <a:prstGeom prst="rect">
            <a:avLst/>
          </a:prstGeom>
          <a:noFill/>
        </p:spPr>
        <p:txBody>
          <a:bodyPr wrap="none" rtlCol="0">
            <a:spAutoFit/>
          </a:bodyPr>
          <a:lstStyle/>
          <a:p>
            <a:r>
              <a:rPr lang="en-US" sz="1200" dirty="0" smtClean="0"/>
              <a:t>Learned Features</a:t>
            </a:r>
            <a:endParaRPr lang="en-US" sz="1200" dirty="0"/>
          </a:p>
        </p:txBody>
      </p:sp>
      <p:sp>
        <p:nvSpPr>
          <p:cNvPr id="19" name="TextBox 18"/>
          <p:cNvSpPr txBox="1"/>
          <p:nvPr/>
        </p:nvSpPr>
        <p:spPr>
          <a:xfrm>
            <a:off x="5208206" y="5392048"/>
            <a:ext cx="1479892" cy="461665"/>
          </a:xfrm>
          <a:prstGeom prst="rect">
            <a:avLst/>
          </a:prstGeom>
          <a:noFill/>
        </p:spPr>
        <p:txBody>
          <a:bodyPr wrap="none" rtlCol="0">
            <a:spAutoFit/>
          </a:bodyPr>
          <a:lstStyle/>
          <a:p>
            <a:pPr algn="ctr"/>
            <a:r>
              <a:rPr lang="en-US" sz="1200" dirty="0" smtClean="0"/>
              <a:t>Combined</a:t>
            </a:r>
          </a:p>
          <a:p>
            <a:pPr algn="ctr"/>
            <a:r>
              <a:rPr lang="en-US" sz="1200" dirty="0" smtClean="0"/>
              <a:t>Engineered Features</a:t>
            </a:r>
            <a:endParaRPr lang="en-US" sz="1200" dirty="0"/>
          </a:p>
        </p:txBody>
      </p:sp>
      <p:sp>
        <p:nvSpPr>
          <p:cNvPr id="20" name="TextBox 19"/>
          <p:cNvSpPr txBox="1"/>
          <p:nvPr/>
        </p:nvSpPr>
        <p:spPr>
          <a:xfrm>
            <a:off x="7283077" y="5402544"/>
            <a:ext cx="1274708" cy="276999"/>
          </a:xfrm>
          <a:prstGeom prst="rect">
            <a:avLst/>
          </a:prstGeom>
          <a:noFill/>
        </p:spPr>
        <p:txBody>
          <a:bodyPr wrap="none" rtlCol="0">
            <a:spAutoFit/>
          </a:bodyPr>
          <a:lstStyle/>
          <a:p>
            <a:r>
              <a:rPr lang="en-US" sz="1200" dirty="0" smtClean="0"/>
              <a:t>Learned Features</a:t>
            </a:r>
            <a:endParaRPr lang="en-US" sz="1200" dirty="0"/>
          </a:p>
        </p:txBody>
      </p:sp>
      <p:sp>
        <p:nvSpPr>
          <p:cNvPr id="22" name="TextBox 21"/>
          <p:cNvSpPr txBox="1"/>
          <p:nvPr/>
        </p:nvSpPr>
        <p:spPr>
          <a:xfrm>
            <a:off x="2849116" y="5531398"/>
            <a:ext cx="1274708" cy="276999"/>
          </a:xfrm>
          <a:prstGeom prst="rect">
            <a:avLst/>
          </a:prstGeom>
          <a:noFill/>
        </p:spPr>
        <p:txBody>
          <a:bodyPr wrap="none" rtlCol="0">
            <a:spAutoFit/>
          </a:bodyPr>
          <a:lstStyle/>
          <a:p>
            <a:r>
              <a:rPr lang="en-US" sz="1200" dirty="0" smtClean="0"/>
              <a:t>Learned Features</a:t>
            </a:r>
            <a:endParaRPr lang="en-US" sz="1200" dirty="0"/>
          </a:p>
        </p:txBody>
      </p:sp>
      <p:sp>
        <p:nvSpPr>
          <p:cNvPr id="23" name="Left Brace 22"/>
          <p:cNvSpPr/>
          <p:nvPr/>
        </p:nvSpPr>
        <p:spPr>
          <a:xfrm rot="16200000">
            <a:off x="3676043" y="2207691"/>
            <a:ext cx="147915" cy="39630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Left Brace 25"/>
          <p:cNvSpPr/>
          <p:nvPr/>
        </p:nvSpPr>
        <p:spPr>
          <a:xfrm rot="16200000">
            <a:off x="3257903" y="5182518"/>
            <a:ext cx="161475" cy="48863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7" name="Left Brace 26"/>
          <p:cNvSpPr/>
          <p:nvPr/>
        </p:nvSpPr>
        <p:spPr>
          <a:xfrm rot="16200000">
            <a:off x="8563022" y="2157979"/>
            <a:ext cx="161475" cy="48863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Left Brace 27"/>
          <p:cNvSpPr/>
          <p:nvPr/>
        </p:nvSpPr>
        <p:spPr>
          <a:xfrm rot="16200000">
            <a:off x="5878393" y="4908222"/>
            <a:ext cx="152327" cy="102821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Left Brace 28"/>
          <p:cNvSpPr/>
          <p:nvPr/>
        </p:nvSpPr>
        <p:spPr>
          <a:xfrm rot="16200000">
            <a:off x="7841521" y="4991492"/>
            <a:ext cx="152327" cy="86168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908177" y="2375310"/>
            <a:ext cx="389850" cy="215444"/>
          </a:xfrm>
          <a:prstGeom prst="rect">
            <a:avLst/>
          </a:prstGeom>
          <a:noFill/>
        </p:spPr>
        <p:txBody>
          <a:bodyPr wrap="none" rtlCol="0">
            <a:spAutoFit/>
          </a:bodyPr>
          <a:lstStyle/>
          <a:p>
            <a:r>
              <a:rPr lang="en-US" sz="800" dirty="0" err="1" smtClean="0"/>
              <a:t>pLSA</a:t>
            </a:r>
            <a:endParaRPr lang="en-US" sz="800" dirty="0"/>
          </a:p>
        </p:txBody>
      </p:sp>
      <p:sp>
        <p:nvSpPr>
          <p:cNvPr id="31" name="TextBox 30"/>
          <p:cNvSpPr txBox="1"/>
          <p:nvPr/>
        </p:nvSpPr>
        <p:spPr>
          <a:xfrm>
            <a:off x="1298027" y="2375310"/>
            <a:ext cx="364202" cy="215444"/>
          </a:xfrm>
          <a:prstGeom prst="rect">
            <a:avLst/>
          </a:prstGeom>
          <a:noFill/>
        </p:spPr>
        <p:txBody>
          <a:bodyPr wrap="none" rtlCol="0">
            <a:spAutoFit/>
          </a:bodyPr>
          <a:lstStyle/>
          <a:p>
            <a:r>
              <a:rPr lang="en-US" sz="800" dirty="0" smtClean="0"/>
              <a:t>HOF</a:t>
            </a:r>
            <a:endParaRPr lang="en-US" sz="800" dirty="0"/>
          </a:p>
        </p:txBody>
      </p:sp>
      <p:sp>
        <p:nvSpPr>
          <p:cNvPr id="32" name="TextBox 31"/>
          <p:cNvSpPr txBox="1"/>
          <p:nvPr/>
        </p:nvSpPr>
        <p:spPr>
          <a:xfrm>
            <a:off x="3038534" y="2361800"/>
            <a:ext cx="374978" cy="215444"/>
          </a:xfrm>
          <a:prstGeom prst="rect">
            <a:avLst/>
          </a:prstGeom>
          <a:noFill/>
        </p:spPr>
        <p:txBody>
          <a:bodyPr wrap="square" rtlCol="0">
            <a:spAutoFit/>
          </a:bodyPr>
          <a:lstStyle/>
          <a:p>
            <a:r>
              <a:rPr lang="en-US" sz="800" dirty="0" smtClean="0"/>
              <a:t>HOG</a:t>
            </a:r>
            <a:endParaRPr lang="en-US" sz="800" dirty="0"/>
          </a:p>
        </p:txBody>
      </p:sp>
      <p:sp>
        <p:nvSpPr>
          <p:cNvPr id="33" name="TextBox 32"/>
          <p:cNvSpPr txBox="1"/>
          <p:nvPr/>
        </p:nvSpPr>
        <p:spPr>
          <a:xfrm>
            <a:off x="1716277" y="2371682"/>
            <a:ext cx="634469" cy="215444"/>
          </a:xfrm>
          <a:prstGeom prst="rect">
            <a:avLst/>
          </a:prstGeom>
          <a:noFill/>
        </p:spPr>
        <p:txBody>
          <a:bodyPr wrap="square" rtlCol="0">
            <a:spAutoFit/>
          </a:bodyPr>
          <a:lstStyle/>
          <a:p>
            <a:r>
              <a:rPr lang="en-US" sz="800" dirty="0" smtClean="0"/>
              <a:t>GRBMs</a:t>
            </a:r>
            <a:endParaRPr lang="en-US" sz="800" dirty="0"/>
          </a:p>
        </p:txBody>
      </p:sp>
      <p:sp>
        <p:nvSpPr>
          <p:cNvPr id="34" name="TextBox 33"/>
          <p:cNvSpPr txBox="1"/>
          <p:nvPr/>
        </p:nvSpPr>
        <p:spPr>
          <a:xfrm>
            <a:off x="2185911" y="2361800"/>
            <a:ext cx="634469" cy="215444"/>
          </a:xfrm>
          <a:prstGeom prst="rect">
            <a:avLst/>
          </a:prstGeom>
          <a:noFill/>
        </p:spPr>
        <p:txBody>
          <a:bodyPr wrap="square" rtlCol="0">
            <a:spAutoFit/>
          </a:bodyPr>
          <a:lstStyle/>
          <a:p>
            <a:r>
              <a:rPr lang="en-US" sz="800" dirty="0" smtClean="0"/>
              <a:t>3DCNN</a:t>
            </a:r>
            <a:endParaRPr lang="en-US" sz="800" dirty="0"/>
          </a:p>
        </p:txBody>
      </p:sp>
      <p:sp>
        <p:nvSpPr>
          <p:cNvPr id="35" name="TextBox 34"/>
          <p:cNvSpPr txBox="1"/>
          <p:nvPr/>
        </p:nvSpPr>
        <p:spPr>
          <a:xfrm>
            <a:off x="2571400" y="2360974"/>
            <a:ext cx="634469" cy="215444"/>
          </a:xfrm>
          <a:prstGeom prst="rect">
            <a:avLst/>
          </a:prstGeom>
          <a:noFill/>
        </p:spPr>
        <p:txBody>
          <a:bodyPr wrap="square" rtlCol="0">
            <a:spAutoFit/>
          </a:bodyPr>
          <a:lstStyle/>
          <a:p>
            <a:r>
              <a:rPr lang="en-US" sz="800" dirty="0" smtClean="0"/>
              <a:t>HMAX</a:t>
            </a:r>
            <a:endParaRPr lang="en-US" sz="800" dirty="0"/>
          </a:p>
        </p:txBody>
      </p:sp>
      <p:sp>
        <p:nvSpPr>
          <p:cNvPr id="36" name="TextBox 35"/>
          <p:cNvSpPr txBox="1"/>
          <p:nvPr/>
        </p:nvSpPr>
        <p:spPr>
          <a:xfrm>
            <a:off x="4954803" y="2361800"/>
            <a:ext cx="761897" cy="215444"/>
          </a:xfrm>
          <a:prstGeom prst="rect">
            <a:avLst/>
          </a:prstGeom>
          <a:noFill/>
        </p:spPr>
        <p:txBody>
          <a:bodyPr wrap="none" rtlCol="0">
            <a:spAutoFit/>
          </a:bodyPr>
          <a:lstStyle/>
          <a:p>
            <a:r>
              <a:rPr lang="en-US" sz="800" dirty="0" smtClean="0"/>
              <a:t>Hessian/SURF</a:t>
            </a:r>
            <a:endParaRPr lang="en-US" sz="800" dirty="0"/>
          </a:p>
        </p:txBody>
      </p:sp>
      <p:sp>
        <p:nvSpPr>
          <p:cNvPr id="37" name="TextBox 36"/>
          <p:cNvSpPr txBox="1"/>
          <p:nvPr/>
        </p:nvSpPr>
        <p:spPr>
          <a:xfrm>
            <a:off x="5818637" y="2375310"/>
            <a:ext cx="607859" cy="215444"/>
          </a:xfrm>
          <a:prstGeom prst="rect">
            <a:avLst/>
          </a:prstGeom>
          <a:noFill/>
        </p:spPr>
        <p:txBody>
          <a:bodyPr wrap="none" rtlCol="0">
            <a:spAutoFit/>
          </a:bodyPr>
          <a:lstStyle/>
          <a:p>
            <a:r>
              <a:rPr lang="en-US" sz="800" dirty="0" smtClean="0"/>
              <a:t>HOG/HOF</a:t>
            </a:r>
            <a:endParaRPr lang="en-US" sz="800" dirty="0"/>
          </a:p>
        </p:txBody>
      </p:sp>
      <p:sp>
        <p:nvSpPr>
          <p:cNvPr id="38" name="TextBox 37"/>
          <p:cNvSpPr txBox="1"/>
          <p:nvPr/>
        </p:nvSpPr>
        <p:spPr>
          <a:xfrm>
            <a:off x="6434695" y="2375310"/>
            <a:ext cx="496350" cy="215444"/>
          </a:xfrm>
          <a:prstGeom prst="rect">
            <a:avLst/>
          </a:prstGeom>
          <a:noFill/>
        </p:spPr>
        <p:txBody>
          <a:bodyPr wrap="none" rtlCol="0">
            <a:spAutoFit/>
          </a:bodyPr>
          <a:lstStyle/>
          <a:p>
            <a:r>
              <a:rPr lang="en-US" sz="800" dirty="0" smtClean="0"/>
              <a:t>HOG3D</a:t>
            </a:r>
            <a:endParaRPr lang="en-US" sz="800" dirty="0"/>
          </a:p>
        </p:txBody>
      </p:sp>
      <p:sp>
        <p:nvSpPr>
          <p:cNvPr id="39" name="TextBox 38"/>
          <p:cNvSpPr txBox="1"/>
          <p:nvPr/>
        </p:nvSpPr>
        <p:spPr>
          <a:xfrm>
            <a:off x="6998454" y="2361800"/>
            <a:ext cx="760768" cy="215444"/>
          </a:xfrm>
          <a:prstGeom prst="rect">
            <a:avLst/>
          </a:prstGeom>
          <a:noFill/>
        </p:spPr>
        <p:txBody>
          <a:bodyPr wrap="square" rtlCol="0">
            <a:spAutoFit/>
          </a:bodyPr>
          <a:lstStyle/>
          <a:p>
            <a:r>
              <a:rPr lang="en-US" sz="800" dirty="0" smtClean="0"/>
              <a:t>GRBMS</a:t>
            </a:r>
            <a:endParaRPr lang="en-US" sz="800" dirty="0"/>
          </a:p>
        </p:txBody>
      </p:sp>
      <p:sp>
        <p:nvSpPr>
          <p:cNvPr id="40" name="TextBox 39"/>
          <p:cNvSpPr txBox="1"/>
          <p:nvPr/>
        </p:nvSpPr>
        <p:spPr>
          <a:xfrm>
            <a:off x="7650118" y="2372151"/>
            <a:ext cx="364202" cy="215444"/>
          </a:xfrm>
          <a:prstGeom prst="rect">
            <a:avLst/>
          </a:prstGeom>
          <a:noFill/>
        </p:spPr>
        <p:txBody>
          <a:bodyPr wrap="none" rtlCol="0">
            <a:spAutoFit/>
          </a:bodyPr>
          <a:lstStyle/>
          <a:p>
            <a:r>
              <a:rPr lang="en-US" sz="800" dirty="0" smtClean="0"/>
              <a:t>HOF</a:t>
            </a:r>
            <a:endParaRPr lang="en-US" sz="800" dirty="0"/>
          </a:p>
        </p:txBody>
      </p:sp>
      <p:sp>
        <p:nvSpPr>
          <p:cNvPr id="41" name="TextBox 40"/>
          <p:cNvSpPr txBox="1"/>
          <p:nvPr/>
        </p:nvSpPr>
        <p:spPr>
          <a:xfrm>
            <a:off x="2490116" y="5433321"/>
            <a:ext cx="496350" cy="215444"/>
          </a:xfrm>
          <a:prstGeom prst="rect">
            <a:avLst/>
          </a:prstGeom>
          <a:noFill/>
        </p:spPr>
        <p:txBody>
          <a:bodyPr wrap="none" rtlCol="0">
            <a:spAutoFit/>
          </a:bodyPr>
          <a:lstStyle/>
          <a:p>
            <a:r>
              <a:rPr lang="en-US" sz="800" dirty="0" smtClean="0"/>
              <a:t>HOG3D</a:t>
            </a:r>
            <a:endParaRPr lang="en-US" sz="800" dirty="0"/>
          </a:p>
        </p:txBody>
      </p:sp>
      <p:sp>
        <p:nvSpPr>
          <p:cNvPr id="42" name="TextBox 41"/>
          <p:cNvSpPr txBox="1"/>
          <p:nvPr/>
        </p:nvSpPr>
        <p:spPr>
          <a:xfrm>
            <a:off x="2041544" y="5433321"/>
            <a:ext cx="364202" cy="215444"/>
          </a:xfrm>
          <a:prstGeom prst="rect">
            <a:avLst/>
          </a:prstGeom>
          <a:noFill/>
        </p:spPr>
        <p:txBody>
          <a:bodyPr wrap="none" rtlCol="0">
            <a:spAutoFit/>
          </a:bodyPr>
          <a:lstStyle/>
          <a:p>
            <a:r>
              <a:rPr lang="en-US" sz="800" dirty="0" smtClean="0"/>
              <a:t>HOF</a:t>
            </a:r>
            <a:endParaRPr lang="en-US" sz="800" dirty="0"/>
          </a:p>
        </p:txBody>
      </p:sp>
      <p:sp>
        <p:nvSpPr>
          <p:cNvPr id="43" name="TextBox 42"/>
          <p:cNvSpPr txBox="1"/>
          <p:nvPr/>
        </p:nvSpPr>
        <p:spPr>
          <a:xfrm>
            <a:off x="1506200" y="5426869"/>
            <a:ext cx="595035" cy="338554"/>
          </a:xfrm>
          <a:prstGeom prst="rect">
            <a:avLst/>
          </a:prstGeom>
          <a:noFill/>
        </p:spPr>
        <p:txBody>
          <a:bodyPr wrap="none" rtlCol="0">
            <a:spAutoFit/>
          </a:bodyPr>
          <a:lstStyle/>
          <a:p>
            <a:r>
              <a:rPr lang="en-US" sz="800" dirty="0" smtClean="0"/>
              <a:t>Hessian</a:t>
            </a:r>
          </a:p>
          <a:p>
            <a:r>
              <a:rPr lang="en-US" sz="800" dirty="0" smtClean="0"/>
              <a:t>HOG.HOF</a:t>
            </a:r>
            <a:endParaRPr lang="en-US" sz="800" dirty="0"/>
          </a:p>
        </p:txBody>
      </p:sp>
      <p:sp>
        <p:nvSpPr>
          <p:cNvPr id="44" name="TextBox 43"/>
          <p:cNvSpPr txBox="1"/>
          <p:nvPr/>
        </p:nvSpPr>
        <p:spPr>
          <a:xfrm>
            <a:off x="851830" y="5433321"/>
            <a:ext cx="381234" cy="215444"/>
          </a:xfrm>
          <a:prstGeom prst="rect">
            <a:avLst/>
          </a:prstGeom>
          <a:noFill/>
        </p:spPr>
        <p:txBody>
          <a:bodyPr wrap="none" rtlCol="0">
            <a:spAutoFit/>
          </a:bodyPr>
          <a:lstStyle/>
          <a:p>
            <a:r>
              <a:rPr lang="en-US" sz="800" dirty="0" smtClean="0"/>
              <a:t>HOG</a:t>
            </a:r>
            <a:endParaRPr lang="en-US" sz="800" dirty="0"/>
          </a:p>
        </p:txBody>
      </p:sp>
      <p:sp>
        <p:nvSpPr>
          <p:cNvPr id="45" name="TextBox 44"/>
          <p:cNvSpPr txBox="1"/>
          <p:nvPr/>
        </p:nvSpPr>
        <p:spPr>
          <a:xfrm>
            <a:off x="89933" y="5433321"/>
            <a:ext cx="761897" cy="215444"/>
          </a:xfrm>
          <a:prstGeom prst="rect">
            <a:avLst/>
          </a:prstGeom>
          <a:noFill/>
        </p:spPr>
        <p:txBody>
          <a:bodyPr wrap="none" rtlCol="0">
            <a:spAutoFit/>
          </a:bodyPr>
          <a:lstStyle/>
          <a:p>
            <a:r>
              <a:rPr lang="en-US" sz="800" dirty="0" smtClean="0"/>
              <a:t>Hessian/SURF</a:t>
            </a:r>
            <a:endParaRPr lang="en-US" sz="800" dirty="0"/>
          </a:p>
        </p:txBody>
      </p:sp>
      <p:sp>
        <p:nvSpPr>
          <p:cNvPr id="47" name="TextBox 46"/>
          <p:cNvSpPr txBox="1"/>
          <p:nvPr/>
        </p:nvSpPr>
        <p:spPr>
          <a:xfrm>
            <a:off x="-17800" y="6211669"/>
            <a:ext cx="9256824" cy="646331"/>
          </a:xfrm>
          <a:prstGeom prst="rect">
            <a:avLst/>
          </a:prstGeom>
          <a:noFill/>
        </p:spPr>
        <p:txBody>
          <a:bodyPr wrap="square" rtlCol="0">
            <a:spAutoFit/>
          </a:bodyPr>
          <a:lstStyle/>
          <a:p>
            <a:r>
              <a:rPr lang="en-US" dirty="0" smtClean="0"/>
              <a:t>Le, et al., </a:t>
            </a:r>
            <a:r>
              <a:rPr lang="en-US" i="1" dirty="0"/>
              <a:t>Learning hierarchical </a:t>
            </a:r>
            <a:r>
              <a:rPr lang="en-US" i="1" dirty="0" err="1"/>
              <a:t>spatio</a:t>
            </a:r>
            <a:r>
              <a:rPr lang="en-US" i="1" dirty="0"/>
              <a:t>-temporal features for </a:t>
            </a:r>
            <a:endParaRPr lang="en-US" i="1" dirty="0" smtClean="0"/>
          </a:p>
          <a:p>
            <a:r>
              <a:rPr lang="en-US" i="1" dirty="0" smtClean="0"/>
              <a:t>action recognition with </a:t>
            </a:r>
            <a:r>
              <a:rPr lang="en-US" i="1" dirty="0"/>
              <a:t>independent subspace analysis</a:t>
            </a:r>
            <a:r>
              <a:rPr lang="en-US" dirty="0" smtClean="0"/>
              <a:t>. CVPR 2011</a:t>
            </a:r>
            <a:endParaRPr lang="en-US" dirty="0"/>
          </a:p>
        </p:txBody>
      </p:sp>
    </p:spTree>
    <p:extLst>
      <p:ext uri="{BB962C8B-B14F-4D97-AF65-F5344CB8AC3E}">
        <p14:creationId xmlns:p14="http://schemas.microsoft.com/office/powerpoint/2010/main" val="3221459565"/>
      </p:ext>
    </p:extLst>
  </p:cSld>
  <p:clrMapOvr>
    <a:masterClrMapping/>
  </p:clrMapOvr>
  <mc:AlternateContent xmlns:mc="http://schemas.openxmlformats.org/markup-compatibility/2006" xmlns:p14="http://schemas.microsoft.com/office/powerpoint/2010/main">
    <mc:Choice Requires="p14">
      <p:transition spd="slow" p14:dur="2000" advTm="15650"/>
    </mc:Choice>
    <mc:Fallback xmlns="">
      <p:transition xmlns:p14="http://schemas.microsoft.com/office/powerpoint/2010/main" spd="slow" advTm="1565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Cancer classification</a:t>
            </a:r>
            <a:endParaRPr lang="en-US" sz="2800" dirty="0"/>
          </a:p>
        </p:txBody>
      </p:sp>
      <p:grpSp>
        <p:nvGrpSpPr>
          <p:cNvPr id="3" name="Group 2"/>
          <p:cNvGrpSpPr/>
          <p:nvPr/>
        </p:nvGrpSpPr>
        <p:grpSpPr>
          <a:xfrm>
            <a:off x="109746" y="1889273"/>
            <a:ext cx="4706591" cy="3478785"/>
            <a:chOff x="752110" y="1880632"/>
            <a:chExt cx="6020020" cy="3822824"/>
          </a:xfrm>
        </p:grpSpPr>
        <p:pic>
          <p:nvPicPr>
            <p:cNvPr id="2" name="Picture 1" descr="ap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880632"/>
              <a:ext cx="4409930" cy="711279"/>
            </a:xfrm>
            <a:prstGeom prst="rect">
              <a:avLst/>
            </a:prstGeom>
          </p:spPr>
        </p:pic>
        <p:pic>
          <p:nvPicPr>
            <p:cNvPr id="7" name="Picture 6" descr="h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3073030"/>
              <a:ext cx="4409930" cy="711279"/>
            </a:xfrm>
            <a:prstGeom prst="rect">
              <a:avLst/>
            </a:prstGeom>
          </p:spPr>
        </p:pic>
        <p:pic>
          <p:nvPicPr>
            <p:cNvPr id="8" name="Picture 7" descr="ne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0" y="4268941"/>
              <a:ext cx="4409930" cy="711279"/>
            </a:xfrm>
            <a:prstGeom prst="rect">
              <a:avLst/>
            </a:prstGeom>
          </p:spPr>
        </p:pic>
        <p:sp>
          <p:nvSpPr>
            <p:cNvPr id="9" name="TextBox 8"/>
            <p:cNvSpPr txBox="1"/>
            <p:nvPr/>
          </p:nvSpPr>
          <p:spPr>
            <a:xfrm>
              <a:off x="850748" y="2058941"/>
              <a:ext cx="1107770" cy="369332"/>
            </a:xfrm>
            <a:prstGeom prst="rect">
              <a:avLst/>
            </a:prstGeom>
            <a:noFill/>
          </p:spPr>
          <p:txBody>
            <a:bodyPr wrap="none" rtlCol="0">
              <a:spAutoFit/>
            </a:bodyPr>
            <a:lstStyle/>
            <a:p>
              <a:r>
                <a:rPr lang="en-US" dirty="0" smtClean="0"/>
                <a:t>Apoptotic</a:t>
              </a:r>
              <a:endParaRPr lang="en-US" dirty="0"/>
            </a:p>
          </p:txBody>
        </p:sp>
        <p:sp>
          <p:nvSpPr>
            <p:cNvPr id="10" name="TextBox 9"/>
            <p:cNvSpPr txBox="1"/>
            <p:nvPr/>
          </p:nvSpPr>
          <p:spPr>
            <a:xfrm>
              <a:off x="752110" y="3197660"/>
              <a:ext cx="1405666" cy="646331"/>
            </a:xfrm>
            <a:prstGeom prst="rect">
              <a:avLst/>
            </a:prstGeom>
            <a:noFill/>
          </p:spPr>
          <p:txBody>
            <a:bodyPr wrap="none" rtlCol="0">
              <a:spAutoFit/>
            </a:bodyPr>
            <a:lstStyle/>
            <a:p>
              <a:pPr algn="ctr"/>
              <a:r>
                <a:rPr lang="en-US" dirty="0" smtClean="0"/>
                <a:t>Viable tumor</a:t>
              </a:r>
            </a:p>
            <a:p>
              <a:pPr algn="ctr"/>
              <a:r>
                <a:rPr lang="en-US" dirty="0" smtClean="0"/>
                <a:t>region</a:t>
              </a:r>
              <a:endParaRPr lang="en-US" dirty="0"/>
            </a:p>
          </p:txBody>
        </p:sp>
        <p:sp>
          <p:nvSpPr>
            <p:cNvPr id="11" name="TextBox 10"/>
            <p:cNvSpPr txBox="1"/>
            <p:nvPr/>
          </p:nvSpPr>
          <p:spPr>
            <a:xfrm>
              <a:off x="850748" y="4418230"/>
              <a:ext cx="981872" cy="369332"/>
            </a:xfrm>
            <a:prstGeom prst="rect">
              <a:avLst/>
            </a:prstGeom>
            <a:noFill/>
          </p:spPr>
          <p:txBody>
            <a:bodyPr wrap="none" rtlCol="0">
              <a:spAutoFit/>
            </a:bodyPr>
            <a:lstStyle/>
            <a:p>
              <a:r>
                <a:rPr lang="en-US" dirty="0" smtClean="0"/>
                <a:t>Necrosis</a:t>
              </a:r>
              <a:endParaRPr lang="en-US" dirty="0"/>
            </a:p>
          </p:txBody>
        </p:sp>
        <p:sp>
          <p:nvSpPr>
            <p:cNvPr id="12" name="TextBox 11"/>
            <p:cNvSpPr txBox="1"/>
            <p:nvPr/>
          </p:nvSpPr>
          <p:spPr>
            <a:xfrm rot="5400000">
              <a:off x="4393532" y="5346771"/>
              <a:ext cx="344039" cy="369332"/>
            </a:xfrm>
            <a:prstGeom prst="rect">
              <a:avLst/>
            </a:prstGeom>
            <a:noFill/>
          </p:spPr>
          <p:txBody>
            <a:bodyPr wrap="none" rtlCol="0">
              <a:spAutoFit/>
            </a:bodyPr>
            <a:lstStyle/>
            <a:p>
              <a:r>
                <a:rPr lang="en-US" dirty="0" smtClean="0"/>
                <a:t>…</a:t>
              </a:r>
              <a:endParaRPr lang="en-US" dirty="0"/>
            </a:p>
          </p:txBody>
        </p:sp>
      </p:grpSp>
      <p:sp>
        <p:nvSpPr>
          <p:cNvPr id="13" name="TextBox 12"/>
          <p:cNvSpPr txBox="1"/>
          <p:nvPr/>
        </p:nvSpPr>
        <p:spPr>
          <a:xfrm>
            <a:off x="0" y="6488668"/>
            <a:ext cx="6812571" cy="369332"/>
          </a:xfrm>
          <a:prstGeom prst="rect">
            <a:avLst/>
          </a:prstGeom>
          <a:noFill/>
        </p:spPr>
        <p:txBody>
          <a:bodyPr wrap="square" rtlCol="0">
            <a:spAutoFit/>
          </a:bodyPr>
          <a:lstStyle/>
          <a:p>
            <a:r>
              <a:rPr lang="en-US" dirty="0" smtClean="0"/>
              <a:t>Le, et al., </a:t>
            </a:r>
            <a:r>
              <a:rPr lang="en-US" i="1" dirty="0" smtClean="0"/>
              <a:t>Learning Invariant Features of Tumor Signatures</a:t>
            </a:r>
            <a:r>
              <a:rPr lang="en-US" dirty="0" smtClean="0"/>
              <a:t>. ISBI 2012</a:t>
            </a:r>
            <a:endParaRPr lang="en-US" dirty="0"/>
          </a:p>
        </p:txBody>
      </p:sp>
      <p:graphicFrame>
        <p:nvGraphicFramePr>
          <p:cNvPr id="14" name="Chart 13"/>
          <p:cNvGraphicFramePr>
            <a:graphicFrameLocks/>
          </p:cNvGraphicFramePr>
          <p:nvPr>
            <p:extLst>
              <p:ext uri="{D42A27DB-BD31-4B8C-83A1-F6EECF244321}">
                <p14:modId xmlns:p14="http://schemas.microsoft.com/office/powerpoint/2010/main" val="3351266018"/>
              </p:ext>
            </p:extLst>
          </p:nvPr>
        </p:nvGraphicFramePr>
        <p:xfrm>
          <a:off x="5123443" y="1958070"/>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15051808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endParaRPr lang="en-US"/>
          </a:p>
        </p:txBody>
      </p:sp>
      <p:sp>
        <p:nvSpPr>
          <p:cNvPr id="2" name="TextBox 1"/>
          <p:cNvSpPr txBox="1"/>
          <p:nvPr/>
        </p:nvSpPr>
        <p:spPr>
          <a:xfrm>
            <a:off x="1439826" y="1761980"/>
            <a:ext cx="6917766" cy="2862323"/>
          </a:xfrm>
          <a:prstGeom prst="rect">
            <a:avLst/>
          </a:prstGeom>
          <a:noFill/>
        </p:spPr>
        <p:txBody>
          <a:bodyPr wrap="square" rtlCol="0">
            <a:spAutoFit/>
          </a:bodyPr>
          <a:lstStyle/>
          <a:p>
            <a:r>
              <a:rPr lang="en-US" dirty="0" smtClean="0"/>
              <a:t>Feature engineering is hard</a:t>
            </a:r>
          </a:p>
          <a:p>
            <a:endParaRPr lang="en-US" dirty="0"/>
          </a:p>
          <a:p>
            <a:endParaRPr lang="en-US" dirty="0" smtClean="0"/>
          </a:p>
          <a:p>
            <a:r>
              <a:rPr lang="en-US" dirty="0" smtClean="0"/>
              <a:t>Large amount of unlabeled data</a:t>
            </a:r>
          </a:p>
          <a:p>
            <a:endParaRPr lang="en-US" dirty="0"/>
          </a:p>
          <a:p>
            <a:endParaRPr lang="en-US" dirty="0" smtClean="0"/>
          </a:p>
          <a:p>
            <a:r>
              <a:rPr lang="en-US" dirty="0" smtClean="0"/>
              <a:t>Too much data for one computer to deal with</a:t>
            </a:r>
          </a:p>
          <a:p>
            <a:endParaRPr lang="en-US" dirty="0"/>
          </a:p>
          <a:p>
            <a:endParaRPr lang="en-US" dirty="0" smtClean="0"/>
          </a:p>
          <a:p>
            <a:r>
              <a:rPr lang="en-US" dirty="0" smtClean="0"/>
              <a:t>The availability of weakly labeled data</a:t>
            </a:r>
            <a:endParaRPr lang="en-US" dirty="0"/>
          </a:p>
        </p:txBody>
      </p:sp>
      <p:sp>
        <p:nvSpPr>
          <p:cNvPr id="3" name="Right Brace 2"/>
          <p:cNvSpPr/>
          <p:nvPr/>
        </p:nvSpPr>
        <p:spPr>
          <a:xfrm>
            <a:off x="4618508" y="1761979"/>
            <a:ext cx="320730" cy="1271249"/>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5" name="TextBox 4"/>
          <p:cNvSpPr txBox="1"/>
          <p:nvPr/>
        </p:nvSpPr>
        <p:spPr>
          <a:xfrm rot="21184282">
            <a:off x="5093189" y="1754919"/>
            <a:ext cx="3232954" cy="646331"/>
          </a:xfrm>
          <a:prstGeom prst="rect">
            <a:avLst/>
          </a:prstGeom>
          <a:noFill/>
        </p:spPr>
        <p:txBody>
          <a:bodyPr wrap="square" rtlCol="0">
            <a:spAutoFit/>
          </a:bodyPr>
          <a:lstStyle/>
          <a:p>
            <a:r>
              <a:rPr lang="en-US" dirty="0" smtClean="0">
                <a:solidFill>
                  <a:schemeClr val="accent2"/>
                </a:solidFill>
              </a:rPr>
              <a:t>Unsupervised feature learning / Deep Learning</a:t>
            </a:r>
            <a:endParaRPr lang="en-US" dirty="0">
              <a:solidFill>
                <a:schemeClr val="accent2"/>
              </a:solidFill>
            </a:endParaRPr>
          </a:p>
        </p:txBody>
      </p:sp>
      <p:sp>
        <p:nvSpPr>
          <p:cNvPr id="7" name="Right Brace 6"/>
          <p:cNvSpPr/>
          <p:nvPr/>
        </p:nvSpPr>
        <p:spPr>
          <a:xfrm>
            <a:off x="5822899" y="3258231"/>
            <a:ext cx="320730" cy="574190"/>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8" name="TextBox 7"/>
          <p:cNvSpPr txBox="1"/>
          <p:nvPr/>
        </p:nvSpPr>
        <p:spPr>
          <a:xfrm rot="21184282">
            <a:off x="6260611" y="2993449"/>
            <a:ext cx="3232954" cy="646331"/>
          </a:xfrm>
          <a:prstGeom prst="rect">
            <a:avLst/>
          </a:prstGeom>
          <a:noFill/>
        </p:spPr>
        <p:txBody>
          <a:bodyPr wrap="square" rtlCol="0">
            <a:spAutoFit/>
          </a:bodyPr>
          <a:lstStyle/>
          <a:p>
            <a:r>
              <a:rPr lang="en-US" dirty="0" smtClean="0">
                <a:solidFill>
                  <a:schemeClr val="accent2"/>
                </a:solidFill>
              </a:rPr>
              <a:t>Parallelism using a computer</a:t>
            </a:r>
          </a:p>
          <a:p>
            <a:r>
              <a:rPr lang="en-US" dirty="0" smtClean="0">
                <a:solidFill>
                  <a:schemeClr val="accent2"/>
                </a:solidFill>
              </a:rPr>
              <a:t>cluster</a:t>
            </a:r>
            <a:endParaRPr lang="en-US" dirty="0">
              <a:solidFill>
                <a:schemeClr val="accent2"/>
              </a:solidFill>
            </a:endParaRPr>
          </a:p>
        </p:txBody>
      </p:sp>
      <p:sp>
        <p:nvSpPr>
          <p:cNvPr id="11" name="TextBox 10"/>
          <p:cNvSpPr txBox="1"/>
          <p:nvPr/>
        </p:nvSpPr>
        <p:spPr>
          <a:xfrm>
            <a:off x="1795155" y="217194"/>
            <a:ext cx="5616516" cy="523220"/>
          </a:xfrm>
          <a:prstGeom prst="rect">
            <a:avLst/>
          </a:prstGeom>
          <a:noFill/>
        </p:spPr>
        <p:txBody>
          <a:bodyPr wrap="none" rtlCol="0">
            <a:spAutoFit/>
          </a:bodyPr>
          <a:lstStyle/>
          <a:p>
            <a:pPr algn="ctr"/>
            <a:r>
              <a:rPr lang="en-US" sz="2800" dirty="0" smtClean="0"/>
              <a:t>What makes Machine Learning hard?</a:t>
            </a:r>
            <a:endParaRPr lang="en-US" sz="2800" dirty="0"/>
          </a:p>
        </p:txBody>
      </p:sp>
      <p:sp>
        <p:nvSpPr>
          <p:cNvPr id="12" name="L-Shape 11"/>
          <p:cNvSpPr/>
          <p:nvPr/>
        </p:nvSpPr>
        <p:spPr>
          <a:xfrm rot="19663644">
            <a:off x="8397432" y="1593455"/>
            <a:ext cx="397085" cy="280102"/>
          </a:xfrm>
          <a:prstGeom prst="corner">
            <a:avLst>
              <a:gd name="adj1" fmla="val 22366"/>
              <a:gd name="adj2" fmla="val 2543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8978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96918" y="1728489"/>
            <a:ext cx="184666" cy="369332"/>
          </a:xfrm>
          <a:prstGeom prst="rect">
            <a:avLst/>
          </a:prstGeom>
          <a:noFill/>
        </p:spPr>
        <p:txBody>
          <a:bodyPr wrap="none" rtlCol="0">
            <a:spAutoFit/>
          </a:bodyPr>
          <a:lstStyle/>
          <a:p>
            <a:endParaRPr lang="en-US"/>
          </a:p>
        </p:txBody>
      </p:sp>
      <p:sp>
        <p:nvSpPr>
          <p:cNvPr id="11" name="TextBox 10"/>
          <p:cNvSpPr txBox="1"/>
          <p:nvPr/>
        </p:nvSpPr>
        <p:spPr>
          <a:xfrm>
            <a:off x="2683603" y="203805"/>
            <a:ext cx="3839513" cy="523220"/>
          </a:xfrm>
          <a:prstGeom prst="rect">
            <a:avLst/>
          </a:prstGeom>
          <a:noFill/>
        </p:spPr>
        <p:txBody>
          <a:bodyPr wrap="none" rtlCol="0">
            <a:spAutoFit/>
          </a:bodyPr>
          <a:lstStyle/>
          <a:p>
            <a:pPr algn="ctr"/>
            <a:r>
              <a:rPr lang="en-US" sz="2800" dirty="0" smtClean="0"/>
              <a:t>Scaling up Deep Learning</a:t>
            </a:r>
            <a:endParaRPr lang="en-US" sz="2800" dirty="0"/>
          </a:p>
        </p:txBody>
      </p:sp>
      <p:sp>
        <p:nvSpPr>
          <p:cNvPr id="5" name="TextBox 4"/>
          <p:cNvSpPr txBox="1"/>
          <p:nvPr/>
        </p:nvSpPr>
        <p:spPr>
          <a:xfrm>
            <a:off x="3664020" y="6000374"/>
            <a:ext cx="1060319" cy="369332"/>
          </a:xfrm>
          <a:prstGeom prst="rect">
            <a:avLst/>
          </a:prstGeom>
          <a:noFill/>
        </p:spPr>
        <p:txBody>
          <a:bodyPr wrap="none" rtlCol="0">
            <a:spAutoFit/>
          </a:bodyPr>
          <a:lstStyle/>
          <a:p>
            <a:r>
              <a:rPr lang="en-US" dirty="0" smtClean="0"/>
              <a:t>Real data</a:t>
            </a:r>
            <a:endParaRPr lang="en-US" dirty="0"/>
          </a:p>
        </p:txBody>
      </p:sp>
      <p:sp>
        <p:nvSpPr>
          <p:cNvPr id="8" name="TextBox 7"/>
          <p:cNvSpPr txBox="1"/>
          <p:nvPr/>
        </p:nvSpPr>
        <p:spPr>
          <a:xfrm>
            <a:off x="287209" y="1728489"/>
            <a:ext cx="1964826" cy="369332"/>
          </a:xfrm>
          <a:prstGeom prst="rect">
            <a:avLst/>
          </a:prstGeom>
          <a:noFill/>
        </p:spPr>
        <p:txBody>
          <a:bodyPr wrap="none" rtlCol="0">
            <a:spAutoFit/>
          </a:bodyPr>
          <a:lstStyle/>
          <a:p>
            <a:r>
              <a:rPr lang="en-US" dirty="0" smtClean="0"/>
              <a:t>Deep learning data</a:t>
            </a:r>
          </a:p>
        </p:txBody>
      </p:sp>
      <p:pic>
        <p:nvPicPr>
          <p:cNvPr id="9" name="Picture 8" descr="einstein_color.jpg"/>
          <p:cNvPicPr>
            <a:picLocks noChangeAspect="1"/>
          </p:cNvPicPr>
          <p:nvPr/>
        </p:nvPicPr>
        <p:blipFill rotWithShape="1">
          <a:blip r:embed="rId3">
            <a:extLst>
              <a:ext uri="{28A0092B-C50C-407E-A947-70E740481C1C}">
                <a14:useLocalDpi xmlns:a14="http://schemas.microsoft.com/office/drawing/2010/main" val="0"/>
              </a:ext>
            </a:extLst>
          </a:blip>
          <a:srcRect l="2696" t="1379" r="2006" b="4036"/>
          <a:stretch/>
        </p:blipFill>
        <p:spPr>
          <a:xfrm>
            <a:off x="3766076" y="1413635"/>
            <a:ext cx="4176235" cy="4402073"/>
          </a:xfrm>
          <a:prstGeom prst="rect">
            <a:avLst/>
          </a:prstGeom>
        </p:spPr>
      </p:pic>
      <p:pic>
        <p:nvPicPr>
          <p:cNvPr id="10" name="Picture 9" descr="einstein_color.jpg"/>
          <p:cNvPicPr>
            <a:picLocks noChangeAspect="1"/>
          </p:cNvPicPr>
          <p:nvPr/>
        </p:nvPicPr>
        <p:blipFill rotWithShape="1">
          <a:blip r:embed="rId3">
            <a:extLst>
              <a:ext uri="{28A0092B-C50C-407E-A947-70E740481C1C}">
                <a14:useLocalDpi xmlns:a14="http://schemas.microsoft.com/office/drawing/2010/main" val="0"/>
              </a:ext>
            </a:extLst>
          </a:blip>
          <a:srcRect l="2696" t="1379" r="2006" b="4036"/>
          <a:stretch/>
        </p:blipFill>
        <p:spPr>
          <a:xfrm>
            <a:off x="434624" y="1413635"/>
            <a:ext cx="211735" cy="223185"/>
          </a:xfrm>
          <a:prstGeom prst="rect">
            <a:avLst/>
          </a:prstGeom>
        </p:spPr>
      </p:pic>
    </p:spTree>
    <p:extLst>
      <p:ext uri="{BB962C8B-B14F-4D97-AF65-F5344CB8AC3E}">
        <p14:creationId xmlns:p14="http://schemas.microsoft.com/office/powerpoint/2010/main" val="185267726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hiteningcv.png"/>
          <p:cNvPicPr>
            <a:picLocks noChangeAspect="1"/>
          </p:cNvPicPr>
          <p:nvPr/>
        </p:nvPicPr>
        <p:blipFill>
          <a:blip r:embed="rId3" cstate="print"/>
          <a:srcRect t="6348"/>
          <a:stretch>
            <a:fillRect/>
          </a:stretch>
        </p:blipFill>
        <p:spPr>
          <a:xfrm>
            <a:off x="762000" y="1252787"/>
            <a:ext cx="7260350" cy="5099619"/>
          </a:xfrm>
          <a:prstGeom prst="rect">
            <a:avLst/>
          </a:prstGeom>
        </p:spPr>
      </p:pic>
      <p:sp>
        <p:nvSpPr>
          <p:cNvPr id="6" name="TextBox 5"/>
          <p:cNvSpPr txBox="1"/>
          <p:nvPr/>
        </p:nvSpPr>
        <p:spPr>
          <a:xfrm>
            <a:off x="381000" y="1295400"/>
            <a:ext cx="6862584" cy="400110"/>
          </a:xfrm>
          <a:prstGeom prst="rect">
            <a:avLst/>
          </a:prstGeom>
          <a:noFill/>
        </p:spPr>
        <p:txBody>
          <a:bodyPr wrap="none" rtlCol="0">
            <a:spAutoFit/>
          </a:bodyPr>
          <a:lstStyle/>
          <a:p>
            <a:r>
              <a:rPr lang="en-US" sz="2000" dirty="0" smtClean="0">
                <a:solidFill>
                  <a:schemeClr val="bg1"/>
                </a:solidFill>
              </a:rPr>
              <a:t>No matter the algorithm, more features always more successful.</a:t>
            </a:r>
          </a:p>
        </p:txBody>
      </p:sp>
      <p:sp>
        <p:nvSpPr>
          <p:cNvPr id="7" name="TextBox 6"/>
          <p:cNvSpPr txBox="1"/>
          <p:nvPr/>
        </p:nvSpPr>
        <p:spPr>
          <a:xfrm>
            <a:off x="2036907" y="203805"/>
            <a:ext cx="5132961" cy="523220"/>
          </a:xfrm>
          <a:prstGeom prst="rect">
            <a:avLst/>
          </a:prstGeom>
          <a:noFill/>
        </p:spPr>
        <p:txBody>
          <a:bodyPr wrap="none" rtlCol="0">
            <a:spAutoFit/>
          </a:bodyPr>
          <a:lstStyle/>
          <a:p>
            <a:pPr algn="ctr"/>
            <a:r>
              <a:rPr lang="en-US" sz="2800" dirty="0" smtClean="0"/>
              <a:t>It’s better to have more features!</a:t>
            </a:r>
            <a:endParaRPr lang="en-US" sz="2800" dirty="0"/>
          </a:p>
        </p:txBody>
      </p:sp>
      <p:sp>
        <p:nvSpPr>
          <p:cNvPr id="8" name="TextBox 7"/>
          <p:cNvSpPr txBox="1"/>
          <p:nvPr/>
        </p:nvSpPr>
        <p:spPr>
          <a:xfrm>
            <a:off x="0" y="6488668"/>
            <a:ext cx="9508710" cy="369332"/>
          </a:xfrm>
          <a:prstGeom prst="rect">
            <a:avLst/>
          </a:prstGeom>
          <a:noFill/>
        </p:spPr>
        <p:txBody>
          <a:bodyPr wrap="square" rtlCol="0">
            <a:spAutoFit/>
          </a:bodyPr>
          <a:lstStyle/>
          <a:p>
            <a:r>
              <a:rPr lang="en-US" dirty="0" smtClean="0"/>
              <a:t>Coates, et al., </a:t>
            </a:r>
            <a:r>
              <a:rPr lang="en-US" i="1" dirty="0" smtClean="0"/>
              <a:t>An Analysis of Single-Layer Networks in Unsupervised Feature Learning</a:t>
            </a:r>
            <a:r>
              <a:rPr lang="en-US" dirty="0" smtClean="0"/>
              <a:t>. AISTATS’11</a:t>
            </a:r>
            <a:endParaRPr lang="en-US" dirty="0"/>
          </a:p>
        </p:txBody>
      </p:sp>
    </p:spTree>
    <p:extLst>
      <p:ext uri="{BB962C8B-B14F-4D97-AF65-F5344CB8AC3E}">
        <p14:creationId xmlns:p14="http://schemas.microsoft.com/office/powerpoint/2010/main" val="28757792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4478" y="348849"/>
            <a:ext cx="6689368" cy="5466768"/>
          </a:xfrm>
          <a:prstGeom prst="rect">
            <a:avLst/>
          </a:prstGeom>
        </p:spPr>
      </p:pic>
      <p:sp>
        <p:nvSpPr>
          <p:cNvPr id="5" name="TextBox 4"/>
          <p:cNvSpPr txBox="1"/>
          <p:nvPr/>
        </p:nvSpPr>
        <p:spPr>
          <a:xfrm>
            <a:off x="-37837" y="6488668"/>
            <a:ext cx="8993861" cy="369332"/>
          </a:xfrm>
          <a:prstGeom prst="rect">
            <a:avLst/>
          </a:prstGeom>
          <a:noFill/>
        </p:spPr>
        <p:txBody>
          <a:bodyPr wrap="square" rtlCol="0">
            <a:spAutoFit/>
          </a:bodyPr>
          <a:lstStyle/>
          <a:p>
            <a:r>
              <a:rPr lang="en-US" dirty="0" err="1" smtClean="0"/>
              <a:t>Banko</a:t>
            </a:r>
            <a:r>
              <a:rPr lang="en-US" dirty="0" smtClean="0"/>
              <a:t>, Brill. </a:t>
            </a:r>
            <a:r>
              <a:rPr lang="en-US" i="1" dirty="0"/>
              <a:t>Scaling to Very </a:t>
            </a:r>
            <a:r>
              <a:rPr lang="en-US" i="1" dirty="0" smtClean="0"/>
              <a:t>Large </a:t>
            </a:r>
            <a:r>
              <a:rPr lang="en-US" i="1" dirty="0"/>
              <a:t>Corpora for Natural </a:t>
            </a:r>
            <a:r>
              <a:rPr lang="en-US" i="1" dirty="0" smtClean="0"/>
              <a:t>Language Disambiguation</a:t>
            </a:r>
            <a:r>
              <a:rPr lang="en-US" b="1" dirty="0" smtClean="0"/>
              <a:t>. </a:t>
            </a:r>
            <a:r>
              <a:rPr lang="en-US" dirty="0" smtClean="0"/>
              <a:t>2001</a:t>
            </a:r>
          </a:p>
        </p:txBody>
      </p:sp>
    </p:spTree>
    <p:extLst>
      <p:ext uri="{BB962C8B-B14F-4D97-AF65-F5344CB8AC3E}">
        <p14:creationId xmlns:p14="http://schemas.microsoft.com/office/powerpoint/2010/main" val="2390590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nk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900" y="825500"/>
            <a:ext cx="6424756" cy="5193446"/>
          </a:xfrm>
          <a:prstGeom prst="rect">
            <a:avLst/>
          </a:prstGeom>
        </p:spPr>
      </p:pic>
      <p:sp>
        <p:nvSpPr>
          <p:cNvPr id="6" name="TextBox 5"/>
          <p:cNvSpPr txBox="1"/>
          <p:nvPr/>
        </p:nvSpPr>
        <p:spPr>
          <a:xfrm>
            <a:off x="1987769" y="5428741"/>
            <a:ext cx="476926" cy="369332"/>
          </a:xfrm>
          <a:prstGeom prst="rect">
            <a:avLst/>
          </a:prstGeom>
          <a:noFill/>
        </p:spPr>
        <p:txBody>
          <a:bodyPr wrap="none" rtlCol="0">
            <a:spAutoFit/>
          </a:bodyPr>
          <a:lstStyle/>
          <a:p>
            <a:r>
              <a:rPr lang="en-US" dirty="0" smtClean="0"/>
              <a:t>0.1</a:t>
            </a:r>
            <a:endParaRPr lang="en-US" dirty="0"/>
          </a:p>
        </p:txBody>
      </p:sp>
      <p:sp>
        <p:nvSpPr>
          <p:cNvPr id="7" name="TextBox 6"/>
          <p:cNvSpPr txBox="1"/>
          <p:nvPr/>
        </p:nvSpPr>
        <p:spPr>
          <a:xfrm>
            <a:off x="3206273" y="5424341"/>
            <a:ext cx="301660" cy="369332"/>
          </a:xfrm>
          <a:prstGeom prst="rect">
            <a:avLst/>
          </a:prstGeom>
          <a:noFill/>
        </p:spPr>
        <p:txBody>
          <a:bodyPr wrap="none" rtlCol="0">
            <a:spAutoFit/>
          </a:bodyPr>
          <a:lstStyle/>
          <a:p>
            <a:r>
              <a:rPr lang="en-US" dirty="0" smtClean="0"/>
              <a:t>1</a:t>
            </a:r>
            <a:endParaRPr lang="en-US" dirty="0"/>
          </a:p>
        </p:txBody>
      </p:sp>
      <p:sp>
        <p:nvSpPr>
          <p:cNvPr id="8" name="TextBox 7"/>
          <p:cNvSpPr txBox="1"/>
          <p:nvPr/>
        </p:nvSpPr>
        <p:spPr>
          <a:xfrm>
            <a:off x="4283655" y="5428741"/>
            <a:ext cx="418654" cy="369332"/>
          </a:xfrm>
          <a:prstGeom prst="rect">
            <a:avLst/>
          </a:prstGeom>
          <a:noFill/>
        </p:spPr>
        <p:txBody>
          <a:bodyPr wrap="none" rtlCol="0">
            <a:spAutoFit/>
          </a:bodyPr>
          <a:lstStyle/>
          <a:p>
            <a:r>
              <a:rPr lang="en-US" dirty="0" smtClean="0"/>
              <a:t>10</a:t>
            </a:r>
            <a:endParaRPr lang="en-US" dirty="0"/>
          </a:p>
        </p:txBody>
      </p:sp>
      <p:sp>
        <p:nvSpPr>
          <p:cNvPr id="9" name="TextBox 8"/>
          <p:cNvSpPr txBox="1"/>
          <p:nvPr/>
        </p:nvSpPr>
        <p:spPr>
          <a:xfrm>
            <a:off x="5334060" y="5443514"/>
            <a:ext cx="535648" cy="369332"/>
          </a:xfrm>
          <a:prstGeom prst="rect">
            <a:avLst/>
          </a:prstGeom>
          <a:noFill/>
        </p:spPr>
        <p:txBody>
          <a:bodyPr wrap="none" rtlCol="0">
            <a:spAutoFit/>
          </a:bodyPr>
          <a:lstStyle/>
          <a:p>
            <a:r>
              <a:rPr lang="en-US" dirty="0" smtClean="0"/>
              <a:t>100</a:t>
            </a:r>
            <a:endParaRPr lang="en-US" dirty="0"/>
          </a:p>
        </p:txBody>
      </p:sp>
      <p:sp>
        <p:nvSpPr>
          <p:cNvPr id="10" name="TextBox 9"/>
          <p:cNvSpPr txBox="1"/>
          <p:nvPr/>
        </p:nvSpPr>
        <p:spPr>
          <a:xfrm>
            <a:off x="6474153" y="5411248"/>
            <a:ext cx="652643" cy="369332"/>
          </a:xfrm>
          <a:prstGeom prst="rect">
            <a:avLst/>
          </a:prstGeom>
          <a:noFill/>
        </p:spPr>
        <p:txBody>
          <a:bodyPr wrap="none" rtlCol="0">
            <a:spAutoFit/>
          </a:bodyPr>
          <a:lstStyle/>
          <a:p>
            <a:r>
              <a:rPr lang="en-US" dirty="0" smtClean="0"/>
              <a:t>1000</a:t>
            </a:r>
            <a:endParaRPr lang="en-US" dirty="0"/>
          </a:p>
        </p:txBody>
      </p:sp>
      <p:sp>
        <p:nvSpPr>
          <p:cNvPr id="11" name="TextBox 10"/>
          <p:cNvSpPr txBox="1"/>
          <p:nvPr/>
        </p:nvSpPr>
        <p:spPr>
          <a:xfrm>
            <a:off x="1635189" y="747100"/>
            <a:ext cx="593920" cy="369332"/>
          </a:xfrm>
          <a:prstGeom prst="rect">
            <a:avLst/>
          </a:prstGeom>
          <a:noFill/>
        </p:spPr>
        <p:txBody>
          <a:bodyPr wrap="none" rtlCol="0">
            <a:spAutoFit/>
          </a:bodyPr>
          <a:lstStyle/>
          <a:p>
            <a:r>
              <a:rPr lang="en-US" dirty="0" smtClean="0"/>
              <a:t>1.00</a:t>
            </a:r>
            <a:endParaRPr lang="en-US" dirty="0"/>
          </a:p>
        </p:txBody>
      </p:sp>
      <p:sp>
        <p:nvSpPr>
          <p:cNvPr id="12" name="TextBox 11"/>
          <p:cNvSpPr txBox="1"/>
          <p:nvPr/>
        </p:nvSpPr>
        <p:spPr>
          <a:xfrm>
            <a:off x="1635189" y="1523749"/>
            <a:ext cx="593920" cy="369332"/>
          </a:xfrm>
          <a:prstGeom prst="rect">
            <a:avLst/>
          </a:prstGeom>
          <a:noFill/>
        </p:spPr>
        <p:txBody>
          <a:bodyPr wrap="none" rtlCol="0">
            <a:spAutoFit/>
          </a:bodyPr>
          <a:lstStyle/>
          <a:p>
            <a:r>
              <a:rPr lang="en-US" dirty="0" smtClean="0"/>
              <a:t>0.95</a:t>
            </a:r>
            <a:endParaRPr lang="en-US" dirty="0"/>
          </a:p>
        </p:txBody>
      </p:sp>
      <p:sp>
        <p:nvSpPr>
          <p:cNvPr id="13" name="TextBox 12"/>
          <p:cNvSpPr txBox="1"/>
          <p:nvPr/>
        </p:nvSpPr>
        <p:spPr>
          <a:xfrm>
            <a:off x="1635189" y="2239278"/>
            <a:ext cx="593920" cy="369332"/>
          </a:xfrm>
          <a:prstGeom prst="rect">
            <a:avLst/>
          </a:prstGeom>
          <a:noFill/>
        </p:spPr>
        <p:txBody>
          <a:bodyPr wrap="none" rtlCol="0">
            <a:spAutoFit/>
          </a:bodyPr>
          <a:lstStyle/>
          <a:p>
            <a:r>
              <a:rPr lang="en-US" dirty="0" smtClean="0"/>
              <a:t>0.90</a:t>
            </a:r>
            <a:endParaRPr lang="en-US" dirty="0"/>
          </a:p>
        </p:txBody>
      </p:sp>
      <p:sp>
        <p:nvSpPr>
          <p:cNvPr id="14" name="TextBox 13"/>
          <p:cNvSpPr txBox="1"/>
          <p:nvPr/>
        </p:nvSpPr>
        <p:spPr>
          <a:xfrm>
            <a:off x="1635189" y="2964487"/>
            <a:ext cx="593920" cy="369332"/>
          </a:xfrm>
          <a:prstGeom prst="rect">
            <a:avLst/>
          </a:prstGeom>
          <a:noFill/>
        </p:spPr>
        <p:txBody>
          <a:bodyPr wrap="none" rtlCol="0">
            <a:spAutoFit/>
          </a:bodyPr>
          <a:lstStyle/>
          <a:p>
            <a:r>
              <a:rPr lang="en-US" dirty="0" smtClean="0"/>
              <a:t>0.85</a:t>
            </a:r>
            <a:endParaRPr lang="en-US" dirty="0"/>
          </a:p>
        </p:txBody>
      </p:sp>
      <p:sp>
        <p:nvSpPr>
          <p:cNvPr id="15" name="TextBox 14"/>
          <p:cNvSpPr txBox="1"/>
          <p:nvPr/>
        </p:nvSpPr>
        <p:spPr>
          <a:xfrm>
            <a:off x="1635189" y="3708324"/>
            <a:ext cx="593920" cy="369332"/>
          </a:xfrm>
          <a:prstGeom prst="rect">
            <a:avLst/>
          </a:prstGeom>
          <a:noFill/>
        </p:spPr>
        <p:txBody>
          <a:bodyPr wrap="none" rtlCol="0">
            <a:spAutoFit/>
          </a:bodyPr>
          <a:lstStyle/>
          <a:p>
            <a:r>
              <a:rPr lang="en-US" dirty="0" smtClean="0"/>
              <a:t>0.80</a:t>
            </a:r>
            <a:endParaRPr lang="en-US" dirty="0"/>
          </a:p>
        </p:txBody>
      </p:sp>
      <p:sp>
        <p:nvSpPr>
          <p:cNvPr id="16" name="TextBox 15"/>
          <p:cNvSpPr txBox="1"/>
          <p:nvPr/>
        </p:nvSpPr>
        <p:spPr>
          <a:xfrm>
            <a:off x="1635189" y="4456561"/>
            <a:ext cx="593920" cy="369332"/>
          </a:xfrm>
          <a:prstGeom prst="rect">
            <a:avLst/>
          </a:prstGeom>
          <a:noFill/>
        </p:spPr>
        <p:txBody>
          <a:bodyPr wrap="none" rtlCol="0">
            <a:spAutoFit/>
          </a:bodyPr>
          <a:lstStyle/>
          <a:p>
            <a:r>
              <a:rPr lang="en-US" dirty="0" smtClean="0"/>
              <a:t>0.75</a:t>
            </a:r>
            <a:endParaRPr lang="en-US" dirty="0"/>
          </a:p>
        </p:txBody>
      </p:sp>
      <p:sp>
        <p:nvSpPr>
          <p:cNvPr id="17" name="TextBox 16"/>
          <p:cNvSpPr txBox="1"/>
          <p:nvPr/>
        </p:nvSpPr>
        <p:spPr>
          <a:xfrm>
            <a:off x="5754039" y="4046296"/>
            <a:ext cx="1621169" cy="369332"/>
          </a:xfrm>
          <a:prstGeom prst="rect">
            <a:avLst/>
          </a:prstGeom>
          <a:noFill/>
        </p:spPr>
        <p:txBody>
          <a:bodyPr wrap="none" rtlCol="0">
            <a:spAutoFit/>
          </a:bodyPr>
          <a:lstStyle/>
          <a:p>
            <a:r>
              <a:rPr lang="en-US" dirty="0" smtClean="0"/>
              <a:t>Memory-Based</a:t>
            </a:r>
            <a:endParaRPr lang="en-US" dirty="0"/>
          </a:p>
        </p:txBody>
      </p:sp>
      <p:sp>
        <p:nvSpPr>
          <p:cNvPr id="18" name="TextBox 17"/>
          <p:cNvSpPr txBox="1"/>
          <p:nvPr/>
        </p:nvSpPr>
        <p:spPr>
          <a:xfrm>
            <a:off x="5754039" y="4344990"/>
            <a:ext cx="972291" cy="369332"/>
          </a:xfrm>
          <a:prstGeom prst="rect">
            <a:avLst/>
          </a:prstGeom>
          <a:noFill/>
        </p:spPr>
        <p:txBody>
          <a:bodyPr wrap="none" rtlCol="0">
            <a:spAutoFit/>
          </a:bodyPr>
          <a:lstStyle/>
          <a:p>
            <a:r>
              <a:rPr lang="en-US" dirty="0" smtClean="0"/>
              <a:t>Winnow</a:t>
            </a:r>
            <a:endParaRPr lang="en-US" dirty="0"/>
          </a:p>
        </p:txBody>
      </p:sp>
      <p:sp>
        <p:nvSpPr>
          <p:cNvPr id="19" name="TextBox 18"/>
          <p:cNvSpPr txBox="1"/>
          <p:nvPr/>
        </p:nvSpPr>
        <p:spPr>
          <a:xfrm>
            <a:off x="5754039" y="4609867"/>
            <a:ext cx="1233781" cy="369332"/>
          </a:xfrm>
          <a:prstGeom prst="rect">
            <a:avLst/>
          </a:prstGeom>
          <a:noFill/>
        </p:spPr>
        <p:txBody>
          <a:bodyPr wrap="none" rtlCol="0">
            <a:spAutoFit/>
          </a:bodyPr>
          <a:lstStyle/>
          <a:p>
            <a:r>
              <a:rPr lang="en-US" dirty="0" smtClean="0"/>
              <a:t>Perceptron</a:t>
            </a:r>
            <a:endParaRPr lang="en-US" dirty="0"/>
          </a:p>
        </p:txBody>
      </p:sp>
      <p:sp>
        <p:nvSpPr>
          <p:cNvPr id="20" name="TextBox 19"/>
          <p:cNvSpPr txBox="1"/>
          <p:nvPr/>
        </p:nvSpPr>
        <p:spPr>
          <a:xfrm>
            <a:off x="5754039" y="4888613"/>
            <a:ext cx="1314257" cy="369332"/>
          </a:xfrm>
          <a:prstGeom prst="rect">
            <a:avLst/>
          </a:prstGeom>
          <a:noFill/>
        </p:spPr>
        <p:txBody>
          <a:bodyPr wrap="none" rtlCol="0">
            <a:spAutoFit/>
          </a:bodyPr>
          <a:lstStyle/>
          <a:p>
            <a:r>
              <a:rPr lang="en-US" dirty="0" smtClean="0"/>
              <a:t>Naïve Bayes</a:t>
            </a:r>
            <a:endParaRPr lang="en-US" dirty="0"/>
          </a:p>
        </p:txBody>
      </p:sp>
      <p:sp>
        <p:nvSpPr>
          <p:cNvPr id="21" name="TextBox 20"/>
          <p:cNvSpPr txBox="1"/>
          <p:nvPr/>
        </p:nvSpPr>
        <p:spPr>
          <a:xfrm>
            <a:off x="-37837" y="6488668"/>
            <a:ext cx="8993861" cy="369332"/>
          </a:xfrm>
          <a:prstGeom prst="rect">
            <a:avLst/>
          </a:prstGeom>
          <a:noFill/>
        </p:spPr>
        <p:txBody>
          <a:bodyPr wrap="square" rtlCol="0">
            <a:spAutoFit/>
          </a:bodyPr>
          <a:lstStyle/>
          <a:p>
            <a:r>
              <a:rPr lang="en-US" dirty="0" err="1" smtClean="0"/>
              <a:t>Banko</a:t>
            </a:r>
            <a:r>
              <a:rPr lang="en-US" dirty="0" smtClean="0"/>
              <a:t>, Brill. </a:t>
            </a:r>
            <a:r>
              <a:rPr lang="en-US" i="1" dirty="0"/>
              <a:t>Scaling to Very </a:t>
            </a:r>
            <a:r>
              <a:rPr lang="en-US" i="1" dirty="0" smtClean="0"/>
              <a:t>Large </a:t>
            </a:r>
            <a:r>
              <a:rPr lang="en-US" i="1" dirty="0"/>
              <a:t>Corpora for Natural </a:t>
            </a:r>
            <a:r>
              <a:rPr lang="en-US" i="1" dirty="0" smtClean="0"/>
              <a:t>Language Disambiguation</a:t>
            </a:r>
            <a:r>
              <a:rPr lang="en-US" b="1" dirty="0" smtClean="0"/>
              <a:t>. </a:t>
            </a:r>
            <a:r>
              <a:rPr lang="en-US" dirty="0" smtClean="0"/>
              <a:t>2001</a:t>
            </a:r>
          </a:p>
        </p:txBody>
      </p:sp>
      <p:sp>
        <p:nvSpPr>
          <p:cNvPr id="22" name="TextBox 21"/>
          <p:cNvSpPr txBox="1"/>
          <p:nvPr/>
        </p:nvSpPr>
        <p:spPr>
          <a:xfrm>
            <a:off x="2454628" y="203805"/>
            <a:ext cx="4297521" cy="523220"/>
          </a:xfrm>
          <a:prstGeom prst="rect">
            <a:avLst/>
          </a:prstGeom>
          <a:noFill/>
        </p:spPr>
        <p:txBody>
          <a:bodyPr wrap="none" rtlCol="0">
            <a:spAutoFit/>
          </a:bodyPr>
          <a:lstStyle/>
          <a:p>
            <a:pPr algn="ctr"/>
            <a:r>
              <a:rPr lang="en-US" sz="2800" dirty="0" smtClean="0"/>
              <a:t>It’s better to use more data!</a:t>
            </a:r>
            <a:endParaRPr lang="en-US" sz="2800" dirty="0"/>
          </a:p>
        </p:txBody>
      </p:sp>
    </p:spTree>
    <p:extLst>
      <p:ext uri="{BB962C8B-B14F-4D97-AF65-F5344CB8AC3E}">
        <p14:creationId xmlns:p14="http://schemas.microsoft.com/office/powerpoint/2010/main" val="150678665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ca_col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512" y="925744"/>
            <a:ext cx="5482665" cy="5556630"/>
          </a:xfrm>
          <a:prstGeom prst="rect">
            <a:avLst/>
          </a:prstGeom>
        </p:spPr>
      </p:pic>
      <p:cxnSp>
        <p:nvCxnSpPr>
          <p:cNvPr id="6" name="Straight Arrow Connector 5"/>
          <p:cNvCxnSpPr/>
          <p:nvPr/>
        </p:nvCxnSpPr>
        <p:spPr>
          <a:xfrm flipH="1">
            <a:off x="5351083" y="3254853"/>
            <a:ext cx="2539913" cy="16027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flipV="1">
            <a:off x="3329015" y="2564431"/>
            <a:ext cx="4475673" cy="3267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5092159" y="1861679"/>
            <a:ext cx="2798837" cy="75300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755366" y="2614686"/>
            <a:ext cx="1454244" cy="646331"/>
          </a:xfrm>
          <a:prstGeom prst="rect">
            <a:avLst/>
          </a:prstGeom>
          <a:noFill/>
        </p:spPr>
        <p:txBody>
          <a:bodyPr wrap="none" rtlCol="0">
            <a:spAutoFit/>
          </a:bodyPr>
          <a:lstStyle/>
          <a:p>
            <a:pPr algn="ctr"/>
            <a:r>
              <a:rPr lang="en-US" dirty="0" smtClean="0"/>
              <a:t>Most are </a:t>
            </a:r>
          </a:p>
          <a:p>
            <a:pPr algn="ctr"/>
            <a:r>
              <a:rPr lang="en-US" dirty="0" smtClean="0"/>
              <a:t>local features</a:t>
            </a:r>
            <a:endParaRPr lang="en-US" dirty="0"/>
          </a:p>
        </p:txBody>
      </p:sp>
    </p:spTree>
    <p:extLst>
      <p:ext uri="{BB962C8B-B14F-4D97-AF65-F5344CB8AC3E}">
        <p14:creationId xmlns:p14="http://schemas.microsoft.com/office/powerpoint/2010/main" val="35052729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461833" y="203805"/>
            <a:ext cx="4283144" cy="523220"/>
          </a:xfrm>
          <a:prstGeom prst="rect">
            <a:avLst/>
          </a:prstGeom>
          <a:noFill/>
        </p:spPr>
        <p:txBody>
          <a:bodyPr wrap="none" rtlCol="0">
            <a:spAutoFit/>
          </a:bodyPr>
          <a:lstStyle/>
          <a:p>
            <a:pPr algn="ctr"/>
            <a:r>
              <a:rPr lang="en-US" sz="2800" dirty="0" smtClean="0"/>
              <a:t>Machine Learning successes</a:t>
            </a:r>
            <a:endParaRPr lang="en-US" sz="2800" dirty="0"/>
          </a:p>
        </p:txBody>
      </p:sp>
      <p:pic>
        <p:nvPicPr>
          <p:cNvPr id="2" name="Picture 1" descr="Face-Recognition-SDK.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148" y="1670476"/>
            <a:ext cx="1222774" cy="1406190"/>
          </a:xfrm>
          <a:prstGeom prst="rect">
            <a:avLst/>
          </a:prstGeom>
        </p:spPr>
      </p:pic>
      <p:pic>
        <p:nvPicPr>
          <p:cNvPr id="3" name="Picture 2" descr="Untitled-275x3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9007" y="1670476"/>
            <a:ext cx="1289007" cy="1406190"/>
          </a:xfrm>
          <a:prstGeom prst="rect">
            <a:avLst/>
          </a:prstGeom>
        </p:spPr>
      </p:pic>
      <p:pic>
        <p:nvPicPr>
          <p:cNvPr id="4" name="Picture 3" descr="junior-6.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5390" y="1670476"/>
            <a:ext cx="2116845" cy="1406190"/>
          </a:xfrm>
          <a:prstGeom prst="rect">
            <a:avLst/>
          </a:prstGeom>
        </p:spPr>
      </p:pic>
      <p:pic>
        <p:nvPicPr>
          <p:cNvPr id="5" name="Picture 4" descr="Amazon-recommendations.png"/>
          <p:cNvPicPr>
            <a:picLocks noChangeAspect="1"/>
          </p:cNvPicPr>
          <p:nvPr/>
        </p:nvPicPr>
        <p:blipFill rotWithShape="1">
          <a:blip r:embed="rId6">
            <a:extLst>
              <a:ext uri="{28A0092B-C50C-407E-A947-70E740481C1C}">
                <a14:useLocalDpi xmlns:a14="http://schemas.microsoft.com/office/drawing/2010/main" val="0"/>
              </a:ext>
            </a:extLst>
          </a:blip>
          <a:srcRect t="9076" r="29295" b="34715"/>
          <a:stretch/>
        </p:blipFill>
        <p:spPr>
          <a:xfrm>
            <a:off x="274418" y="3819692"/>
            <a:ext cx="4049177" cy="2261370"/>
          </a:xfrm>
          <a:prstGeom prst="rect">
            <a:avLst/>
          </a:prstGeom>
        </p:spPr>
      </p:pic>
      <p:pic>
        <p:nvPicPr>
          <p:cNvPr id="6" name="Picture 5" descr="gmail-priority-inbox.png"/>
          <p:cNvPicPr>
            <a:picLocks noChangeAspect="1"/>
          </p:cNvPicPr>
          <p:nvPr/>
        </p:nvPicPr>
        <p:blipFill rotWithShape="1">
          <a:blip r:embed="rId7">
            <a:extLst>
              <a:ext uri="{28A0092B-C50C-407E-A947-70E740481C1C}">
                <a14:useLocalDpi xmlns:a14="http://schemas.microsoft.com/office/drawing/2010/main" val="0"/>
              </a:ext>
            </a:extLst>
          </a:blip>
          <a:srcRect r="69665" b="41337"/>
          <a:stretch/>
        </p:blipFill>
        <p:spPr>
          <a:xfrm>
            <a:off x="7199572" y="590593"/>
            <a:ext cx="1320633" cy="2710798"/>
          </a:xfrm>
          <a:prstGeom prst="rect">
            <a:avLst/>
          </a:prstGeom>
        </p:spPr>
      </p:pic>
      <p:pic>
        <p:nvPicPr>
          <p:cNvPr id="7" name="Picture 6" descr="GoogleSearchResults.jpeg"/>
          <p:cNvPicPr>
            <a:picLocks noChangeAspect="1"/>
          </p:cNvPicPr>
          <p:nvPr/>
        </p:nvPicPr>
        <p:blipFill rotWithShape="1">
          <a:blip r:embed="rId8">
            <a:extLst>
              <a:ext uri="{28A0092B-C50C-407E-A947-70E740481C1C}">
                <a14:useLocalDpi xmlns:a14="http://schemas.microsoft.com/office/drawing/2010/main" val="0"/>
              </a:ext>
            </a:extLst>
          </a:blip>
          <a:srcRect l="1836" t="36727" r="21677" b="5409"/>
          <a:stretch/>
        </p:blipFill>
        <p:spPr>
          <a:xfrm>
            <a:off x="4870431" y="3819692"/>
            <a:ext cx="3649774" cy="2261369"/>
          </a:xfrm>
          <a:prstGeom prst="rect">
            <a:avLst/>
          </a:prstGeom>
        </p:spPr>
      </p:pic>
      <p:sp>
        <p:nvSpPr>
          <p:cNvPr id="14" name="TextBox 13"/>
          <p:cNvSpPr txBox="1"/>
          <p:nvPr/>
        </p:nvSpPr>
        <p:spPr>
          <a:xfrm>
            <a:off x="33418" y="3076666"/>
            <a:ext cx="1735120" cy="369332"/>
          </a:xfrm>
          <a:prstGeom prst="rect">
            <a:avLst/>
          </a:prstGeom>
          <a:noFill/>
        </p:spPr>
        <p:txBody>
          <a:bodyPr wrap="none" rtlCol="0">
            <a:spAutoFit/>
          </a:bodyPr>
          <a:lstStyle/>
          <a:p>
            <a:r>
              <a:rPr lang="en-US" dirty="0" smtClean="0"/>
              <a:t>Face recognition</a:t>
            </a:r>
            <a:endParaRPr lang="en-US" dirty="0"/>
          </a:p>
        </p:txBody>
      </p:sp>
      <p:sp>
        <p:nvSpPr>
          <p:cNvPr id="20" name="TextBox 19"/>
          <p:cNvSpPr txBox="1"/>
          <p:nvPr/>
        </p:nvSpPr>
        <p:spPr>
          <a:xfrm>
            <a:off x="2596940" y="3098777"/>
            <a:ext cx="595035" cy="369332"/>
          </a:xfrm>
          <a:prstGeom prst="rect">
            <a:avLst/>
          </a:prstGeom>
          <a:noFill/>
        </p:spPr>
        <p:txBody>
          <a:bodyPr wrap="none" rtlCol="0">
            <a:spAutoFit/>
          </a:bodyPr>
          <a:lstStyle/>
          <a:p>
            <a:r>
              <a:rPr lang="en-US" dirty="0" smtClean="0"/>
              <a:t>OCR</a:t>
            </a:r>
            <a:endParaRPr lang="en-US" dirty="0"/>
          </a:p>
        </p:txBody>
      </p:sp>
      <p:sp>
        <p:nvSpPr>
          <p:cNvPr id="22" name="TextBox 21"/>
          <p:cNvSpPr txBox="1"/>
          <p:nvPr/>
        </p:nvSpPr>
        <p:spPr>
          <a:xfrm>
            <a:off x="4448646" y="3076666"/>
            <a:ext cx="1740080" cy="369332"/>
          </a:xfrm>
          <a:prstGeom prst="rect">
            <a:avLst/>
          </a:prstGeom>
          <a:noFill/>
        </p:spPr>
        <p:txBody>
          <a:bodyPr wrap="none" rtlCol="0">
            <a:spAutoFit/>
          </a:bodyPr>
          <a:lstStyle/>
          <a:p>
            <a:r>
              <a:rPr lang="en-US" dirty="0" smtClean="0"/>
              <a:t>Autonomous car</a:t>
            </a:r>
            <a:endParaRPr lang="en-US" dirty="0"/>
          </a:p>
        </p:txBody>
      </p:sp>
      <p:sp>
        <p:nvSpPr>
          <p:cNvPr id="23" name="TextBox 22"/>
          <p:cNvSpPr txBox="1"/>
          <p:nvPr/>
        </p:nvSpPr>
        <p:spPr>
          <a:xfrm>
            <a:off x="975349" y="6047360"/>
            <a:ext cx="2659702" cy="369332"/>
          </a:xfrm>
          <a:prstGeom prst="rect">
            <a:avLst/>
          </a:prstGeom>
          <a:noFill/>
        </p:spPr>
        <p:txBody>
          <a:bodyPr wrap="none" rtlCol="0">
            <a:spAutoFit/>
          </a:bodyPr>
          <a:lstStyle/>
          <a:p>
            <a:r>
              <a:rPr lang="en-US" dirty="0" smtClean="0"/>
              <a:t>Recommendation systems</a:t>
            </a:r>
            <a:endParaRPr lang="en-US" dirty="0"/>
          </a:p>
        </p:txBody>
      </p:sp>
      <p:sp>
        <p:nvSpPr>
          <p:cNvPr id="26" name="TextBox 25"/>
          <p:cNvSpPr txBox="1"/>
          <p:nvPr/>
        </p:nvSpPr>
        <p:spPr>
          <a:xfrm>
            <a:off x="5841519" y="6047360"/>
            <a:ext cx="1886041" cy="369332"/>
          </a:xfrm>
          <a:prstGeom prst="rect">
            <a:avLst/>
          </a:prstGeom>
          <a:noFill/>
        </p:spPr>
        <p:txBody>
          <a:bodyPr wrap="none" rtlCol="0">
            <a:spAutoFit/>
          </a:bodyPr>
          <a:lstStyle/>
          <a:p>
            <a:r>
              <a:rPr lang="en-US" dirty="0" smtClean="0"/>
              <a:t>Web page ranking</a:t>
            </a:r>
            <a:endParaRPr lang="en-US" dirty="0"/>
          </a:p>
        </p:txBody>
      </p:sp>
      <p:sp>
        <p:nvSpPr>
          <p:cNvPr id="28" name="TextBox 27"/>
          <p:cNvSpPr txBox="1"/>
          <p:nvPr/>
        </p:nvSpPr>
        <p:spPr>
          <a:xfrm>
            <a:off x="6936939" y="3301391"/>
            <a:ext cx="1947130" cy="369332"/>
          </a:xfrm>
          <a:prstGeom prst="rect">
            <a:avLst/>
          </a:prstGeom>
          <a:noFill/>
        </p:spPr>
        <p:txBody>
          <a:bodyPr wrap="none" rtlCol="0">
            <a:spAutoFit/>
          </a:bodyPr>
          <a:lstStyle/>
          <a:p>
            <a:r>
              <a:rPr lang="en-US" dirty="0" smtClean="0"/>
              <a:t>Email classification</a:t>
            </a:r>
            <a:endParaRPr lang="en-US" dirty="0"/>
          </a:p>
        </p:txBody>
      </p:sp>
    </p:spTree>
    <p:extLst>
      <p:ext uri="{BB962C8B-B14F-4D97-AF65-F5344CB8AC3E}">
        <p14:creationId xmlns:p14="http://schemas.microsoft.com/office/powerpoint/2010/main" val="53815699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1578199" y="4931596"/>
            <a:ext cx="283583" cy="2835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952534" y="4931596"/>
            <a:ext cx="283583" cy="2835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347083" y="4931596"/>
            <a:ext cx="283583" cy="2835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716974" y="4919267"/>
            <a:ext cx="283583" cy="2835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145072" y="4931596"/>
            <a:ext cx="283583" cy="2835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568725" y="4931596"/>
            <a:ext cx="283583" cy="2835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973165" y="4919267"/>
            <a:ext cx="283583" cy="2835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423916" y="4931596"/>
            <a:ext cx="283583" cy="2835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a:stCxn id="7" idx="0"/>
            <a:endCxn id="18" idx="4"/>
          </p:cNvCxnSpPr>
          <p:nvPr/>
        </p:nvCxnSpPr>
        <p:spPr>
          <a:xfrm flipV="1">
            <a:off x="1719991" y="3939109"/>
            <a:ext cx="814763" cy="9924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2392962" y="3655543"/>
            <a:ext cx="283583" cy="2835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a:stCxn id="8" idx="0"/>
            <a:endCxn id="18" idx="4"/>
          </p:cNvCxnSpPr>
          <p:nvPr/>
        </p:nvCxnSpPr>
        <p:spPr>
          <a:xfrm flipV="1">
            <a:off x="2094326" y="3939109"/>
            <a:ext cx="440428" cy="9924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9" idx="0"/>
            <a:endCxn id="18" idx="4"/>
          </p:cNvCxnSpPr>
          <p:nvPr/>
        </p:nvCxnSpPr>
        <p:spPr>
          <a:xfrm flipV="1">
            <a:off x="2488875" y="3939109"/>
            <a:ext cx="45879" cy="9924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0" idx="0"/>
            <a:endCxn id="18" idx="4"/>
          </p:cNvCxnSpPr>
          <p:nvPr/>
        </p:nvCxnSpPr>
        <p:spPr>
          <a:xfrm flipH="1" flipV="1">
            <a:off x="2534754" y="3939109"/>
            <a:ext cx="324012" cy="98015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11" idx="0"/>
            <a:endCxn id="18" idx="4"/>
          </p:cNvCxnSpPr>
          <p:nvPr/>
        </p:nvCxnSpPr>
        <p:spPr>
          <a:xfrm flipH="1" flipV="1">
            <a:off x="2534754" y="3939109"/>
            <a:ext cx="752110" cy="9924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2" idx="0"/>
            <a:endCxn id="18" idx="4"/>
          </p:cNvCxnSpPr>
          <p:nvPr/>
        </p:nvCxnSpPr>
        <p:spPr>
          <a:xfrm flipH="1" flipV="1">
            <a:off x="2534754" y="3939109"/>
            <a:ext cx="1175763" cy="9924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13" idx="0"/>
            <a:endCxn id="18" idx="4"/>
          </p:cNvCxnSpPr>
          <p:nvPr/>
        </p:nvCxnSpPr>
        <p:spPr>
          <a:xfrm flipH="1" flipV="1">
            <a:off x="2534754" y="3939109"/>
            <a:ext cx="1580203" cy="98015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14" idx="0"/>
            <a:endCxn id="18" idx="4"/>
          </p:cNvCxnSpPr>
          <p:nvPr/>
        </p:nvCxnSpPr>
        <p:spPr>
          <a:xfrm flipH="1" flipV="1">
            <a:off x="2534754" y="3939109"/>
            <a:ext cx="2030954" cy="99248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8" idx="0"/>
            <a:endCxn id="42" idx="4"/>
          </p:cNvCxnSpPr>
          <p:nvPr/>
        </p:nvCxnSpPr>
        <p:spPr>
          <a:xfrm flipV="1">
            <a:off x="2094326" y="3939109"/>
            <a:ext cx="1537771" cy="99248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3490305" y="3655543"/>
            <a:ext cx="283583" cy="2835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3" name="Straight Arrow Connector 42"/>
          <p:cNvCxnSpPr>
            <a:stCxn id="9" idx="0"/>
            <a:endCxn id="42" idx="4"/>
          </p:cNvCxnSpPr>
          <p:nvPr/>
        </p:nvCxnSpPr>
        <p:spPr>
          <a:xfrm flipV="1">
            <a:off x="2488875" y="3939109"/>
            <a:ext cx="1143222" cy="99248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0" idx="0"/>
            <a:endCxn id="42" idx="4"/>
          </p:cNvCxnSpPr>
          <p:nvPr/>
        </p:nvCxnSpPr>
        <p:spPr>
          <a:xfrm flipV="1">
            <a:off x="2858766" y="3939109"/>
            <a:ext cx="773331" cy="98015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1" idx="0"/>
            <a:endCxn id="42" idx="4"/>
          </p:cNvCxnSpPr>
          <p:nvPr/>
        </p:nvCxnSpPr>
        <p:spPr>
          <a:xfrm flipV="1">
            <a:off x="3286864" y="3939109"/>
            <a:ext cx="345233" cy="99248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2" idx="0"/>
            <a:endCxn id="42" idx="4"/>
          </p:cNvCxnSpPr>
          <p:nvPr/>
        </p:nvCxnSpPr>
        <p:spPr>
          <a:xfrm flipH="1" flipV="1">
            <a:off x="3632097" y="3939109"/>
            <a:ext cx="78420" cy="99248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4" idx="0"/>
            <a:endCxn id="42" idx="4"/>
          </p:cNvCxnSpPr>
          <p:nvPr/>
        </p:nvCxnSpPr>
        <p:spPr>
          <a:xfrm flipH="1" flipV="1">
            <a:off x="3632097" y="3939109"/>
            <a:ext cx="933611" cy="99248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7" idx="0"/>
            <a:endCxn id="42" idx="4"/>
          </p:cNvCxnSpPr>
          <p:nvPr/>
        </p:nvCxnSpPr>
        <p:spPr>
          <a:xfrm flipV="1">
            <a:off x="1719991" y="3939109"/>
            <a:ext cx="1912106" cy="99248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13" idx="0"/>
            <a:endCxn id="42" idx="4"/>
          </p:cNvCxnSpPr>
          <p:nvPr/>
        </p:nvCxnSpPr>
        <p:spPr>
          <a:xfrm flipH="1" flipV="1">
            <a:off x="3632097" y="3939109"/>
            <a:ext cx="482860" cy="980158"/>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46" name="Straight Arrow Connector 145"/>
          <p:cNvCxnSpPr>
            <a:endCxn id="157" idx="4"/>
          </p:cNvCxnSpPr>
          <p:nvPr/>
        </p:nvCxnSpPr>
        <p:spPr>
          <a:xfrm flipV="1">
            <a:off x="4639688" y="3945271"/>
            <a:ext cx="0" cy="986325"/>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157" name="Oval 156"/>
          <p:cNvSpPr/>
          <p:nvPr/>
        </p:nvSpPr>
        <p:spPr>
          <a:xfrm>
            <a:off x="4497896" y="3661705"/>
            <a:ext cx="283583" cy="2835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9" name="Straight Arrow Connector 158"/>
          <p:cNvCxnSpPr>
            <a:stCxn id="13" idx="0"/>
            <a:endCxn id="157" idx="4"/>
          </p:cNvCxnSpPr>
          <p:nvPr/>
        </p:nvCxnSpPr>
        <p:spPr>
          <a:xfrm flipV="1">
            <a:off x="4114957" y="3945271"/>
            <a:ext cx="524731" cy="973996"/>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62" name="Straight Arrow Connector 161"/>
          <p:cNvCxnSpPr>
            <a:endCxn id="157" idx="4"/>
          </p:cNvCxnSpPr>
          <p:nvPr/>
        </p:nvCxnSpPr>
        <p:spPr>
          <a:xfrm flipH="1" flipV="1">
            <a:off x="4639688" y="3945271"/>
            <a:ext cx="415483" cy="986325"/>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65" name="Straight Arrow Connector 164"/>
          <p:cNvCxnSpPr>
            <a:endCxn id="157" idx="4"/>
          </p:cNvCxnSpPr>
          <p:nvPr/>
        </p:nvCxnSpPr>
        <p:spPr>
          <a:xfrm flipH="1" flipV="1">
            <a:off x="4639688" y="3945271"/>
            <a:ext cx="731895" cy="986325"/>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168" name="Oval 167"/>
          <p:cNvSpPr/>
          <p:nvPr/>
        </p:nvSpPr>
        <p:spPr>
          <a:xfrm>
            <a:off x="5381473" y="3661705"/>
            <a:ext cx="283583" cy="2835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9" name="Oval 168"/>
          <p:cNvSpPr/>
          <p:nvPr/>
        </p:nvSpPr>
        <p:spPr>
          <a:xfrm>
            <a:off x="2775179" y="2556549"/>
            <a:ext cx="283583" cy="2835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0" name="Straight Arrow Connector 169"/>
          <p:cNvCxnSpPr>
            <a:stCxn id="157" idx="0"/>
            <a:endCxn id="169" idx="4"/>
          </p:cNvCxnSpPr>
          <p:nvPr/>
        </p:nvCxnSpPr>
        <p:spPr>
          <a:xfrm flipH="1" flipV="1">
            <a:off x="2916971" y="2840115"/>
            <a:ext cx="1722717" cy="82159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73" name="Straight Arrow Connector 172"/>
          <p:cNvCxnSpPr>
            <a:stCxn id="42" idx="0"/>
            <a:endCxn id="169" idx="4"/>
          </p:cNvCxnSpPr>
          <p:nvPr/>
        </p:nvCxnSpPr>
        <p:spPr>
          <a:xfrm flipH="1" flipV="1">
            <a:off x="2916971" y="2840115"/>
            <a:ext cx="715126" cy="81542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76" name="Straight Arrow Connector 175"/>
          <p:cNvCxnSpPr>
            <a:stCxn id="18" idx="0"/>
            <a:endCxn id="169" idx="4"/>
          </p:cNvCxnSpPr>
          <p:nvPr/>
        </p:nvCxnSpPr>
        <p:spPr>
          <a:xfrm flipV="1">
            <a:off x="2534754" y="2840115"/>
            <a:ext cx="382217" cy="81542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79" name="Oval 178"/>
          <p:cNvSpPr/>
          <p:nvPr/>
        </p:nvSpPr>
        <p:spPr>
          <a:xfrm>
            <a:off x="3856750" y="2556549"/>
            <a:ext cx="283583" cy="28356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0" name="Straight Arrow Connector 179"/>
          <p:cNvCxnSpPr>
            <a:stCxn id="168" idx="0"/>
            <a:endCxn id="179" idx="4"/>
          </p:cNvCxnSpPr>
          <p:nvPr/>
        </p:nvCxnSpPr>
        <p:spPr>
          <a:xfrm flipH="1" flipV="1">
            <a:off x="3998542" y="2840115"/>
            <a:ext cx="1524723" cy="82159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83" name="Straight Arrow Connector 182"/>
          <p:cNvCxnSpPr>
            <a:stCxn id="157" idx="0"/>
            <a:endCxn id="179" idx="4"/>
          </p:cNvCxnSpPr>
          <p:nvPr/>
        </p:nvCxnSpPr>
        <p:spPr>
          <a:xfrm flipH="1" flipV="1">
            <a:off x="3998542" y="2840115"/>
            <a:ext cx="641146" cy="82159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86" name="Straight Arrow Connector 185"/>
          <p:cNvCxnSpPr>
            <a:stCxn id="42" idx="0"/>
            <a:endCxn id="179" idx="4"/>
          </p:cNvCxnSpPr>
          <p:nvPr/>
        </p:nvCxnSpPr>
        <p:spPr>
          <a:xfrm flipV="1">
            <a:off x="3632097" y="2840115"/>
            <a:ext cx="366445" cy="81542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89"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Local receptive field networks</a:t>
            </a:r>
            <a:endParaRPr lang="en-US" sz="2800" dirty="0"/>
          </a:p>
        </p:txBody>
      </p:sp>
      <p:cxnSp>
        <p:nvCxnSpPr>
          <p:cNvPr id="202" name="Straight Arrow Connector 201"/>
          <p:cNvCxnSpPr/>
          <p:nvPr/>
        </p:nvCxnSpPr>
        <p:spPr>
          <a:xfrm flipV="1">
            <a:off x="3430664" y="1417638"/>
            <a:ext cx="14941" cy="5150128"/>
          </a:xfrm>
          <a:prstGeom prst="straightConnector1">
            <a:avLst/>
          </a:prstGeom>
          <a:ln>
            <a:solidFill>
              <a:schemeClr val="tx1"/>
            </a:solidFill>
            <a:tailEnd type="none"/>
          </a:ln>
        </p:spPr>
        <p:style>
          <a:lnRef idx="2">
            <a:schemeClr val="accent6"/>
          </a:lnRef>
          <a:fillRef idx="0">
            <a:schemeClr val="accent6"/>
          </a:fillRef>
          <a:effectRef idx="1">
            <a:schemeClr val="accent6"/>
          </a:effectRef>
          <a:fontRef idx="minor">
            <a:schemeClr val="tx1"/>
          </a:fontRef>
        </p:style>
      </p:cxnSp>
      <p:cxnSp>
        <p:nvCxnSpPr>
          <p:cNvPr id="204" name="Straight Arrow Connector 203"/>
          <p:cNvCxnSpPr/>
          <p:nvPr/>
        </p:nvCxnSpPr>
        <p:spPr>
          <a:xfrm flipV="1">
            <a:off x="5319823" y="1417638"/>
            <a:ext cx="14941" cy="5150128"/>
          </a:xfrm>
          <a:prstGeom prst="straightConnector1">
            <a:avLst/>
          </a:prstGeom>
          <a:ln>
            <a:solidFill>
              <a:schemeClr val="tx1"/>
            </a:solidFill>
            <a:tailEnd type="none"/>
          </a:ln>
        </p:spPr>
        <p:style>
          <a:lnRef idx="2">
            <a:schemeClr val="accent6"/>
          </a:lnRef>
          <a:fillRef idx="0">
            <a:schemeClr val="accent6"/>
          </a:fillRef>
          <a:effectRef idx="1">
            <a:schemeClr val="accent6"/>
          </a:effectRef>
          <a:fontRef idx="minor">
            <a:schemeClr val="tx1"/>
          </a:fontRef>
        </p:style>
      </p:cxnSp>
      <p:cxnSp>
        <p:nvCxnSpPr>
          <p:cNvPr id="205" name="Straight Arrow Connector 204"/>
          <p:cNvCxnSpPr/>
          <p:nvPr/>
        </p:nvCxnSpPr>
        <p:spPr>
          <a:xfrm flipV="1">
            <a:off x="7309346" y="1417638"/>
            <a:ext cx="14941" cy="5150128"/>
          </a:xfrm>
          <a:prstGeom prst="straightConnector1">
            <a:avLst/>
          </a:prstGeom>
          <a:ln>
            <a:solidFill>
              <a:schemeClr val="tx1"/>
            </a:solidFill>
            <a:tailEnd type="none"/>
          </a:ln>
        </p:spPr>
        <p:style>
          <a:lnRef idx="2">
            <a:schemeClr val="accent6"/>
          </a:lnRef>
          <a:fillRef idx="0">
            <a:schemeClr val="accent6"/>
          </a:fillRef>
          <a:effectRef idx="1">
            <a:schemeClr val="accent6"/>
          </a:effectRef>
          <a:fontRef idx="minor">
            <a:schemeClr val="tx1"/>
          </a:fontRef>
        </p:style>
      </p:cxnSp>
      <p:cxnSp>
        <p:nvCxnSpPr>
          <p:cNvPr id="206" name="Straight Arrow Connector 205"/>
          <p:cNvCxnSpPr/>
          <p:nvPr/>
        </p:nvCxnSpPr>
        <p:spPr>
          <a:xfrm flipV="1">
            <a:off x="1462359" y="1417638"/>
            <a:ext cx="14941" cy="5150128"/>
          </a:xfrm>
          <a:prstGeom prst="straightConnector1">
            <a:avLst/>
          </a:prstGeom>
          <a:ln>
            <a:solidFill>
              <a:schemeClr val="tx1"/>
            </a:solidFill>
            <a:tailEnd type="none"/>
          </a:ln>
        </p:spPr>
        <p:style>
          <a:lnRef idx="2">
            <a:schemeClr val="accent6"/>
          </a:lnRef>
          <a:fillRef idx="0">
            <a:schemeClr val="accent6"/>
          </a:fillRef>
          <a:effectRef idx="1">
            <a:schemeClr val="accent6"/>
          </a:effectRef>
          <a:fontRef idx="minor">
            <a:schemeClr val="tx1"/>
          </a:fontRef>
        </p:style>
      </p:cxnSp>
      <p:sp>
        <p:nvSpPr>
          <p:cNvPr id="207" name="TextBox 206"/>
          <p:cNvSpPr txBox="1"/>
          <p:nvPr/>
        </p:nvSpPr>
        <p:spPr>
          <a:xfrm>
            <a:off x="1861782" y="1541124"/>
            <a:ext cx="1284727" cy="369332"/>
          </a:xfrm>
          <a:prstGeom prst="rect">
            <a:avLst/>
          </a:prstGeom>
          <a:noFill/>
        </p:spPr>
        <p:txBody>
          <a:bodyPr wrap="none" rtlCol="0">
            <a:spAutoFit/>
          </a:bodyPr>
          <a:lstStyle/>
          <a:p>
            <a:r>
              <a:rPr lang="en-US" dirty="0" smtClean="0"/>
              <a:t>Machine #1</a:t>
            </a:r>
            <a:endParaRPr lang="en-US" dirty="0"/>
          </a:p>
        </p:txBody>
      </p:sp>
      <p:sp>
        <p:nvSpPr>
          <p:cNvPr id="208" name="TextBox 207"/>
          <p:cNvSpPr txBox="1"/>
          <p:nvPr/>
        </p:nvSpPr>
        <p:spPr>
          <a:xfrm>
            <a:off x="3851586" y="1541124"/>
            <a:ext cx="1284727" cy="369332"/>
          </a:xfrm>
          <a:prstGeom prst="rect">
            <a:avLst/>
          </a:prstGeom>
          <a:noFill/>
        </p:spPr>
        <p:txBody>
          <a:bodyPr wrap="none" rtlCol="0">
            <a:spAutoFit/>
          </a:bodyPr>
          <a:lstStyle/>
          <a:p>
            <a:r>
              <a:rPr lang="en-US" dirty="0" smtClean="0"/>
              <a:t>Machine #2</a:t>
            </a:r>
            <a:endParaRPr lang="en-US" dirty="0"/>
          </a:p>
        </p:txBody>
      </p:sp>
      <p:sp>
        <p:nvSpPr>
          <p:cNvPr id="209" name="TextBox 208"/>
          <p:cNvSpPr txBox="1"/>
          <p:nvPr/>
        </p:nvSpPr>
        <p:spPr>
          <a:xfrm>
            <a:off x="5754801" y="1545039"/>
            <a:ext cx="1284727" cy="369332"/>
          </a:xfrm>
          <a:prstGeom prst="rect">
            <a:avLst/>
          </a:prstGeom>
          <a:noFill/>
        </p:spPr>
        <p:txBody>
          <a:bodyPr wrap="none" rtlCol="0">
            <a:spAutoFit/>
          </a:bodyPr>
          <a:lstStyle/>
          <a:p>
            <a:r>
              <a:rPr lang="en-US" dirty="0" smtClean="0"/>
              <a:t>Machine #3</a:t>
            </a:r>
            <a:endParaRPr lang="en-US" dirty="0"/>
          </a:p>
        </p:txBody>
      </p:sp>
      <p:sp>
        <p:nvSpPr>
          <p:cNvPr id="210" name="TextBox 209"/>
          <p:cNvSpPr txBox="1"/>
          <p:nvPr/>
        </p:nvSpPr>
        <p:spPr>
          <a:xfrm>
            <a:off x="7547049" y="1545039"/>
            <a:ext cx="1287532" cy="369332"/>
          </a:xfrm>
          <a:prstGeom prst="rect">
            <a:avLst/>
          </a:prstGeom>
          <a:noFill/>
        </p:spPr>
        <p:txBody>
          <a:bodyPr wrap="none" rtlCol="0">
            <a:spAutoFit/>
          </a:bodyPr>
          <a:lstStyle/>
          <a:p>
            <a:r>
              <a:rPr lang="en-US" dirty="0" smtClean="0"/>
              <a:t>Machine #4</a:t>
            </a:r>
            <a:endParaRPr lang="en-US" dirty="0"/>
          </a:p>
        </p:txBody>
      </p:sp>
      <p:cxnSp>
        <p:nvCxnSpPr>
          <p:cNvPr id="211" name="Straight Arrow Connector 210"/>
          <p:cNvCxnSpPr/>
          <p:nvPr/>
        </p:nvCxnSpPr>
        <p:spPr>
          <a:xfrm flipH="1">
            <a:off x="3062209" y="2157573"/>
            <a:ext cx="711679"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14" name="Straight Arrow Connector 213"/>
          <p:cNvCxnSpPr/>
          <p:nvPr/>
        </p:nvCxnSpPr>
        <p:spPr>
          <a:xfrm>
            <a:off x="3138910" y="2289767"/>
            <a:ext cx="634978"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53" name="TextBox 52"/>
          <p:cNvSpPr txBox="1"/>
          <p:nvPr/>
        </p:nvSpPr>
        <p:spPr>
          <a:xfrm>
            <a:off x="-37837" y="6488668"/>
            <a:ext cx="6812571" cy="369332"/>
          </a:xfrm>
          <a:prstGeom prst="rect">
            <a:avLst/>
          </a:prstGeom>
          <a:noFill/>
        </p:spPr>
        <p:txBody>
          <a:bodyPr wrap="square" rtlCol="0">
            <a:spAutoFit/>
          </a:bodyPr>
          <a:lstStyle/>
          <a:p>
            <a:r>
              <a:rPr lang="en-US" dirty="0" smtClean="0"/>
              <a:t>Le, et al., </a:t>
            </a:r>
            <a:r>
              <a:rPr lang="en-US" i="1" dirty="0" smtClean="0"/>
              <a:t>Tiled Convolutional Neural Networks</a:t>
            </a:r>
            <a:r>
              <a:rPr lang="en-US" dirty="0" smtClean="0"/>
              <a:t>. NIPS 2010</a:t>
            </a:r>
          </a:p>
        </p:txBody>
      </p:sp>
      <p:sp>
        <p:nvSpPr>
          <p:cNvPr id="2" name="TextBox 1"/>
          <p:cNvSpPr txBox="1"/>
          <p:nvPr/>
        </p:nvSpPr>
        <p:spPr>
          <a:xfrm>
            <a:off x="890021" y="3580288"/>
            <a:ext cx="1457062" cy="369332"/>
          </a:xfrm>
          <a:prstGeom prst="rect">
            <a:avLst/>
          </a:prstGeom>
          <a:noFill/>
        </p:spPr>
        <p:txBody>
          <a:bodyPr wrap="none" rtlCol="0">
            <a:spAutoFit/>
          </a:bodyPr>
          <a:lstStyle/>
          <a:p>
            <a:r>
              <a:rPr lang="en-US" dirty="0" smtClean="0"/>
              <a:t>RICA features</a:t>
            </a:r>
            <a:endParaRPr lang="en-US" dirty="0"/>
          </a:p>
        </p:txBody>
      </p:sp>
      <p:sp>
        <p:nvSpPr>
          <p:cNvPr id="55" name="TextBox 54"/>
          <p:cNvSpPr txBox="1"/>
          <p:nvPr/>
        </p:nvSpPr>
        <p:spPr>
          <a:xfrm>
            <a:off x="372456" y="4849385"/>
            <a:ext cx="761296" cy="369332"/>
          </a:xfrm>
          <a:prstGeom prst="rect">
            <a:avLst/>
          </a:prstGeom>
          <a:noFill/>
        </p:spPr>
        <p:txBody>
          <a:bodyPr wrap="none" rtlCol="0">
            <a:spAutoFit/>
          </a:bodyPr>
          <a:lstStyle/>
          <a:p>
            <a:r>
              <a:rPr lang="en-US" dirty="0" smtClean="0"/>
              <a:t>Image</a:t>
            </a:r>
            <a:endParaRPr lang="en-US" dirty="0"/>
          </a:p>
        </p:txBody>
      </p:sp>
    </p:spTree>
    <p:extLst>
      <p:ext uri="{BB962C8B-B14F-4D97-AF65-F5344CB8AC3E}">
        <p14:creationId xmlns:p14="http://schemas.microsoft.com/office/powerpoint/2010/main" val="7270716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1"/>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0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0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68" grpId="0" animBg="1"/>
      <p:bldP spid="169" grpId="0" animBg="1"/>
      <p:bldP spid="179" grpId="0" animBg="1"/>
      <p:bldP spid="207" grpId="0"/>
      <p:bldP spid="208" grpId="0"/>
      <p:bldP spid="209" grpId="0"/>
      <p:bldP spid="2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endParaRPr lang="en-US"/>
          </a:p>
        </p:txBody>
      </p:sp>
      <p:sp>
        <p:nvSpPr>
          <p:cNvPr id="6" name="Title 1"/>
          <p:cNvSpPr txBox="1">
            <a:spLocks/>
          </p:cNvSpPr>
          <p:nvPr/>
        </p:nvSpPr>
        <p:spPr>
          <a:xfrm>
            <a:off x="457200" y="191814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Challenges with 1000s of machines</a:t>
            </a:r>
            <a:endParaRPr lang="en-US" dirty="0"/>
          </a:p>
        </p:txBody>
      </p:sp>
    </p:spTree>
    <p:extLst>
      <p:ext uri="{BB962C8B-B14F-4D97-AF65-F5344CB8AC3E}">
        <p14:creationId xmlns:p14="http://schemas.microsoft.com/office/powerpoint/2010/main" val="24477554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endParaRPr lang="en-US"/>
          </a:p>
        </p:txBody>
      </p:sp>
      <p:sp>
        <p:nvSpPr>
          <p:cNvPr id="11" name="TextBox 10"/>
          <p:cNvSpPr txBox="1"/>
          <p:nvPr/>
        </p:nvSpPr>
        <p:spPr>
          <a:xfrm>
            <a:off x="2419435" y="203805"/>
            <a:ext cx="4241942" cy="523220"/>
          </a:xfrm>
          <a:prstGeom prst="rect">
            <a:avLst/>
          </a:prstGeom>
          <a:noFill/>
        </p:spPr>
        <p:txBody>
          <a:bodyPr wrap="none" rtlCol="0">
            <a:spAutoFit/>
          </a:bodyPr>
          <a:lstStyle/>
          <a:p>
            <a:pPr algn="ctr"/>
            <a:r>
              <a:rPr lang="en-US" sz="2800" dirty="0" smtClean="0"/>
              <a:t>Asynchronous Parallel SGDs</a:t>
            </a:r>
            <a:endParaRPr lang="en-US" sz="2800" dirty="0"/>
          </a:p>
        </p:txBody>
      </p:sp>
      <p:grpSp>
        <p:nvGrpSpPr>
          <p:cNvPr id="2" name="Group 1"/>
          <p:cNvGrpSpPr/>
          <p:nvPr/>
        </p:nvGrpSpPr>
        <p:grpSpPr>
          <a:xfrm>
            <a:off x="1420808" y="1511300"/>
            <a:ext cx="4527701" cy="3620354"/>
            <a:chOff x="1420808" y="1511300"/>
            <a:chExt cx="4527701" cy="3620354"/>
          </a:xfrm>
        </p:grpSpPr>
        <p:grpSp>
          <p:nvGrpSpPr>
            <p:cNvPr id="29" name="Group 28"/>
            <p:cNvGrpSpPr/>
            <p:nvPr/>
          </p:nvGrpSpPr>
          <p:grpSpPr>
            <a:xfrm>
              <a:off x="1420808" y="2118433"/>
              <a:ext cx="985115" cy="847835"/>
              <a:chOff x="1420808" y="2118433"/>
              <a:chExt cx="985115" cy="847835"/>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3" name="Straight Connector 2"/>
              <p:cNvCxnSpPr>
                <a:stCxn id="6" idx="3"/>
                <a:endCxn id="10" idx="1"/>
              </p:cNvCxnSpPr>
              <p:nvPr/>
            </p:nvCxnSpPr>
            <p:spPr>
              <a:xfrm flipV="1">
                <a:off x="1729489" y="2440400"/>
                <a:ext cx="36775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8" idx="2"/>
                <a:endCxn id="9" idx="0"/>
              </p:cNvCxnSpPr>
              <p:nvPr/>
            </p:nvCxnSpPr>
            <p:spPr>
              <a:xfrm>
                <a:off x="1870318" y="2457567"/>
                <a:ext cx="165912"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6" idx="3"/>
                <a:endCxn id="9" idx="1"/>
              </p:cNvCxnSpPr>
              <p:nvPr/>
            </p:nvCxnSpPr>
            <p:spPr>
              <a:xfrm>
                <a:off x="1729489" y="2627134"/>
                <a:ext cx="152400"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9" idx="3"/>
                <a:endCxn id="10" idx="2"/>
              </p:cNvCxnSpPr>
              <p:nvPr/>
            </p:nvCxnSpPr>
            <p:spPr>
              <a:xfrm flipV="1">
                <a:off x="2190570" y="2609967"/>
                <a:ext cx="6101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8" idx="3"/>
                <a:endCxn id="10" idx="0"/>
              </p:cNvCxnSpPr>
              <p:nvPr/>
            </p:nvCxnSpPr>
            <p:spPr>
              <a:xfrm flipV="1">
                <a:off x="2024658" y="2270833"/>
                <a:ext cx="226925" cy="17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6" idx="0"/>
                <a:endCxn id="8" idx="1"/>
              </p:cNvCxnSpPr>
              <p:nvPr/>
            </p:nvCxnSpPr>
            <p:spPr>
              <a:xfrm flipV="1">
                <a:off x="1575149" y="2288000"/>
                <a:ext cx="140828" cy="169567"/>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3978279" y="1511300"/>
              <a:ext cx="985115" cy="847835"/>
              <a:chOff x="1420808" y="2118433"/>
              <a:chExt cx="985115" cy="847835"/>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35" name="Straight Connector 34"/>
              <p:cNvCxnSpPr>
                <a:stCxn id="31" idx="3"/>
                <a:endCxn id="34" idx="1"/>
              </p:cNvCxnSpPr>
              <p:nvPr/>
            </p:nvCxnSpPr>
            <p:spPr>
              <a:xfrm flipV="1">
                <a:off x="1729489" y="2440400"/>
                <a:ext cx="36775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32" idx="2"/>
                <a:endCxn id="33" idx="0"/>
              </p:cNvCxnSpPr>
              <p:nvPr/>
            </p:nvCxnSpPr>
            <p:spPr>
              <a:xfrm>
                <a:off x="1870318" y="2457567"/>
                <a:ext cx="165912"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31" idx="3"/>
                <a:endCxn id="33" idx="1"/>
              </p:cNvCxnSpPr>
              <p:nvPr/>
            </p:nvCxnSpPr>
            <p:spPr>
              <a:xfrm>
                <a:off x="1729489" y="2627134"/>
                <a:ext cx="152400"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33" idx="3"/>
                <a:endCxn id="34" idx="2"/>
              </p:cNvCxnSpPr>
              <p:nvPr/>
            </p:nvCxnSpPr>
            <p:spPr>
              <a:xfrm flipV="1">
                <a:off x="2190570" y="2609967"/>
                <a:ext cx="6101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32" idx="3"/>
                <a:endCxn id="34" idx="0"/>
              </p:cNvCxnSpPr>
              <p:nvPr/>
            </p:nvCxnSpPr>
            <p:spPr>
              <a:xfrm flipV="1">
                <a:off x="2024658" y="2270833"/>
                <a:ext cx="226925" cy="17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31" idx="0"/>
                <a:endCxn id="32" idx="1"/>
              </p:cNvCxnSpPr>
              <p:nvPr/>
            </p:nvCxnSpPr>
            <p:spPr>
              <a:xfrm flipV="1">
                <a:off x="1575149" y="2288000"/>
                <a:ext cx="140828" cy="169567"/>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2329477" y="4283819"/>
              <a:ext cx="985115" cy="847835"/>
              <a:chOff x="1420808" y="2118433"/>
              <a:chExt cx="985115" cy="847835"/>
            </a:xfrm>
          </p:grpSpPr>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46" name="Straight Connector 45"/>
              <p:cNvCxnSpPr>
                <a:stCxn id="42" idx="3"/>
                <a:endCxn id="45" idx="1"/>
              </p:cNvCxnSpPr>
              <p:nvPr/>
            </p:nvCxnSpPr>
            <p:spPr>
              <a:xfrm flipV="1">
                <a:off x="1729489" y="2440400"/>
                <a:ext cx="36775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43" idx="2"/>
                <a:endCxn id="44" idx="0"/>
              </p:cNvCxnSpPr>
              <p:nvPr/>
            </p:nvCxnSpPr>
            <p:spPr>
              <a:xfrm>
                <a:off x="1870318" y="2457567"/>
                <a:ext cx="165912"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42" idx="3"/>
                <a:endCxn id="44" idx="1"/>
              </p:cNvCxnSpPr>
              <p:nvPr/>
            </p:nvCxnSpPr>
            <p:spPr>
              <a:xfrm>
                <a:off x="1729489" y="2627134"/>
                <a:ext cx="152400"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44" idx="3"/>
                <a:endCxn id="45" idx="2"/>
              </p:cNvCxnSpPr>
              <p:nvPr/>
            </p:nvCxnSpPr>
            <p:spPr>
              <a:xfrm flipV="1">
                <a:off x="2190570" y="2609967"/>
                <a:ext cx="6101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43" idx="3"/>
                <a:endCxn id="45" idx="0"/>
              </p:cNvCxnSpPr>
              <p:nvPr/>
            </p:nvCxnSpPr>
            <p:spPr>
              <a:xfrm flipV="1">
                <a:off x="2024658" y="2270833"/>
                <a:ext cx="226925" cy="17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42" idx="0"/>
                <a:endCxn id="43" idx="1"/>
              </p:cNvCxnSpPr>
              <p:nvPr/>
            </p:nvCxnSpPr>
            <p:spPr>
              <a:xfrm flipV="1">
                <a:off x="1575149" y="2288000"/>
                <a:ext cx="140828" cy="169567"/>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4963394" y="3622988"/>
              <a:ext cx="985115" cy="847835"/>
              <a:chOff x="1420808" y="2118433"/>
              <a:chExt cx="985115" cy="847835"/>
            </a:xfrm>
          </p:grpSpPr>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57" name="Straight Connector 56"/>
              <p:cNvCxnSpPr>
                <a:stCxn id="53" idx="3"/>
                <a:endCxn id="56" idx="1"/>
              </p:cNvCxnSpPr>
              <p:nvPr/>
            </p:nvCxnSpPr>
            <p:spPr>
              <a:xfrm flipV="1">
                <a:off x="1729489" y="2440400"/>
                <a:ext cx="36775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a:stCxn id="54" idx="2"/>
                <a:endCxn id="55" idx="0"/>
              </p:cNvCxnSpPr>
              <p:nvPr/>
            </p:nvCxnSpPr>
            <p:spPr>
              <a:xfrm>
                <a:off x="1870318" y="2457567"/>
                <a:ext cx="165912"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3" idx="3"/>
                <a:endCxn id="55" idx="1"/>
              </p:cNvCxnSpPr>
              <p:nvPr/>
            </p:nvCxnSpPr>
            <p:spPr>
              <a:xfrm>
                <a:off x="1729489" y="2627134"/>
                <a:ext cx="152400"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5" idx="3"/>
                <a:endCxn id="56" idx="2"/>
              </p:cNvCxnSpPr>
              <p:nvPr/>
            </p:nvCxnSpPr>
            <p:spPr>
              <a:xfrm flipV="1">
                <a:off x="2190570" y="2609967"/>
                <a:ext cx="6101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4" idx="3"/>
                <a:endCxn id="56" idx="0"/>
              </p:cNvCxnSpPr>
              <p:nvPr/>
            </p:nvCxnSpPr>
            <p:spPr>
              <a:xfrm flipV="1">
                <a:off x="2024658" y="2270833"/>
                <a:ext cx="226925" cy="17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0"/>
                <a:endCxn id="54" idx="1"/>
              </p:cNvCxnSpPr>
              <p:nvPr/>
            </p:nvCxnSpPr>
            <p:spPr>
              <a:xfrm flipV="1">
                <a:off x="1575149" y="2288000"/>
                <a:ext cx="140828" cy="169567"/>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3" name="Group 62"/>
            <p:cNvGrpSpPr/>
            <p:nvPr/>
          </p:nvGrpSpPr>
          <p:grpSpPr>
            <a:xfrm>
              <a:off x="3099239" y="2609967"/>
              <a:ext cx="1328550" cy="1334988"/>
              <a:chOff x="1420808" y="2118433"/>
              <a:chExt cx="985115" cy="847835"/>
            </a:xfrm>
          </p:grpSpPr>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65" name="Picture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68" name="Straight Connector 67"/>
              <p:cNvCxnSpPr>
                <a:stCxn id="64" idx="3"/>
                <a:endCxn id="67" idx="1"/>
              </p:cNvCxnSpPr>
              <p:nvPr/>
            </p:nvCxnSpPr>
            <p:spPr>
              <a:xfrm flipV="1">
                <a:off x="1729489" y="2440400"/>
                <a:ext cx="36775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65" idx="2"/>
                <a:endCxn id="66" idx="0"/>
              </p:cNvCxnSpPr>
              <p:nvPr/>
            </p:nvCxnSpPr>
            <p:spPr>
              <a:xfrm>
                <a:off x="1870318" y="2457567"/>
                <a:ext cx="165912"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64" idx="3"/>
                <a:endCxn id="66" idx="1"/>
              </p:cNvCxnSpPr>
              <p:nvPr/>
            </p:nvCxnSpPr>
            <p:spPr>
              <a:xfrm>
                <a:off x="1729489" y="2627134"/>
                <a:ext cx="152400"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66" idx="3"/>
                <a:endCxn id="67" idx="2"/>
              </p:cNvCxnSpPr>
              <p:nvPr/>
            </p:nvCxnSpPr>
            <p:spPr>
              <a:xfrm flipV="1">
                <a:off x="2190570" y="2609967"/>
                <a:ext cx="6101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65" idx="3"/>
                <a:endCxn id="67" idx="0"/>
              </p:cNvCxnSpPr>
              <p:nvPr/>
            </p:nvCxnSpPr>
            <p:spPr>
              <a:xfrm flipV="1">
                <a:off x="2024658" y="2270833"/>
                <a:ext cx="226925" cy="17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64" idx="0"/>
                <a:endCxn id="65" idx="1"/>
              </p:cNvCxnSpPr>
              <p:nvPr/>
            </p:nvCxnSpPr>
            <p:spPr>
              <a:xfrm flipV="1">
                <a:off x="1575149" y="2288000"/>
                <a:ext cx="140828" cy="169567"/>
              </a:xfrm>
              <a:prstGeom prst="line">
                <a:avLst/>
              </a:prstGeom>
            </p:spPr>
            <p:style>
              <a:lnRef idx="2">
                <a:schemeClr val="accent1"/>
              </a:lnRef>
              <a:fillRef idx="0">
                <a:schemeClr val="accent1"/>
              </a:fillRef>
              <a:effectRef idx="1">
                <a:schemeClr val="accent1"/>
              </a:effectRef>
              <a:fontRef idx="minor">
                <a:schemeClr val="tx1"/>
              </a:fontRef>
            </p:style>
          </p:cxnSp>
        </p:grpSp>
        <p:sp>
          <p:nvSpPr>
            <p:cNvPr id="75" name="Left Arrow 74"/>
            <p:cNvSpPr/>
            <p:nvPr/>
          </p:nvSpPr>
          <p:spPr>
            <a:xfrm rot="7651528">
              <a:off x="3897205" y="2379565"/>
              <a:ext cx="643726" cy="333942"/>
            </a:xfrm>
            <a:prstGeom prst="leftArrow">
              <a:avLst>
                <a:gd name="adj1" fmla="val 40844"/>
                <a:gd name="adj2" fmla="val 53036"/>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6" name="Left Arrow 75"/>
            <p:cNvSpPr/>
            <p:nvPr/>
          </p:nvSpPr>
          <p:spPr>
            <a:xfrm rot="7651528" flipH="1">
              <a:off x="2908437" y="3903571"/>
              <a:ext cx="723989" cy="314814"/>
            </a:xfrm>
            <a:prstGeom prst="leftArrow">
              <a:avLst>
                <a:gd name="adj1" fmla="val 40844"/>
                <a:gd name="adj2" fmla="val 53036"/>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7" name="Left Arrow 76"/>
            <p:cNvSpPr/>
            <p:nvPr/>
          </p:nvSpPr>
          <p:spPr>
            <a:xfrm rot="1515718" flipH="1">
              <a:off x="4356028" y="3550390"/>
              <a:ext cx="723989" cy="314814"/>
            </a:xfrm>
            <a:prstGeom prst="leftArrow">
              <a:avLst>
                <a:gd name="adj1" fmla="val 40844"/>
                <a:gd name="adj2" fmla="val 53036"/>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8" name="Left Arrow 77"/>
            <p:cNvSpPr/>
            <p:nvPr/>
          </p:nvSpPr>
          <p:spPr>
            <a:xfrm rot="12180419" flipH="1">
              <a:off x="2473527" y="2590244"/>
              <a:ext cx="746341" cy="331269"/>
            </a:xfrm>
            <a:prstGeom prst="leftArrow">
              <a:avLst>
                <a:gd name="adj1" fmla="val 40844"/>
                <a:gd name="adj2" fmla="val 53036"/>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9" name="TextBox 78"/>
            <p:cNvSpPr txBox="1"/>
            <p:nvPr/>
          </p:nvSpPr>
          <p:spPr>
            <a:xfrm>
              <a:off x="3515534" y="4012505"/>
              <a:ext cx="1454244" cy="307777"/>
            </a:xfrm>
            <a:prstGeom prst="rect">
              <a:avLst/>
            </a:prstGeom>
            <a:noFill/>
          </p:spPr>
          <p:txBody>
            <a:bodyPr wrap="none" rtlCol="0">
              <a:spAutoFit/>
            </a:bodyPr>
            <a:lstStyle/>
            <a:p>
              <a:r>
                <a:rPr lang="en-US" sz="1400" dirty="0" smtClean="0"/>
                <a:t>Parameter server</a:t>
              </a:r>
              <a:endParaRPr lang="en-US" sz="1400" dirty="0"/>
            </a:p>
          </p:txBody>
        </p:sp>
      </p:grpSp>
      <p:sp>
        <p:nvSpPr>
          <p:cNvPr id="88" name="TextBox 87"/>
          <p:cNvSpPr txBox="1"/>
          <p:nvPr/>
        </p:nvSpPr>
        <p:spPr>
          <a:xfrm>
            <a:off x="0" y="6488668"/>
            <a:ext cx="9324709" cy="369332"/>
          </a:xfrm>
          <a:prstGeom prst="rect">
            <a:avLst/>
          </a:prstGeom>
          <a:noFill/>
        </p:spPr>
        <p:txBody>
          <a:bodyPr wrap="square" rtlCol="0">
            <a:spAutoFit/>
          </a:bodyPr>
          <a:lstStyle/>
          <a:p>
            <a:r>
              <a:rPr lang="en-US" dirty="0" smtClean="0"/>
              <a:t>Le, et al., </a:t>
            </a:r>
            <a:r>
              <a:rPr lang="en-US" i="1" dirty="0" smtClean="0"/>
              <a:t>Building high-level features using large-scale unsupervised learning</a:t>
            </a:r>
            <a:r>
              <a:rPr lang="en-US" dirty="0" smtClean="0"/>
              <a:t>. ICML 2012</a:t>
            </a:r>
            <a:endParaRPr lang="en-US" dirty="0"/>
          </a:p>
        </p:txBody>
      </p:sp>
    </p:spTree>
    <p:extLst>
      <p:ext uri="{BB962C8B-B14F-4D97-AF65-F5344CB8AC3E}">
        <p14:creationId xmlns:p14="http://schemas.microsoft.com/office/powerpoint/2010/main" val="343923514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endParaRPr lang="en-US"/>
          </a:p>
        </p:txBody>
      </p:sp>
      <p:sp>
        <p:nvSpPr>
          <p:cNvPr id="11" name="TextBox 10"/>
          <p:cNvSpPr txBox="1"/>
          <p:nvPr/>
        </p:nvSpPr>
        <p:spPr>
          <a:xfrm>
            <a:off x="2419435" y="203805"/>
            <a:ext cx="4241942" cy="523220"/>
          </a:xfrm>
          <a:prstGeom prst="rect">
            <a:avLst/>
          </a:prstGeom>
          <a:noFill/>
        </p:spPr>
        <p:txBody>
          <a:bodyPr wrap="none" rtlCol="0">
            <a:spAutoFit/>
          </a:bodyPr>
          <a:lstStyle/>
          <a:p>
            <a:pPr algn="ctr"/>
            <a:r>
              <a:rPr lang="en-US" sz="2800" dirty="0" smtClean="0"/>
              <a:t>Asynchronous Parallel SGDs</a:t>
            </a:r>
            <a:endParaRPr lang="en-US" sz="2800" dirty="0"/>
          </a:p>
        </p:txBody>
      </p:sp>
      <p:grpSp>
        <p:nvGrpSpPr>
          <p:cNvPr id="29" name="Group 28"/>
          <p:cNvGrpSpPr/>
          <p:nvPr/>
        </p:nvGrpSpPr>
        <p:grpSpPr>
          <a:xfrm>
            <a:off x="1420808" y="2118433"/>
            <a:ext cx="985115" cy="847835"/>
            <a:chOff x="1420808" y="2118433"/>
            <a:chExt cx="985115" cy="847835"/>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3" name="Straight Connector 2"/>
            <p:cNvCxnSpPr>
              <a:stCxn id="6" idx="3"/>
              <a:endCxn id="10" idx="1"/>
            </p:cNvCxnSpPr>
            <p:nvPr/>
          </p:nvCxnSpPr>
          <p:spPr>
            <a:xfrm flipV="1">
              <a:off x="1729489" y="2440400"/>
              <a:ext cx="36775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8" idx="2"/>
              <a:endCxn id="9" idx="0"/>
            </p:cNvCxnSpPr>
            <p:nvPr/>
          </p:nvCxnSpPr>
          <p:spPr>
            <a:xfrm>
              <a:off x="1870318" y="2457567"/>
              <a:ext cx="165912"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6" idx="3"/>
              <a:endCxn id="9" idx="1"/>
            </p:cNvCxnSpPr>
            <p:nvPr/>
          </p:nvCxnSpPr>
          <p:spPr>
            <a:xfrm>
              <a:off x="1729489" y="2627134"/>
              <a:ext cx="152400"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9" idx="3"/>
              <a:endCxn id="10" idx="2"/>
            </p:cNvCxnSpPr>
            <p:nvPr/>
          </p:nvCxnSpPr>
          <p:spPr>
            <a:xfrm flipV="1">
              <a:off x="2190570" y="2609967"/>
              <a:ext cx="6101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8" idx="3"/>
              <a:endCxn id="10" idx="0"/>
            </p:cNvCxnSpPr>
            <p:nvPr/>
          </p:nvCxnSpPr>
          <p:spPr>
            <a:xfrm flipV="1">
              <a:off x="2024658" y="2270833"/>
              <a:ext cx="226925" cy="17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6" idx="0"/>
              <a:endCxn id="8" idx="1"/>
            </p:cNvCxnSpPr>
            <p:nvPr/>
          </p:nvCxnSpPr>
          <p:spPr>
            <a:xfrm flipV="1">
              <a:off x="1575149" y="2288000"/>
              <a:ext cx="140828" cy="169567"/>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3978279" y="1511300"/>
            <a:ext cx="985115" cy="847835"/>
            <a:chOff x="1420808" y="2118433"/>
            <a:chExt cx="985115" cy="847835"/>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35" name="Straight Connector 34"/>
            <p:cNvCxnSpPr>
              <a:stCxn id="31" idx="3"/>
              <a:endCxn id="34" idx="1"/>
            </p:cNvCxnSpPr>
            <p:nvPr/>
          </p:nvCxnSpPr>
          <p:spPr>
            <a:xfrm flipV="1">
              <a:off x="1729489" y="2440400"/>
              <a:ext cx="36775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32" idx="2"/>
              <a:endCxn id="33" idx="0"/>
            </p:cNvCxnSpPr>
            <p:nvPr/>
          </p:nvCxnSpPr>
          <p:spPr>
            <a:xfrm>
              <a:off x="1870318" y="2457567"/>
              <a:ext cx="165912"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31" idx="3"/>
              <a:endCxn id="33" idx="1"/>
            </p:cNvCxnSpPr>
            <p:nvPr/>
          </p:nvCxnSpPr>
          <p:spPr>
            <a:xfrm>
              <a:off x="1729489" y="2627134"/>
              <a:ext cx="152400"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33" idx="3"/>
              <a:endCxn id="34" idx="2"/>
            </p:cNvCxnSpPr>
            <p:nvPr/>
          </p:nvCxnSpPr>
          <p:spPr>
            <a:xfrm flipV="1">
              <a:off x="2190570" y="2609967"/>
              <a:ext cx="6101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32" idx="3"/>
              <a:endCxn id="34" idx="0"/>
            </p:cNvCxnSpPr>
            <p:nvPr/>
          </p:nvCxnSpPr>
          <p:spPr>
            <a:xfrm flipV="1">
              <a:off x="2024658" y="2270833"/>
              <a:ext cx="226925" cy="17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31" idx="0"/>
              <a:endCxn id="32" idx="1"/>
            </p:cNvCxnSpPr>
            <p:nvPr/>
          </p:nvCxnSpPr>
          <p:spPr>
            <a:xfrm flipV="1">
              <a:off x="1575149" y="2288000"/>
              <a:ext cx="140828" cy="169567"/>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2329477" y="4283819"/>
            <a:ext cx="985115" cy="847835"/>
            <a:chOff x="1420808" y="2118433"/>
            <a:chExt cx="985115" cy="847835"/>
          </a:xfrm>
        </p:grpSpPr>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46" name="Straight Connector 45"/>
            <p:cNvCxnSpPr>
              <a:stCxn id="42" idx="3"/>
              <a:endCxn id="45" idx="1"/>
            </p:cNvCxnSpPr>
            <p:nvPr/>
          </p:nvCxnSpPr>
          <p:spPr>
            <a:xfrm flipV="1">
              <a:off x="1729489" y="2440400"/>
              <a:ext cx="36775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43" idx="2"/>
              <a:endCxn id="44" idx="0"/>
            </p:cNvCxnSpPr>
            <p:nvPr/>
          </p:nvCxnSpPr>
          <p:spPr>
            <a:xfrm>
              <a:off x="1870318" y="2457567"/>
              <a:ext cx="165912"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42" idx="3"/>
              <a:endCxn id="44" idx="1"/>
            </p:cNvCxnSpPr>
            <p:nvPr/>
          </p:nvCxnSpPr>
          <p:spPr>
            <a:xfrm>
              <a:off x="1729489" y="2627134"/>
              <a:ext cx="152400"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44" idx="3"/>
              <a:endCxn id="45" idx="2"/>
            </p:cNvCxnSpPr>
            <p:nvPr/>
          </p:nvCxnSpPr>
          <p:spPr>
            <a:xfrm flipV="1">
              <a:off x="2190570" y="2609967"/>
              <a:ext cx="6101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43" idx="3"/>
              <a:endCxn id="45" idx="0"/>
            </p:cNvCxnSpPr>
            <p:nvPr/>
          </p:nvCxnSpPr>
          <p:spPr>
            <a:xfrm flipV="1">
              <a:off x="2024658" y="2270833"/>
              <a:ext cx="226925" cy="17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42" idx="0"/>
              <a:endCxn id="43" idx="1"/>
            </p:cNvCxnSpPr>
            <p:nvPr/>
          </p:nvCxnSpPr>
          <p:spPr>
            <a:xfrm flipV="1">
              <a:off x="1575149" y="2288000"/>
              <a:ext cx="140828" cy="169567"/>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4963394" y="3622988"/>
            <a:ext cx="985115" cy="847835"/>
            <a:chOff x="1420808" y="2118433"/>
            <a:chExt cx="985115" cy="847835"/>
          </a:xfrm>
        </p:grpSpPr>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57" name="Straight Connector 56"/>
            <p:cNvCxnSpPr>
              <a:stCxn id="53" idx="3"/>
              <a:endCxn id="56" idx="1"/>
            </p:cNvCxnSpPr>
            <p:nvPr/>
          </p:nvCxnSpPr>
          <p:spPr>
            <a:xfrm flipV="1">
              <a:off x="1729489" y="2440400"/>
              <a:ext cx="36775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a:stCxn id="54" idx="2"/>
              <a:endCxn id="55" idx="0"/>
            </p:cNvCxnSpPr>
            <p:nvPr/>
          </p:nvCxnSpPr>
          <p:spPr>
            <a:xfrm>
              <a:off x="1870318" y="2457567"/>
              <a:ext cx="165912"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3" idx="3"/>
              <a:endCxn id="55" idx="1"/>
            </p:cNvCxnSpPr>
            <p:nvPr/>
          </p:nvCxnSpPr>
          <p:spPr>
            <a:xfrm>
              <a:off x="1729489" y="2627134"/>
              <a:ext cx="152400"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5" idx="3"/>
              <a:endCxn id="56" idx="2"/>
            </p:cNvCxnSpPr>
            <p:nvPr/>
          </p:nvCxnSpPr>
          <p:spPr>
            <a:xfrm flipV="1">
              <a:off x="2190570" y="2609967"/>
              <a:ext cx="6101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4" idx="3"/>
              <a:endCxn id="56" idx="0"/>
            </p:cNvCxnSpPr>
            <p:nvPr/>
          </p:nvCxnSpPr>
          <p:spPr>
            <a:xfrm flipV="1">
              <a:off x="2024658" y="2270833"/>
              <a:ext cx="226925" cy="17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0"/>
              <a:endCxn id="54" idx="1"/>
            </p:cNvCxnSpPr>
            <p:nvPr/>
          </p:nvCxnSpPr>
          <p:spPr>
            <a:xfrm flipV="1">
              <a:off x="1575149" y="2288000"/>
              <a:ext cx="140828" cy="169567"/>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3" name="Group 62"/>
          <p:cNvGrpSpPr/>
          <p:nvPr/>
        </p:nvGrpSpPr>
        <p:grpSpPr>
          <a:xfrm>
            <a:off x="3099239" y="2609967"/>
            <a:ext cx="1328550" cy="1334988"/>
            <a:chOff x="1420808" y="2118433"/>
            <a:chExt cx="985115" cy="847835"/>
          </a:xfrm>
        </p:grpSpPr>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65" name="Picture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68" name="Straight Connector 67"/>
            <p:cNvCxnSpPr>
              <a:stCxn id="64" idx="3"/>
              <a:endCxn id="67" idx="1"/>
            </p:cNvCxnSpPr>
            <p:nvPr/>
          </p:nvCxnSpPr>
          <p:spPr>
            <a:xfrm flipV="1">
              <a:off x="1729489" y="2440400"/>
              <a:ext cx="36775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65" idx="2"/>
              <a:endCxn id="66" idx="0"/>
            </p:cNvCxnSpPr>
            <p:nvPr/>
          </p:nvCxnSpPr>
          <p:spPr>
            <a:xfrm>
              <a:off x="1870318" y="2457567"/>
              <a:ext cx="165912"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64" idx="3"/>
              <a:endCxn id="66" idx="1"/>
            </p:cNvCxnSpPr>
            <p:nvPr/>
          </p:nvCxnSpPr>
          <p:spPr>
            <a:xfrm>
              <a:off x="1729489" y="2627134"/>
              <a:ext cx="152400"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66" idx="3"/>
              <a:endCxn id="67" idx="2"/>
            </p:cNvCxnSpPr>
            <p:nvPr/>
          </p:nvCxnSpPr>
          <p:spPr>
            <a:xfrm flipV="1">
              <a:off x="2190570" y="2609967"/>
              <a:ext cx="6101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65" idx="3"/>
              <a:endCxn id="67" idx="0"/>
            </p:cNvCxnSpPr>
            <p:nvPr/>
          </p:nvCxnSpPr>
          <p:spPr>
            <a:xfrm flipV="1">
              <a:off x="2024658" y="2270833"/>
              <a:ext cx="226925" cy="17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64" idx="0"/>
              <a:endCxn id="65" idx="1"/>
            </p:cNvCxnSpPr>
            <p:nvPr/>
          </p:nvCxnSpPr>
          <p:spPr>
            <a:xfrm flipV="1">
              <a:off x="1575149" y="2288000"/>
              <a:ext cx="140828" cy="169567"/>
            </a:xfrm>
            <a:prstGeom prst="line">
              <a:avLst/>
            </a:prstGeom>
          </p:spPr>
          <p:style>
            <a:lnRef idx="2">
              <a:schemeClr val="accent1"/>
            </a:lnRef>
            <a:fillRef idx="0">
              <a:schemeClr val="accent1"/>
            </a:fillRef>
            <a:effectRef idx="1">
              <a:schemeClr val="accent1"/>
            </a:effectRef>
            <a:fontRef idx="minor">
              <a:schemeClr val="tx1"/>
            </a:fontRef>
          </p:style>
        </p:cxnSp>
      </p:grpSp>
      <p:sp>
        <p:nvSpPr>
          <p:cNvPr id="75" name="Left Arrow 74"/>
          <p:cNvSpPr/>
          <p:nvPr/>
        </p:nvSpPr>
        <p:spPr>
          <a:xfrm rot="7651528" flipH="1">
            <a:off x="3860374" y="2374278"/>
            <a:ext cx="590129" cy="333942"/>
          </a:xfrm>
          <a:prstGeom prst="leftArrow">
            <a:avLst>
              <a:gd name="adj1" fmla="val 40844"/>
              <a:gd name="adj2" fmla="val 53036"/>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6" name="Left Arrow 75"/>
          <p:cNvSpPr/>
          <p:nvPr/>
        </p:nvSpPr>
        <p:spPr>
          <a:xfrm rot="7651528">
            <a:off x="3006551" y="3813931"/>
            <a:ext cx="635462" cy="314814"/>
          </a:xfrm>
          <a:prstGeom prst="leftArrow">
            <a:avLst>
              <a:gd name="adj1" fmla="val 40844"/>
              <a:gd name="adj2" fmla="val 53036"/>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7" name="Left Arrow 76"/>
          <p:cNvSpPr/>
          <p:nvPr/>
        </p:nvSpPr>
        <p:spPr>
          <a:xfrm rot="1515718">
            <a:off x="4222275" y="3520551"/>
            <a:ext cx="742851" cy="314814"/>
          </a:xfrm>
          <a:prstGeom prst="leftArrow">
            <a:avLst>
              <a:gd name="adj1" fmla="val 40844"/>
              <a:gd name="adj2" fmla="val 53036"/>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8" name="Left Arrow 77"/>
          <p:cNvSpPr/>
          <p:nvPr/>
        </p:nvSpPr>
        <p:spPr>
          <a:xfrm rot="12180419">
            <a:off x="2413386" y="2631066"/>
            <a:ext cx="731203" cy="331269"/>
          </a:xfrm>
          <a:prstGeom prst="leftArrow">
            <a:avLst>
              <a:gd name="adj1" fmla="val 40844"/>
              <a:gd name="adj2" fmla="val 53036"/>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4" name="TextBox 73"/>
          <p:cNvSpPr txBox="1"/>
          <p:nvPr/>
        </p:nvSpPr>
        <p:spPr>
          <a:xfrm>
            <a:off x="3515534" y="4012505"/>
            <a:ext cx="1454244" cy="307777"/>
          </a:xfrm>
          <a:prstGeom prst="rect">
            <a:avLst/>
          </a:prstGeom>
          <a:noFill/>
        </p:spPr>
        <p:txBody>
          <a:bodyPr wrap="none" rtlCol="0">
            <a:spAutoFit/>
          </a:bodyPr>
          <a:lstStyle/>
          <a:p>
            <a:r>
              <a:rPr lang="en-US" sz="1400" dirty="0" smtClean="0"/>
              <a:t>Parameter server</a:t>
            </a:r>
            <a:endParaRPr lang="en-US" sz="1400" dirty="0"/>
          </a:p>
        </p:txBody>
      </p:sp>
      <p:sp>
        <p:nvSpPr>
          <p:cNvPr id="79" name="Multiply 78"/>
          <p:cNvSpPr/>
          <p:nvPr/>
        </p:nvSpPr>
        <p:spPr>
          <a:xfrm>
            <a:off x="2328006" y="4131689"/>
            <a:ext cx="1061879" cy="1041246"/>
          </a:xfrm>
          <a:prstGeom prst="mathMultiply">
            <a:avLst>
              <a:gd name="adj1" fmla="val 10545"/>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0" name="TextBox 79"/>
          <p:cNvSpPr txBox="1"/>
          <p:nvPr/>
        </p:nvSpPr>
        <p:spPr>
          <a:xfrm>
            <a:off x="0" y="6488668"/>
            <a:ext cx="9324709" cy="369332"/>
          </a:xfrm>
          <a:prstGeom prst="rect">
            <a:avLst/>
          </a:prstGeom>
          <a:noFill/>
        </p:spPr>
        <p:txBody>
          <a:bodyPr wrap="square" rtlCol="0">
            <a:spAutoFit/>
          </a:bodyPr>
          <a:lstStyle/>
          <a:p>
            <a:r>
              <a:rPr lang="en-US" dirty="0" smtClean="0"/>
              <a:t>Le, et al., </a:t>
            </a:r>
            <a:r>
              <a:rPr lang="en-US" i="1" dirty="0" smtClean="0"/>
              <a:t>Building high-level features using large-scale unsupervised learning</a:t>
            </a:r>
            <a:r>
              <a:rPr lang="en-US" dirty="0" smtClean="0"/>
              <a:t>. ICML 2012</a:t>
            </a:r>
            <a:endParaRPr lang="en-US" dirty="0"/>
          </a:p>
        </p:txBody>
      </p:sp>
    </p:spTree>
    <p:extLst>
      <p:ext uri="{BB962C8B-B14F-4D97-AF65-F5344CB8AC3E}">
        <p14:creationId xmlns:p14="http://schemas.microsoft.com/office/powerpoint/2010/main" val="1657733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endParaRPr lang="en-US"/>
          </a:p>
        </p:txBody>
      </p:sp>
      <p:sp>
        <p:nvSpPr>
          <p:cNvPr id="11" name="TextBox 10"/>
          <p:cNvSpPr txBox="1"/>
          <p:nvPr/>
        </p:nvSpPr>
        <p:spPr>
          <a:xfrm>
            <a:off x="3360861" y="203805"/>
            <a:ext cx="2359089" cy="523220"/>
          </a:xfrm>
          <a:prstGeom prst="rect">
            <a:avLst/>
          </a:prstGeom>
          <a:noFill/>
        </p:spPr>
        <p:txBody>
          <a:bodyPr wrap="none" rtlCol="0">
            <a:spAutoFit/>
          </a:bodyPr>
          <a:lstStyle/>
          <a:p>
            <a:pPr algn="ctr"/>
            <a:r>
              <a:rPr lang="en-US" sz="2800" dirty="0" smtClean="0"/>
              <a:t>Parallel L-BFGS</a:t>
            </a:r>
            <a:endParaRPr lang="en-US" sz="2800" dirty="0"/>
          </a:p>
        </p:txBody>
      </p:sp>
      <p:grpSp>
        <p:nvGrpSpPr>
          <p:cNvPr id="29" name="Group 28"/>
          <p:cNvGrpSpPr/>
          <p:nvPr/>
        </p:nvGrpSpPr>
        <p:grpSpPr>
          <a:xfrm>
            <a:off x="1420808" y="2118433"/>
            <a:ext cx="985115" cy="847835"/>
            <a:chOff x="1420808" y="2118433"/>
            <a:chExt cx="985115" cy="847835"/>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3" name="Straight Connector 2"/>
            <p:cNvCxnSpPr>
              <a:stCxn id="6" idx="3"/>
              <a:endCxn id="10" idx="1"/>
            </p:cNvCxnSpPr>
            <p:nvPr/>
          </p:nvCxnSpPr>
          <p:spPr>
            <a:xfrm flipV="1">
              <a:off x="1729489" y="2440400"/>
              <a:ext cx="36775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8" idx="2"/>
              <a:endCxn id="9" idx="0"/>
            </p:cNvCxnSpPr>
            <p:nvPr/>
          </p:nvCxnSpPr>
          <p:spPr>
            <a:xfrm>
              <a:off x="1870318" y="2457567"/>
              <a:ext cx="165912"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6" idx="3"/>
              <a:endCxn id="9" idx="1"/>
            </p:cNvCxnSpPr>
            <p:nvPr/>
          </p:nvCxnSpPr>
          <p:spPr>
            <a:xfrm>
              <a:off x="1729489" y="2627134"/>
              <a:ext cx="152400"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9" idx="3"/>
              <a:endCxn id="10" idx="2"/>
            </p:cNvCxnSpPr>
            <p:nvPr/>
          </p:nvCxnSpPr>
          <p:spPr>
            <a:xfrm flipV="1">
              <a:off x="2190570" y="2609967"/>
              <a:ext cx="6101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a:stCxn id="8" idx="3"/>
              <a:endCxn id="10" idx="0"/>
            </p:cNvCxnSpPr>
            <p:nvPr/>
          </p:nvCxnSpPr>
          <p:spPr>
            <a:xfrm flipV="1">
              <a:off x="2024658" y="2270833"/>
              <a:ext cx="226925" cy="17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6" idx="0"/>
              <a:endCxn id="8" idx="1"/>
            </p:cNvCxnSpPr>
            <p:nvPr/>
          </p:nvCxnSpPr>
          <p:spPr>
            <a:xfrm flipV="1">
              <a:off x="1575149" y="2288000"/>
              <a:ext cx="140828" cy="169567"/>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a:off x="3978279" y="1511300"/>
            <a:ext cx="985115" cy="847835"/>
            <a:chOff x="1420808" y="2118433"/>
            <a:chExt cx="985115" cy="847835"/>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35" name="Straight Connector 34"/>
            <p:cNvCxnSpPr>
              <a:stCxn id="31" idx="3"/>
              <a:endCxn id="34" idx="1"/>
            </p:cNvCxnSpPr>
            <p:nvPr/>
          </p:nvCxnSpPr>
          <p:spPr>
            <a:xfrm flipV="1">
              <a:off x="1729489" y="2440400"/>
              <a:ext cx="36775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a:stCxn id="32" idx="2"/>
              <a:endCxn id="33" idx="0"/>
            </p:cNvCxnSpPr>
            <p:nvPr/>
          </p:nvCxnSpPr>
          <p:spPr>
            <a:xfrm>
              <a:off x="1870318" y="2457567"/>
              <a:ext cx="165912"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Connector 36"/>
            <p:cNvCxnSpPr>
              <a:stCxn id="31" idx="3"/>
              <a:endCxn id="33" idx="1"/>
            </p:cNvCxnSpPr>
            <p:nvPr/>
          </p:nvCxnSpPr>
          <p:spPr>
            <a:xfrm>
              <a:off x="1729489" y="2627134"/>
              <a:ext cx="152400"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33" idx="3"/>
              <a:endCxn id="34" idx="2"/>
            </p:cNvCxnSpPr>
            <p:nvPr/>
          </p:nvCxnSpPr>
          <p:spPr>
            <a:xfrm flipV="1">
              <a:off x="2190570" y="2609967"/>
              <a:ext cx="6101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a:stCxn id="32" idx="3"/>
              <a:endCxn id="34" idx="0"/>
            </p:cNvCxnSpPr>
            <p:nvPr/>
          </p:nvCxnSpPr>
          <p:spPr>
            <a:xfrm flipV="1">
              <a:off x="2024658" y="2270833"/>
              <a:ext cx="226925" cy="17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31" idx="0"/>
              <a:endCxn id="32" idx="1"/>
            </p:cNvCxnSpPr>
            <p:nvPr/>
          </p:nvCxnSpPr>
          <p:spPr>
            <a:xfrm flipV="1">
              <a:off x="1575149" y="2288000"/>
              <a:ext cx="140828" cy="169567"/>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2329477" y="4283819"/>
            <a:ext cx="985115" cy="847835"/>
            <a:chOff x="1420808" y="2118433"/>
            <a:chExt cx="985115" cy="847835"/>
          </a:xfrm>
        </p:grpSpPr>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46" name="Straight Connector 45"/>
            <p:cNvCxnSpPr>
              <a:stCxn id="42" idx="3"/>
              <a:endCxn id="45" idx="1"/>
            </p:cNvCxnSpPr>
            <p:nvPr/>
          </p:nvCxnSpPr>
          <p:spPr>
            <a:xfrm flipV="1">
              <a:off x="1729489" y="2440400"/>
              <a:ext cx="36775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43" idx="2"/>
              <a:endCxn id="44" idx="0"/>
            </p:cNvCxnSpPr>
            <p:nvPr/>
          </p:nvCxnSpPr>
          <p:spPr>
            <a:xfrm>
              <a:off x="1870318" y="2457567"/>
              <a:ext cx="165912"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42" idx="3"/>
              <a:endCxn id="44" idx="1"/>
            </p:cNvCxnSpPr>
            <p:nvPr/>
          </p:nvCxnSpPr>
          <p:spPr>
            <a:xfrm>
              <a:off x="1729489" y="2627134"/>
              <a:ext cx="152400"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44" idx="3"/>
              <a:endCxn id="45" idx="2"/>
            </p:cNvCxnSpPr>
            <p:nvPr/>
          </p:nvCxnSpPr>
          <p:spPr>
            <a:xfrm flipV="1">
              <a:off x="2190570" y="2609967"/>
              <a:ext cx="6101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43" idx="3"/>
              <a:endCxn id="45" idx="0"/>
            </p:cNvCxnSpPr>
            <p:nvPr/>
          </p:nvCxnSpPr>
          <p:spPr>
            <a:xfrm flipV="1">
              <a:off x="2024658" y="2270833"/>
              <a:ext cx="226925" cy="17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42" idx="0"/>
              <a:endCxn id="43" idx="1"/>
            </p:cNvCxnSpPr>
            <p:nvPr/>
          </p:nvCxnSpPr>
          <p:spPr>
            <a:xfrm flipV="1">
              <a:off x="1575149" y="2288000"/>
              <a:ext cx="140828" cy="169567"/>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4963394" y="3622988"/>
            <a:ext cx="985115" cy="847835"/>
            <a:chOff x="1420808" y="2118433"/>
            <a:chExt cx="985115" cy="847835"/>
          </a:xfrm>
        </p:grpSpPr>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55" name="Picture 5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57" name="Straight Connector 56"/>
            <p:cNvCxnSpPr>
              <a:stCxn id="53" idx="3"/>
              <a:endCxn id="56" idx="1"/>
            </p:cNvCxnSpPr>
            <p:nvPr/>
          </p:nvCxnSpPr>
          <p:spPr>
            <a:xfrm flipV="1">
              <a:off x="1729489" y="2440400"/>
              <a:ext cx="36775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a:stCxn id="54" idx="2"/>
              <a:endCxn id="55" idx="0"/>
            </p:cNvCxnSpPr>
            <p:nvPr/>
          </p:nvCxnSpPr>
          <p:spPr>
            <a:xfrm>
              <a:off x="1870318" y="2457567"/>
              <a:ext cx="165912"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a:stCxn id="53" idx="3"/>
              <a:endCxn id="55" idx="1"/>
            </p:cNvCxnSpPr>
            <p:nvPr/>
          </p:nvCxnSpPr>
          <p:spPr>
            <a:xfrm>
              <a:off x="1729489" y="2627134"/>
              <a:ext cx="152400"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55" idx="3"/>
              <a:endCxn id="56" idx="2"/>
            </p:cNvCxnSpPr>
            <p:nvPr/>
          </p:nvCxnSpPr>
          <p:spPr>
            <a:xfrm flipV="1">
              <a:off x="2190570" y="2609967"/>
              <a:ext cx="6101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54" idx="3"/>
              <a:endCxn id="56" idx="0"/>
            </p:cNvCxnSpPr>
            <p:nvPr/>
          </p:nvCxnSpPr>
          <p:spPr>
            <a:xfrm flipV="1">
              <a:off x="2024658" y="2270833"/>
              <a:ext cx="226925" cy="17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53" idx="0"/>
              <a:endCxn id="54" idx="1"/>
            </p:cNvCxnSpPr>
            <p:nvPr/>
          </p:nvCxnSpPr>
          <p:spPr>
            <a:xfrm flipV="1">
              <a:off x="1575149" y="2288000"/>
              <a:ext cx="140828" cy="169567"/>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63" name="Group 62"/>
          <p:cNvGrpSpPr/>
          <p:nvPr/>
        </p:nvGrpSpPr>
        <p:grpSpPr>
          <a:xfrm>
            <a:off x="3099239" y="2609967"/>
            <a:ext cx="1328550" cy="1334988"/>
            <a:chOff x="1420808" y="2118433"/>
            <a:chExt cx="985115" cy="847835"/>
          </a:xfrm>
        </p:grpSpPr>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808" y="2457567"/>
              <a:ext cx="308681" cy="339134"/>
            </a:xfrm>
            <a:prstGeom prst="rect">
              <a:avLst/>
            </a:prstGeom>
          </p:spPr>
        </p:pic>
        <p:pic>
          <p:nvPicPr>
            <p:cNvPr id="65" name="Picture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977" y="2118433"/>
              <a:ext cx="308681" cy="339134"/>
            </a:xfrm>
            <a:prstGeom prst="rect">
              <a:avLst/>
            </a:prstGeom>
          </p:spPr>
        </p:pic>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889" y="2627134"/>
              <a:ext cx="308681" cy="339134"/>
            </a:xfrm>
            <a:prstGeom prst="rect">
              <a:avLst/>
            </a:prstGeom>
          </p:spPr>
        </p:pic>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7242" y="2270833"/>
              <a:ext cx="308681" cy="339134"/>
            </a:xfrm>
            <a:prstGeom prst="rect">
              <a:avLst/>
            </a:prstGeom>
          </p:spPr>
        </p:pic>
        <p:cxnSp>
          <p:nvCxnSpPr>
            <p:cNvPr id="68" name="Straight Connector 67"/>
            <p:cNvCxnSpPr>
              <a:stCxn id="64" idx="3"/>
              <a:endCxn id="67" idx="1"/>
            </p:cNvCxnSpPr>
            <p:nvPr/>
          </p:nvCxnSpPr>
          <p:spPr>
            <a:xfrm flipV="1">
              <a:off x="1729489" y="2440400"/>
              <a:ext cx="36775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65" idx="2"/>
              <a:endCxn id="66" idx="0"/>
            </p:cNvCxnSpPr>
            <p:nvPr/>
          </p:nvCxnSpPr>
          <p:spPr>
            <a:xfrm>
              <a:off x="1870318" y="2457567"/>
              <a:ext cx="165912"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64" idx="3"/>
              <a:endCxn id="66" idx="1"/>
            </p:cNvCxnSpPr>
            <p:nvPr/>
          </p:nvCxnSpPr>
          <p:spPr>
            <a:xfrm>
              <a:off x="1729489" y="2627134"/>
              <a:ext cx="152400" cy="169567"/>
            </a:xfrm>
            <a:prstGeom prst="line">
              <a:avLst/>
            </a:prstGeom>
          </p:spPr>
          <p:style>
            <a:lnRef idx="2">
              <a:schemeClr val="accent1"/>
            </a:lnRef>
            <a:fillRef idx="0">
              <a:schemeClr val="accent1"/>
            </a:fillRef>
            <a:effectRef idx="1">
              <a:schemeClr val="accent1"/>
            </a:effectRef>
            <a:fontRef idx="minor">
              <a:schemeClr val="tx1"/>
            </a:fontRef>
          </p:style>
        </p:cxnSp>
        <p:cxnSp>
          <p:nvCxnSpPr>
            <p:cNvPr id="71" name="Straight Connector 70"/>
            <p:cNvCxnSpPr>
              <a:stCxn id="66" idx="3"/>
              <a:endCxn id="67" idx="2"/>
            </p:cNvCxnSpPr>
            <p:nvPr/>
          </p:nvCxnSpPr>
          <p:spPr>
            <a:xfrm flipV="1">
              <a:off x="2190570" y="2609967"/>
              <a:ext cx="61013" cy="186734"/>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Straight Connector 71"/>
            <p:cNvCxnSpPr>
              <a:stCxn id="65" idx="3"/>
              <a:endCxn id="67" idx="0"/>
            </p:cNvCxnSpPr>
            <p:nvPr/>
          </p:nvCxnSpPr>
          <p:spPr>
            <a:xfrm flipV="1">
              <a:off x="2024658" y="2270833"/>
              <a:ext cx="226925" cy="17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73" name="Straight Connector 72"/>
            <p:cNvCxnSpPr>
              <a:stCxn id="64" idx="0"/>
              <a:endCxn id="65" idx="1"/>
            </p:cNvCxnSpPr>
            <p:nvPr/>
          </p:nvCxnSpPr>
          <p:spPr>
            <a:xfrm flipV="1">
              <a:off x="1575149" y="2288000"/>
              <a:ext cx="140828" cy="169567"/>
            </a:xfrm>
            <a:prstGeom prst="line">
              <a:avLst/>
            </a:prstGeom>
          </p:spPr>
          <p:style>
            <a:lnRef idx="2">
              <a:schemeClr val="accent1"/>
            </a:lnRef>
            <a:fillRef idx="0">
              <a:schemeClr val="accent1"/>
            </a:fillRef>
            <a:effectRef idx="1">
              <a:schemeClr val="accent1"/>
            </a:effectRef>
            <a:fontRef idx="minor">
              <a:schemeClr val="tx1"/>
            </a:fontRef>
          </p:style>
        </p:cxnSp>
      </p:grpSp>
      <p:sp>
        <p:nvSpPr>
          <p:cNvPr id="75" name="Left Arrow 74"/>
          <p:cNvSpPr/>
          <p:nvPr/>
        </p:nvSpPr>
        <p:spPr>
          <a:xfrm rot="7651528" flipH="1">
            <a:off x="3860374" y="2374278"/>
            <a:ext cx="590129" cy="333942"/>
          </a:xfrm>
          <a:prstGeom prst="leftArrow">
            <a:avLst>
              <a:gd name="adj1" fmla="val 40844"/>
              <a:gd name="adj2" fmla="val 53036"/>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6" name="Left Arrow 75"/>
          <p:cNvSpPr/>
          <p:nvPr/>
        </p:nvSpPr>
        <p:spPr>
          <a:xfrm rot="7651528">
            <a:off x="3006551" y="3813931"/>
            <a:ext cx="635462" cy="314814"/>
          </a:xfrm>
          <a:prstGeom prst="leftArrow">
            <a:avLst>
              <a:gd name="adj1" fmla="val 40844"/>
              <a:gd name="adj2" fmla="val 53036"/>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7" name="Left Arrow 76"/>
          <p:cNvSpPr/>
          <p:nvPr/>
        </p:nvSpPr>
        <p:spPr>
          <a:xfrm rot="1515718">
            <a:off x="4222275" y="3520551"/>
            <a:ext cx="742851" cy="314814"/>
          </a:xfrm>
          <a:prstGeom prst="leftArrow">
            <a:avLst>
              <a:gd name="adj1" fmla="val 40844"/>
              <a:gd name="adj2" fmla="val 53036"/>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8" name="Left Arrow 77"/>
          <p:cNvSpPr/>
          <p:nvPr/>
        </p:nvSpPr>
        <p:spPr>
          <a:xfrm rot="12180419">
            <a:off x="2413386" y="2631066"/>
            <a:ext cx="731203" cy="331269"/>
          </a:xfrm>
          <a:prstGeom prst="leftArrow">
            <a:avLst>
              <a:gd name="adj1" fmla="val 40844"/>
              <a:gd name="adj2" fmla="val 53036"/>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4" name="TextBox 73"/>
          <p:cNvSpPr txBox="1"/>
          <p:nvPr/>
        </p:nvSpPr>
        <p:spPr>
          <a:xfrm>
            <a:off x="3515534" y="4012505"/>
            <a:ext cx="1454244" cy="307777"/>
          </a:xfrm>
          <a:prstGeom prst="rect">
            <a:avLst/>
          </a:prstGeom>
          <a:noFill/>
        </p:spPr>
        <p:txBody>
          <a:bodyPr wrap="none" rtlCol="0">
            <a:spAutoFit/>
          </a:bodyPr>
          <a:lstStyle/>
          <a:p>
            <a:r>
              <a:rPr lang="en-US" sz="1400" dirty="0" smtClean="0"/>
              <a:t>Parameter server</a:t>
            </a:r>
            <a:endParaRPr lang="en-US" sz="1400" dirty="0"/>
          </a:p>
        </p:txBody>
      </p:sp>
      <p:sp>
        <p:nvSpPr>
          <p:cNvPr id="80" name="TextBox 79"/>
          <p:cNvSpPr txBox="1"/>
          <p:nvPr/>
        </p:nvSpPr>
        <p:spPr>
          <a:xfrm>
            <a:off x="0" y="6488668"/>
            <a:ext cx="9324709" cy="369332"/>
          </a:xfrm>
          <a:prstGeom prst="rect">
            <a:avLst/>
          </a:prstGeom>
          <a:noFill/>
        </p:spPr>
        <p:txBody>
          <a:bodyPr wrap="square" rtlCol="0">
            <a:spAutoFit/>
          </a:bodyPr>
          <a:lstStyle/>
          <a:p>
            <a:r>
              <a:rPr lang="en-US" dirty="0" smtClean="0"/>
              <a:t>Le, et al., </a:t>
            </a:r>
            <a:r>
              <a:rPr lang="en-US" i="1" dirty="0" smtClean="0"/>
              <a:t>Building high-level features using large-scale unsupervised learning</a:t>
            </a:r>
            <a:r>
              <a:rPr lang="en-US" dirty="0" smtClean="0"/>
              <a:t>. ICML 2012</a:t>
            </a:r>
            <a:endParaRPr lang="en-US" dirty="0"/>
          </a:p>
        </p:txBody>
      </p:sp>
      <p:sp>
        <p:nvSpPr>
          <p:cNvPr id="2" name="Oval 1"/>
          <p:cNvSpPr/>
          <p:nvPr/>
        </p:nvSpPr>
        <p:spPr>
          <a:xfrm>
            <a:off x="4969778" y="2796701"/>
            <a:ext cx="443126" cy="436983"/>
          </a:xfrm>
          <a:prstGeom prst="ellipse">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FFFF00"/>
              </a:solidFill>
            </a:endParaRPr>
          </a:p>
        </p:txBody>
      </p:sp>
      <p:cxnSp>
        <p:nvCxnSpPr>
          <p:cNvPr id="7" name="Straight Arrow Connector 6"/>
          <p:cNvCxnSpPr>
            <a:endCxn id="2" idx="1"/>
          </p:cNvCxnSpPr>
          <p:nvPr/>
        </p:nvCxnSpPr>
        <p:spPr>
          <a:xfrm>
            <a:off x="2638158" y="2501348"/>
            <a:ext cx="2396514" cy="35934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a:endCxn id="2" idx="3"/>
          </p:cNvCxnSpPr>
          <p:nvPr/>
        </p:nvCxnSpPr>
        <p:spPr>
          <a:xfrm flipV="1">
            <a:off x="3497311" y="3169689"/>
            <a:ext cx="1537361" cy="14532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a:endCxn id="2" idx="0"/>
          </p:cNvCxnSpPr>
          <p:nvPr/>
        </p:nvCxnSpPr>
        <p:spPr>
          <a:xfrm>
            <a:off x="4887941" y="2063782"/>
            <a:ext cx="303400" cy="73291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a:stCxn id="54" idx="0"/>
            <a:endCxn id="2" idx="5"/>
          </p:cNvCxnSpPr>
          <p:nvPr/>
        </p:nvCxnSpPr>
        <p:spPr>
          <a:xfrm flipH="1" flipV="1">
            <a:off x="5348010" y="3169689"/>
            <a:ext cx="64894" cy="45329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412904" y="2501348"/>
            <a:ext cx="2315891" cy="584776"/>
          </a:xfrm>
          <a:prstGeom prst="rect">
            <a:avLst/>
          </a:prstGeom>
          <a:noFill/>
        </p:spPr>
        <p:txBody>
          <a:bodyPr wrap="square" rtlCol="0">
            <a:spAutoFit/>
          </a:bodyPr>
          <a:lstStyle/>
          <a:p>
            <a:r>
              <a:rPr lang="en-US" sz="1600" dirty="0" smtClean="0"/>
              <a:t>Coordinator (communicate indices)</a:t>
            </a:r>
            <a:endParaRPr lang="en-US" sz="1600" dirty="0"/>
          </a:p>
        </p:txBody>
      </p:sp>
    </p:spTree>
    <p:extLst>
      <p:ext uri="{BB962C8B-B14F-4D97-AF65-F5344CB8AC3E}">
        <p14:creationId xmlns:p14="http://schemas.microsoft.com/office/powerpoint/2010/main" val="41963028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Summary of Scaling up</a:t>
            </a:r>
            <a:endParaRPr lang="en-US" sz="2800" dirty="0"/>
          </a:p>
        </p:txBody>
      </p:sp>
      <p:sp>
        <p:nvSpPr>
          <p:cNvPr id="13" name="TextBox 12"/>
          <p:cNvSpPr txBox="1"/>
          <p:nvPr/>
        </p:nvSpPr>
        <p:spPr>
          <a:xfrm>
            <a:off x="1657664" y="1584458"/>
            <a:ext cx="7486336" cy="1200329"/>
          </a:xfrm>
          <a:prstGeom prst="rect">
            <a:avLst/>
          </a:prstGeom>
          <a:noFill/>
        </p:spPr>
        <p:txBody>
          <a:bodyPr wrap="square" rtlCol="0">
            <a:spAutoFit/>
          </a:bodyPr>
          <a:lstStyle/>
          <a:p>
            <a:pPr marL="285750" indent="-285750">
              <a:buFontTx/>
              <a:buChar char="-"/>
            </a:pPr>
            <a:r>
              <a:rPr lang="en-US" dirty="0" smtClean="0"/>
              <a:t>Local connectivity</a:t>
            </a:r>
          </a:p>
          <a:p>
            <a:pPr marL="285750" indent="-285750">
              <a:buFontTx/>
              <a:buChar char="-"/>
            </a:pPr>
            <a:endParaRPr lang="en-US" dirty="0"/>
          </a:p>
          <a:p>
            <a:pPr marL="285750" indent="-285750">
              <a:buFontTx/>
              <a:buChar char="-"/>
            </a:pPr>
            <a:r>
              <a:rPr lang="en-US" dirty="0" smtClean="0"/>
              <a:t>Asynchronous SGDs</a:t>
            </a:r>
            <a:endParaRPr lang="en-US" dirty="0"/>
          </a:p>
          <a:p>
            <a:endParaRPr lang="en-US" dirty="0"/>
          </a:p>
        </p:txBody>
      </p:sp>
      <p:sp>
        <p:nvSpPr>
          <p:cNvPr id="4" name="Title 1"/>
          <p:cNvSpPr txBox="1">
            <a:spLocks/>
          </p:cNvSpPr>
          <p:nvPr/>
        </p:nvSpPr>
        <p:spPr>
          <a:xfrm>
            <a:off x="609600" y="242573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 And more</a:t>
            </a:r>
            <a:endParaRPr lang="en-US" sz="2800" dirty="0"/>
          </a:p>
        </p:txBody>
      </p:sp>
      <p:sp>
        <p:nvSpPr>
          <p:cNvPr id="5" name="TextBox 4"/>
          <p:cNvSpPr txBox="1"/>
          <p:nvPr/>
        </p:nvSpPr>
        <p:spPr>
          <a:xfrm>
            <a:off x="1509302" y="3635584"/>
            <a:ext cx="7486336" cy="2585323"/>
          </a:xfrm>
          <a:prstGeom prst="rect">
            <a:avLst/>
          </a:prstGeom>
          <a:noFill/>
        </p:spPr>
        <p:txBody>
          <a:bodyPr wrap="square" rtlCol="0">
            <a:spAutoFit/>
          </a:bodyPr>
          <a:lstStyle/>
          <a:p>
            <a:pPr marL="285750" indent="-285750">
              <a:buFontTx/>
              <a:buChar char="-"/>
            </a:pPr>
            <a:r>
              <a:rPr lang="en-US" dirty="0" smtClean="0"/>
              <a:t>RPC </a:t>
            </a:r>
            <a:r>
              <a:rPr lang="en-US" dirty="0" err="1" smtClean="0"/>
              <a:t>vs</a:t>
            </a:r>
            <a:r>
              <a:rPr lang="en-US" dirty="0" smtClean="0"/>
              <a:t> </a:t>
            </a:r>
            <a:r>
              <a:rPr lang="en-US" dirty="0" err="1" smtClean="0"/>
              <a:t>MapReduce</a:t>
            </a:r>
            <a:endParaRPr lang="en-US" dirty="0" smtClean="0"/>
          </a:p>
          <a:p>
            <a:pPr marL="285750" indent="-285750">
              <a:buFontTx/>
              <a:buChar char="-"/>
            </a:pPr>
            <a:endParaRPr lang="en-US" dirty="0"/>
          </a:p>
          <a:p>
            <a:pPr marL="285750" indent="-285750">
              <a:buFontTx/>
              <a:buChar char="-"/>
            </a:pPr>
            <a:r>
              <a:rPr lang="en-US" dirty="0" smtClean="0"/>
              <a:t>Prefetching</a:t>
            </a:r>
          </a:p>
          <a:p>
            <a:pPr marL="285750" indent="-285750">
              <a:buFontTx/>
              <a:buChar char="-"/>
            </a:pPr>
            <a:endParaRPr lang="en-US" dirty="0"/>
          </a:p>
          <a:p>
            <a:pPr marL="285750" indent="-285750">
              <a:buFontTx/>
              <a:buChar char="-"/>
            </a:pPr>
            <a:r>
              <a:rPr lang="en-US" dirty="0" smtClean="0"/>
              <a:t>Single </a:t>
            </a:r>
            <a:r>
              <a:rPr lang="en-US" dirty="0" err="1" smtClean="0"/>
              <a:t>vs</a:t>
            </a:r>
            <a:r>
              <a:rPr lang="en-US" dirty="0" smtClean="0"/>
              <a:t> Double</a:t>
            </a:r>
          </a:p>
          <a:p>
            <a:pPr marL="285750" indent="-285750">
              <a:buFontTx/>
              <a:buChar char="-"/>
            </a:pPr>
            <a:endParaRPr lang="en-US" dirty="0"/>
          </a:p>
          <a:p>
            <a:pPr marL="285750" indent="-285750">
              <a:buFontTx/>
              <a:buChar char="-"/>
            </a:pPr>
            <a:r>
              <a:rPr lang="en-US" dirty="0" smtClean="0"/>
              <a:t>Removing slow machines</a:t>
            </a:r>
          </a:p>
          <a:p>
            <a:endParaRPr lang="en-US" dirty="0"/>
          </a:p>
          <a:p>
            <a:pPr marL="285750" indent="-285750">
              <a:buFontTx/>
              <a:buChar char="-"/>
            </a:pPr>
            <a:r>
              <a:rPr lang="en-US" dirty="0" smtClean="0"/>
              <a:t>…</a:t>
            </a:r>
            <a:endParaRPr lang="en-US" dirty="0"/>
          </a:p>
        </p:txBody>
      </p:sp>
    </p:spTree>
    <p:extLst>
      <p:ext uri="{BB962C8B-B14F-4D97-AF65-F5344CB8AC3E}">
        <p14:creationId xmlns:p14="http://schemas.microsoft.com/office/powerpoint/2010/main" val="1448541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8148"/>
            <a:ext cx="8229600" cy="1143000"/>
          </a:xfrm>
        </p:spPr>
        <p:txBody>
          <a:bodyPr/>
          <a:lstStyle/>
          <a:p>
            <a:r>
              <a:rPr lang="en-US" dirty="0" smtClean="0"/>
              <a:t>10 million 200x200 images </a:t>
            </a:r>
            <a:endParaRPr lang="en-US" dirty="0"/>
          </a:p>
        </p:txBody>
      </p:sp>
      <p:sp>
        <p:nvSpPr>
          <p:cNvPr id="3" name="Title 1"/>
          <p:cNvSpPr txBox="1">
            <a:spLocks/>
          </p:cNvSpPr>
          <p:nvPr/>
        </p:nvSpPr>
        <p:spPr>
          <a:xfrm>
            <a:off x="457200" y="306031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1 billion parameters</a:t>
            </a:r>
            <a:endParaRPr lang="en-US" dirty="0"/>
          </a:p>
        </p:txBody>
      </p:sp>
    </p:spTree>
    <p:extLst>
      <p:ext uri="{BB962C8B-B14F-4D97-AF65-F5344CB8AC3E}">
        <p14:creationId xmlns:p14="http://schemas.microsoft.com/office/powerpoint/2010/main" val="38352177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914589" y="203805"/>
            <a:ext cx="1367958" cy="523220"/>
          </a:xfrm>
          <a:prstGeom prst="rect">
            <a:avLst/>
          </a:prstGeom>
          <a:noFill/>
        </p:spPr>
        <p:txBody>
          <a:bodyPr wrap="none" rtlCol="0">
            <a:spAutoFit/>
          </a:bodyPr>
          <a:lstStyle/>
          <a:p>
            <a:r>
              <a:rPr lang="en-US" sz="2800" dirty="0" smtClean="0"/>
              <a:t>Training</a:t>
            </a:r>
            <a:endParaRPr lang="en-US" sz="2800" dirty="0"/>
          </a:p>
        </p:txBody>
      </p:sp>
      <p:sp>
        <p:nvSpPr>
          <p:cNvPr id="2" name="TextBox 1"/>
          <p:cNvSpPr txBox="1"/>
          <p:nvPr/>
        </p:nvSpPr>
        <p:spPr>
          <a:xfrm>
            <a:off x="2564984" y="1479412"/>
            <a:ext cx="6620825" cy="2308324"/>
          </a:xfrm>
          <a:prstGeom prst="rect">
            <a:avLst/>
          </a:prstGeom>
          <a:noFill/>
        </p:spPr>
        <p:txBody>
          <a:bodyPr wrap="square" rtlCol="0">
            <a:spAutoFit/>
          </a:bodyPr>
          <a:lstStyle/>
          <a:p>
            <a:r>
              <a:rPr lang="en-US" dirty="0" smtClean="0"/>
              <a:t>Dataset: 10 million 200x200 unlabeled images </a:t>
            </a:r>
            <a:r>
              <a:rPr lang="en-US" dirty="0"/>
              <a:t> </a:t>
            </a:r>
            <a:r>
              <a:rPr lang="en-US" dirty="0" smtClean="0"/>
              <a:t>from YouTube/Web</a:t>
            </a:r>
          </a:p>
          <a:p>
            <a:endParaRPr lang="en-US" dirty="0" smtClean="0"/>
          </a:p>
          <a:p>
            <a:r>
              <a:rPr lang="en-US" dirty="0" smtClean="0"/>
              <a:t>Train on 2000 machines</a:t>
            </a:r>
            <a:r>
              <a:rPr lang="en-US" dirty="0"/>
              <a:t> </a:t>
            </a:r>
            <a:r>
              <a:rPr lang="en-US" dirty="0" smtClean="0"/>
              <a:t>(16000 cores) for 1 week</a:t>
            </a:r>
          </a:p>
          <a:p>
            <a:endParaRPr lang="en-US" dirty="0"/>
          </a:p>
          <a:p>
            <a:r>
              <a:rPr lang="en-US" dirty="0" smtClean="0"/>
              <a:t>1.15 billion parameters</a:t>
            </a:r>
          </a:p>
          <a:p>
            <a:pPr marL="285750" indent="-285750">
              <a:buFontTx/>
              <a:buChar char="-"/>
            </a:pPr>
            <a:r>
              <a:rPr lang="en-US" dirty="0" smtClean="0"/>
              <a:t>100x larger than previously reported </a:t>
            </a:r>
          </a:p>
          <a:p>
            <a:pPr marL="285750" indent="-285750">
              <a:buFontTx/>
              <a:buChar char="-"/>
            </a:pPr>
            <a:r>
              <a:rPr lang="en-US" dirty="0" smtClean="0"/>
              <a:t>Small compared to visual cortex</a:t>
            </a:r>
          </a:p>
          <a:p>
            <a:endParaRPr lang="en-US" dirty="0"/>
          </a:p>
        </p:txBody>
      </p:sp>
      <p:sp>
        <p:nvSpPr>
          <p:cNvPr id="5" name="Oval 48"/>
          <p:cNvSpPr>
            <a:spLocks noChangeArrowheads="1"/>
          </p:cNvSpPr>
          <p:nvPr/>
        </p:nvSpPr>
        <p:spPr bwMode="auto">
          <a:xfrm>
            <a:off x="8337507" y="25977571"/>
            <a:ext cx="459520" cy="459459"/>
          </a:xfrm>
          <a:prstGeom prst="ellipse">
            <a:avLst/>
          </a:prstGeom>
          <a:solidFill>
            <a:srgbClr val="9BBB59"/>
          </a:solidFill>
          <a:ln w="25400">
            <a:solidFill>
              <a:srgbClr val="4E6128"/>
            </a:solidFill>
            <a:round/>
            <a:headEnd/>
            <a:tailEnd/>
          </a:ln>
        </p:spPr>
        <p:txBody>
          <a:bodyPr/>
          <a:lstStyle/>
          <a:p>
            <a:endParaRPr lang="en-US"/>
          </a:p>
        </p:txBody>
      </p:sp>
      <p:cxnSp>
        <p:nvCxnSpPr>
          <p:cNvPr id="6" name="Straight Arrow Connector 5"/>
          <p:cNvCxnSpPr/>
          <p:nvPr/>
        </p:nvCxnSpPr>
        <p:spPr bwMode="auto">
          <a:xfrm flipV="1">
            <a:off x="620844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bwMode="auto">
          <a:xfrm flipV="1">
            <a:off x="685297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bwMode="auto">
          <a:xfrm flipH="1" flipV="1">
            <a:off x="685297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bwMode="auto">
          <a:xfrm flipV="1">
            <a:off x="6852972" y="28354589"/>
            <a:ext cx="6572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bwMode="auto">
          <a:xfrm flipV="1">
            <a:off x="7499084" y="28354589"/>
            <a:ext cx="11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auto">
          <a:xfrm flipH="1" flipV="1">
            <a:off x="7510197" y="28354589"/>
            <a:ext cx="6350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flipV="1">
            <a:off x="7499084" y="28354589"/>
            <a:ext cx="646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V="1">
            <a:off x="8145197"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auto">
          <a:xfrm flipH="1"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V="1">
            <a:off x="878972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auto">
          <a:xfrm flipH="1"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flipV="1">
            <a:off x="9435834"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flipH="1" flipV="1">
            <a:off x="9435834" y="28354589"/>
            <a:ext cx="5461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flipV="1">
            <a:off x="6630152" y="26404608"/>
            <a:ext cx="6572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auto">
          <a:xfrm flipV="1">
            <a:off x="7287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bwMode="auto">
          <a:xfrm flipH="1"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bwMode="auto">
          <a:xfrm flipV="1">
            <a:off x="7922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bwMode="auto">
          <a:xfrm flipV="1">
            <a:off x="8566902"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bwMode="auto">
          <a:xfrm flipH="1"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auto">
          <a:xfrm flipH="1" flipV="1">
            <a:off x="8566902" y="26404608"/>
            <a:ext cx="646112"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Oval 23"/>
          <p:cNvSpPr>
            <a:spLocks noChangeArrowheads="1"/>
          </p:cNvSpPr>
          <p:nvPr/>
        </p:nvSpPr>
        <p:spPr bwMode="auto">
          <a:xfrm>
            <a:off x="7079414" y="25977570"/>
            <a:ext cx="458788"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2" name="Oval 24"/>
          <p:cNvSpPr>
            <a:spLocks noChangeArrowheads="1"/>
          </p:cNvSpPr>
          <p:nvPr/>
        </p:nvSpPr>
        <p:spPr bwMode="auto">
          <a:xfrm>
            <a:off x="7188952" y="26087108"/>
            <a:ext cx="458787"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3" name="Oval 23"/>
          <p:cNvSpPr>
            <a:spLocks noChangeArrowheads="1"/>
          </p:cNvSpPr>
          <p:nvPr/>
        </p:nvSpPr>
        <p:spPr bwMode="auto">
          <a:xfrm>
            <a:off x="7735052" y="25977570"/>
            <a:ext cx="460375"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4" name="Oval 24"/>
          <p:cNvSpPr>
            <a:spLocks noChangeArrowheads="1"/>
          </p:cNvSpPr>
          <p:nvPr/>
        </p:nvSpPr>
        <p:spPr bwMode="auto">
          <a:xfrm>
            <a:off x="7844589"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5" name="Oval 24"/>
          <p:cNvSpPr>
            <a:spLocks noChangeArrowheads="1"/>
          </p:cNvSpPr>
          <p:nvPr/>
        </p:nvSpPr>
        <p:spPr bwMode="auto">
          <a:xfrm>
            <a:off x="8446252"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6" name="Oval 27"/>
          <p:cNvSpPr>
            <a:spLocks noChangeArrowheads="1"/>
          </p:cNvSpPr>
          <p:nvPr/>
        </p:nvSpPr>
        <p:spPr bwMode="auto">
          <a:xfrm>
            <a:off x="6645009"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37" name="Oval 27"/>
          <p:cNvSpPr>
            <a:spLocks noChangeArrowheads="1"/>
          </p:cNvSpPr>
          <p:nvPr/>
        </p:nvSpPr>
        <p:spPr bwMode="auto">
          <a:xfrm>
            <a:off x="5989372" y="291324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38" name="Oval 27"/>
          <p:cNvSpPr>
            <a:spLocks noChangeArrowheads="1"/>
          </p:cNvSpPr>
          <p:nvPr/>
        </p:nvSpPr>
        <p:spPr bwMode="auto">
          <a:xfrm>
            <a:off x="795787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39" name="Oval 27"/>
          <p:cNvSpPr>
            <a:spLocks noChangeArrowheads="1"/>
          </p:cNvSpPr>
          <p:nvPr/>
        </p:nvSpPr>
        <p:spPr bwMode="auto">
          <a:xfrm>
            <a:off x="7302234"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40" name="Oval 27"/>
          <p:cNvSpPr>
            <a:spLocks noChangeArrowheads="1"/>
          </p:cNvSpPr>
          <p:nvPr/>
        </p:nvSpPr>
        <p:spPr bwMode="auto">
          <a:xfrm>
            <a:off x="9216759"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41" name="Oval 27"/>
          <p:cNvSpPr>
            <a:spLocks noChangeArrowheads="1"/>
          </p:cNvSpPr>
          <p:nvPr/>
        </p:nvSpPr>
        <p:spPr bwMode="auto">
          <a:xfrm>
            <a:off x="8559534"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42" name="Oval 28" descr="Large grid"/>
          <p:cNvSpPr>
            <a:spLocks noChangeArrowheads="1"/>
          </p:cNvSpPr>
          <p:nvPr/>
        </p:nvSpPr>
        <p:spPr bwMode="auto">
          <a:xfrm>
            <a:off x="7079296"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43" name="Oval 30" descr="Large grid"/>
          <p:cNvSpPr>
            <a:spLocks noChangeArrowheads="1"/>
          </p:cNvSpPr>
          <p:nvPr/>
        </p:nvSpPr>
        <p:spPr bwMode="auto">
          <a:xfrm>
            <a:off x="7180727"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44" name="Oval 31" descr="Large grid"/>
          <p:cNvSpPr>
            <a:spLocks noChangeArrowheads="1"/>
          </p:cNvSpPr>
          <p:nvPr/>
        </p:nvSpPr>
        <p:spPr bwMode="auto">
          <a:xfrm>
            <a:off x="7291277"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45" name="Oval 40" descr="20%"/>
          <p:cNvSpPr>
            <a:spLocks noChangeArrowheads="1"/>
          </p:cNvSpPr>
          <p:nvPr/>
        </p:nvSpPr>
        <p:spPr bwMode="auto">
          <a:xfrm>
            <a:off x="8391071" y="27727891"/>
            <a:ext cx="459520" cy="459459"/>
          </a:xfrm>
          <a:prstGeom prst="ellipse">
            <a:avLst/>
          </a:prstGeom>
          <a:pattFill prst="pct20">
            <a:fgClr>
              <a:srgbClr val="4E6128"/>
            </a:fgClr>
            <a:bgClr>
              <a:srgbClr val="D6E3BC"/>
            </a:bgClr>
          </a:pattFill>
          <a:ln w="25400">
            <a:solidFill>
              <a:srgbClr val="4E6128"/>
            </a:solidFill>
            <a:round/>
            <a:headEnd/>
            <a:tailEnd/>
          </a:ln>
        </p:spPr>
        <p:txBody>
          <a:bodyPr/>
          <a:lstStyle/>
          <a:p>
            <a:endParaRPr lang="en-US"/>
          </a:p>
        </p:txBody>
      </p:sp>
      <p:sp>
        <p:nvSpPr>
          <p:cNvPr id="46" name="Oval 41" descr="20%"/>
          <p:cNvSpPr>
            <a:spLocks noChangeArrowheads="1"/>
          </p:cNvSpPr>
          <p:nvPr/>
        </p:nvSpPr>
        <p:spPr bwMode="auto">
          <a:xfrm>
            <a:off x="8501622" y="27852601"/>
            <a:ext cx="459520" cy="459459"/>
          </a:xfrm>
          <a:prstGeom prst="ellipse">
            <a:avLst/>
          </a:prstGeom>
          <a:pattFill prst="pct20">
            <a:fgClr>
              <a:srgbClr val="C0504D"/>
            </a:fgClr>
            <a:bgClr>
              <a:srgbClr val="F2DBDB"/>
            </a:bgClr>
          </a:pattFill>
          <a:ln w="25400">
            <a:solidFill>
              <a:srgbClr val="943634"/>
            </a:solidFill>
            <a:round/>
            <a:headEnd/>
            <a:tailEnd/>
          </a:ln>
        </p:spPr>
        <p:txBody>
          <a:bodyPr/>
          <a:lstStyle/>
          <a:p>
            <a:endParaRPr lang="en-US"/>
          </a:p>
        </p:txBody>
      </p:sp>
      <p:sp>
        <p:nvSpPr>
          <p:cNvPr id="47" name="Oval 27"/>
          <p:cNvSpPr>
            <a:spLocks noChangeArrowheads="1"/>
          </p:cNvSpPr>
          <p:nvPr/>
        </p:nvSpPr>
        <p:spPr bwMode="auto">
          <a:xfrm>
            <a:off x="981842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cxnSp>
        <p:nvCxnSpPr>
          <p:cNvPr id="48" name="Straight Connector 47"/>
          <p:cNvCxnSpPr/>
          <p:nvPr/>
        </p:nvCxnSpPr>
        <p:spPr bwMode="auto">
          <a:xfrm>
            <a:off x="7790614" y="27399970"/>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49" name="TextBox 577"/>
          <p:cNvSpPr txBox="1">
            <a:spLocks noChangeArrowheads="1"/>
          </p:cNvSpPr>
          <p:nvPr/>
        </p:nvSpPr>
        <p:spPr bwMode="auto">
          <a:xfrm>
            <a:off x="7881587" y="26878679"/>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solidFill>
                  <a:srgbClr val="FF0000"/>
                </a:solidFill>
              </a:rPr>
              <a:t>Pooling Size = </a:t>
            </a:r>
            <a:r>
              <a:rPr lang="en-US" sz="3000" b="1" dirty="0" smtClean="0">
                <a:solidFill>
                  <a:srgbClr val="FF0000"/>
                </a:solidFill>
              </a:rPr>
              <a:t>5</a:t>
            </a:r>
            <a:endParaRPr lang="en-US" sz="3000" b="1" dirty="0">
              <a:solidFill>
                <a:srgbClr val="FF0000"/>
              </a:solidFill>
            </a:endParaRPr>
          </a:p>
        </p:txBody>
      </p:sp>
      <p:cxnSp>
        <p:nvCxnSpPr>
          <p:cNvPr id="50" name="Straight Connector 49"/>
          <p:cNvCxnSpPr/>
          <p:nvPr/>
        </p:nvCxnSpPr>
        <p:spPr bwMode="auto">
          <a:xfrm>
            <a:off x="10018960" y="27672778"/>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1" name="TextBox 581"/>
          <p:cNvSpPr txBox="1">
            <a:spLocks noChangeArrowheads="1"/>
          </p:cNvSpPr>
          <p:nvPr/>
        </p:nvSpPr>
        <p:spPr bwMode="auto">
          <a:xfrm>
            <a:off x="10845804" y="27421953"/>
            <a:ext cx="32298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solidFill>
                  <a:srgbClr val="FF0000"/>
                </a:solidFill>
              </a:rPr>
              <a:t>Number </a:t>
            </a:r>
          </a:p>
          <a:p>
            <a:pPr eaLnBrk="1" hangingPunct="1"/>
            <a:r>
              <a:rPr lang="en-US" sz="3000" b="1" dirty="0">
                <a:solidFill>
                  <a:srgbClr val="FF0000"/>
                </a:solidFill>
              </a:rPr>
              <a:t>o</a:t>
            </a:r>
            <a:r>
              <a:rPr lang="en-US" sz="3000" b="1" dirty="0" smtClean="0">
                <a:solidFill>
                  <a:srgbClr val="FF0000"/>
                </a:solidFill>
              </a:rPr>
              <a:t>f maps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52" name="Oval 48"/>
          <p:cNvSpPr>
            <a:spLocks noChangeArrowheads="1"/>
          </p:cNvSpPr>
          <p:nvPr/>
        </p:nvSpPr>
        <p:spPr bwMode="auto">
          <a:xfrm>
            <a:off x="7079296" y="25977571"/>
            <a:ext cx="459520" cy="459459"/>
          </a:xfrm>
          <a:prstGeom prst="ellipse">
            <a:avLst/>
          </a:prstGeom>
          <a:solidFill>
            <a:srgbClr val="9BBB59"/>
          </a:solidFill>
          <a:ln w="25400">
            <a:solidFill>
              <a:srgbClr val="4E6128"/>
            </a:solidFill>
            <a:round/>
            <a:headEnd/>
            <a:tailEnd/>
          </a:ln>
        </p:spPr>
        <p:txBody>
          <a:bodyPr/>
          <a:lstStyle/>
          <a:p>
            <a:endParaRPr lang="en-US"/>
          </a:p>
        </p:txBody>
      </p:sp>
      <p:sp>
        <p:nvSpPr>
          <p:cNvPr id="53" name="Oval 49"/>
          <p:cNvSpPr>
            <a:spLocks noChangeArrowheads="1"/>
          </p:cNvSpPr>
          <p:nvPr/>
        </p:nvSpPr>
        <p:spPr bwMode="auto">
          <a:xfrm>
            <a:off x="7188706" y="26086966"/>
            <a:ext cx="459520" cy="459459"/>
          </a:xfrm>
          <a:prstGeom prst="ellipse">
            <a:avLst/>
          </a:prstGeom>
          <a:solidFill>
            <a:srgbClr val="E5B8B7"/>
          </a:solidFill>
          <a:ln w="25400">
            <a:solidFill>
              <a:srgbClr val="943634"/>
            </a:solidFill>
            <a:round/>
            <a:headEnd/>
            <a:tailEnd/>
          </a:ln>
        </p:spPr>
        <p:txBody>
          <a:bodyPr/>
          <a:lstStyle/>
          <a:p>
            <a:endParaRPr lang="en-US"/>
          </a:p>
        </p:txBody>
      </p:sp>
      <p:sp>
        <p:nvSpPr>
          <p:cNvPr id="54" name="Oval 50"/>
          <p:cNvSpPr>
            <a:spLocks noChangeArrowheads="1"/>
          </p:cNvSpPr>
          <p:nvPr/>
        </p:nvSpPr>
        <p:spPr bwMode="auto">
          <a:xfrm>
            <a:off x="7298115" y="26178128"/>
            <a:ext cx="459520" cy="459459"/>
          </a:xfrm>
          <a:prstGeom prst="ellipse">
            <a:avLst/>
          </a:prstGeom>
          <a:solidFill>
            <a:srgbClr val="95B3D7"/>
          </a:solidFill>
          <a:ln w="25400">
            <a:solidFill>
              <a:srgbClr val="1F497D"/>
            </a:solidFill>
            <a:round/>
            <a:headEnd/>
            <a:tailEnd/>
          </a:ln>
        </p:spPr>
        <p:txBody>
          <a:bodyPr/>
          <a:lstStyle/>
          <a:p>
            <a:endParaRPr lang="en-US"/>
          </a:p>
        </p:txBody>
      </p:sp>
      <p:sp>
        <p:nvSpPr>
          <p:cNvPr id="55" name="Oval 48"/>
          <p:cNvSpPr>
            <a:spLocks noChangeArrowheads="1"/>
          </p:cNvSpPr>
          <p:nvPr/>
        </p:nvSpPr>
        <p:spPr bwMode="auto">
          <a:xfrm>
            <a:off x="7735754" y="25977571"/>
            <a:ext cx="459520" cy="459459"/>
          </a:xfrm>
          <a:prstGeom prst="ellipse">
            <a:avLst/>
          </a:prstGeom>
          <a:solidFill>
            <a:srgbClr val="9BBB59"/>
          </a:solidFill>
          <a:ln w="25400">
            <a:solidFill>
              <a:srgbClr val="4E6128"/>
            </a:solidFill>
            <a:round/>
            <a:headEnd/>
            <a:tailEnd/>
          </a:ln>
        </p:spPr>
        <p:txBody>
          <a:bodyPr/>
          <a:lstStyle/>
          <a:p>
            <a:endParaRPr lang="en-US"/>
          </a:p>
        </p:txBody>
      </p:sp>
      <p:sp>
        <p:nvSpPr>
          <p:cNvPr id="56" name="Oval 49"/>
          <p:cNvSpPr>
            <a:spLocks noChangeArrowheads="1"/>
          </p:cNvSpPr>
          <p:nvPr/>
        </p:nvSpPr>
        <p:spPr bwMode="auto">
          <a:xfrm>
            <a:off x="7845163" y="26086966"/>
            <a:ext cx="459520" cy="459459"/>
          </a:xfrm>
          <a:prstGeom prst="ellipse">
            <a:avLst/>
          </a:prstGeom>
          <a:solidFill>
            <a:srgbClr val="E5B8B7"/>
          </a:solidFill>
          <a:ln w="25400">
            <a:solidFill>
              <a:srgbClr val="943634"/>
            </a:solidFill>
            <a:round/>
            <a:headEnd/>
            <a:tailEnd/>
          </a:ln>
        </p:spPr>
        <p:txBody>
          <a:bodyPr/>
          <a:lstStyle/>
          <a:p>
            <a:endParaRPr lang="en-US"/>
          </a:p>
        </p:txBody>
      </p:sp>
      <p:sp>
        <p:nvSpPr>
          <p:cNvPr id="57" name="Oval 50"/>
          <p:cNvSpPr>
            <a:spLocks noChangeArrowheads="1"/>
          </p:cNvSpPr>
          <p:nvPr/>
        </p:nvSpPr>
        <p:spPr bwMode="auto">
          <a:xfrm>
            <a:off x="7954573" y="26178128"/>
            <a:ext cx="459520" cy="459459"/>
          </a:xfrm>
          <a:prstGeom prst="ellipse">
            <a:avLst/>
          </a:prstGeom>
          <a:solidFill>
            <a:srgbClr val="95B3D7"/>
          </a:solidFill>
          <a:ln w="25400">
            <a:solidFill>
              <a:srgbClr val="1F497D"/>
            </a:solidFill>
            <a:round/>
            <a:headEnd/>
            <a:tailEnd/>
          </a:ln>
        </p:spPr>
        <p:txBody>
          <a:bodyPr/>
          <a:lstStyle/>
          <a:p>
            <a:endParaRPr lang="en-US"/>
          </a:p>
        </p:txBody>
      </p:sp>
      <p:sp>
        <p:nvSpPr>
          <p:cNvPr id="58" name="Oval 49"/>
          <p:cNvSpPr>
            <a:spLocks noChangeArrowheads="1"/>
          </p:cNvSpPr>
          <p:nvPr/>
        </p:nvSpPr>
        <p:spPr bwMode="auto">
          <a:xfrm>
            <a:off x="8446916" y="26086966"/>
            <a:ext cx="459520" cy="459459"/>
          </a:xfrm>
          <a:prstGeom prst="ellipse">
            <a:avLst/>
          </a:prstGeom>
          <a:solidFill>
            <a:srgbClr val="E5B8B7"/>
          </a:solidFill>
          <a:ln w="25400">
            <a:solidFill>
              <a:srgbClr val="943634"/>
            </a:solidFill>
            <a:round/>
            <a:headEnd/>
            <a:tailEnd/>
          </a:ln>
        </p:spPr>
        <p:txBody>
          <a:bodyPr/>
          <a:lstStyle/>
          <a:p>
            <a:endParaRPr lang="en-US"/>
          </a:p>
        </p:txBody>
      </p:sp>
      <p:sp>
        <p:nvSpPr>
          <p:cNvPr id="59" name="Oval 50"/>
          <p:cNvSpPr>
            <a:spLocks noChangeArrowheads="1"/>
          </p:cNvSpPr>
          <p:nvPr/>
        </p:nvSpPr>
        <p:spPr bwMode="auto">
          <a:xfrm>
            <a:off x="8556326" y="26178128"/>
            <a:ext cx="459520" cy="459459"/>
          </a:xfrm>
          <a:prstGeom prst="ellipse">
            <a:avLst/>
          </a:prstGeom>
          <a:solidFill>
            <a:srgbClr val="95B3D7"/>
          </a:solidFill>
          <a:ln w="25400">
            <a:solidFill>
              <a:srgbClr val="1F497D"/>
            </a:solidFill>
            <a:round/>
            <a:headEnd/>
            <a:tailEnd/>
          </a:ln>
        </p:spPr>
        <p:txBody>
          <a:bodyPr/>
          <a:lstStyle/>
          <a:p>
            <a:endParaRPr lang="en-US"/>
          </a:p>
        </p:txBody>
      </p:sp>
      <p:sp>
        <p:nvSpPr>
          <p:cNvPr id="60" name="Oval 28" descr="Large grid"/>
          <p:cNvSpPr>
            <a:spLocks noChangeArrowheads="1"/>
          </p:cNvSpPr>
          <p:nvPr/>
        </p:nvSpPr>
        <p:spPr bwMode="auto">
          <a:xfrm>
            <a:off x="8392211"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61" name="Oval 30" descr="Large grid"/>
          <p:cNvSpPr>
            <a:spLocks noChangeArrowheads="1"/>
          </p:cNvSpPr>
          <p:nvPr/>
        </p:nvSpPr>
        <p:spPr bwMode="auto">
          <a:xfrm>
            <a:off x="8493642"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62" name="Oval 31" descr="Large grid"/>
          <p:cNvSpPr>
            <a:spLocks noChangeArrowheads="1"/>
          </p:cNvSpPr>
          <p:nvPr/>
        </p:nvSpPr>
        <p:spPr bwMode="auto">
          <a:xfrm>
            <a:off x="8604193"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63" name="Oval 36" descr="Wide downward diagonal"/>
          <p:cNvSpPr>
            <a:spLocks noChangeArrowheads="1"/>
          </p:cNvSpPr>
          <p:nvPr/>
        </p:nvSpPr>
        <p:spPr bwMode="auto">
          <a:xfrm>
            <a:off x="7078158"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64" name="Oval 37" descr="Wide downward diagonal"/>
          <p:cNvSpPr>
            <a:spLocks noChangeArrowheads="1"/>
          </p:cNvSpPr>
          <p:nvPr/>
        </p:nvSpPr>
        <p:spPr bwMode="auto">
          <a:xfrm>
            <a:off x="7188706"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65" name="Oval 38" descr="Wide downward diagonal"/>
          <p:cNvSpPr>
            <a:spLocks noChangeArrowheads="1"/>
          </p:cNvSpPr>
          <p:nvPr/>
        </p:nvSpPr>
        <p:spPr bwMode="auto">
          <a:xfrm>
            <a:off x="7296977"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sp>
        <p:nvSpPr>
          <p:cNvPr id="66" name="Oval 36" descr="Wide downward diagonal"/>
          <p:cNvSpPr>
            <a:spLocks noChangeArrowheads="1"/>
          </p:cNvSpPr>
          <p:nvPr/>
        </p:nvSpPr>
        <p:spPr bwMode="auto">
          <a:xfrm>
            <a:off x="8391073"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67" name="Oval 37" descr="Wide downward diagonal"/>
          <p:cNvSpPr>
            <a:spLocks noChangeArrowheads="1"/>
          </p:cNvSpPr>
          <p:nvPr/>
        </p:nvSpPr>
        <p:spPr bwMode="auto">
          <a:xfrm>
            <a:off x="8501621"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68" name="Oval 38" descr="Wide downward diagonal"/>
          <p:cNvSpPr>
            <a:spLocks noChangeArrowheads="1"/>
          </p:cNvSpPr>
          <p:nvPr/>
        </p:nvSpPr>
        <p:spPr bwMode="auto">
          <a:xfrm>
            <a:off x="8609892"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cxnSp>
        <p:nvCxnSpPr>
          <p:cNvPr id="69" name="Straight Connector 68"/>
          <p:cNvCxnSpPr/>
          <p:nvPr/>
        </p:nvCxnSpPr>
        <p:spPr bwMode="auto">
          <a:xfrm>
            <a:off x="6294172" y="30293339"/>
            <a:ext cx="4405652"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0" name="TextBox 577"/>
          <p:cNvSpPr txBox="1">
            <a:spLocks noChangeArrowheads="1"/>
          </p:cNvSpPr>
          <p:nvPr/>
        </p:nvSpPr>
        <p:spPr bwMode="auto">
          <a:xfrm>
            <a:off x="6970614" y="30383276"/>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solidFill>
                  <a:srgbClr val="FF0000"/>
                </a:solidFill>
              </a:rPr>
              <a:t>Image </a:t>
            </a:r>
            <a:r>
              <a:rPr lang="en-US" sz="3000" b="1" dirty="0">
                <a:solidFill>
                  <a:srgbClr val="FF0000"/>
                </a:solidFill>
              </a:rPr>
              <a:t>Size = </a:t>
            </a:r>
            <a:r>
              <a:rPr lang="en-US" sz="3000" b="1" dirty="0" smtClean="0">
                <a:solidFill>
                  <a:srgbClr val="FF0000"/>
                </a:solidFill>
              </a:rPr>
              <a:t>200</a:t>
            </a:r>
            <a:endParaRPr lang="en-US" sz="3000" b="1" dirty="0">
              <a:solidFill>
                <a:srgbClr val="FF0000"/>
              </a:solidFill>
            </a:endParaRPr>
          </a:p>
        </p:txBody>
      </p:sp>
      <p:sp>
        <p:nvSpPr>
          <p:cNvPr id="71" name="TextBox 581"/>
          <p:cNvSpPr txBox="1">
            <a:spLocks noChangeArrowheads="1"/>
          </p:cNvSpPr>
          <p:nvPr/>
        </p:nvSpPr>
        <p:spPr bwMode="auto">
          <a:xfrm>
            <a:off x="9753600" y="23916753"/>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solidFill>
                  <a:srgbClr val="FF0000"/>
                </a:solidFill>
              </a:rPr>
              <a:t>Number </a:t>
            </a:r>
            <a:r>
              <a:rPr lang="en-US" sz="3000" b="1" dirty="0" smtClean="0">
                <a:solidFill>
                  <a:srgbClr val="FF0000"/>
                </a:solidFill>
              </a:rPr>
              <a:t> of output </a:t>
            </a:r>
          </a:p>
          <a:p>
            <a:pPr eaLnBrk="1" hangingPunct="1"/>
            <a:r>
              <a:rPr lang="en-US" sz="3000" b="1" dirty="0" smtClean="0">
                <a:solidFill>
                  <a:srgbClr val="FF0000"/>
                </a:solidFill>
              </a:rPr>
              <a:t>channels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72" name="Oval 27"/>
          <p:cNvSpPr>
            <a:spLocks noChangeArrowheads="1"/>
          </p:cNvSpPr>
          <p:nvPr/>
        </p:nvSpPr>
        <p:spPr bwMode="auto">
          <a:xfrm>
            <a:off x="6797409"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3" name="Oval 27"/>
          <p:cNvSpPr>
            <a:spLocks noChangeArrowheads="1"/>
          </p:cNvSpPr>
          <p:nvPr/>
        </p:nvSpPr>
        <p:spPr bwMode="auto">
          <a:xfrm>
            <a:off x="6141772" y="292848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4" name="Oval 27"/>
          <p:cNvSpPr>
            <a:spLocks noChangeArrowheads="1"/>
          </p:cNvSpPr>
          <p:nvPr/>
        </p:nvSpPr>
        <p:spPr bwMode="auto">
          <a:xfrm>
            <a:off x="811027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5" name="Oval 27"/>
          <p:cNvSpPr>
            <a:spLocks noChangeArrowheads="1"/>
          </p:cNvSpPr>
          <p:nvPr/>
        </p:nvSpPr>
        <p:spPr bwMode="auto">
          <a:xfrm>
            <a:off x="7454634"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6" name="Oval 27"/>
          <p:cNvSpPr>
            <a:spLocks noChangeArrowheads="1"/>
          </p:cNvSpPr>
          <p:nvPr/>
        </p:nvSpPr>
        <p:spPr bwMode="auto">
          <a:xfrm>
            <a:off x="9369159"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7" name="Oval 27"/>
          <p:cNvSpPr>
            <a:spLocks noChangeArrowheads="1"/>
          </p:cNvSpPr>
          <p:nvPr/>
        </p:nvSpPr>
        <p:spPr bwMode="auto">
          <a:xfrm>
            <a:off x="8711934"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8" name="Oval 27"/>
          <p:cNvSpPr>
            <a:spLocks noChangeArrowheads="1"/>
          </p:cNvSpPr>
          <p:nvPr/>
        </p:nvSpPr>
        <p:spPr bwMode="auto">
          <a:xfrm>
            <a:off x="997082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9" name="Oval 27"/>
          <p:cNvSpPr>
            <a:spLocks noChangeArrowheads="1"/>
          </p:cNvSpPr>
          <p:nvPr/>
        </p:nvSpPr>
        <p:spPr bwMode="auto">
          <a:xfrm>
            <a:off x="6949809"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0" name="Oval 27"/>
          <p:cNvSpPr>
            <a:spLocks noChangeArrowheads="1"/>
          </p:cNvSpPr>
          <p:nvPr/>
        </p:nvSpPr>
        <p:spPr bwMode="auto">
          <a:xfrm>
            <a:off x="6294172" y="294372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1" name="Oval 27"/>
          <p:cNvSpPr>
            <a:spLocks noChangeArrowheads="1"/>
          </p:cNvSpPr>
          <p:nvPr/>
        </p:nvSpPr>
        <p:spPr bwMode="auto">
          <a:xfrm>
            <a:off x="826267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2" name="Oval 27"/>
          <p:cNvSpPr>
            <a:spLocks noChangeArrowheads="1"/>
          </p:cNvSpPr>
          <p:nvPr/>
        </p:nvSpPr>
        <p:spPr bwMode="auto">
          <a:xfrm>
            <a:off x="7607034"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3" name="Oval 27"/>
          <p:cNvSpPr>
            <a:spLocks noChangeArrowheads="1"/>
          </p:cNvSpPr>
          <p:nvPr/>
        </p:nvSpPr>
        <p:spPr bwMode="auto">
          <a:xfrm>
            <a:off x="9521559"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4" name="Oval 27"/>
          <p:cNvSpPr>
            <a:spLocks noChangeArrowheads="1"/>
          </p:cNvSpPr>
          <p:nvPr/>
        </p:nvSpPr>
        <p:spPr bwMode="auto">
          <a:xfrm>
            <a:off x="8864334"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5" name="Oval 27"/>
          <p:cNvSpPr>
            <a:spLocks noChangeArrowheads="1"/>
          </p:cNvSpPr>
          <p:nvPr/>
        </p:nvSpPr>
        <p:spPr bwMode="auto">
          <a:xfrm>
            <a:off x="1012322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6" name="TextBox 85"/>
          <p:cNvSpPr txBox="1">
            <a:spLocks noChangeArrowheads="1"/>
          </p:cNvSpPr>
          <p:nvPr/>
        </p:nvSpPr>
        <p:spPr bwMode="auto">
          <a:xfrm>
            <a:off x="11190028" y="28933451"/>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solidFill>
                  <a:srgbClr val="FF0000"/>
                </a:solidFill>
              </a:rPr>
              <a:t>Number </a:t>
            </a:r>
            <a:r>
              <a:rPr lang="en-US" sz="3000" b="1" dirty="0" smtClean="0">
                <a:solidFill>
                  <a:srgbClr val="FF0000"/>
                </a:solidFill>
              </a:rPr>
              <a:t> of input </a:t>
            </a:r>
          </a:p>
          <a:p>
            <a:pPr eaLnBrk="1" hangingPunct="1"/>
            <a:r>
              <a:rPr lang="en-US" sz="3000" b="1" dirty="0" smtClean="0">
                <a:solidFill>
                  <a:srgbClr val="FF0000"/>
                </a:solidFill>
              </a:rPr>
              <a:t>channels </a:t>
            </a:r>
            <a:r>
              <a:rPr lang="en-US" sz="3000" b="1" dirty="0">
                <a:solidFill>
                  <a:srgbClr val="FF0000"/>
                </a:solidFill>
              </a:rPr>
              <a:t>= 3</a:t>
            </a:r>
          </a:p>
        </p:txBody>
      </p:sp>
      <p:cxnSp>
        <p:nvCxnSpPr>
          <p:cNvPr id="87" name="Straight Connector 86"/>
          <p:cNvCxnSpPr/>
          <p:nvPr/>
        </p:nvCxnSpPr>
        <p:spPr bwMode="auto">
          <a:xfrm>
            <a:off x="10481716" y="29067376"/>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bwMode="auto">
          <a:xfrm flipH="1" flipV="1">
            <a:off x="5486400" y="24297753"/>
            <a:ext cx="17707" cy="5509398"/>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89" name="TextBox 577"/>
          <p:cNvSpPr txBox="1">
            <a:spLocks noChangeArrowheads="1"/>
          </p:cNvSpPr>
          <p:nvPr/>
        </p:nvSpPr>
        <p:spPr bwMode="auto">
          <a:xfrm rot="16200000">
            <a:off x="4307501" y="27698367"/>
            <a:ext cx="1916245"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t>One layer</a:t>
            </a:r>
            <a:endParaRPr lang="en-US" sz="3000" b="1" dirty="0"/>
          </a:p>
        </p:txBody>
      </p:sp>
      <p:cxnSp>
        <p:nvCxnSpPr>
          <p:cNvPr id="90" name="Straight Connector 89"/>
          <p:cNvCxnSpPr/>
          <p:nvPr/>
        </p:nvCxnSpPr>
        <p:spPr bwMode="auto">
          <a:xfrm>
            <a:off x="8605052" y="28941022"/>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91" name="TextBox 577"/>
          <p:cNvSpPr txBox="1">
            <a:spLocks noChangeArrowheads="1"/>
          </p:cNvSpPr>
          <p:nvPr/>
        </p:nvSpPr>
        <p:spPr bwMode="auto">
          <a:xfrm>
            <a:off x="8414093" y="28411935"/>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solidFill>
                  <a:srgbClr val="FF0000"/>
                </a:solidFill>
              </a:rPr>
              <a:t>RF size = 18</a:t>
            </a:r>
            <a:endParaRPr lang="en-US" sz="3000" b="1" dirty="0">
              <a:solidFill>
                <a:srgbClr val="FF0000"/>
              </a:solidFill>
            </a:endParaRPr>
          </a:p>
        </p:txBody>
      </p:sp>
      <p:cxnSp>
        <p:nvCxnSpPr>
          <p:cNvPr id="92" name="Straight Arrow Connector 91"/>
          <p:cNvCxnSpPr/>
          <p:nvPr/>
        </p:nvCxnSpPr>
        <p:spPr>
          <a:xfrm flipV="1">
            <a:off x="8236744" y="21935553"/>
            <a:ext cx="0" cy="736836"/>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3" name="TextBox 581"/>
          <p:cNvSpPr txBox="1">
            <a:spLocks noChangeArrowheads="1"/>
          </p:cNvSpPr>
          <p:nvPr/>
        </p:nvSpPr>
        <p:spPr bwMode="auto">
          <a:xfrm>
            <a:off x="5607218" y="22849953"/>
            <a:ext cx="5670382" cy="102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t>Input to another layer above </a:t>
            </a:r>
          </a:p>
          <a:p>
            <a:pPr eaLnBrk="1" hangingPunct="1"/>
            <a:r>
              <a:rPr lang="en-US" sz="3000" b="1" dirty="0"/>
              <a:t> </a:t>
            </a:r>
            <a:r>
              <a:rPr lang="en-US" sz="3000" b="1" dirty="0" smtClean="0"/>
              <a:t>   (image with 8 channels)</a:t>
            </a:r>
            <a:endParaRPr lang="en-US" sz="3000" b="1" dirty="0"/>
          </a:p>
        </p:txBody>
      </p:sp>
      <p:sp>
        <p:nvSpPr>
          <p:cNvPr id="94" name="TextBox 577"/>
          <p:cNvSpPr txBox="1">
            <a:spLocks noChangeArrowheads="1"/>
          </p:cNvSpPr>
          <p:nvPr/>
        </p:nvSpPr>
        <p:spPr bwMode="auto">
          <a:xfrm>
            <a:off x="5602476" y="28263213"/>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t>W</a:t>
            </a:r>
          </a:p>
        </p:txBody>
      </p:sp>
      <p:sp>
        <p:nvSpPr>
          <p:cNvPr id="95" name="TextBox 577"/>
          <p:cNvSpPr txBox="1">
            <a:spLocks noChangeArrowheads="1"/>
          </p:cNvSpPr>
          <p:nvPr/>
        </p:nvSpPr>
        <p:spPr bwMode="auto">
          <a:xfrm>
            <a:off x="5591540" y="26802890"/>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t>H</a:t>
            </a:r>
            <a:endParaRPr lang="en-US" sz="3000" b="1" dirty="0"/>
          </a:p>
        </p:txBody>
      </p:sp>
      <p:sp>
        <p:nvSpPr>
          <p:cNvPr id="96" name="Oval 48"/>
          <p:cNvSpPr>
            <a:spLocks noChangeArrowheads="1"/>
          </p:cNvSpPr>
          <p:nvPr/>
        </p:nvSpPr>
        <p:spPr bwMode="auto">
          <a:xfrm>
            <a:off x="8153400"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a:p>
        </p:txBody>
      </p:sp>
      <p:cxnSp>
        <p:nvCxnSpPr>
          <p:cNvPr id="97" name="Straight Arrow Connector 96"/>
          <p:cNvCxnSpPr>
            <a:stCxn id="52" idx="0"/>
            <a:endCxn id="103" idx="4"/>
          </p:cNvCxnSpPr>
          <p:nvPr/>
        </p:nvCxnSpPr>
        <p:spPr bwMode="auto">
          <a:xfrm flipV="1">
            <a:off x="7309056" y="24771152"/>
            <a:ext cx="1183277"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52" idx="0"/>
            <a:endCxn id="102" idx="4"/>
          </p:cNvCxnSpPr>
          <p:nvPr/>
        </p:nvCxnSpPr>
        <p:spPr bwMode="auto">
          <a:xfrm flipV="1">
            <a:off x="7309056" y="24771152"/>
            <a:ext cx="57214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55" idx="0"/>
            <a:endCxn id="103" idx="4"/>
          </p:cNvCxnSpPr>
          <p:nvPr/>
        </p:nvCxnSpPr>
        <p:spPr bwMode="auto">
          <a:xfrm flipV="1">
            <a:off x="7965514" y="24771152"/>
            <a:ext cx="52681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55" idx="0"/>
            <a:endCxn id="102" idx="4"/>
          </p:cNvCxnSpPr>
          <p:nvPr/>
        </p:nvCxnSpPr>
        <p:spPr bwMode="auto">
          <a:xfrm flipH="1" flipV="1">
            <a:off x="7881205" y="24771152"/>
            <a:ext cx="8430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5" idx="0"/>
            <a:endCxn id="103" idx="4"/>
          </p:cNvCxnSpPr>
          <p:nvPr/>
        </p:nvCxnSpPr>
        <p:spPr bwMode="auto">
          <a:xfrm flipH="1" flipV="1">
            <a:off x="8492333" y="24771152"/>
            <a:ext cx="74934"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2" name="Oval 24"/>
          <p:cNvSpPr>
            <a:spLocks noChangeArrowheads="1"/>
          </p:cNvSpPr>
          <p:nvPr/>
        </p:nvSpPr>
        <p:spPr bwMode="auto">
          <a:xfrm>
            <a:off x="7651017"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103" name="Oval 24"/>
          <p:cNvSpPr>
            <a:spLocks noChangeArrowheads="1"/>
          </p:cNvSpPr>
          <p:nvPr/>
        </p:nvSpPr>
        <p:spPr bwMode="auto">
          <a:xfrm>
            <a:off x="8262145"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104" name="Oval 48"/>
          <p:cNvSpPr>
            <a:spLocks noChangeArrowheads="1"/>
          </p:cNvSpPr>
          <p:nvPr/>
        </p:nvSpPr>
        <p:spPr bwMode="auto">
          <a:xfrm>
            <a:off x="7542182"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a:p>
        </p:txBody>
      </p:sp>
      <p:sp>
        <p:nvSpPr>
          <p:cNvPr id="105" name="Oval 49"/>
          <p:cNvSpPr>
            <a:spLocks noChangeArrowheads="1"/>
          </p:cNvSpPr>
          <p:nvPr/>
        </p:nvSpPr>
        <p:spPr bwMode="auto">
          <a:xfrm>
            <a:off x="7651591"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106" name="Oval 49"/>
          <p:cNvSpPr>
            <a:spLocks noChangeArrowheads="1"/>
          </p:cNvSpPr>
          <p:nvPr/>
        </p:nvSpPr>
        <p:spPr bwMode="auto">
          <a:xfrm>
            <a:off x="8262809"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endParaRPr lang="en-US"/>
          </a:p>
        </p:txBody>
      </p:sp>
      <p:cxnSp>
        <p:nvCxnSpPr>
          <p:cNvPr id="107" name="Straight Connector 106"/>
          <p:cNvCxnSpPr/>
          <p:nvPr/>
        </p:nvCxnSpPr>
        <p:spPr bwMode="auto">
          <a:xfrm>
            <a:off x="8839200" y="24221553"/>
            <a:ext cx="579756" cy="648613"/>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5" idx="0"/>
            <a:endCxn id="102" idx="4"/>
          </p:cNvCxnSpPr>
          <p:nvPr/>
        </p:nvCxnSpPr>
        <p:spPr bwMode="auto">
          <a:xfrm flipH="1" flipV="1">
            <a:off x="7881205" y="24771152"/>
            <a:ext cx="686062"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9" name="Oval 50"/>
          <p:cNvSpPr>
            <a:spLocks noChangeArrowheads="1"/>
          </p:cNvSpPr>
          <p:nvPr/>
        </p:nvSpPr>
        <p:spPr bwMode="auto">
          <a:xfrm>
            <a:off x="8374539"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110" name="Oval 50"/>
          <p:cNvSpPr>
            <a:spLocks noChangeArrowheads="1"/>
          </p:cNvSpPr>
          <p:nvPr/>
        </p:nvSpPr>
        <p:spPr bwMode="auto">
          <a:xfrm>
            <a:off x="7755474"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endParaRPr lang="en-US"/>
          </a:p>
        </p:txBody>
      </p:sp>
      <p:cxnSp>
        <p:nvCxnSpPr>
          <p:cNvPr id="111" name="Straight Connector 110"/>
          <p:cNvCxnSpPr/>
          <p:nvPr/>
        </p:nvCxnSpPr>
        <p:spPr bwMode="auto">
          <a:xfrm>
            <a:off x="7239000" y="25821753"/>
            <a:ext cx="1600200"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12" name="TextBox 577"/>
          <p:cNvSpPr txBox="1">
            <a:spLocks noChangeArrowheads="1"/>
          </p:cNvSpPr>
          <p:nvPr/>
        </p:nvSpPr>
        <p:spPr bwMode="auto">
          <a:xfrm>
            <a:off x="7924800" y="25212153"/>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solidFill>
                  <a:srgbClr val="FF0000"/>
                </a:solidFill>
              </a:rPr>
              <a:t>LCN </a:t>
            </a:r>
            <a:r>
              <a:rPr lang="en-US" sz="3000" b="1" dirty="0">
                <a:solidFill>
                  <a:srgbClr val="FF0000"/>
                </a:solidFill>
              </a:rPr>
              <a:t>Size = </a:t>
            </a:r>
            <a:r>
              <a:rPr lang="en-US" sz="3000" b="1" dirty="0" smtClean="0">
                <a:solidFill>
                  <a:srgbClr val="FF0000"/>
                </a:solidFill>
              </a:rPr>
              <a:t>5</a:t>
            </a:r>
            <a:endParaRPr lang="en-US" sz="3000" b="1" dirty="0">
              <a:solidFill>
                <a:srgbClr val="FF0000"/>
              </a:solidFill>
            </a:endParaRPr>
          </a:p>
        </p:txBody>
      </p:sp>
      <p:sp>
        <p:nvSpPr>
          <p:cNvPr id="113" name="Oval 24"/>
          <p:cNvSpPr>
            <a:spLocks noChangeArrowheads="1"/>
          </p:cNvSpPr>
          <p:nvPr/>
        </p:nvSpPr>
        <p:spPr bwMode="auto">
          <a:xfrm>
            <a:off x="7039097" y="24331091"/>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114" name="Oval 48"/>
          <p:cNvSpPr>
            <a:spLocks noChangeArrowheads="1"/>
          </p:cNvSpPr>
          <p:nvPr/>
        </p:nvSpPr>
        <p:spPr bwMode="auto">
          <a:xfrm>
            <a:off x="6930262" y="24221554"/>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a:p>
        </p:txBody>
      </p:sp>
      <p:sp>
        <p:nvSpPr>
          <p:cNvPr id="115" name="Oval 49"/>
          <p:cNvSpPr>
            <a:spLocks noChangeArrowheads="1"/>
          </p:cNvSpPr>
          <p:nvPr/>
        </p:nvSpPr>
        <p:spPr bwMode="auto">
          <a:xfrm>
            <a:off x="7039671" y="24330949"/>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endParaRPr lang="en-US"/>
          </a:p>
        </p:txBody>
      </p:sp>
      <p:cxnSp>
        <p:nvCxnSpPr>
          <p:cNvPr id="116" name="Straight Arrow Connector 115"/>
          <p:cNvCxnSpPr>
            <a:stCxn id="52" idx="0"/>
            <a:endCxn id="113" idx="4"/>
          </p:cNvCxnSpPr>
          <p:nvPr/>
        </p:nvCxnSpPr>
        <p:spPr bwMode="auto">
          <a:xfrm flipH="1" flipV="1">
            <a:off x="7269285" y="24789878"/>
            <a:ext cx="39771" cy="118769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33" idx="0"/>
            <a:endCxn id="113" idx="4"/>
          </p:cNvCxnSpPr>
          <p:nvPr/>
        </p:nvCxnSpPr>
        <p:spPr bwMode="auto">
          <a:xfrm flipH="1" flipV="1">
            <a:off x="7269285" y="24789878"/>
            <a:ext cx="695955" cy="118769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5" idx="0"/>
            <a:endCxn id="115" idx="4"/>
          </p:cNvCxnSpPr>
          <p:nvPr/>
        </p:nvCxnSpPr>
        <p:spPr bwMode="auto">
          <a:xfrm flipH="1" flipV="1">
            <a:off x="7269431" y="24790408"/>
            <a:ext cx="1297836" cy="118716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19" name="Oval 50"/>
          <p:cNvSpPr>
            <a:spLocks noChangeArrowheads="1"/>
          </p:cNvSpPr>
          <p:nvPr/>
        </p:nvSpPr>
        <p:spPr bwMode="auto">
          <a:xfrm>
            <a:off x="7160480"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120" name="Oval 28" descr="Large grid"/>
          <p:cNvSpPr>
            <a:spLocks noChangeArrowheads="1"/>
          </p:cNvSpPr>
          <p:nvPr/>
        </p:nvSpPr>
        <p:spPr bwMode="auto">
          <a:xfrm>
            <a:off x="6409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121" name="Oval 30" descr="Large grid"/>
          <p:cNvSpPr>
            <a:spLocks noChangeArrowheads="1"/>
          </p:cNvSpPr>
          <p:nvPr/>
        </p:nvSpPr>
        <p:spPr bwMode="auto">
          <a:xfrm>
            <a:off x="6510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122" name="Oval 31" descr="Large grid"/>
          <p:cNvSpPr>
            <a:spLocks noChangeArrowheads="1"/>
          </p:cNvSpPr>
          <p:nvPr/>
        </p:nvSpPr>
        <p:spPr bwMode="auto">
          <a:xfrm>
            <a:off x="6621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123" name="Oval 36" descr="Wide downward diagonal"/>
          <p:cNvSpPr>
            <a:spLocks noChangeArrowheads="1"/>
          </p:cNvSpPr>
          <p:nvPr/>
        </p:nvSpPr>
        <p:spPr bwMode="auto">
          <a:xfrm>
            <a:off x="6408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124" name="Oval 37" descr="Wide downward diagonal"/>
          <p:cNvSpPr>
            <a:spLocks noChangeArrowheads="1"/>
          </p:cNvSpPr>
          <p:nvPr/>
        </p:nvSpPr>
        <p:spPr bwMode="auto">
          <a:xfrm>
            <a:off x="6518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125" name="Oval 38" descr="Wide downward diagonal"/>
          <p:cNvSpPr>
            <a:spLocks noChangeArrowheads="1"/>
          </p:cNvSpPr>
          <p:nvPr/>
        </p:nvSpPr>
        <p:spPr bwMode="auto">
          <a:xfrm>
            <a:off x="6627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sp>
        <p:nvSpPr>
          <p:cNvPr id="126" name="Oval 28" descr="Large grid"/>
          <p:cNvSpPr>
            <a:spLocks noChangeArrowheads="1"/>
          </p:cNvSpPr>
          <p:nvPr/>
        </p:nvSpPr>
        <p:spPr bwMode="auto">
          <a:xfrm>
            <a:off x="77047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127" name="Oval 30" descr="Large grid"/>
          <p:cNvSpPr>
            <a:spLocks noChangeArrowheads="1"/>
          </p:cNvSpPr>
          <p:nvPr/>
        </p:nvSpPr>
        <p:spPr bwMode="auto">
          <a:xfrm>
            <a:off x="78062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128" name="Oval 31" descr="Large grid"/>
          <p:cNvSpPr>
            <a:spLocks noChangeArrowheads="1"/>
          </p:cNvSpPr>
          <p:nvPr/>
        </p:nvSpPr>
        <p:spPr bwMode="auto">
          <a:xfrm>
            <a:off x="79167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129" name="Oval 36" descr="Wide downward diagonal"/>
          <p:cNvSpPr>
            <a:spLocks noChangeArrowheads="1"/>
          </p:cNvSpPr>
          <p:nvPr/>
        </p:nvSpPr>
        <p:spPr bwMode="auto">
          <a:xfrm>
            <a:off x="77036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130" name="Oval 37" descr="Wide downward diagonal"/>
          <p:cNvSpPr>
            <a:spLocks noChangeArrowheads="1"/>
          </p:cNvSpPr>
          <p:nvPr/>
        </p:nvSpPr>
        <p:spPr bwMode="auto">
          <a:xfrm>
            <a:off x="78142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131" name="Oval 38" descr="Wide downward diagonal"/>
          <p:cNvSpPr>
            <a:spLocks noChangeArrowheads="1"/>
          </p:cNvSpPr>
          <p:nvPr/>
        </p:nvSpPr>
        <p:spPr bwMode="auto">
          <a:xfrm>
            <a:off x="79224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sp>
        <p:nvSpPr>
          <p:cNvPr id="132" name="Oval 28" descr="Large grid"/>
          <p:cNvSpPr>
            <a:spLocks noChangeArrowheads="1"/>
          </p:cNvSpPr>
          <p:nvPr/>
        </p:nvSpPr>
        <p:spPr bwMode="auto">
          <a:xfrm>
            <a:off x="9076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133" name="Oval 30" descr="Large grid"/>
          <p:cNvSpPr>
            <a:spLocks noChangeArrowheads="1"/>
          </p:cNvSpPr>
          <p:nvPr/>
        </p:nvSpPr>
        <p:spPr bwMode="auto">
          <a:xfrm>
            <a:off x="9177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134" name="Oval 31" descr="Large grid"/>
          <p:cNvSpPr>
            <a:spLocks noChangeArrowheads="1"/>
          </p:cNvSpPr>
          <p:nvPr/>
        </p:nvSpPr>
        <p:spPr bwMode="auto">
          <a:xfrm>
            <a:off x="9288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135" name="Oval 36" descr="Wide downward diagonal"/>
          <p:cNvSpPr>
            <a:spLocks noChangeArrowheads="1"/>
          </p:cNvSpPr>
          <p:nvPr/>
        </p:nvSpPr>
        <p:spPr bwMode="auto">
          <a:xfrm>
            <a:off x="9075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136" name="Oval 37" descr="Wide downward diagonal"/>
          <p:cNvSpPr>
            <a:spLocks noChangeArrowheads="1"/>
          </p:cNvSpPr>
          <p:nvPr/>
        </p:nvSpPr>
        <p:spPr bwMode="auto">
          <a:xfrm>
            <a:off x="9185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137" name="Oval 38" descr="Wide downward diagonal"/>
          <p:cNvSpPr>
            <a:spLocks noChangeArrowheads="1"/>
          </p:cNvSpPr>
          <p:nvPr/>
        </p:nvSpPr>
        <p:spPr bwMode="auto">
          <a:xfrm>
            <a:off x="9294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sp>
        <p:nvSpPr>
          <p:cNvPr id="148" name="TextBox 147"/>
          <p:cNvSpPr txBox="1"/>
          <p:nvPr/>
        </p:nvSpPr>
        <p:spPr>
          <a:xfrm>
            <a:off x="0" y="6488668"/>
            <a:ext cx="9324709" cy="369332"/>
          </a:xfrm>
          <a:prstGeom prst="rect">
            <a:avLst/>
          </a:prstGeom>
          <a:noFill/>
        </p:spPr>
        <p:txBody>
          <a:bodyPr wrap="square" rtlCol="0">
            <a:spAutoFit/>
          </a:bodyPr>
          <a:lstStyle/>
          <a:p>
            <a:r>
              <a:rPr lang="en-US" dirty="0" smtClean="0"/>
              <a:t>Le, et al., </a:t>
            </a:r>
            <a:r>
              <a:rPr lang="en-US" i="1" dirty="0" smtClean="0"/>
              <a:t>Building high-level features using large-scale unsupervised learning</a:t>
            </a:r>
            <a:r>
              <a:rPr lang="en-US" dirty="0" smtClean="0"/>
              <a:t>. ICML 2012</a:t>
            </a:r>
            <a:endParaRPr lang="en-US" dirty="0"/>
          </a:p>
        </p:txBody>
      </p:sp>
      <p:sp>
        <p:nvSpPr>
          <p:cNvPr id="138" name="Rectangle 137"/>
          <p:cNvSpPr/>
          <p:nvPr/>
        </p:nvSpPr>
        <p:spPr>
          <a:xfrm>
            <a:off x="438666" y="4960684"/>
            <a:ext cx="1475489" cy="4188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Image</a:t>
            </a:r>
            <a:endParaRPr lang="en-US" dirty="0"/>
          </a:p>
        </p:txBody>
      </p:sp>
      <p:cxnSp>
        <p:nvCxnSpPr>
          <p:cNvPr id="141" name="Straight Arrow Connector 140"/>
          <p:cNvCxnSpPr>
            <a:stCxn id="138" idx="0"/>
            <a:endCxn id="152" idx="2"/>
          </p:cNvCxnSpPr>
          <p:nvPr/>
        </p:nvCxnSpPr>
        <p:spPr>
          <a:xfrm flipV="1">
            <a:off x="1176411" y="4234131"/>
            <a:ext cx="0" cy="7265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2" name="Rectangle 151"/>
          <p:cNvSpPr/>
          <p:nvPr/>
        </p:nvSpPr>
        <p:spPr>
          <a:xfrm>
            <a:off x="438666" y="3815321"/>
            <a:ext cx="1475489" cy="41881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RICA</a:t>
            </a:r>
            <a:endParaRPr lang="en-US" dirty="0"/>
          </a:p>
        </p:txBody>
      </p:sp>
      <p:sp>
        <p:nvSpPr>
          <p:cNvPr id="179" name="Rectangle 178"/>
          <p:cNvSpPr/>
          <p:nvPr/>
        </p:nvSpPr>
        <p:spPr>
          <a:xfrm>
            <a:off x="438666" y="2650609"/>
            <a:ext cx="1475489" cy="41881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RICA</a:t>
            </a:r>
            <a:endParaRPr lang="en-US" dirty="0"/>
          </a:p>
        </p:txBody>
      </p:sp>
      <p:cxnSp>
        <p:nvCxnSpPr>
          <p:cNvPr id="180" name="Straight Arrow Connector 179"/>
          <p:cNvCxnSpPr>
            <a:stCxn id="152" idx="0"/>
            <a:endCxn id="179" idx="2"/>
          </p:cNvCxnSpPr>
          <p:nvPr/>
        </p:nvCxnSpPr>
        <p:spPr>
          <a:xfrm flipV="1">
            <a:off x="1176411" y="3069419"/>
            <a:ext cx="0" cy="7459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5" name="Rectangle 184"/>
          <p:cNvSpPr/>
          <p:nvPr/>
        </p:nvSpPr>
        <p:spPr>
          <a:xfrm>
            <a:off x="438666" y="1479412"/>
            <a:ext cx="1475489" cy="41881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RICA</a:t>
            </a:r>
            <a:endParaRPr lang="en-US" dirty="0"/>
          </a:p>
        </p:txBody>
      </p:sp>
      <p:cxnSp>
        <p:nvCxnSpPr>
          <p:cNvPr id="186" name="Straight Arrow Connector 185"/>
          <p:cNvCxnSpPr>
            <a:stCxn id="179" idx="0"/>
            <a:endCxn id="185" idx="2"/>
          </p:cNvCxnSpPr>
          <p:nvPr/>
        </p:nvCxnSpPr>
        <p:spPr>
          <a:xfrm flipV="1">
            <a:off x="1176411" y="1898222"/>
            <a:ext cx="0" cy="7523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Donut 2"/>
          <p:cNvSpPr/>
          <p:nvPr/>
        </p:nvSpPr>
        <p:spPr>
          <a:xfrm>
            <a:off x="3229600" y="1898222"/>
            <a:ext cx="1912675" cy="594883"/>
          </a:xfrm>
          <a:prstGeom prst="donut">
            <a:avLst>
              <a:gd name="adj" fmla="val 206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FF0000"/>
              </a:solidFill>
            </a:endParaRPr>
          </a:p>
        </p:txBody>
      </p:sp>
      <p:sp>
        <p:nvSpPr>
          <p:cNvPr id="145" name="Donut 144"/>
          <p:cNvSpPr/>
          <p:nvPr/>
        </p:nvSpPr>
        <p:spPr>
          <a:xfrm>
            <a:off x="2696559" y="2771977"/>
            <a:ext cx="1489378" cy="594883"/>
          </a:xfrm>
          <a:prstGeom prst="donut">
            <a:avLst>
              <a:gd name="adj" fmla="val 206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FF0000"/>
              </a:solidFill>
            </a:endParaRPr>
          </a:p>
        </p:txBody>
      </p:sp>
      <p:sp>
        <p:nvSpPr>
          <p:cNvPr id="146" name="Donut 145"/>
          <p:cNvSpPr/>
          <p:nvPr/>
        </p:nvSpPr>
        <p:spPr>
          <a:xfrm>
            <a:off x="3229600" y="1303339"/>
            <a:ext cx="1912675" cy="594883"/>
          </a:xfrm>
          <a:prstGeom prst="donut">
            <a:avLst>
              <a:gd name="adj" fmla="val 2060"/>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4667850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5" grpId="0" animBg="1"/>
      <p:bldP spid="14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endParaRPr lang="en-US"/>
          </a:p>
        </p:txBody>
      </p:sp>
      <p:pic>
        <p:nvPicPr>
          <p:cNvPr id="2" name="Picture 1" descr="averaged_fa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031" y="1880632"/>
            <a:ext cx="4127500" cy="3256139"/>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67000"/>
                    </a14:imgEffect>
                    <a14:imgEffect>
                      <a14:brightnessContrast bright="-37000" contrast="35000"/>
                    </a14:imgEffect>
                  </a14:imgLayer>
                </a14:imgProps>
              </a:ext>
              <a:ext uri="{28A0092B-C50C-407E-A947-70E740481C1C}">
                <a14:useLocalDpi xmlns:a14="http://schemas.microsoft.com/office/drawing/2010/main" val="0"/>
              </a:ext>
            </a:extLst>
          </a:blip>
          <a:stretch>
            <a:fillRect/>
          </a:stretch>
        </p:blipFill>
        <p:spPr>
          <a:xfrm>
            <a:off x="164350" y="1916063"/>
            <a:ext cx="4254435" cy="3190826"/>
          </a:xfrm>
          <a:prstGeom prst="rect">
            <a:avLst/>
          </a:prstGeom>
        </p:spPr>
      </p:pic>
      <p:sp>
        <p:nvSpPr>
          <p:cNvPr id="5" name="TextBox 4"/>
          <p:cNvSpPr txBox="1"/>
          <p:nvPr/>
        </p:nvSpPr>
        <p:spPr>
          <a:xfrm>
            <a:off x="747063" y="5189090"/>
            <a:ext cx="2844311" cy="369332"/>
          </a:xfrm>
          <a:prstGeom prst="rect">
            <a:avLst/>
          </a:prstGeom>
          <a:noFill/>
        </p:spPr>
        <p:txBody>
          <a:bodyPr wrap="none" rtlCol="0">
            <a:spAutoFit/>
          </a:bodyPr>
          <a:lstStyle/>
          <a:p>
            <a:r>
              <a:rPr lang="en-US" dirty="0" smtClean="0"/>
              <a:t>Top stimuli from the test set</a:t>
            </a:r>
            <a:endParaRPr lang="en-US" dirty="0"/>
          </a:p>
        </p:txBody>
      </p:sp>
      <p:sp>
        <p:nvSpPr>
          <p:cNvPr id="6" name="TextBox 5"/>
          <p:cNvSpPr txBox="1"/>
          <p:nvPr/>
        </p:nvSpPr>
        <p:spPr>
          <a:xfrm>
            <a:off x="5733176" y="5189090"/>
            <a:ext cx="2633541" cy="646331"/>
          </a:xfrm>
          <a:prstGeom prst="rect">
            <a:avLst/>
          </a:prstGeom>
          <a:noFill/>
        </p:spPr>
        <p:txBody>
          <a:bodyPr wrap="none" rtlCol="0">
            <a:spAutoFit/>
          </a:bodyPr>
          <a:lstStyle/>
          <a:p>
            <a:pPr algn="ctr"/>
            <a:r>
              <a:rPr lang="en-US" dirty="0" smtClean="0"/>
              <a:t>Optimal stimulus </a:t>
            </a:r>
          </a:p>
          <a:p>
            <a:pPr algn="ctr"/>
            <a:r>
              <a:rPr lang="en-US" dirty="0" smtClean="0"/>
              <a:t>by numerical optimization</a:t>
            </a:r>
            <a:endParaRPr lang="en-US" dirty="0"/>
          </a:p>
        </p:txBody>
      </p:sp>
      <p:sp>
        <p:nvSpPr>
          <p:cNvPr id="7" name="TextBox 6"/>
          <p:cNvSpPr txBox="1"/>
          <p:nvPr/>
        </p:nvSpPr>
        <p:spPr>
          <a:xfrm>
            <a:off x="3297397" y="238076"/>
            <a:ext cx="2560542" cy="523220"/>
          </a:xfrm>
          <a:prstGeom prst="rect">
            <a:avLst/>
          </a:prstGeom>
          <a:noFill/>
        </p:spPr>
        <p:txBody>
          <a:bodyPr wrap="none" rtlCol="0">
            <a:spAutoFit/>
          </a:bodyPr>
          <a:lstStyle/>
          <a:p>
            <a:r>
              <a:rPr lang="en-US" sz="2800" dirty="0" smtClean="0"/>
              <a:t>The face neuron</a:t>
            </a:r>
            <a:endParaRPr lang="en-US" sz="2800" dirty="0"/>
          </a:p>
        </p:txBody>
      </p:sp>
      <p:sp>
        <p:nvSpPr>
          <p:cNvPr id="8" name="TextBox 7"/>
          <p:cNvSpPr txBox="1"/>
          <p:nvPr/>
        </p:nvSpPr>
        <p:spPr>
          <a:xfrm>
            <a:off x="0" y="6488668"/>
            <a:ext cx="9324709" cy="369332"/>
          </a:xfrm>
          <a:prstGeom prst="rect">
            <a:avLst/>
          </a:prstGeom>
          <a:noFill/>
        </p:spPr>
        <p:txBody>
          <a:bodyPr wrap="square" rtlCol="0">
            <a:spAutoFit/>
          </a:bodyPr>
          <a:lstStyle/>
          <a:p>
            <a:r>
              <a:rPr lang="en-US" dirty="0" smtClean="0"/>
              <a:t>Le, et al., </a:t>
            </a:r>
            <a:r>
              <a:rPr lang="en-US" i="1" dirty="0" smtClean="0"/>
              <a:t>Building high-level features using large-scale unsupervised learning</a:t>
            </a:r>
            <a:r>
              <a:rPr lang="en-US" dirty="0" smtClean="0"/>
              <a:t>. ICML 2012</a:t>
            </a:r>
            <a:endParaRPr lang="en-US" dirty="0"/>
          </a:p>
        </p:txBody>
      </p:sp>
    </p:spTree>
    <p:extLst>
      <p:ext uri="{BB962C8B-B14F-4D97-AF65-F5344CB8AC3E}">
        <p14:creationId xmlns:p14="http://schemas.microsoft.com/office/powerpoint/2010/main" val="122873168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endParaRPr lang="en-US"/>
          </a:p>
        </p:txBody>
      </p:sp>
      <p:sp>
        <p:nvSpPr>
          <p:cNvPr id="13" name="TextBox 12"/>
          <p:cNvSpPr txBox="1"/>
          <p:nvPr/>
        </p:nvSpPr>
        <p:spPr>
          <a:xfrm>
            <a:off x="3813708" y="5930392"/>
            <a:ext cx="1466192" cy="369332"/>
          </a:xfrm>
          <a:prstGeom prst="rect">
            <a:avLst/>
          </a:prstGeom>
          <a:noFill/>
        </p:spPr>
        <p:txBody>
          <a:bodyPr wrap="none" rtlCol="0">
            <a:spAutoFit/>
          </a:bodyPr>
          <a:lstStyle/>
          <a:p>
            <a:r>
              <a:rPr lang="en-US" dirty="0" smtClean="0"/>
              <a:t>Feature value</a:t>
            </a:r>
            <a:endParaRPr lang="en-US" dirty="0"/>
          </a:p>
        </p:txBody>
      </p:sp>
      <p:grpSp>
        <p:nvGrpSpPr>
          <p:cNvPr id="3" name="Group 2"/>
          <p:cNvGrpSpPr/>
          <p:nvPr/>
        </p:nvGrpSpPr>
        <p:grpSpPr>
          <a:xfrm>
            <a:off x="1777996" y="1269998"/>
            <a:ext cx="5567082" cy="4419234"/>
            <a:chOff x="1777996" y="1269998"/>
            <a:chExt cx="5567082" cy="4419234"/>
          </a:xfrm>
        </p:grpSpPr>
        <p:pic>
          <p:nvPicPr>
            <p:cNvPr id="7" name="Picture 6" descr="balanced_histograms_black.png"/>
            <p:cNvPicPr>
              <a:picLocks noChangeAspect="1"/>
            </p:cNvPicPr>
            <p:nvPr/>
          </p:nvPicPr>
          <p:blipFill rotWithShape="1">
            <a:blip r:embed="rId3">
              <a:extLst>
                <a:ext uri="{28A0092B-C50C-407E-A947-70E740481C1C}">
                  <a14:useLocalDpi xmlns:a14="http://schemas.microsoft.com/office/drawing/2010/main" val="0"/>
                </a:ext>
              </a:extLst>
            </a:blip>
            <a:srcRect l="13982" t="8104" r="9608" b="11022"/>
            <a:stretch/>
          </p:blipFill>
          <p:spPr>
            <a:xfrm>
              <a:off x="1777996" y="1269998"/>
              <a:ext cx="5567082" cy="4419231"/>
            </a:xfrm>
            <a:prstGeom prst="rect">
              <a:avLst/>
            </a:prstGeom>
          </p:spPr>
        </p:pic>
        <p:grpSp>
          <p:nvGrpSpPr>
            <p:cNvPr id="2" name="Group 1"/>
            <p:cNvGrpSpPr/>
            <p:nvPr/>
          </p:nvGrpSpPr>
          <p:grpSpPr>
            <a:xfrm>
              <a:off x="2051696" y="1269998"/>
              <a:ext cx="4906665" cy="4419234"/>
              <a:chOff x="2051696" y="1269998"/>
              <a:chExt cx="4906665" cy="4419234"/>
            </a:xfrm>
          </p:grpSpPr>
          <p:sp>
            <p:nvSpPr>
              <p:cNvPr id="9" name="TextBox 8"/>
              <p:cNvSpPr txBox="1"/>
              <p:nvPr/>
            </p:nvSpPr>
            <p:spPr>
              <a:xfrm>
                <a:off x="2525059" y="1526241"/>
                <a:ext cx="2021745" cy="369332"/>
              </a:xfrm>
              <a:prstGeom prst="rect">
                <a:avLst/>
              </a:prstGeom>
              <a:noFill/>
            </p:spPr>
            <p:txBody>
              <a:bodyPr wrap="none" rtlCol="0">
                <a:spAutoFit/>
              </a:bodyPr>
              <a:lstStyle/>
              <a:p>
                <a:r>
                  <a:rPr lang="en-US" dirty="0" smtClean="0"/>
                  <a:t>Random distractors</a:t>
                </a:r>
                <a:endParaRPr lang="en-US" dirty="0"/>
              </a:p>
            </p:txBody>
          </p:sp>
          <p:sp>
            <p:nvSpPr>
              <p:cNvPr id="10" name="TextBox 9"/>
              <p:cNvSpPr txBox="1"/>
              <p:nvPr/>
            </p:nvSpPr>
            <p:spPr>
              <a:xfrm>
                <a:off x="4367510" y="2256117"/>
                <a:ext cx="704039" cy="369332"/>
              </a:xfrm>
              <a:prstGeom prst="rect">
                <a:avLst/>
              </a:prstGeom>
              <a:noFill/>
            </p:spPr>
            <p:txBody>
              <a:bodyPr wrap="none" rtlCol="0">
                <a:spAutoFit/>
              </a:bodyPr>
              <a:lstStyle/>
              <a:p>
                <a:r>
                  <a:rPr lang="en-US" dirty="0" smtClean="0"/>
                  <a:t>Faces</a:t>
                </a:r>
                <a:endParaRPr lang="en-US" dirty="0"/>
              </a:p>
            </p:txBody>
          </p:sp>
          <p:cxnSp>
            <p:nvCxnSpPr>
              <p:cNvPr id="6" name="Straight Connector 5"/>
              <p:cNvCxnSpPr/>
              <p:nvPr/>
            </p:nvCxnSpPr>
            <p:spPr>
              <a:xfrm flipV="1">
                <a:off x="2051696" y="1269998"/>
                <a:ext cx="0" cy="4419232"/>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2051696" y="5689231"/>
                <a:ext cx="4906665" cy="1"/>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2051696" y="1269998"/>
                <a:ext cx="2209382" cy="4419231"/>
              </a:xfrm>
              <a:prstGeom prst="rect">
                <a:avLst/>
              </a:prstGeom>
              <a:gradFill flip="none" rotWithShape="1">
                <a:gsLst>
                  <a:gs pos="0">
                    <a:schemeClr val="accent1">
                      <a:shade val="51000"/>
                      <a:satMod val="130000"/>
                      <a:alpha val="37000"/>
                    </a:schemeClr>
                  </a:gs>
                  <a:gs pos="80000">
                    <a:schemeClr val="accent1">
                      <a:shade val="93000"/>
                      <a:satMod val="130000"/>
                      <a:alpha val="37000"/>
                    </a:schemeClr>
                  </a:gs>
                  <a:gs pos="100000">
                    <a:schemeClr val="accent1">
                      <a:shade val="94000"/>
                      <a:satMod val="135000"/>
                      <a:alpha val="37000"/>
                    </a:schemeClr>
                  </a:gs>
                </a:gsLst>
                <a:lin ang="0" scaled="0"/>
                <a:tileRect/>
              </a:gradFill>
              <a:ln>
                <a:gradFill flip="none" rotWithShape="1">
                  <a:gsLst>
                    <a:gs pos="0">
                      <a:schemeClr val="accent1">
                        <a:alpha val="32000"/>
                      </a:schemeClr>
                    </a:gs>
                    <a:gs pos="100000">
                      <a:srgbClr val="FFFF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261078" y="1269998"/>
                <a:ext cx="2371930" cy="4419234"/>
              </a:xfrm>
              <a:prstGeom prst="rect">
                <a:avLst/>
              </a:prstGeom>
              <a:gradFill flip="none" rotWithShape="1">
                <a:gsLst>
                  <a:gs pos="0">
                    <a:srgbClr val="FB6663">
                      <a:alpha val="50000"/>
                    </a:srgbClr>
                  </a:gs>
                  <a:gs pos="100000">
                    <a:srgbClr val="FFFFFF">
                      <a:alpha val="50000"/>
                    </a:srgbClr>
                  </a:gs>
                </a:gsLst>
                <a:lin ang="10800000" scaled="0"/>
                <a:tileRect/>
              </a:gradFill>
              <a:ln>
                <a:gradFill flip="none" rotWithShape="1">
                  <a:gsLst>
                    <a:gs pos="0">
                      <a:schemeClr val="accent1">
                        <a:alpha val="32000"/>
                      </a:schemeClr>
                    </a:gs>
                    <a:gs pos="100000">
                      <a:srgbClr val="FFFFFF"/>
                    </a:gs>
                  </a:gsLst>
                  <a:lin ang="1080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5" name="TextBox 14"/>
          <p:cNvSpPr txBox="1"/>
          <p:nvPr/>
        </p:nvSpPr>
        <p:spPr>
          <a:xfrm>
            <a:off x="0" y="6488668"/>
            <a:ext cx="9324709" cy="369332"/>
          </a:xfrm>
          <a:prstGeom prst="rect">
            <a:avLst/>
          </a:prstGeom>
          <a:noFill/>
        </p:spPr>
        <p:txBody>
          <a:bodyPr wrap="square" rtlCol="0">
            <a:spAutoFit/>
          </a:bodyPr>
          <a:lstStyle/>
          <a:p>
            <a:r>
              <a:rPr lang="en-US" dirty="0" smtClean="0"/>
              <a:t>Le, et al., </a:t>
            </a:r>
            <a:r>
              <a:rPr lang="en-US" i="1" dirty="0" smtClean="0"/>
              <a:t>Building high-level features using large-scale unsupervised learning</a:t>
            </a:r>
            <a:r>
              <a:rPr lang="en-US" dirty="0" smtClean="0"/>
              <a:t>. ICML 2012</a:t>
            </a:r>
            <a:endParaRPr lang="en-US" dirty="0"/>
          </a:p>
        </p:txBody>
      </p:sp>
      <p:sp>
        <p:nvSpPr>
          <p:cNvPr id="14" name="TextBox 13"/>
          <p:cNvSpPr txBox="1"/>
          <p:nvPr/>
        </p:nvSpPr>
        <p:spPr>
          <a:xfrm>
            <a:off x="884865" y="3435530"/>
            <a:ext cx="1166831" cy="369332"/>
          </a:xfrm>
          <a:prstGeom prst="rect">
            <a:avLst/>
          </a:prstGeom>
          <a:noFill/>
        </p:spPr>
        <p:txBody>
          <a:bodyPr wrap="none" rtlCol="0">
            <a:spAutoFit/>
          </a:bodyPr>
          <a:lstStyle/>
          <a:p>
            <a:r>
              <a:rPr lang="en-US" dirty="0" smtClean="0"/>
              <a:t>Frequency</a:t>
            </a:r>
            <a:endParaRPr lang="en-US" dirty="0"/>
          </a:p>
        </p:txBody>
      </p:sp>
    </p:spTree>
    <p:extLst>
      <p:ext uri="{BB962C8B-B14F-4D97-AF65-F5344CB8AC3E}">
        <p14:creationId xmlns:p14="http://schemas.microsoft.com/office/powerpoint/2010/main" val="38756789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95155" y="3980372"/>
            <a:ext cx="5616516" cy="523220"/>
          </a:xfrm>
          <a:prstGeom prst="rect">
            <a:avLst/>
          </a:prstGeom>
          <a:noFill/>
        </p:spPr>
        <p:txBody>
          <a:bodyPr wrap="none" rtlCol="0">
            <a:spAutoFit/>
          </a:bodyPr>
          <a:lstStyle/>
          <a:p>
            <a:pPr algn="ctr"/>
            <a:r>
              <a:rPr lang="en-US" sz="2800" dirty="0" smtClean="0"/>
              <a:t>What makes Machine Learning hard?</a:t>
            </a:r>
            <a:endParaRPr lang="en-US" sz="2800" dirty="0"/>
          </a:p>
        </p:txBody>
      </p:sp>
    </p:spTree>
    <p:extLst>
      <p:ext uri="{BB962C8B-B14F-4D97-AF65-F5344CB8AC3E}">
        <p14:creationId xmlns:p14="http://schemas.microsoft.com/office/powerpoint/2010/main" val="121412405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4000" y="1227590"/>
            <a:ext cx="184666" cy="369332"/>
          </a:xfrm>
          <a:prstGeom prst="rect">
            <a:avLst/>
          </a:prstGeom>
          <a:noFill/>
        </p:spPr>
        <p:txBody>
          <a:bodyPr wrap="none" rtlCol="0">
            <a:spAutoFit/>
          </a:bodyPr>
          <a:lstStyle/>
          <a:p>
            <a:endParaRPr lang="en-US"/>
          </a:p>
        </p:txBody>
      </p:sp>
      <p:sp>
        <p:nvSpPr>
          <p:cNvPr id="3" name="TextBox 2"/>
          <p:cNvSpPr txBox="1"/>
          <p:nvPr/>
        </p:nvSpPr>
        <p:spPr>
          <a:xfrm>
            <a:off x="2954319" y="30055"/>
            <a:ext cx="3292713" cy="523220"/>
          </a:xfrm>
          <a:prstGeom prst="rect">
            <a:avLst/>
          </a:prstGeom>
          <a:noFill/>
        </p:spPr>
        <p:txBody>
          <a:bodyPr wrap="none" rtlCol="0">
            <a:spAutoFit/>
          </a:bodyPr>
          <a:lstStyle/>
          <a:p>
            <a:r>
              <a:rPr lang="en-US" sz="2800" dirty="0" smtClean="0"/>
              <a:t>Invariance properties</a:t>
            </a:r>
            <a:endParaRPr lang="en-US" sz="2800" dirty="0"/>
          </a:p>
        </p:txBody>
      </p:sp>
      <p:pic>
        <p:nvPicPr>
          <p:cNvPr id="2" name="Picture 1" descr="translation_invariance_horizontal_black.png"/>
          <p:cNvPicPr>
            <a:picLocks noChangeAspect="1"/>
          </p:cNvPicPr>
          <p:nvPr/>
        </p:nvPicPr>
        <p:blipFill rotWithShape="1">
          <a:blip r:embed="rId3">
            <a:extLst>
              <a:ext uri="{28A0092B-C50C-407E-A947-70E740481C1C}">
                <a14:useLocalDpi xmlns:a14="http://schemas.microsoft.com/office/drawing/2010/main" val="0"/>
              </a:ext>
            </a:extLst>
          </a:blip>
          <a:srcRect l="15452" t="8215" r="11457" b="20222"/>
          <a:stretch/>
        </p:blipFill>
        <p:spPr>
          <a:xfrm>
            <a:off x="567765" y="1105818"/>
            <a:ext cx="2685767" cy="1972237"/>
          </a:xfrm>
          <a:prstGeom prst="rect">
            <a:avLst/>
          </a:prstGeom>
        </p:spPr>
      </p:pic>
      <p:cxnSp>
        <p:nvCxnSpPr>
          <p:cNvPr id="6" name="Straight Connector 5"/>
          <p:cNvCxnSpPr/>
          <p:nvPr/>
        </p:nvCxnSpPr>
        <p:spPr>
          <a:xfrm>
            <a:off x="567765" y="3078055"/>
            <a:ext cx="2879832" cy="0"/>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585695" y="789066"/>
            <a:ext cx="0" cy="2288989"/>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6200000">
            <a:off x="-602669" y="1781161"/>
            <a:ext cx="1817287" cy="369332"/>
          </a:xfrm>
          <a:prstGeom prst="rect">
            <a:avLst/>
          </a:prstGeom>
          <a:noFill/>
        </p:spPr>
        <p:txBody>
          <a:bodyPr wrap="none" rtlCol="0">
            <a:spAutoFit/>
          </a:bodyPr>
          <a:lstStyle/>
          <a:p>
            <a:r>
              <a:rPr lang="en-US" dirty="0" smtClean="0"/>
              <a:t>Feature response</a:t>
            </a:r>
            <a:endParaRPr lang="en-US" dirty="0"/>
          </a:p>
        </p:txBody>
      </p:sp>
      <p:sp>
        <p:nvSpPr>
          <p:cNvPr id="10" name="TextBox 9"/>
          <p:cNvSpPr txBox="1"/>
          <p:nvPr/>
        </p:nvSpPr>
        <p:spPr>
          <a:xfrm>
            <a:off x="1134701" y="3121670"/>
            <a:ext cx="1710725" cy="369332"/>
          </a:xfrm>
          <a:prstGeom prst="rect">
            <a:avLst/>
          </a:prstGeom>
          <a:noFill/>
        </p:spPr>
        <p:txBody>
          <a:bodyPr wrap="none" rtlCol="0">
            <a:spAutoFit/>
          </a:bodyPr>
          <a:lstStyle/>
          <a:p>
            <a:r>
              <a:rPr lang="en-US" dirty="0" smtClean="0"/>
              <a:t>Horizontal shifts</a:t>
            </a:r>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049" y="1057183"/>
            <a:ext cx="2702049" cy="2064487"/>
          </a:xfrm>
          <a:prstGeom prst="rect">
            <a:avLst/>
          </a:prstGeom>
        </p:spPr>
      </p:pic>
      <p:cxnSp>
        <p:nvCxnSpPr>
          <p:cNvPr id="12" name="Straight Connector 11"/>
          <p:cNvCxnSpPr/>
          <p:nvPr/>
        </p:nvCxnSpPr>
        <p:spPr>
          <a:xfrm>
            <a:off x="5368200" y="3066103"/>
            <a:ext cx="2879832" cy="0"/>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5368200" y="789066"/>
            <a:ext cx="0" cy="2288989"/>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963670" y="3124660"/>
            <a:ext cx="1454244" cy="369332"/>
          </a:xfrm>
          <a:prstGeom prst="rect">
            <a:avLst/>
          </a:prstGeom>
          <a:noFill/>
        </p:spPr>
        <p:txBody>
          <a:bodyPr wrap="none" rtlCol="0">
            <a:spAutoFit/>
          </a:bodyPr>
          <a:lstStyle/>
          <a:p>
            <a:r>
              <a:rPr lang="en-US" dirty="0" smtClean="0"/>
              <a:t>Vertical shifts</a:t>
            </a:r>
            <a:endParaRPr lang="en-US" dirty="0"/>
          </a:p>
        </p:txBody>
      </p:sp>
      <p:sp>
        <p:nvSpPr>
          <p:cNvPr id="15" name="TextBox 14"/>
          <p:cNvSpPr txBox="1"/>
          <p:nvPr/>
        </p:nvSpPr>
        <p:spPr>
          <a:xfrm rot="16200000">
            <a:off x="4121727" y="1781162"/>
            <a:ext cx="1817287" cy="369332"/>
          </a:xfrm>
          <a:prstGeom prst="rect">
            <a:avLst/>
          </a:prstGeom>
          <a:noFill/>
        </p:spPr>
        <p:txBody>
          <a:bodyPr wrap="none" rtlCol="0">
            <a:spAutoFit/>
          </a:bodyPr>
          <a:lstStyle/>
          <a:p>
            <a:r>
              <a:rPr lang="en-US" dirty="0" smtClean="0"/>
              <a:t>Feature response</a:t>
            </a:r>
            <a:endParaRPr lang="en-US" dirty="0"/>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829" y="3902812"/>
            <a:ext cx="2855279" cy="2126272"/>
          </a:xfrm>
          <a:prstGeom prst="rect">
            <a:avLst/>
          </a:prstGeom>
        </p:spPr>
      </p:pic>
      <p:cxnSp>
        <p:nvCxnSpPr>
          <p:cNvPr id="17" name="Straight Connector 16"/>
          <p:cNvCxnSpPr/>
          <p:nvPr/>
        </p:nvCxnSpPr>
        <p:spPr>
          <a:xfrm>
            <a:off x="567765" y="6029084"/>
            <a:ext cx="2879832" cy="0"/>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67765" y="3740095"/>
            <a:ext cx="0" cy="2288989"/>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988276" y="6041608"/>
            <a:ext cx="1818076" cy="369332"/>
          </a:xfrm>
          <a:prstGeom prst="rect">
            <a:avLst/>
          </a:prstGeom>
          <a:noFill/>
        </p:spPr>
        <p:txBody>
          <a:bodyPr wrap="none" rtlCol="0">
            <a:spAutoFit/>
          </a:bodyPr>
          <a:lstStyle/>
          <a:p>
            <a:r>
              <a:rPr lang="en-US" dirty="0" smtClean="0"/>
              <a:t>3D rotation angle</a:t>
            </a:r>
            <a:endParaRPr lang="en-US" dirty="0"/>
          </a:p>
        </p:txBody>
      </p:sp>
      <p:sp>
        <p:nvSpPr>
          <p:cNvPr id="20" name="TextBox 19"/>
          <p:cNvSpPr txBox="1"/>
          <p:nvPr/>
        </p:nvSpPr>
        <p:spPr>
          <a:xfrm rot="16200000">
            <a:off x="4121728" y="4712587"/>
            <a:ext cx="1817287" cy="369332"/>
          </a:xfrm>
          <a:prstGeom prst="rect">
            <a:avLst/>
          </a:prstGeom>
          <a:noFill/>
        </p:spPr>
        <p:txBody>
          <a:bodyPr wrap="none" rtlCol="0">
            <a:spAutoFit/>
          </a:bodyPr>
          <a:lstStyle/>
          <a:p>
            <a:r>
              <a:rPr lang="en-US" dirty="0" smtClean="0"/>
              <a:t>Feature response</a:t>
            </a:r>
            <a:endParaRPr lang="en-US" dirty="0"/>
          </a:p>
        </p:txBody>
      </p:sp>
      <p:sp>
        <p:nvSpPr>
          <p:cNvPr id="21" name="TextBox 20"/>
          <p:cNvSpPr txBox="1"/>
          <p:nvPr/>
        </p:nvSpPr>
        <p:spPr>
          <a:xfrm>
            <a:off x="3128654" y="5574010"/>
            <a:ext cx="418654" cy="369332"/>
          </a:xfrm>
          <a:prstGeom prst="rect">
            <a:avLst/>
          </a:prstGeom>
          <a:noFill/>
        </p:spPr>
        <p:txBody>
          <a:bodyPr wrap="none" rtlCol="0">
            <a:spAutoFit/>
          </a:bodyPr>
          <a:lstStyle/>
          <a:p>
            <a:r>
              <a:rPr lang="en-US" dirty="0" smtClean="0"/>
              <a:t>90</a:t>
            </a:r>
            <a:endParaRPr lang="en-US" dirty="0"/>
          </a:p>
        </p:txBody>
      </p:sp>
      <p:sp>
        <p:nvSpPr>
          <p:cNvPr id="22" name="TextBox 21"/>
          <p:cNvSpPr txBox="1"/>
          <p:nvPr/>
        </p:nvSpPr>
        <p:spPr>
          <a:xfrm>
            <a:off x="3163565" y="2650543"/>
            <a:ext cx="1005403" cy="369332"/>
          </a:xfrm>
          <a:prstGeom prst="rect">
            <a:avLst/>
          </a:prstGeom>
          <a:noFill/>
        </p:spPr>
        <p:txBody>
          <a:bodyPr wrap="none" rtlCol="0">
            <a:spAutoFit/>
          </a:bodyPr>
          <a:lstStyle/>
          <a:p>
            <a:r>
              <a:rPr lang="en-US" dirty="0" smtClean="0"/>
              <a:t>20 pixels</a:t>
            </a:r>
            <a:endParaRPr lang="en-US" dirty="0"/>
          </a:p>
        </p:txBody>
      </p:sp>
      <p:sp>
        <p:nvSpPr>
          <p:cNvPr id="23" name="TextBox 22"/>
          <p:cNvSpPr txBox="1"/>
          <p:nvPr/>
        </p:nvSpPr>
        <p:spPr>
          <a:xfrm>
            <a:off x="3354164" y="5387866"/>
            <a:ext cx="306394" cy="369332"/>
          </a:xfrm>
          <a:prstGeom prst="rect">
            <a:avLst/>
          </a:prstGeom>
          <a:noFill/>
        </p:spPr>
        <p:txBody>
          <a:bodyPr wrap="none" rtlCol="0">
            <a:spAutoFit/>
          </a:bodyPr>
          <a:lstStyle/>
          <a:p>
            <a:r>
              <a:rPr lang="en-US" dirty="0"/>
              <a:t>o</a:t>
            </a:r>
          </a:p>
        </p:txBody>
      </p:sp>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r="1289"/>
          <a:stretch/>
        </p:blipFill>
        <p:spPr>
          <a:xfrm>
            <a:off x="5319051" y="3711603"/>
            <a:ext cx="2928981" cy="2286209"/>
          </a:xfrm>
          <a:prstGeom prst="rect">
            <a:avLst/>
          </a:prstGeom>
        </p:spPr>
      </p:pic>
      <p:cxnSp>
        <p:nvCxnSpPr>
          <p:cNvPr id="25" name="Straight Connector 24"/>
          <p:cNvCxnSpPr/>
          <p:nvPr/>
        </p:nvCxnSpPr>
        <p:spPr>
          <a:xfrm>
            <a:off x="5368200" y="6057621"/>
            <a:ext cx="2879832" cy="0"/>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5368200" y="3768632"/>
            <a:ext cx="0" cy="2288989"/>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rot="16200000">
            <a:off x="-602668" y="4760401"/>
            <a:ext cx="1817287" cy="369332"/>
          </a:xfrm>
          <a:prstGeom prst="rect">
            <a:avLst/>
          </a:prstGeom>
          <a:noFill/>
        </p:spPr>
        <p:txBody>
          <a:bodyPr wrap="none" rtlCol="0">
            <a:spAutoFit/>
          </a:bodyPr>
          <a:lstStyle/>
          <a:p>
            <a:r>
              <a:rPr lang="en-US" dirty="0" smtClean="0"/>
              <a:t>Feature response</a:t>
            </a:r>
            <a:endParaRPr lang="en-US" dirty="0"/>
          </a:p>
        </p:txBody>
      </p:sp>
      <p:sp>
        <p:nvSpPr>
          <p:cNvPr id="29" name="TextBox 28"/>
          <p:cNvSpPr txBox="1"/>
          <p:nvPr/>
        </p:nvSpPr>
        <p:spPr>
          <a:xfrm>
            <a:off x="6337195" y="6089423"/>
            <a:ext cx="1277062" cy="369332"/>
          </a:xfrm>
          <a:prstGeom prst="rect">
            <a:avLst/>
          </a:prstGeom>
          <a:noFill/>
        </p:spPr>
        <p:txBody>
          <a:bodyPr wrap="none" rtlCol="0">
            <a:spAutoFit/>
          </a:bodyPr>
          <a:lstStyle/>
          <a:p>
            <a:r>
              <a:rPr lang="en-US" dirty="0" smtClean="0"/>
              <a:t>Scale factor</a:t>
            </a:r>
            <a:endParaRPr lang="en-US" dirty="0"/>
          </a:p>
        </p:txBody>
      </p:sp>
      <p:sp>
        <p:nvSpPr>
          <p:cNvPr id="31" name="TextBox 30"/>
          <p:cNvSpPr txBox="1"/>
          <p:nvPr/>
        </p:nvSpPr>
        <p:spPr>
          <a:xfrm>
            <a:off x="8038858" y="5671428"/>
            <a:ext cx="582211" cy="369332"/>
          </a:xfrm>
          <a:prstGeom prst="rect">
            <a:avLst/>
          </a:prstGeom>
          <a:noFill/>
        </p:spPr>
        <p:txBody>
          <a:bodyPr wrap="none" rtlCol="0">
            <a:spAutoFit/>
          </a:bodyPr>
          <a:lstStyle/>
          <a:p>
            <a:r>
              <a:rPr lang="en-US" dirty="0" smtClean="0"/>
              <a:t>1.6x</a:t>
            </a:r>
            <a:endParaRPr lang="en-US" dirty="0"/>
          </a:p>
        </p:txBody>
      </p:sp>
      <p:sp>
        <p:nvSpPr>
          <p:cNvPr id="30" name="TextBox 29"/>
          <p:cNvSpPr txBox="1"/>
          <p:nvPr/>
        </p:nvSpPr>
        <p:spPr>
          <a:xfrm>
            <a:off x="0" y="6488668"/>
            <a:ext cx="9324709" cy="369332"/>
          </a:xfrm>
          <a:prstGeom prst="rect">
            <a:avLst/>
          </a:prstGeom>
          <a:noFill/>
        </p:spPr>
        <p:txBody>
          <a:bodyPr wrap="square" rtlCol="0">
            <a:spAutoFit/>
          </a:bodyPr>
          <a:lstStyle/>
          <a:p>
            <a:r>
              <a:rPr lang="en-US" dirty="0" smtClean="0"/>
              <a:t>Le, et al., </a:t>
            </a:r>
            <a:r>
              <a:rPr lang="en-US" i="1" dirty="0" smtClean="0"/>
              <a:t>Building high-level features using large-scale unsupervised learning</a:t>
            </a:r>
            <a:r>
              <a:rPr lang="en-US" dirty="0" smtClean="0"/>
              <a:t>. ICML 2012</a:t>
            </a:r>
            <a:endParaRPr lang="en-US" dirty="0"/>
          </a:p>
        </p:txBody>
      </p:sp>
      <p:sp>
        <p:nvSpPr>
          <p:cNvPr id="32" name="TextBox 31"/>
          <p:cNvSpPr txBox="1"/>
          <p:nvPr/>
        </p:nvSpPr>
        <p:spPr>
          <a:xfrm>
            <a:off x="1638454" y="2689805"/>
            <a:ext cx="889987" cy="369332"/>
          </a:xfrm>
          <a:prstGeom prst="rect">
            <a:avLst/>
          </a:prstGeom>
          <a:noFill/>
        </p:spPr>
        <p:txBody>
          <a:bodyPr wrap="none" rtlCol="0">
            <a:spAutoFit/>
          </a:bodyPr>
          <a:lstStyle/>
          <a:p>
            <a:r>
              <a:rPr lang="en-US" dirty="0" smtClean="0"/>
              <a:t>0 pixels</a:t>
            </a:r>
            <a:endParaRPr lang="en-US" dirty="0"/>
          </a:p>
        </p:txBody>
      </p:sp>
      <p:sp>
        <p:nvSpPr>
          <p:cNvPr id="33" name="TextBox 32"/>
          <p:cNvSpPr txBox="1"/>
          <p:nvPr/>
        </p:nvSpPr>
        <p:spPr>
          <a:xfrm>
            <a:off x="6527927" y="2702454"/>
            <a:ext cx="889987" cy="369332"/>
          </a:xfrm>
          <a:prstGeom prst="rect">
            <a:avLst/>
          </a:prstGeom>
          <a:noFill/>
        </p:spPr>
        <p:txBody>
          <a:bodyPr wrap="none" rtlCol="0">
            <a:spAutoFit/>
          </a:bodyPr>
          <a:lstStyle/>
          <a:p>
            <a:r>
              <a:rPr lang="en-US" dirty="0" smtClean="0"/>
              <a:t>0 pixels</a:t>
            </a:r>
            <a:endParaRPr lang="en-US" dirty="0"/>
          </a:p>
        </p:txBody>
      </p:sp>
      <p:sp>
        <p:nvSpPr>
          <p:cNvPr id="34" name="TextBox 33"/>
          <p:cNvSpPr txBox="1"/>
          <p:nvPr/>
        </p:nvSpPr>
        <p:spPr>
          <a:xfrm>
            <a:off x="8062197" y="2650543"/>
            <a:ext cx="1005403" cy="369332"/>
          </a:xfrm>
          <a:prstGeom prst="rect">
            <a:avLst/>
          </a:prstGeom>
          <a:noFill/>
        </p:spPr>
        <p:txBody>
          <a:bodyPr wrap="none" rtlCol="0">
            <a:spAutoFit/>
          </a:bodyPr>
          <a:lstStyle/>
          <a:p>
            <a:r>
              <a:rPr lang="en-US" dirty="0" smtClean="0"/>
              <a:t>20 pixels</a:t>
            </a:r>
            <a:endParaRPr lang="en-US" dirty="0"/>
          </a:p>
        </p:txBody>
      </p:sp>
      <p:sp>
        <p:nvSpPr>
          <p:cNvPr id="36" name="TextBox 35"/>
          <p:cNvSpPr txBox="1"/>
          <p:nvPr/>
        </p:nvSpPr>
        <p:spPr>
          <a:xfrm>
            <a:off x="585695" y="5648916"/>
            <a:ext cx="301660" cy="369332"/>
          </a:xfrm>
          <a:prstGeom prst="rect">
            <a:avLst/>
          </a:prstGeom>
          <a:noFill/>
        </p:spPr>
        <p:txBody>
          <a:bodyPr wrap="none" rtlCol="0">
            <a:spAutoFit/>
          </a:bodyPr>
          <a:lstStyle/>
          <a:p>
            <a:r>
              <a:rPr lang="en-US" dirty="0" smtClean="0"/>
              <a:t>0</a:t>
            </a:r>
            <a:endParaRPr lang="en-US" dirty="0"/>
          </a:p>
        </p:txBody>
      </p:sp>
      <p:sp>
        <p:nvSpPr>
          <p:cNvPr id="37" name="TextBox 36"/>
          <p:cNvSpPr txBox="1"/>
          <p:nvPr/>
        </p:nvSpPr>
        <p:spPr>
          <a:xfrm>
            <a:off x="734158" y="5494132"/>
            <a:ext cx="306394" cy="369332"/>
          </a:xfrm>
          <a:prstGeom prst="rect">
            <a:avLst/>
          </a:prstGeom>
          <a:noFill/>
        </p:spPr>
        <p:txBody>
          <a:bodyPr wrap="none" rtlCol="0">
            <a:spAutoFit/>
          </a:bodyPr>
          <a:lstStyle/>
          <a:p>
            <a:r>
              <a:rPr lang="en-US" dirty="0"/>
              <a:t>o</a:t>
            </a:r>
          </a:p>
        </p:txBody>
      </p:sp>
      <p:sp>
        <p:nvSpPr>
          <p:cNvPr id="38" name="TextBox 37"/>
          <p:cNvSpPr txBox="1"/>
          <p:nvPr/>
        </p:nvSpPr>
        <p:spPr>
          <a:xfrm>
            <a:off x="6835703" y="5639162"/>
            <a:ext cx="402674" cy="369332"/>
          </a:xfrm>
          <a:prstGeom prst="rect">
            <a:avLst/>
          </a:prstGeom>
          <a:noFill/>
        </p:spPr>
        <p:txBody>
          <a:bodyPr wrap="none" rtlCol="0">
            <a:spAutoFit/>
          </a:bodyPr>
          <a:lstStyle/>
          <a:p>
            <a:r>
              <a:rPr lang="en-US" dirty="0" smtClean="0"/>
              <a:t>1x</a:t>
            </a:r>
            <a:endParaRPr lang="en-US" dirty="0"/>
          </a:p>
        </p:txBody>
      </p:sp>
      <p:sp>
        <p:nvSpPr>
          <p:cNvPr id="39" name="TextBox 38"/>
          <p:cNvSpPr txBox="1"/>
          <p:nvPr/>
        </p:nvSpPr>
        <p:spPr>
          <a:xfrm>
            <a:off x="5381459" y="5639162"/>
            <a:ext cx="582211" cy="369332"/>
          </a:xfrm>
          <a:prstGeom prst="rect">
            <a:avLst/>
          </a:prstGeom>
          <a:noFill/>
        </p:spPr>
        <p:txBody>
          <a:bodyPr wrap="none" rtlCol="0">
            <a:spAutoFit/>
          </a:bodyPr>
          <a:lstStyle/>
          <a:p>
            <a:r>
              <a:rPr lang="en-US" dirty="0" smtClean="0"/>
              <a:t>0.4x</a:t>
            </a:r>
            <a:endParaRPr lang="en-US" dirty="0"/>
          </a:p>
        </p:txBody>
      </p:sp>
    </p:spTree>
    <p:extLst>
      <p:ext uri="{BB962C8B-B14F-4D97-AF65-F5344CB8AC3E}">
        <p14:creationId xmlns:p14="http://schemas.microsoft.com/office/powerpoint/2010/main" val="4219750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endParaRPr lang="en-US"/>
          </a:p>
        </p:txBody>
      </p:sp>
      <p:sp>
        <p:nvSpPr>
          <p:cNvPr id="7" name="TextBox 6"/>
          <p:cNvSpPr txBox="1"/>
          <p:nvPr/>
        </p:nvSpPr>
        <p:spPr>
          <a:xfrm>
            <a:off x="3095227" y="4813873"/>
            <a:ext cx="2633541" cy="646331"/>
          </a:xfrm>
          <a:prstGeom prst="rect">
            <a:avLst/>
          </a:prstGeom>
          <a:noFill/>
        </p:spPr>
        <p:txBody>
          <a:bodyPr wrap="none" rtlCol="0">
            <a:spAutoFit/>
          </a:bodyPr>
          <a:lstStyle/>
          <a:p>
            <a:pPr algn="ctr"/>
            <a:r>
              <a:rPr lang="en-US" dirty="0" smtClean="0"/>
              <a:t>Optimal stimulus </a:t>
            </a:r>
          </a:p>
          <a:p>
            <a:pPr algn="ctr"/>
            <a:r>
              <a:rPr lang="en-US" dirty="0" smtClean="0"/>
              <a:t>by numerical optimization</a:t>
            </a:r>
            <a:endParaRPr lang="en-US" dirty="0"/>
          </a:p>
        </p:txBody>
      </p:sp>
      <p:sp>
        <p:nvSpPr>
          <p:cNvPr id="8" name="TextBox 7"/>
          <p:cNvSpPr txBox="1"/>
          <p:nvPr/>
        </p:nvSpPr>
        <p:spPr>
          <a:xfrm>
            <a:off x="0" y="6488668"/>
            <a:ext cx="9324709" cy="369332"/>
          </a:xfrm>
          <a:prstGeom prst="rect">
            <a:avLst/>
          </a:prstGeom>
          <a:noFill/>
        </p:spPr>
        <p:txBody>
          <a:bodyPr wrap="square" rtlCol="0">
            <a:spAutoFit/>
          </a:bodyPr>
          <a:lstStyle/>
          <a:p>
            <a:r>
              <a:rPr lang="en-US" dirty="0" smtClean="0"/>
              <a:t>Le, et al., </a:t>
            </a:r>
            <a:r>
              <a:rPr lang="en-US" i="1" dirty="0" smtClean="0"/>
              <a:t>Building high-level features using large-scale unsupervised learning</a:t>
            </a:r>
            <a:r>
              <a:rPr lang="en-US" dirty="0" smtClean="0"/>
              <a:t>. ICML 2012</a:t>
            </a:r>
            <a:endParaRPr lang="en-US" dirty="0"/>
          </a:p>
        </p:txBody>
      </p:sp>
      <p:pic>
        <p:nvPicPr>
          <p:cNvPr id="3" name="Picture 2" descr="average_body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922" y="1881889"/>
            <a:ext cx="3819043" cy="2923105"/>
          </a:xfrm>
          <a:prstGeom prst="rect">
            <a:avLst/>
          </a:prstGeom>
        </p:spPr>
      </p:pic>
    </p:spTree>
    <p:extLst>
      <p:ext uri="{BB962C8B-B14F-4D97-AF65-F5344CB8AC3E}">
        <p14:creationId xmlns:p14="http://schemas.microsoft.com/office/powerpoint/2010/main" val="3390679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endParaRPr lang="en-US"/>
          </a:p>
        </p:txBody>
      </p:sp>
      <p:pic>
        <p:nvPicPr>
          <p:cNvPr id="2" name="Picture 1" descr="ped_balanced_histograms_black.png"/>
          <p:cNvPicPr>
            <a:picLocks noChangeAspect="1"/>
          </p:cNvPicPr>
          <p:nvPr/>
        </p:nvPicPr>
        <p:blipFill rotWithShape="1">
          <a:blip r:embed="rId3">
            <a:extLst>
              <a:ext uri="{28A0092B-C50C-407E-A947-70E740481C1C}">
                <a14:useLocalDpi xmlns:a14="http://schemas.microsoft.com/office/drawing/2010/main" val="0"/>
              </a:ext>
            </a:extLst>
          </a:blip>
          <a:srcRect l="13457" t="8879" r="10133" b="11108"/>
          <a:stretch/>
        </p:blipFill>
        <p:spPr>
          <a:xfrm>
            <a:off x="1628588" y="1748110"/>
            <a:ext cx="4987366" cy="3907627"/>
          </a:xfrm>
          <a:prstGeom prst="rect">
            <a:avLst/>
          </a:prstGeom>
        </p:spPr>
      </p:pic>
      <p:sp>
        <p:nvSpPr>
          <p:cNvPr id="6" name="TextBox 5"/>
          <p:cNvSpPr txBox="1"/>
          <p:nvPr/>
        </p:nvSpPr>
        <p:spPr>
          <a:xfrm>
            <a:off x="3391543" y="1511300"/>
            <a:ext cx="2021745" cy="369332"/>
          </a:xfrm>
          <a:prstGeom prst="rect">
            <a:avLst/>
          </a:prstGeom>
          <a:noFill/>
        </p:spPr>
        <p:txBody>
          <a:bodyPr wrap="none" rtlCol="0">
            <a:spAutoFit/>
          </a:bodyPr>
          <a:lstStyle/>
          <a:p>
            <a:r>
              <a:rPr lang="en-US" dirty="0" smtClean="0"/>
              <a:t>Random distractors</a:t>
            </a:r>
            <a:endParaRPr lang="en-US" dirty="0"/>
          </a:p>
        </p:txBody>
      </p:sp>
      <p:sp>
        <p:nvSpPr>
          <p:cNvPr id="7" name="TextBox 6"/>
          <p:cNvSpPr txBox="1"/>
          <p:nvPr/>
        </p:nvSpPr>
        <p:spPr>
          <a:xfrm>
            <a:off x="4572000" y="2176040"/>
            <a:ext cx="1278077" cy="369332"/>
          </a:xfrm>
          <a:prstGeom prst="rect">
            <a:avLst/>
          </a:prstGeom>
          <a:noFill/>
        </p:spPr>
        <p:txBody>
          <a:bodyPr wrap="none" rtlCol="0">
            <a:spAutoFit/>
          </a:bodyPr>
          <a:lstStyle/>
          <a:p>
            <a:r>
              <a:rPr lang="en-US" dirty="0" smtClean="0"/>
              <a:t>Pedestrians</a:t>
            </a:r>
            <a:endParaRPr lang="en-US" dirty="0"/>
          </a:p>
        </p:txBody>
      </p:sp>
      <p:cxnSp>
        <p:nvCxnSpPr>
          <p:cNvPr id="8" name="Straight Connector 7"/>
          <p:cNvCxnSpPr/>
          <p:nvPr/>
        </p:nvCxnSpPr>
        <p:spPr>
          <a:xfrm flipV="1">
            <a:off x="2051696" y="1269998"/>
            <a:ext cx="0" cy="4419232"/>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051696" y="5689231"/>
            <a:ext cx="4906665" cy="1"/>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813708" y="5930392"/>
            <a:ext cx="1466192" cy="369332"/>
          </a:xfrm>
          <a:prstGeom prst="rect">
            <a:avLst/>
          </a:prstGeom>
          <a:noFill/>
        </p:spPr>
        <p:txBody>
          <a:bodyPr wrap="none" rtlCol="0">
            <a:spAutoFit/>
          </a:bodyPr>
          <a:lstStyle/>
          <a:p>
            <a:r>
              <a:rPr lang="en-US" dirty="0" smtClean="0"/>
              <a:t>Feature value</a:t>
            </a:r>
            <a:endParaRPr lang="en-US" dirty="0"/>
          </a:p>
        </p:txBody>
      </p:sp>
      <p:sp>
        <p:nvSpPr>
          <p:cNvPr id="12" name="TextBox 11"/>
          <p:cNvSpPr txBox="1"/>
          <p:nvPr/>
        </p:nvSpPr>
        <p:spPr>
          <a:xfrm>
            <a:off x="0" y="6488668"/>
            <a:ext cx="9324709" cy="369332"/>
          </a:xfrm>
          <a:prstGeom prst="rect">
            <a:avLst/>
          </a:prstGeom>
          <a:noFill/>
        </p:spPr>
        <p:txBody>
          <a:bodyPr wrap="square" rtlCol="0">
            <a:spAutoFit/>
          </a:bodyPr>
          <a:lstStyle/>
          <a:p>
            <a:r>
              <a:rPr lang="en-US" dirty="0" smtClean="0"/>
              <a:t>Le, et al., </a:t>
            </a:r>
            <a:r>
              <a:rPr lang="en-US" i="1" dirty="0" smtClean="0"/>
              <a:t>Building high-level features using large-scale unsupervised learning</a:t>
            </a:r>
            <a:r>
              <a:rPr lang="en-US" dirty="0" smtClean="0"/>
              <a:t>. ICML 2012</a:t>
            </a:r>
            <a:endParaRPr lang="en-US" dirty="0"/>
          </a:p>
        </p:txBody>
      </p:sp>
      <p:sp>
        <p:nvSpPr>
          <p:cNvPr id="13" name="TextBox 12"/>
          <p:cNvSpPr txBox="1"/>
          <p:nvPr/>
        </p:nvSpPr>
        <p:spPr>
          <a:xfrm>
            <a:off x="884865" y="3435530"/>
            <a:ext cx="1166831" cy="369332"/>
          </a:xfrm>
          <a:prstGeom prst="rect">
            <a:avLst/>
          </a:prstGeom>
          <a:noFill/>
        </p:spPr>
        <p:txBody>
          <a:bodyPr wrap="none" rtlCol="0">
            <a:spAutoFit/>
          </a:bodyPr>
          <a:lstStyle/>
          <a:p>
            <a:r>
              <a:rPr lang="en-US" dirty="0" smtClean="0"/>
              <a:t>Frequency</a:t>
            </a:r>
            <a:endParaRPr lang="en-US" dirty="0"/>
          </a:p>
        </p:txBody>
      </p:sp>
    </p:spTree>
    <p:extLst>
      <p:ext uri="{BB962C8B-B14F-4D97-AF65-F5344CB8AC3E}">
        <p14:creationId xmlns:p14="http://schemas.microsoft.com/office/powerpoint/2010/main" val="574448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endParaRPr lang="en-US"/>
          </a:p>
        </p:txBody>
      </p:sp>
      <p:sp>
        <p:nvSpPr>
          <p:cNvPr id="7" name="TextBox 6"/>
          <p:cNvSpPr txBox="1"/>
          <p:nvPr/>
        </p:nvSpPr>
        <p:spPr>
          <a:xfrm>
            <a:off x="3314975" y="5080064"/>
            <a:ext cx="2633541" cy="646331"/>
          </a:xfrm>
          <a:prstGeom prst="rect">
            <a:avLst/>
          </a:prstGeom>
          <a:noFill/>
        </p:spPr>
        <p:txBody>
          <a:bodyPr wrap="none" rtlCol="0">
            <a:spAutoFit/>
          </a:bodyPr>
          <a:lstStyle/>
          <a:p>
            <a:pPr algn="ctr"/>
            <a:r>
              <a:rPr lang="en-US" dirty="0" smtClean="0"/>
              <a:t>Optimal stimulus </a:t>
            </a:r>
          </a:p>
          <a:p>
            <a:pPr algn="ctr"/>
            <a:r>
              <a:rPr lang="en-US" dirty="0" smtClean="0"/>
              <a:t>by numerical optimization</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8409" y="1987924"/>
            <a:ext cx="3893197" cy="2981511"/>
          </a:xfrm>
          <a:prstGeom prst="rect">
            <a:avLst/>
          </a:prstGeom>
        </p:spPr>
      </p:pic>
      <p:sp>
        <p:nvSpPr>
          <p:cNvPr id="10" name="TextBox 9"/>
          <p:cNvSpPr txBox="1"/>
          <p:nvPr/>
        </p:nvSpPr>
        <p:spPr>
          <a:xfrm>
            <a:off x="0" y="6488668"/>
            <a:ext cx="9324709" cy="369332"/>
          </a:xfrm>
          <a:prstGeom prst="rect">
            <a:avLst/>
          </a:prstGeom>
          <a:noFill/>
        </p:spPr>
        <p:txBody>
          <a:bodyPr wrap="square" rtlCol="0">
            <a:spAutoFit/>
          </a:bodyPr>
          <a:lstStyle/>
          <a:p>
            <a:r>
              <a:rPr lang="en-US" dirty="0" smtClean="0"/>
              <a:t>Le, et al., </a:t>
            </a:r>
            <a:r>
              <a:rPr lang="en-US" i="1" dirty="0" smtClean="0"/>
              <a:t>Building high-level features using large-scale unsupervised learning</a:t>
            </a:r>
            <a:r>
              <a:rPr lang="en-US" dirty="0" smtClean="0"/>
              <a:t>. ICML 2012</a:t>
            </a:r>
            <a:endParaRPr lang="en-US" dirty="0"/>
          </a:p>
        </p:txBody>
      </p:sp>
      <p:sp>
        <p:nvSpPr>
          <p:cNvPr id="11" name="TextBox 10"/>
          <p:cNvSpPr txBox="1"/>
          <p:nvPr/>
        </p:nvSpPr>
        <p:spPr>
          <a:xfrm>
            <a:off x="3297397" y="238076"/>
            <a:ext cx="2392577" cy="523220"/>
          </a:xfrm>
          <a:prstGeom prst="rect">
            <a:avLst/>
          </a:prstGeom>
          <a:noFill/>
        </p:spPr>
        <p:txBody>
          <a:bodyPr wrap="none" rtlCol="0">
            <a:spAutoFit/>
          </a:bodyPr>
          <a:lstStyle/>
          <a:p>
            <a:r>
              <a:rPr lang="en-US" sz="2800" dirty="0" smtClean="0"/>
              <a:t>The cat neuron</a:t>
            </a:r>
            <a:endParaRPr lang="en-US" sz="2800" dirty="0"/>
          </a:p>
        </p:txBody>
      </p:sp>
    </p:spTree>
    <p:extLst>
      <p:ext uri="{BB962C8B-B14F-4D97-AF65-F5344CB8AC3E}">
        <p14:creationId xmlns:p14="http://schemas.microsoft.com/office/powerpoint/2010/main" val="372710996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me-66697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114" y="601568"/>
            <a:ext cx="6945208" cy="5497917"/>
          </a:xfrm>
          <a:prstGeom prst="rect">
            <a:avLst/>
          </a:prstGeom>
        </p:spPr>
      </p:pic>
    </p:spTree>
    <p:extLst>
      <p:ext uri="{BB962C8B-B14F-4D97-AF65-F5344CB8AC3E}">
        <p14:creationId xmlns:p14="http://schemas.microsoft.com/office/powerpoint/2010/main" val="324588238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endParaRPr lang="en-US"/>
          </a:p>
        </p:txBody>
      </p:sp>
      <p:pic>
        <p:nvPicPr>
          <p:cNvPr id="5" name="Picture 4" descr="cat_balanced_histograms_black.png"/>
          <p:cNvPicPr>
            <a:picLocks noChangeAspect="1"/>
          </p:cNvPicPr>
          <p:nvPr/>
        </p:nvPicPr>
        <p:blipFill rotWithShape="1">
          <a:blip r:embed="rId3">
            <a:extLst>
              <a:ext uri="{28A0092B-C50C-407E-A947-70E740481C1C}">
                <a14:useLocalDpi xmlns:a14="http://schemas.microsoft.com/office/drawing/2010/main" val="0"/>
              </a:ext>
            </a:extLst>
          </a:blip>
          <a:srcRect l="13982" t="8654" r="10658" b="11127"/>
          <a:stretch/>
        </p:blipFill>
        <p:spPr>
          <a:xfrm>
            <a:off x="2226238" y="1835809"/>
            <a:ext cx="4586942" cy="3662058"/>
          </a:xfrm>
          <a:prstGeom prst="rect">
            <a:avLst/>
          </a:prstGeom>
        </p:spPr>
      </p:pic>
      <p:sp>
        <p:nvSpPr>
          <p:cNvPr id="8" name="TextBox 7"/>
          <p:cNvSpPr txBox="1"/>
          <p:nvPr/>
        </p:nvSpPr>
        <p:spPr>
          <a:xfrm>
            <a:off x="3391543" y="1695966"/>
            <a:ext cx="2021745" cy="369332"/>
          </a:xfrm>
          <a:prstGeom prst="rect">
            <a:avLst/>
          </a:prstGeom>
          <a:noFill/>
        </p:spPr>
        <p:txBody>
          <a:bodyPr wrap="none" rtlCol="0">
            <a:spAutoFit/>
          </a:bodyPr>
          <a:lstStyle/>
          <a:p>
            <a:r>
              <a:rPr lang="en-US" dirty="0" smtClean="0"/>
              <a:t>Random distractors</a:t>
            </a:r>
            <a:endParaRPr lang="en-US" dirty="0"/>
          </a:p>
        </p:txBody>
      </p:sp>
      <p:sp>
        <p:nvSpPr>
          <p:cNvPr id="9" name="TextBox 8"/>
          <p:cNvSpPr txBox="1"/>
          <p:nvPr/>
        </p:nvSpPr>
        <p:spPr>
          <a:xfrm>
            <a:off x="4781177" y="2480238"/>
            <a:ext cx="1031577" cy="369332"/>
          </a:xfrm>
          <a:prstGeom prst="rect">
            <a:avLst/>
          </a:prstGeom>
          <a:noFill/>
        </p:spPr>
        <p:txBody>
          <a:bodyPr wrap="none" rtlCol="0">
            <a:spAutoFit/>
          </a:bodyPr>
          <a:lstStyle/>
          <a:p>
            <a:r>
              <a:rPr lang="en-US" dirty="0" smtClean="0"/>
              <a:t>Cat faces</a:t>
            </a:r>
            <a:endParaRPr lang="en-US" dirty="0"/>
          </a:p>
        </p:txBody>
      </p:sp>
      <p:cxnSp>
        <p:nvCxnSpPr>
          <p:cNvPr id="7" name="Straight Connector 6"/>
          <p:cNvCxnSpPr/>
          <p:nvPr/>
        </p:nvCxnSpPr>
        <p:spPr>
          <a:xfrm flipV="1">
            <a:off x="2774665" y="1078634"/>
            <a:ext cx="0" cy="4419232"/>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2774665" y="5497867"/>
            <a:ext cx="4906665" cy="1"/>
          </a:xfrm>
          <a:prstGeom prst="line">
            <a:avLst/>
          </a:prstGeom>
          <a:ln w="34925">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536677" y="5739028"/>
            <a:ext cx="1466192" cy="369332"/>
          </a:xfrm>
          <a:prstGeom prst="rect">
            <a:avLst/>
          </a:prstGeom>
          <a:noFill/>
        </p:spPr>
        <p:txBody>
          <a:bodyPr wrap="none" rtlCol="0">
            <a:spAutoFit/>
          </a:bodyPr>
          <a:lstStyle/>
          <a:p>
            <a:r>
              <a:rPr lang="en-US" dirty="0" smtClean="0"/>
              <a:t>Feature value</a:t>
            </a:r>
            <a:endParaRPr lang="en-US" dirty="0"/>
          </a:p>
        </p:txBody>
      </p:sp>
      <p:sp>
        <p:nvSpPr>
          <p:cNvPr id="13" name="TextBox 12"/>
          <p:cNvSpPr txBox="1"/>
          <p:nvPr/>
        </p:nvSpPr>
        <p:spPr>
          <a:xfrm>
            <a:off x="0" y="6488668"/>
            <a:ext cx="9324709" cy="369332"/>
          </a:xfrm>
          <a:prstGeom prst="rect">
            <a:avLst/>
          </a:prstGeom>
          <a:noFill/>
        </p:spPr>
        <p:txBody>
          <a:bodyPr wrap="square" rtlCol="0">
            <a:spAutoFit/>
          </a:bodyPr>
          <a:lstStyle/>
          <a:p>
            <a:r>
              <a:rPr lang="en-US" dirty="0" smtClean="0"/>
              <a:t>Le, et al., </a:t>
            </a:r>
            <a:r>
              <a:rPr lang="en-US" i="1" dirty="0" smtClean="0"/>
              <a:t>Building high-level features using large-scale unsupervised learning</a:t>
            </a:r>
            <a:r>
              <a:rPr lang="en-US" dirty="0" smtClean="0"/>
              <a:t>. ICML 2012</a:t>
            </a:r>
            <a:endParaRPr lang="en-US" dirty="0"/>
          </a:p>
        </p:txBody>
      </p:sp>
      <p:sp>
        <p:nvSpPr>
          <p:cNvPr id="14" name="TextBox 13"/>
          <p:cNvSpPr txBox="1"/>
          <p:nvPr/>
        </p:nvSpPr>
        <p:spPr>
          <a:xfrm>
            <a:off x="1468280" y="3435530"/>
            <a:ext cx="1166831" cy="369332"/>
          </a:xfrm>
          <a:prstGeom prst="rect">
            <a:avLst/>
          </a:prstGeom>
          <a:noFill/>
        </p:spPr>
        <p:txBody>
          <a:bodyPr wrap="none" rtlCol="0">
            <a:spAutoFit/>
          </a:bodyPr>
          <a:lstStyle/>
          <a:p>
            <a:r>
              <a:rPr lang="en-US" dirty="0" smtClean="0"/>
              <a:t>Frequency</a:t>
            </a:r>
            <a:endParaRPr lang="en-US" dirty="0"/>
          </a:p>
        </p:txBody>
      </p:sp>
    </p:spTree>
    <p:extLst>
      <p:ext uri="{BB962C8B-B14F-4D97-AF65-F5344CB8AC3E}">
        <p14:creationId xmlns:p14="http://schemas.microsoft.com/office/powerpoint/2010/main" val="1643070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g_nyt.jpeg"/>
          <p:cNvPicPr>
            <a:picLocks noChangeAspect="1"/>
          </p:cNvPicPr>
          <p:nvPr/>
        </p:nvPicPr>
        <p:blipFill rotWithShape="1">
          <a:blip r:embed="rId2">
            <a:extLst>
              <a:ext uri="{28A0092B-C50C-407E-A947-70E740481C1C}">
                <a14:useLocalDpi xmlns:a14="http://schemas.microsoft.com/office/drawing/2010/main" val="0"/>
              </a:ext>
            </a:extLst>
          </a:blip>
          <a:srcRect l="1114" r="11789"/>
          <a:stretch/>
        </p:blipFill>
        <p:spPr>
          <a:xfrm>
            <a:off x="831948" y="610950"/>
            <a:ext cx="7461538" cy="5588494"/>
          </a:xfrm>
          <a:prstGeom prst="rect">
            <a:avLst/>
          </a:prstGeom>
        </p:spPr>
      </p:pic>
    </p:spTree>
    <p:extLst>
      <p:ext uri="{BB962C8B-B14F-4D97-AF65-F5344CB8AC3E}">
        <p14:creationId xmlns:p14="http://schemas.microsoft.com/office/powerpoint/2010/main" val="148742445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5110" y="2065791"/>
            <a:ext cx="184666" cy="369332"/>
          </a:xfrm>
          <a:prstGeom prst="rect">
            <a:avLst/>
          </a:prstGeom>
          <a:noFill/>
        </p:spPr>
        <p:txBody>
          <a:bodyPr wrap="none" rtlCol="0">
            <a:spAutoFit/>
          </a:bodyPr>
          <a:lstStyle/>
          <a:p>
            <a:endParaRPr lang="en-US"/>
          </a:p>
        </p:txBody>
      </p:sp>
      <p:sp>
        <p:nvSpPr>
          <p:cNvPr id="11" name="TextBox 10"/>
          <p:cNvSpPr txBox="1"/>
          <p:nvPr/>
        </p:nvSpPr>
        <p:spPr>
          <a:xfrm>
            <a:off x="3914589" y="203805"/>
            <a:ext cx="1881319" cy="523220"/>
          </a:xfrm>
          <a:prstGeom prst="rect">
            <a:avLst/>
          </a:prstGeom>
          <a:noFill/>
        </p:spPr>
        <p:txBody>
          <a:bodyPr wrap="none" rtlCol="0">
            <a:spAutoFit/>
          </a:bodyPr>
          <a:lstStyle/>
          <a:p>
            <a:r>
              <a:rPr lang="en-US" sz="2800" dirty="0" smtClean="0"/>
              <a:t>Best stimuli</a:t>
            </a:r>
            <a:endParaRPr lang="en-US" sz="2800" dirty="0"/>
          </a:p>
        </p:txBody>
      </p:sp>
      <p:sp>
        <p:nvSpPr>
          <p:cNvPr id="5" name="Oval 48"/>
          <p:cNvSpPr>
            <a:spLocks noChangeArrowheads="1"/>
          </p:cNvSpPr>
          <p:nvPr/>
        </p:nvSpPr>
        <p:spPr bwMode="auto">
          <a:xfrm>
            <a:off x="8337507" y="25977571"/>
            <a:ext cx="459520" cy="459459"/>
          </a:xfrm>
          <a:prstGeom prst="ellipse">
            <a:avLst/>
          </a:prstGeom>
          <a:solidFill>
            <a:srgbClr val="9BBB59"/>
          </a:solidFill>
          <a:ln w="25400">
            <a:solidFill>
              <a:srgbClr val="4E6128"/>
            </a:solidFill>
            <a:round/>
            <a:headEnd/>
            <a:tailEnd/>
          </a:ln>
        </p:spPr>
        <p:txBody>
          <a:bodyPr/>
          <a:lstStyle/>
          <a:p>
            <a:endParaRPr lang="en-US"/>
          </a:p>
        </p:txBody>
      </p:sp>
      <p:cxnSp>
        <p:nvCxnSpPr>
          <p:cNvPr id="6" name="Straight Arrow Connector 5"/>
          <p:cNvCxnSpPr/>
          <p:nvPr/>
        </p:nvCxnSpPr>
        <p:spPr bwMode="auto">
          <a:xfrm flipV="1">
            <a:off x="620844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bwMode="auto">
          <a:xfrm flipV="1">
            <a:off x="685297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bwMode="auto">
          <a:xfrm flipH="1" flipV="1">
            <a:off x="685297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bwMode="auto">
          <a:xfrm flipV="1">
            <a:off x="6852972" y="28354589"/>
            <a:ext cx="6572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bwMode="auto">
          <a:xfrm flipV="1">
            <a:off x="7499084" y="28354589"/>
            <a:ext cx="11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auto">
          <a:xfrm flipH="1" flipV="1">
            <a:off x="7510197" y="28354589"/>
            <a:ext cx="6350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flipV="1">
            <a:off x="7499084" y="28354589"/>
            <a:ext cx="646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V="1">
            <a:off x="8145197"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auto">
          <a:xfrm flipH="1"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V="1">
            <a:off x="878972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auto">
          <a:xfrm flipH="1"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flipV="1">
            <a:off x="9435834"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flipH="1" flipV="1">
            <a:off x="9435834" y="28354589"/>
            <a:ext cx="5461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flipV="1">
            <a:off x="6630152" y="26404608"/>
            <a:ext cx="6572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auto">
          <a:xfrm flipV="1">
            <a:off x="7287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bwMode="auto">
          <a:xfrm flipH="1"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bwMode="auto">
          <a:xfrm flipV="1">
            <a:off x="7922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bwMode="auto">
          <a:xfrm flipV="1">
            <a:off x="8566902"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bwMode="auto">
          <a:xfrm flipH="1"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auto">
          <a:xfrm flipH="1" flipV="1">
            <a:off x="8566902" y="26404608"/>
            <a:ext cx="646112"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Oval 23"/>
          <p:cNvSpPr>
            <a:spLocks noChangeArrowheads="1"/>
          </p:cNvSpPr>
          <p:nvPr/>
        </p:nvSpPr>
        <p:spPr bwMode="auto">
          <a:xfrm>
            <a:off x="7079414" y="25977570"/>
            <a:ext cx="458788"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2" name="Oval 24"/>
          <p:cNvSpPr>
            <a:spLocks noChangeArrowheads="1"/>
          </p:cNvSpPr>
          <p:nvPr/>
        </p:nvSpPr>
        <p:spPr bwMode="auto">
          <a:xfrm>
            <a:off x="7188952" y="26087108"/>
            <a:ext cx="458787"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3" name="Oval 23"/>
          <p:cNvSpPr>
            <a:spLocks noChangeArrowheads="1"/>
          </p:cNvSpPr>
          <p:nvPr/>
        </p:nvSpPr>
        <p:spPr bwMode="auto">
          <a:xfrm>
            <a:off x="7735052" y="25977570"/>
            <a:ext cx="460375"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4" name="Oval 24"/>
          <p:cNvSpPr>
            <a:spLocks noChangeArrowheads="1"/>
          </p:cNvSpPr>
          <p:nvPr/>
        </p:nvSpPr>
        <p:spPr bwMode="auto">
          <a:xfrm>
            <a:off x="7844589"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5" name="Oval 24"/>
          <p:cNvSpPr>
            <a:spLocks noChangeArrowheads="1"/>
          </p:cNvSpPr>
          <p:nvPr/>
        </p:nvSpPr>
        <p:spPr bwMode="auto">
          <a:xfrm>
            <a:off x="8446252"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6" name="Oval 27"/>
          <p:cNvSpPr>
            <a:spLocks noChangeArrowheads="1"/>
          </p:cNvSpPr>
          <p:nvPr/>
        </p:nvSpPr>
        <p:spPr bwMode="auto">
          <a:xfrm>
            <a:off x="6645009"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37" name="Oval 27"/>
          <p:cNvSpPr>
            <a:spLocks noChangeArrowheads="1"/>
          </p:cNvSpPr>
          <p:nvPr/>
        </p:nvSpPr>
        <p:spPr bwMode="auto">
          <a:xfrm>
            <a:off x="5989372" y="291324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38" name="Oval 27"/>
          <p:cNvSpPr>
            <a:spLocks noChangeArrowheads="1"/>
          </p:cNvSpPr>
          <p:nvPr/>
        </p:nvSpPr>
        <p:spPr bwMode="auto">
          <a:xfrm>
            <a:off x="795787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39" name="Oval 27"/>
          <p:cNvSpPr>
            <a:spLocks noChangeArrowheads="1"/>
          </p:cNvSpPr>
          <p:nvPr/>
        </p:nvSpPr>
        <p:spPr bwMode="auto">
          <a:xfrm>
            <a:off x="7302234"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40" name="Oval 27"/>
          <p:cNvSpPr>
            <a:spLocks noChangeArrowheads="1"/>
          </p:cNvSpPr>
          <p:nvPr/>
        </p:nvSpPr>
        <p:spPr bwMode="auto">
          <a:xfrm>
            <a:off x="9216759"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41" name="Oval 27"/>
          <p:cNvSpPr>
            <a:spLocks noChangeArrowheads="1"/>
          </p:cNvSpPr>
          <p:nvPr/>
        </p:nvSpPr>
        <p:spPr bwMode="auto">
          <a:xfrm>
            <a:off x="8559534"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42" name="Oval 28" descr="Large grid"/>
          <p:cNvSpPr>
            <a:spLocks noChangeArrowheads="1"/>
          </p:cNvSpPr>
          <p:nvPr/>
        </p:nvSpPr>
        <p:spPr bwMode="auto">
          <a:xfrm>
            <a:off x="7079296"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43" name="Oval 30" descr="Large grid"/>
          <p:cNvSpPr>
            <a:spLocks noChangeArrowheads="1"/>
          </p:cNvSpPr>
          <p:nvPr/>
        </p:nvSpPr>
        <p:spPr bwMode="auto">
          <a:xfrm>
            <a:off x="7180727"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44" name="Oval 31" descr="Large grid"/>
          <p:cNvSpPr>
            <a:spLocks noChangeArrowheads="1"/>
          </p:cNvSpPr>
          <p:nvPr/>
        </p:nvSpPr>
        <p:spPr bwMode="auto">
          <a:xfrm>
            <a:off x="7291277"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45" name="Oval 40" descr="20%"/>
          <p:cNvSpPr>
            <a:spLocks noChangeArrowheads="1"/>
          </p:cNvSpPr>
          <p:nvPr/>
        </p:nvSpPr>
        <p:spPr bwMode="auto">
          <a:xfrm>
            <a:off x="8391071" y="27727891"/>
            <a:ext cx="459520" cy="459459"/>
          </a:xfrm>
          <a:prstGeom prst="ellipse">
            <a:avLst/>
          </a:prstGeom>
          <a:pattFill prst="pct20">
            <a:fgClr>
              <a:srgbClr val="4E6128"/>
            </a:fgClr>
            <a:bgClr>
              <a:srgbClr val="D6E3BC"/>
            </a:bgClr>
          </a:pattFill>
          <a:ln w="25400">
            <a:solidFill>
              <a:srgbClr val="4E6128"/>
            </a:solidFill>
            <a:round/>
            <a:headEnd/>
            <a:tailEnd/>
          </a:ln>
        </p:spPr>
        <p:txBody>
          <a:bodyPr/>
          <a:lstStyle/>
          <a:p>
            <a:endParaRPr lang="en-US"/>
          </a:p>
        </p:txBody>
      </p:sp>
      <p:sp>
        <p:nvSpPr>
          <p:cNvPr id="46" name="Oval 41" descr="20%"/>
          <p:cNvSpPr>
            <a:spLocks noChangeArrowheads="1"/>
          </p:cNvSpPr>
          <p:nvPr/>
        </p:nvSpPr>
        <p:spPr bwMode="auto">
          <a:xfrm>
            <a:off x="8501622" y="27852601"/>
            <a:ext cx="459520" cy="459459"/>
          </a:xfrm>
          <a:prstGeom prst="ellipse">
            <a:avLst/>
          </a:prstGeom>
          <a:pattFill prst="pct20">
            <a:fgClr>
              <a:srgbClr val="C0504D"/>
            </a:fgClr>
            <a:bgClr>
              <a:srgbClr val="F2DBDB"/>
            </a:bgClr>
          </a:pattFill>
          <a:ln w="25400">
            <a:solidFill>
              <a:srgbClr val="943634"/>
            </a:solidFill>
            <a:round/>
            <a:headEnd/>
            <a:tailEnd/>
          </a:ln>
        </p:spPr>
        <p:txBody>
          <a:bodyPr/>
          <a:lstStyle/>
          <a:p>
            <a:endParaRPr lang="en-US"/>
          </a:p>
        </p:txBody>
      </p:sp>
      <p:sp>
        <p:nvSpPr>
          <p:cNvPr id="47" name="Oval 27"/>
          <p:cNvSpPr>
            <a:spLocks noChangeArrowheads="1"/>
          </p:cNvSpPr>
          <p:nvPr/>
        </p:nvSpPr>
        <p:spPr bwMode="auto">
          <a:xfrm>
            <a:off x="981842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cxnSp>
        <p:nvCxnSpPr>
          <p:cNvPr id="48" name="Straight Connector 47"/>
          <p:cNvCxnSpPr/>
          <p:nvPr/>
        </p:nvCxnSpPr>
        <p:spPr bwMode="auto">
          <a:xfrm>
            <a:off x="7790614" y="27399970"/>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49" name="TextBox 577"/>
          <p:cNvSpPr txBox="1">
            <a:spLocks noChangeArrowheads="1"/>
          </p:cNvSpPr>
          <p:nvPr/>
        </p:nvSpPr>
        <p:spPr bwMode="auto">
          <a:xfrm>
            <a:off x="7881587" y="26878679"/>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solidFill>
                  <a:srgbClr val="FF0000"/>
                </a:solidFill>
              </a:rPr>
              <a:t>Pooling Size = </a:t>
            </a:r>
            <a:r>
              <a:rPr lang="en-US" sz="3000" b="1" dirty="0" smtClean="0">
                <a:solidFill>
                  <a:srgbClr val="FF0000"/>
                </a:solidFill>
              </a:rPr>
              <a:t>5</a:t>
            </a:r>
            <a:endParaRPr lang="en-US" sz="3000" b="1" dirty="0">
              <a:solidFill>
                <a:srgbClr val="FF0000"/>
              </a:solidFill>
            </a:endParaRPr>
          </a:p>
        </p:txBody>
      </p:sp>
      <p:cxnSp>
        <p:nvCxnSpPr>
          <p:cNvPr id="50" name="Straight Connector 49"/>
          <p:cNvCxnSpPr/>
          <p:nvPr/>
        </p:nvCxnSpPr>
        <p:spPr bwMode="auto">
          <a:xfrm>
            <a:off x="10018960" y="27672778"/>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1" name="TextBox 581"/>
          <p:cNvSpPr txBox="1">
            <a:spLocks noChangeArrowheads="1"/>
          </p:cNvSpPr>
          <p:nvPr/>
        </p:nvSpPr>
        <p:spPr bwMode="auto">
          <a:xfrm>
            <a:off x="10845804" y="27421953"/>
            <a:ext cx="32298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solidFill>
                  <a:srgbClr val="FF0000"/>
                </a:solidFill>
              </a:rPr>
              <a:t>Number </a:t>
            </a:r>
          </a:p>
          <a:p>
            <a:pPr eaLnBrk="1" hangingPunct="1"/>
            <a:r>
              <a:rPr lang="en-US" sz="3000" b="1" dirty="0">
                <a:solidFill>
                  <a:srgbClr val="FF0000"/>
                </a:solidFill>
              </a:rPr>
              <a:t>o</a:t>
            </a:r>
            <a:r>
              <a:rPr lang="en-US" sz="3000" b="1" dirty="0" smtClean="0">
                <a:solidFill>
                  <a:srgbClr val="FF0000"/>
                </a:solidFill>
              </a:rPr>
              <a:t>f maps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52" name="Oval 48"/>
          <p:cNvSpPr>
            <a:spLocks noChangeArrowheads="1"/>
          </p:cNvSpPr>
          <p:nvPr/>
        </p:nvSpPr>
        <p:spPr bwMode="auto">
          <a:xfrm>
            <a:off x="7079296" y="25977571"/>
            <a:ext cx="459520" cy="459459"/>
          </a:xfrm>
          <a:prstGeom prst="ellipse">
            <a:avLst/>
          </a:prstGeom>
          <a:solidFill>
            <a:srgbClr val="9BBB59"/>
          </a:solidFill>
          <a:ln w="25400">
            <a:solidFill>
              <a:srgbClr val="4E6128"/>
            </a:solidFill>
            <a:round/>
            <a:headEnd/>
            <a:tailEnd/>
          </a:ln>
        </p:spPr>
        <p:txBody>
          <a:bodyPr/>
          <a:lstStyle/>
          <a:p>
            <a:endParaRPr lang="en-US"/>
          </a:p>
        </p:txBody>
      </p:sp>
      <p:sp>
        <p:nvSpPr>
          <p:cNvPr id="53" name="Oval 49"/>
          <p:cNvSpPr>
            <a:spLocks noChangeArrowheads="1"/>
          </p:cNvSpPr>
          <p:nvPr/>
        </p:nvSpPr>
        <p:spPr bwMode="auto">
          <a:xfrm>
            <a:off x="7188706" y="26086966"/>
            <a:ext cx="459520" cy="459459"/>
          </a:xfrm>
          <a:prstGeom prst="ellipse">
            <a:avLst/>
          </a:prstGeom>
          <a:solidFill>
            <a:srgbClr val="E5B8B7"/>
          </a:solidFill>
          <a:ln w="25400">
            <a:solidFill>
              <a:srgbClr val="943634"/>
            </a:solidFill>
            <a:round/>
            <a:headEnd/>
            <a:tailEnd/>
          </a:ln>
        </p:spPr>
        <p:txBody>
          <a:bodyPr/>
          <a:lstStyle/>
          <a:p>
            <a:endParaRPr lang="en-US"/>
          </a:p>
        </p:txBody>
      </p:sp>
      <p:sp>
        <p:nvSpPr>
          <p:cNvPr id="54" name="Oval 50"/>
          <p:cNvSpPr>
            <a:spLocks noChangeArrowheads="1"/>
          </p:cNvSpPr>
          <p:nvPr/>
        </p:nvSpPr>
        <p:spPr bwMode="auto">
          <a:xfrm>
            <a:off x="7298115" y="26178128"/>
            <a:ext cx="459520" cy="459459"/>
          </a:xfrm>
          <a:prstGeom prst="ellipse">
            <a:avLst/>
          </a:prstGeom>
          <a:solidFill>
            <a:srgbClr val="95B3D7"/>
          </a:solidFill>
          <a:ln w="25400">
            <a:solidFill>
              <a:srgbClr val="1F497D"/>
            </a:solidFill>
            <a:round/>
            <a:headEnd/>
            <a:tailEnd/>
          </a:ln>
        </p:spPr>
        <p:txBody>
          <a:bodyPr/>
          <a:lstStyle/>
          <a:p>
            <a:endParaRPr lang="en-US"/>
          </a:p>
        </p:txBody>
      </p:sp>
      <p:sp>
        <p:nvSpPr>
          <p:cNvPr id="55" name="Oval 48"/>
          <p:cNvSpPr>
            <a:spLocks noChangeArrowheads="1"/>
          </p:cNvSpPr>
          <p:nvPr/>
        </p:nvSpPr>
        <p:spPr bwMode="auto">
          <a:xfrm>
            <a:off x="7735754" y="25977571"/>
            <a:ext cx="459520" cy="459459"/>
          </a:xfrm>
          <a:prstGeom prst="ellipse">
            <a:avLst/>
          </a:prstGeom>
          <a:solidFill>
            <a:srgbClr val="9BBB59"/>
          </a:solidFill>
          <a:ln w="25400">
            <a:solidFill>
              <a:srgbClr val="4E6128"/>
            </a:solidFill>
            <a:round/>
            <a:headEnd/>
            <a:tailEnd/>
          </a:ln>
        </p:spPr>
        <p:txBody>
          <a:bodyPr/>
          <a:lstStyle/>
          <a:p>
            <a:endParaRPr lang="en-US"/>
          </a:p>
        </p:txBody>
      </p:sp>
      <p:sp>
        <p:nvSpPr>
          <p:cNvPr id="56" name="Oval 49"/>
          <p:cNvSpPr>
            <a:spLocks noChangeArrowheads="1"/>
          </p:cNvSpPr>
          <p:nvPr/>
        </p:nvSpPr>
        <p:spPr bwMode="auto">
          <a:xfrm>
            <a:off x="7845163" y="26086966"/>
            <a:ext cx="459520" cy="459459"/>
          </a:xfrm>
          <a:prstGeom prst="ellipse">
            <a:avLst/>
          </a:prstGeom>
          <a:solidFill>
            <a:srgbClr val="E5B8B7"/>
          </a:solidFill>
          <a:ln w="25400">
            <a:solidFill>
              <a:srgbClr val="943634"/>
            </a:solidFill>
            <a:round/>
            <a:headEnd/>
            <a:tailEnd/>
          </a:ln>
        </p:spPr>
        <p:txBody>
          <a:bodyPr/>
          <a:lstStyle/>
          <a:p>
            <a:endParaRPr lang="en-US"/>
          </a:p>
        </p:txBody>
      </p:sp>
      <p:sp>
        <p:nvSpPr>
          <p:cNvPr id="57" name="Oval 50"/>
          <p:cNvSpPr>
            <a:spLocks noChangeArrowheads="1"/>
          </p:cNvSpPr>
          <p:nvPr/>
        </p:nvSpPr>
        <p:spPr bwMode="auto">
          <a:xfrm>
            <a:off x="7954573" y="26178128"/>
            <a:ext cx="459520" cy="459459"/>
          </a:xfrm>
          <a:prstGeom prst="ellipse">
            <a:avLst/>
          </a:prstGeom>
          <a:solidFill>
            <a:srgbClr val="95B3D7"/>
          </a:solidFill>
          <a:ln w="25400">
            <a:solidFill>
              <a:srgbClr val="1F497D"/>
            </a:solidFill>
            <a:round/>
            <a:headEnd/>
            <a:tailEnd/>
          </a:ln>
        </p:spPr>
        <p:txBody>
          <a:bodyPr/>
          <a:lstStyle/>
          <a:p>
            <a:endParaRPr lang="en-US"/>
          </a:p>
        </p:txBody>
      </p:sp>
      <p:sp>
        <p:nvSpPr>
          <p:cNvPr id="58" name="Oval 49"/>
          <p:cNvSpPr>
            <a:spLocks noChangeArrowheads="1"/>
          </p:cNvSpPr>
          <p:nvPr/>
        </p:nvSpPr>
        <p:spPr bwMode="auto">
          <a:xfrm>
            <a:off x="8446916" y="26086966"/>
            <a:ext cx="459520" cy="459459"/>
          </a:xfrm>
          <a:prstGeom prst="ellipse">
            <a:avLst/>
          </a:prstGeom>
          <a:solidFill>
            <a:srgbClr val="E5B8B7"/>
          </a:solidFill>
          <a:ln w="25400">
            <a:solidFill>
              <a:srgbClr val="943634"/>
            </a:solidFill>
            <a:round/>
            <a:headEnd/>
            <a:tailEnd/>
          </a:ln>
        </p:spPr>
        <p:txBody>
          <a:bodyPr/>
          <a:lstStyle/>
          <a:p>
            <a:endParaRPr lang="en-US"/>
          </a:p>
        </p:txBody>
      </p:sp>
      <p:sp>
        <p:nvSpPr>
          <p:cNvPr id="59" name="Oval 50"/>
          <p:cNvSpPr>
            <a:spLocks noChangeArrowheads="1"/>
          </p:cNvSpPr>
          <p:nvPr/>
        </p:nvSpPr>
        <p:spPr bwMode="auto">
          <a:xfrm>
            <a:off x="8556326" y="26178128"/>
            <a:ext cx="459520" cy="459459"/>
          </a:xfrm>
          <a:prstGeom prst="ellipse">
            <a:avLst/>
          </a:prstGeom>
          <a:solidFill>
            <a:srgbClr val="95B3D7"/>
          </a:solidFill>
          <a:ln w="25400">
            <a:solidFill>
              <a:srgbClr val="1F497D"/>
            </a:solidFill>
            <a:round/>
            <a:headEnd/>
            <a:tailEnd/>
          </a:ln>
        </p:spPr>
        <p:txBody>
          <a:bodyPr/>
          <a:lstStyle/>
          <a:p>
            <a:endParaRPr lang="en-US"/>
          </a:p>
        </p:txBody>
      </p:sp>
      <p:sp>
        <p:nvSpPr>
          <p:cNvPr id="60" name="Oval 28" descr="Large grid"/>
          <p:cNvSpPr>
            <a:spLocks noChangeArrowheads="1"/>
          </p:cNvSpPr>
          <p:nvPr/>
        </p:nvSpPr>
        <p:spPr bwMode="auto">
          <a:xfrm>
            <a:off x="8392211"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61" name="Oval 30" descr="Large grid"/>
          <p:cNvSpPr>
            <a:spLocks noChangeArrowheads="1"/>
          </p:cNvSpPr>
          <p:nvPr/>
        </p:nvSpPr>
        <p:spPr bwMode="auto">
          <a:xfrm>
            <a:off x="8493642"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62" name="Oval 31" descr="Large grid"/>
          <p:cNvSpPr>
            <a:spLocks noChangeArrowheads="1"/>
          </p:cNvSpPr>
          <p:nvPr/>
        </p:nvSpPr>
        <p:spPr bwMode="auto">
          <a:xfrm>
            <a:off x="8604193"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63" name="Oval 36" descr="Wide downward diagonal"/>
          <p:cNvSpPr>
            <a:spLocks noChangeArrowheads="1"/>
          </p:cNvSpPr>
          <p:nvPr/>
        </p:nvSpPr>
        <p:spPr bwMode="auto">
          <a:xfrm>
            <a:off x="7078158"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64" name="Oval 37" descr="Wide downward diagonal"/>
          <p:cNvSpPr>
            <a:spLocks noChangeArrowheads="1"/>
          </p:cNvSpPr>
          <p:nvPr/>
        </p:nvSpPr>
        <p:spPr bwMode="auto">
          <a:xfrm>
            <a:off x="7188706"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65" name="Oval 38" descr="Wide downward diagonal"/>
          <p:cNvSpPr>
            <a:spLocks noChangeArrowheads="1"/>
          </p:cNvSpPr>
          <p:nvPr/>
        </p:nvSpPr>
        <p:spPr bwMode="auto">
          <a:xfrm>
            <a:off x="7296977"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sp>
        <p:nvSpPr>
          <p:cNvPr id="66" name="Oval 36" descr="Wide downward diagonal"/>
          <p:cNvSpPr>
            <a:spLocks noChangeArrowheads="1"/>
          </p:cNvSpPr>
          <p:nvPr/>
        </p:nvSpPr>
        <p:spPr bwMode="auto">
          <a:xfrm>
            <a:off x="8391073"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67" name="Oval 37" descr="Wide downward diagonal"/>
          <p:cNvSpPr>
            <a:spLocks noChangeArrowheads="1"/>
          </p:cNvSpPr>
          <p:nvPr/>
        </p:nvSpPr>
        <p:spPr bwMode="auto">
          <a:xfrm>
            <a:off x="8501621"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68" name="Oval 38" descr="Wide downward diagonal"/>
          <p:cNvSpPr>
            <a:spLocks noChangeArrowheads="1"/>
          </p:cNvSpPr>
          <p:nvPr/>
        </p:nvSpPr>
        <p:spPr bwMode="auto">
          <a:xfrm>
            <a:off x="8609892"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cxnSp>
        <p:nvCxnSpPr>
          <p:cNvPr id="69" name="Straight Connector 68"/>
          <p:cNvCxnSpPr/>
          <p:nvPr/>
        </p:nvCxnSpPr>
        <p:spPr bwMode="auto">
          <a:xfrm>
            <a:off x="6294172" y="30293339"/>
            <a:ext cx="4405652"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0" name="TextBox 577"/>
          <p:cNvSpPr txBox="1">
            <a:spLocks noChangeArrowheads="1"/>
          </p:cNvSpPr>
          <p:nvPr/>
        </p:nvSpPr>
        <p:spPr bwMode="auto">
          <a:xfrm>
            <a:off x="6970614" y="30383276"/>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solidFill>
                  <a:srgbClr val="FF0000"/>
                </a:solidFill>
              </a:rPr>
              <a:t>Image </a:t>
            </a:r>
            <a:r>
              <a:rPr lang="en-US" sz="3000" b="1" dirty="0">
                <a:solidFill>
                  <a:srgbClr val="FF0000"/>
                </a:solidFill>
              </a:rPr>
              <a:t>Size = </a:t>
            </a:r>
            <a:r>
              <a:rPr lang="en-US" sz="3000" b="1" dirty="0" smtClean="0">
                <a:solidFill>
                  <a:srgbClr val="FF0000"/>
                </a:solidFill>
              </a:rPr>
              <a:t>200</a:t>
            </a:r>
            <a:endParaRPr lang="en-US" sz="3000" b="1" dirty="0">
              <a:solidFill>
                <a:srgbClr val="FF0000"/>
              </a:solidFill>
            </a:endParaRPr>
          </a:p>
        </p:txBody>
      </p:sp>
      <p:sp>
        <p:nvSpPr>
          <p:cNvPr id="71" name="TextBox 581"/>
          <p:cNvSpPr txBox="1">
            <a:spLocks noChangeArrowheads="1"/>
          </p:cNvSpPr>
          <p:nvPr/>
        </p:nvSpPr>
        <p:spPr bwMode="auto">
          <a:xfrm>
            <a:off x="9753600" y="23916753"/>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solidFill>
                  <a:srgbClr val="FF0000"/>
                </a:solidFill>
              </a:rPr>
              <a:t>Number </a:t>
            </a:r>
            <a:r>
              <a:rPr lang="en-US" sz="3000" b="1" dirty="0" smtClean="0">
                <a:solidFill>
                  <a:srgbClr val="FF0000"/>
                </a:solidFill>
              </a:rPr>
              <a:t> of output </a:t>
            </a:r>
          </a:p>
          <a:p>
            <a:pPr eaLnBrk="1" hangingPunct="1"/>
            <a:r>
              <a:rPr lang="en-US" sz="3000" b="1" dirty="0" smtClean="0">
                <a:solidFill>
                  <a:srgbClr val="FF0000"/>
                </a:solidFill>
              </a:rPr>
              <a:t>channels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72" name="Oval 27"/>
          <p:cNvSpPr>
            <a:spLocks noChangeArrowheads="1"/>
          </p:cNvSpPr>
          <p:nvPr/>
        </p:nvSpPr>
        <p:spPr bwMode="auto">
          <a:xfrm>
            <a:off x="6797409"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3" name="Oval 27"/>
          <p:cNvSpPr>
            <a:spLocks noChangeArrowheads="1"/>
          </p:cNvSpPr>
          <p:nvPr/>
        </p:nvSpPr>
        <p:spPr bwMode="auto">
          <a:xfrm>
            <a:off x="6141772" y="292848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4" name="Oval 27"/>
          <p:cNvSpPr>
            <a:spLocks noChangeArrowheads="1"/>
          </p:cNvSpPr>
          <p:nvPr/>
        </p:nvSpPr>
        <p:spPr bwMode="auto">
          <a:xfrm>
            <a:off x="811027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5" name="Oval 27"/>
          <p:cNvSpPr>
            <a:spLocks noChangeArrowheads="1"/>
          </p:cNvSpPr>
          <p:nvPr/>
        </p:nvSpPr>
        <p:spPr bwMode="auto">
          <a:xfrm>
            <a:off x="7454634"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6" name="Oval 27"/>
          <p:cNvSpPr>
            <a:spLocks noChangeArrowheads="1"/>
          </p:cNvSpPr>
          <p:nvPr/>
        </p:nvSpPr>
        <p:spPr bwMode="auto">
          <a:xfrm>
            <a:off x="9369159"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7" name="Oval 27"/>
          <p:cNvSpPr>
            <a:spLocks noChangeArrowheads="1"/>
          </p:cNvSpPr>
          <p:nvPr/>
        </p:nvSpPr>
        <p:spPr bwMode="auto">
          <a:xfrm>
            <a:off x="8711934"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8" name="Oval 27"/>
          <p:cNvSpPr>
            <a:spLocks noChangeArrowheads="1"/>
          </p:cNvSpPr>
          <p:nvPr/>
        </p:nvSpPr>
        <p:spPr bwMode="auto">
          <a:xfrm>
            <a:off x="997082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9" name="Oval 27"/>
          <p:cNvSpPr>
            <a:spLocks noChangeArrowheads="1"/>
          </p:cNvSpPr>
          <p:nvPr/>
        </p:nvSpPr>
        <p:spPr bwMode="auto">
          <a:xfrm>
            <a:off x="6949809"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0" name="Oval 27"/>
          <p:cNvSpPr>
            <a:spLocks noChangeArrowheads="1"/>
          </p:cNvSpPr>
          <p:nvPr/>
        </p:nvSpPr>
        <p:spPr bwMode="auto">
          <a:xfrm>
            <a:off x="6294172" y="294372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1" name="Oval 27"/>
          <p:cNvSpPr>
            <a:spLocks noChangeArrowheads="1"/>
          </p:cNvSpPr>
          <p:nvPr/>
        </p:nvSpPr>
        <p:spPr bwMode="auto">
          <a:xfrm>
            <a:off x="826267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2" name="Oval 27"/>
          <p:cNvSpPr>
            <a:spLocks noChangeArrowheads="1"/>
          </p:cNvSpPr>
          <p:nvPr/>
        </p:nvSpPr>
        <p:spPr bwMode="auto">
          <a:xfrm>
            <a:off x="7607034"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3" name="Oval 27"/>
          <p:cNvSpPr>
            <a:spLocks noChangeArrowheads="1"/>
          </p:cNvSpPr>
          <p:nvPr/>
        </p:nvSpPr>
        <p:spPr bwMode="auto">
          <a:xfrm>
            <a:off x="9521559"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4" name="Oval 27"/>
          <p:cNvSpPr>
            <a:spLocks noChangeArrowheads="1"/>
          </p:cNvSpPr>
          <p:nvPr/>
        </p:nvSpPr>
        <p:spPr bwMode="auto">
          <a:xfrm>
            <a:off x="8864334"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5" name="Oval 27"/>
          <p:cNvSpPr>
            <a:spLocks noChangeArrowheads="1"/>
          </p:cNvSpPr>
          <p:nvPr/>
        </p:nvSpPr>
        <p:spPr bwMode="auto">
          <a:xfrm>
            <a:off x="1012322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6" name="TextBox 85"/>
          <p:cNvSpPr txBox="1">
            <a:spLocks noChangeArrowheads="1"/>
          </p:cNvSpPr>
          <p:nvPr/>
        </p:nvSpPr>
        <p:spPr bwMode="auto">
          <a:xfrm>
            <a:off x="11190028" y="28933451"/>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solidFill>
                  <a:srgbClr val="FF0000"/>
                </a:solidFill>
              </a:rPr>
              <a:t>Number </a:t>
            </a:r>
            <a:r>
              <a:rPr lang="en-US" sz="3000" b="1" dirty="0" smtClean="0">
                <a:solidFill>
                  <a:srgbClr val="FF0000"/>
                </a:solidFill>
              </a:rPr>
              <a:t> of input </a:t>
            </a:r>
          </a:p>
          <a:p>
            <a:pPr eaLnBrk="1" hangingPunct="1"/>
            <a:r>
              <a:rPr lang="en-US" sz="3000" b="1" dirty="0" smtClean="0">
                <a:solidFill>
                  <a:srgbClr val="FF0000"/>
                </a:solidFill>
              </a:rPr>
              <a:t>channels </a:t>
            </a:r>
            <a:r>
              <a:rPr lang="en-US" sz="3000" b="1" dirty="0">
                <a:solidFill>
                  <a:srgbClr val="FF0000"/>
                </a:solidFill>
              </a:rPr>
              <a:t>= 3</a:t>
            </a:r>
          </a:p>
        </p:txBody>
      </p:sp>
      <p:cxnSp>
        <p:nvCxnSpPr>
          <p:cNvPr id="87" name="Straight Connector 86"/>
          <p:cNvCxnSpPr/>
          <p:nvPr/>
        </p:nvCxnSpPr>
        <p:spPr bwMode="auto">
          <a:xfrm>
            <a:off x="10481716" y="29067376"/>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bwMode="auto">
          <a:xfrm flipH="1" flipV="1">
            <a:off x="5486400" y="24297753"/>
            <a:ext cx="17707" cy="5509398"/>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89" name="TextBox 577"/>
          <p:cNvSpPr txBox="1">
            <a:spLocks noChangeArrowheads="1"/>
          </p:cNvSpPr>
          <p:nvPr/>
        </p:nvSpPr>
        <p:spPr bwMode="auto">
          <a:xfrm rot="16200000">
            <a:off x="4307501" y="27698367"/>
            <a:ext cx="1916245"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t>One layer</a:t>
            </a:r>
            <a:endParaRPr lang="en-US" sz="3000" b="1" dirty="0"/>
          </a:p>
        </p:txBody>
      </p:sp>
      <p:cxnSp>
        <p:nvCxnSpPr>
          <p:cNvPr id="90" name="Straight Connector 89"/>
          <p:cNvCxnSpPr/>
          <p:nvPr/>
        </p:nvCxnSpPr>
        <p:spPr bwMode="auto">
          <a:xfrm>
            <a:off x="8605052" y="28941022"/>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91" name="TextBox 577"/>
          <p:cNvSpPr txBox="1">
            <a:spLocks noChangeArrowheads="1"/>
          </p:cNvSpPr>
          <p:nvPr/>
        </p:nvSpPr>
        <p:spPr bwMode="auto">
          <a:xfrm>
            <a:off x="8414093" y="28411935"/>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solidFill>
                  <a:srgbClr val="FF0000"/>
                </a:solidFill>
              </a:rPr>
              <a:t>RF size = 18</a:t>
            </a:r>
            <a:endParaRPr lang="en-US" sz="3000" b="1" dirty="0">
              <a:solidFill>
                <a:srgbClr val="FF0000"/>
              </a:solidFill>
            </a:endParaRPr>
          </a:p>
        </p:txBody>
      </p:sp>
      <p:cxnSp>
        <p:nvCxnSpPr>
          <p:cNvPr id="92" name="Straight Arrow Connector 91"/>
          <p:cNvCxnSpPr/>
          <p:nvPr/>
        </p:nvCxnSpPr>
        <p:spPr>
          <a:xfrm flipV="1">
            <a:off x="8236744" y="21935553"/>
            <a:ext cx="0" cy="736836"/>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3" name="TextBox 581"/>
          <p:cNvSpPr txBox="1">
            <a:spLocks noChangeArrowheads="1"/>
          </p:cNvSpPr>
          <p:nvPr/>
        </p:nvSpPr>
        <p:spPr bwMode="auto">
          <a:xfrm>
            <a:off x="5607218" y="22849953"/>
            <a:ext cx="5670382" cy="102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t>Input to another layer above </a:t>
            </a:r>
          </a:p>
          <a:p>
            <a:pPr eaLnBrk="1" hangingPunct="1"/>
            <a:r>
              <a:rPr lang="en-US" sz="3000" b="1" dirty="0"/>
              <a:t> </a:t>
            </a:r>
            <a:r>
              <a:rPr lang="en-US" sz="3000" b="1" dirty="0" smtClean="0"/>
              <a:t>   (image with 8 channels)</a:t>
            </a:r>
            <a:endParaRPr lang="en-US" sz="3000" b="1" dirty="0"/>
          </a:p>
        </p:txBody>
      </p:sp>
      <p:sp>
        <p:nvSpPr>
          <p:cNvPr id="94" name="TextBox 577"/>
          <p:cNvSpPr txBox="1">
            <a:spLocks noChangeArrowheads="1"/>
          </p:cNvSpPr>
          <p:nvPr/>
        </p:nvSpPr>
        <p:spPr bwMode="auto">
          <a:xfrm>
            <a:off x="5602476" y="28263213"/>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t>W</a:t>
            </a:r>
          </a:p>
        </p:txBody>
      </p:sp>
      <p:sp>
        <p:nvSpPr>
          <p:cNvPr id="95" name="TextBox 577"/>
          <p:cNvSpPr txBox="1">
            <a:spLocks noChangeArrowheads="1"/>
          </p:cNvSpPr>
          <p:nvPr/>
        </p:nvSpPr>
        <p:spPr bwMode="auto">
          <a:xfrm>
            <a:off x="5591540" y="26802890"/>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t>H</a:t>
            </a:r>
            <a:endParaRPr lang="en-US" sz="3000" b="1" dirty="0"/>
          </a:p>
        </p:txBody>
      </p:sp>
      <p:sp>
        <p:nvSpPr>
          <p:cNvPr id="96" name="Oval 48"/>
          <p:cNvSpPr>
            <a:spLocks noChangeArrowheads="1"/>
          </p:cNvSpPr>
          <p:nvPr/>
        </p:nvSpPr>
        <p:spPr bwMode="auto">
          <a:xfrm>
            <a:off x="8153400"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a:p>
        </p:txBody>
      </p:sp>
      <p:cxnSp>
        <p:nvCxnSpPr>
          <p:cNvPr id="97" name="Straight Arrow Connector 96"/>
          <p:cNvCxnSpPr>
            <a:stCxn id="52" idx="0"/>
            <a:endCxn id="103" idx="4"/>
          </p:cNvCxnSpPr>
          <p:nvPr/>
        </p:nvCxnSpPr>
        <p:spPr bwMode="auto">
          <a:xfrm flipV="1">
            <a:off x="7309056" y="24771152"/>
            <a:ext cx="1183277"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52" idx="0"/>
            <a:endCxn id="102" idx="4"/>
          </p:cNvCxnSpPr>
          <p:nvPr/>
        </p:nvCxnSpPr>
        <p:spPr bwMode="auto">
          <a:xfrm flipV="1">
            <a:off x="7309056" y="24771152"/>
            <a:ext cx="57214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55" idx="0"/>
            <a:endCxn id="103" idx="4"/>
          </p:cNvCxnSpPr>
          <p:nvPr/>
        </p:nvCxnSpPr>
        <p:spPr bwMode="auto">
          <a:xfrm flipV="1">
            <a:off x="7965514" y="24771152"/>
            <a:ext cx="52681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55" idx="0"/>
            <a:endCxn id="102" idx="4"/>
          </p:cNvCxnSpPr>
          <p:nvPr/>
        </p:nvCxnSpPr>
        <p:spPr bwMode="auto">
          <a:xfrm flipH="1" flipV="1">
            <a:off x="7881205" y="24771152"/>
            <a:ext cx="8430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5" idx="0"/>
            <a:endCxn id="103" idx="4"/>
          </p:cNvCxnSpPr>
          <p:nvPr/>
        </p:nvCxnSpPr>
        <p:spPr bwMode="auto">
          <a:xfrm flipH="1" flipV="1">
            <a:off x="8492333" y="24771152"/>
            <a:ext cx="74934"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2" name="Oval 24"/>
          <p:cNvSpPr>
            <a:spLocks noChangeArrowheads="1"/>
          </p:cNvSpPr>
          <p:nvPr/>
        </p:nvSpPr>
        <p:spPr bwMode="auto">
          <a:xfrm>
            <a:off x="7651017"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103" name="Oval 24"/>
          <p:cNvSpPr>
            <a:spLocks noChangeArrowheads="1"/>
          </p:cNvSpPr>
          <p:nvPr/>
        </p:nvSpPr>
        <p:spPr bwMode="auto">
          <a:xfrm>
            <a:off x="8262145"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104" name="Oval 48"/>
          <p:cNvSpPr>
            <a:spLocks noChangeArrowheads="1"/>
          </p:cNvSpPr>
          <p:nvPr/>
        </p:nvSpPr>
        <p:spPr bwMode="auto">
          <a:xfrm>
            <a:off x="7542182"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a:p>
        </p:txBody>
      </p:sp>
      <p:sp>
        <p:nvSpPr>
          <p:cNvPr id="105" name="Oval 49"/>
          <p:cNvSpPr>
            <a:spLocks noChangeArrowheads="1"/>
          </p:cNvSpPr>
          <p:nvPr/>
        </p:nvSpPr>
        <p:spPr bwMode="auto">
          <a:xfrm>
            <a:off x="7651591"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106" name="Oval 49"/>
          <p:cNvSpPr>
            <a:spLocks noChangeArrowheads="1"/>
          </p:cNvSpPr>
          <p:nvPr/>
        </p:nvSpPr>
        <p:spPr bwMode="auto">
          <a:xfrm>
            <a:off x="8262809"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endParaRPr lang="en-US"/>
          </a:p>
        </p:txBody>
      </p:sp>
      <p:cxnSp>
        <p:nvCxnSpPr>
          <p:cNvPr id="107" name="Straight Connector 106"/>
          <p:cNvCxnSpPr/>
          <p:nvPr/>
        </p:nvCxnSpPr>
        <p:spPr bwMode="auto">
          <a:xfrm>
            <a:off x="8839200" y="24221553"/>
            <a:ext cx="579756" cy="648613"/>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5" idx="0"/>
            <a:endCxn id="102" idx="4"/>
          </p:cNvCxnSpPr>
          <p:nvPr/>
        </p:nvCxnSpPr>
        <p:spPr bwMode="auto">
          <a:xfrm flipH="1" flipV="1">
            <a:off x="7881205" y="24771152"/>
            <a:ext cx="686062"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9" name="Oval 50"/>
          <p:cNvSpPr>
            <a:spLocks noChangeArrowheads="1"/>
          </p:cNvSpPr>
          <p:nvPr/>
        </p:nvSpPr>
        <p:spPr bwMode="auto">
          <a:xfrm>
            <a:off x="8374539"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110" name="Oval 50"/>
          <p:cNvSpPr>
            <a:spLocks noChangeArrowheads="1"/>
          </p:cNvSpPr>
          <p:nvPr/>
        </p:nvSpPr>
        <p:spPr bwMode="auto">
          <a:xfrm>
            <a:off x="7755474"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endParaRPr lang="en-US"/>
          </a:p>
        </p:txBody>
      </p:sp>
      <p:cxnSp>
        <p:nvCxnSpPr>
          <p:cNvPr id="111" name="Straight Connector 110"/>
          <p:cNvCxnSpPr/>
          <p:nvPr/>
        </p:nvCxnSpPr>
        <p:spPr bwMode="auto">
          <a:xfrm>
            <a:off x="7239000" y="25821753"/>
            <a:ext cx="1600200"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12" name="TextBox 577"/>
          <p:cNvSpPr txBox="1">
            <a:spLocks noChangeArrowheads="1"/>
          </p:cNvSpPr>
          <p:nvPr/>
        </p:nvSpPr>
        <p:spPr bwMode="auto">
          <a:xfrm>
            <a:off x="7924800" y="25212153"/>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solidFill>
                  <a:srgbClr val="FF0000"/>
                </a:solidFill>
              </a:rPr>
              <a:t>LCN </a:t>
            </a:r>
            <a:r>
              <a:rPr lang="en-US" sz="3000" b="1" dirty="0">
                <a:solidFill>
                  <a:srgbClr val="FF0000"/>
                </a:solidFill>
              </a:rPr>
              <a:t>Size = </a:t>
            </a:r>
            <a:r>
              <a:rPr lang="en-US" sz="3000" b="1" dirty="0" smtClean="0">
                <a:solidFill>
                  <a:srgbClr val="FF0000"/>
                </a:solidFill>
              </a:rPr>
              <a:t>5</a:t>
            </a:r>
            <a:endParaRPr lang="en-US" sz="3000" b="1" dirty="0">
              <a:solidFill>
                <a:srgbClr val="FF0000"/>
              </a:solidFill>
            </a:endParaRPr>
          </a:p>
        </p:txBody>
      </p:sp>
      <p:sp>
        <p:nvSpPr>
          <p:cNvPr id="113" name="Oval 24"/>
          <p:cNvSpPr>
            <a:spLocks noChangeArrowheads="1"/>
          </p:cNvSpPr>
          <p:nvPr/>
        </p:nvSpPr>
        <p:spPr bwMode="auto">
          <a:xfrm>
            <a:off x="7039097" y="24331091"/>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114" name="Oval 48"/>
          <p:cNvSpPr>
            <a:spLocks noChangeArrowheads="1"/>
          </p:cNvSpPr>
          <p:nvPr/>
        </p:nvSpPr>
        <p:spPr bwMode="auto">
          <a:xfrm>
            <a:off x="6930262" y="24221554"/>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a:p>
        </p:txBody>
      </p:sp>
      <p:sp>
        <p:nvSpPr>
          <p:cNvPr id="115" name="Oval 49"/>
          <p:cNvSpPr>
            <a:spLocks noChangeArrowheads="1"/>
          </p:cNvSpPr>
          <p:nvPr/>
        </p:nvSpPr>
        <p:spPr bwMode="auto">
          <a:xfrm>
            <a:off x="7039671" y="24330949"/>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endParaRPr lang="en-US"/>
          </a:p>
        </p:txBody>
      </p:sp>
      <p:cxnSp>
        <p:nvCxnSpPr>
          <p:cNvPr id="116" name="Straight Arrow Connector 115"/>
          <p:cNvCxnSpPr>
            <a:stCxn id="52" idx="0"/>
            <a:endCxn id="113" idx="4"/>
          </p:cNvCxnSpPr>
          <p:nvPr/>
        </p:nvCxnSpPr>
        <p:spPr bwMode="auto">
          <a:xfrm flipH="1" flipV="1">
            <a:off x="7269285" y="24789878"/>
            <a:ext cx="39771" cy="118769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33" idx="0"/>
            <a:endCxn id="113" idx="4"/>
          </p:cNvCxnSpPr>
          <p:nvPr/>
        </p:nvCxnSpPr>
        <p:spPr bwMode="auto">
          <a:xfrm flipH="1" flipV="1">
            <a:off x="7269285" y="24789878"/>
            <a:ext cx="695955" cy="118769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5" idx="0"/>
            <a:endCxn id="115" idx="4"/>
          </p:cNvCxnSpPr>
          <p:nvPr/>
        </p:nvCxnSpPr>
        <p:spPr bwMode="auto">
          <a:xfrm flipH="1" flipV="1">
            <a:off x="7269431" y="24790408"/>
            <a:ext cx="1297836" cy="118716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19" name="Oval 50"/>
          <p:cNvSpPr>
            <a:spLocks noChangeArrowheads="1"/>
          </p:cNvSpPr>
          <p:nvPr/>
        </p:nvSpPr>
        <p:spPr bwMode="auto">
          <a:xfrm>
            <a:off x="7160480"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120" name="Oval 28" descr="Large grid"/>
          <p:cNvSpPr>
            <a:spLocks noChangeArrowheads="1"/>
          </p:cNvSpPr>
          <p:nvPr/>
        </p:nvSpPr>
        <p:spPr bwMode="auto">
          <a:xfrm>
            <a:off x="6409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121" name="Oval 30" descr="Large grid"/>
          <p:cNvSpPr>
            <a:spLocks noChangeArrowheads="1"/>
          </p:cNvSpPr>
          <p:nvPr/>
        </p:nvSpPr>
        <p:spPr bwMode="auto">
          <a:xfrm>
            <a:off x="6510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122" name="Oval 31" descr="Large grid"/>
          <p:cNvSpPr>
            <a:spLocks noChangeArrowheads="1"/>
          </p:cNvSpPr>
          <p:nvPr/>
        </p:nvSpPr>
        <p:spPr bwMode="auto">
          <a:xfrm>
            <a:off x="6621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123" name="Oval 36" descr="Wide downward diagonal"/>
          <p:cNvSpPr>
            <a:spLocks noChangeArrowheads="1"/>
          </p:cNvSpPr>
          <p:nvPr/>
        </p:nvSpPr>
        <p:spPr bwMode="auto">
          <a:xfrm>
            <a:off x="6408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124" name="Oval 37" descr="Wide downward diagonal"/>
          <p:cNvSpPr>
            <a:spLocks noChangeArrowheads="1"/>
          </p:cNvSpPr>
          <p:nvPr/>
        </p:nvSpPr>
        <p:spPr bwMode="auto">
          <a:xfrm>
            <a:off x="6518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125" name="Oval 38" descr="Wide downward diagonal"/>
          <p:cNvSpPr>
            <a:spLocks noChangeArrowheads="1"/>
          </p:cNvSpPr>
          <p:nvPr/>
        </p:nvSpPr>
        <p:spPr bwMode="auto">
          <a:xfrm>
            <a:off x="6627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sp>
        <p:nvSpPr>
          <p:cNvPr id="126" name="Oval 28" descr="Large grid"/>
          <p:cNvSpPr>
            <a:spLocks noChangeArrowheads="1"/>
          </p:cNvSpPr>
          <p:nvPr/>
        </p:nvSpPr>
        <p:spPr bwMode="auto">
          <a:xfrm>
            <a:off x="77047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127" name="Oval 30" descr="Large grid"/>
          <p:cNvSpPr>
            <a:spLocks noChangeArrowheads="1"/>
          </p:cNvSpPr>
          <p:nvPr/>
        </p:nvSpPr>
        <p:spPr bwMode="auto">
          <a:xfrm>
            <a:off x="78062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128" name="Oval 31" descr="Large grid"/>
          <p:cNvSpPr>
            <a:spLocks noChangeArrowheads="1"/>
          </p:cNvSpPr>
          <p:nvPr/>
        </p:nvSpPr>
        <p:spPr bwMode="auto">
          <a:xfrm>
            <a:off x="79167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129" name="Oval 36" descr="Wide downward diagonal"/>
          <p:cNvSpPr>
            <a:spLocks noChangeArrowheads="1"/>
          </p:cNvSpPr>
          <p:nvPr/>
        </p:nvSpPr>
        <p:spPr bwMode="auto">
          <a:xfrm>
            <a:off x="77036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130" name="Oval 37" descr="Wide downward diagonal"/>
          <p:cNvSpPr>
            <a:spLocks noChangeArrowheads="1"/>
          </p:cNvSpPr>
          <p:nvPr/>
        </p:nvSpPr>
        <p:spPr bwMode="auto">
          <a:xfrm>
            <a:off x="78142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131" name="Oval 38" descr="Wide downward diagonal"/>
          <p:cNvSpPr>
            <a:spLocks noChangeArrowheads="1"/>
          </p:cNvSpPr>
          <p:nvPr/>
        </p:nvSpPr>
        <p:spPr bwMode="auto">
          <a:xfrm>
            <a:off x="79224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sp>
        <p:nvSpPr>
          <p:cNvPr id="132" name="Oval 28" descr="Large grid"/>
          <p:cNvSpPr>
            <a:spLocks noChangeArrowheads="1"/>
          </p:cNvSpPr>
          <p:nvPr/>
        </p:nvSpPr>
        <p:spPr bwMode="auto">
          <a:xfrm>
            <a:off x="9076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133" name="Oval 30" descr="Large grid"/>
          <p:cNvSpPr>
            <a:spLocks noChangeArrowheads="1"/>
          </p:cNvSpPr>
          <p:nvPr/>
        </p:nvSpPr>
        <p:spPr bwMode="auto">
          <a:xfrm>
            <a:off x="9177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134" name="Oval 31" descr="Large grid"/>
          <p:cNvSpPr>
            <a:spLocks noChangeArrowheads="1"/>
          </p:cNvSpPr>
          <p:nvPr/>
        </p:nvSpPr>
        <p:spPr bwMode="auto">
          <a:xfrm>
            <a:off x="9288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135" name="Oval 36" descr="Wide downward diagonal"/>
          <p:cNvSpPr>
            <a:spLocks noChangeArrowheads="1"/>
          </p:cNvSpPr>
          <p:nvPr/>
        </p:nvSpPr>
        <p:spPr bwMode="auto">
          <a:xfrm>
            <a:off x="9075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136" name="Oval 37" descr="Wide downward diagonal"/>
          <p:cNvSpPr>
            <a:spLocks noChangeArrowheads="1"/>
          </p:cNvSpPr>
          <p:nvPr/>
        </p:nvSpPr>
        <p:spPr bwMode="auto">
          <a:xfrm>
            <a:off x="9185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137" name="Oval 38" descr="Wide downward diagonal"/>
          <p:cNvSpPr>
            <a:spLocks noChangeArrowheads="1"/>
          </p:cNvSpPr>
          <p:nvPr/>
        </p:nvSpPr>
        <p:spPr bwMode="auto">
          <a:xfrm>
            <a:off x="9294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pic>
        <p:nvPicPr>
          <p:cNvPr id="151" name="Picture 150" descr="concept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382" y="4112462"/>
            <a:ext cx="6858000" cy="812800"/>
          </a:xfrm>
          <a:prstGeom prst="rect">
            <a:avLst/>
          </a:prstGeom>
        </p:spPr>
      </p:pic>
      <p:pic>
        <p:nvPicPr>
          <p:cNvPr id="152" name="Picture 151" descr="concept4.png"/>
          <p:cNvPicPr>
            <a:picLocks noChangeAspect="1"/>
          </p:cNvPicPr>
          <p:nvPr/>
        </p:nvPicPr>
        <p:blipFill rotWithShape="1">
          <a:blip r:embed="rId4">
            <a:extLst>
              <a:ext uri="{28A0092B-C50C-407E-A947-70E740481C1C}">
                <a14:useLocalDpi xmlns:a14="http://schemas.microsoft.com/office/drawing/2010/main" val="0"/>
              </a:ext>
            </a:extLst>
          </a:blip>
          <a:srcRect t="6139"/>
          <a:stretch/>
        </p:blipFill>
        <p:spPr>
          <a:xfrm>
            <a:off x="1599232" y="5141876"/>
            <a:ext cx="6858000" cy="846343"/>
          </a:xfrm>
          <a:prstGeom prst="rect">
            <a:avLst/>
          </a:prstGeom>
        </p:spPr>
      </p:pic>
      <p:pic>
        <p:nvPicPr>
          <p:cNvPr id="153" name="Picture 152" descr="concept5.png"/>
          <p:cNvPicPr>
            <a:picLocks noChangeAspect="1"/>
          </p:cNvPicPr>
          <p:nvPr/>
        </p:nvPicPr>
        <p:blipFill rotWithShape="1">
          <a:blip r:embed="rId5">
            <a:extLst>
              <a:ext uri="{28A0092B-C50C-407E-A947-70E740481C1C}">
                <a14:useLocalDpi xmlns:a14="http://schemas.microsoft.com/office/drawing/2010/main" val="0"/>
              </a:ext>
            </a:extLst>
          </a:blip>
          <a:srcRect t="6947" b="5548"/>
          <a:stretch/>
        </p:blipFill>
        <p:spPr>
          <a:xfrm>
            <a:off x="1584945" y="3180691"/>
            <a:ext cx="6654800" cy="722354"/>
          </a:xfrm>
          <a:prstGeom prst="rect">
            <a:avLst/>
          </a:prstGeom>
        </p:spPr>
      </p:pic>
      <p:cxnSp>
        <p:nvCxnSpPr>
          <p:cNvPr id="155" name="Straight Connector 154"/>
          <p:cNvCxnSpPr/>
          <p:nvPr/>
        </p:nvCxnSpPr>
        <p:spPr>
          <a:xfrm>
            <a:off x="492231" y="2065791"/>
            <a:ext cx="81210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492231" y="3046377"/>
            <a:ext cx="81216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492231" y="4053534"/>
            <a:ext cx="812102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a:off x="492231" y="5036604"/>
            <a:ext cx="8121688" cy="0"/>
          </a:xfrm>
          <a:prstGeom prst="line">
            <a:avLst/>
          </a:prstGeom>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a:off x="324831" y="1564907"/>
            <a:ext cx="1079254" cy="369332"/>
          </a:xfrm>
          <a:prstGeom prst="rect">
            <a:avLst/>
          </a:prstGeom>
          <a:noFill/>
        </p:spPr>
        <p:txBody>
          <a:bodyPr wrap="none" rtlCol="0">
            <a:spAutoFit/>
          </a:bodyPr>
          <a:lstStyle/>
          <a:p>
            <a:r>
              <a:rPr lang="en-US" dirty="0" smtClean="0"/>
              <a:t>Feature 1</a:t>
            </a:r>
            <a:endParaRPr lang="en-US" dirty="0"/>
          </a:p>
        </p:txBody>
      </p:sp>
      <p:sp>
        <p:nvSpPr>
          <p:cNvPr id="167" name="TextBox 166"/>
          <p:cNvSpPr txBox="1"/>
          <p:nvPr/>
        </p:nvSpPr>
        <p:spPr>
          <a:xfrm>
            <a:off x="330556" y="2502015"/>
            <a:ext cx="1079254" cy="369332"/>
          </a:xfrm>
          <a:prstGeom prst="rect">
            <a:avLst/>
          </a:prstGeom>
          <a:noFill/>
        </p:spPr>
        <p:txBody>
          <a:bodyPr wrap="none" rtlCol="0">
            <a:spAutoFit/>
          </a:bodyPr>
          <a:lstStyle/>
          <a:p>
            <a:r>
              <a:rPr lang="en-US" dirty="0" smtClean="0"/>
              <a:t>Feature 2</a:t>
            </a:r>
            <a:endParaRPr lang="en-US" dirty="0"/>
          </a:p>
        </p:txBody>
      </p:sp>
      <p:sp>
        <p:nvSpPr>
          <p:cNvPr id="168" name="TextBox 167"/>
          <p:cNvSpPr txBox="1"/>
          <p:nvPr/>
        </p:nvSpPr>
        <p:spPr>
          <a:xfrm>
            <a:off x="327925" y="3461872"/>
            <a:ext cx="1079254" cy="369332"/>
          </a:xfrm>
          <a:prstGeom prst="rect">
            <a:avLst/>
          </a:prstGeom>
          <a:noFill/>
        </p:spPr>
        <p:txBody>
          <a:bodyPr wrap="none" rtlCol="0">
            <a:spAutoFit/>
          </a:bodyPr>
          <a:lstStyle/>
          <a:p>
            <a:r>
              <a:rPr lang="en-US" dirty="0" smtClean="0"/>
              <a:t>Feature 3</a:t>
            </a:r>
            <a:endParaRPr lang="en-US" dirty="0"/>
          </a:p>
        </p:txBody>
      </p:sp>
      <p:sp>
        <p:nvSpPr>
          <p:cNvPr id="169" name="TextBox 168"/>
          <p:cNvSpPr txBox="1"/>
          <p:nvPr/>
        </p:nvSpPr>
        <p:spPr>
          <a:xfrm>
            <a:off x="324831" y="4496182"/>
            <a:ext cx="1082348" cy="369332"/>
          </a:xfrm>
          <a:prstGeom prst="rect">
            <a:avLst/>
          </a:prstGeom>
          <a:noFill/>
        </p:spPr>
        <p:txBody>
          <a:bodyPr wrap="none" rtlCol="0">
            <a:spAutoFit/>
          </a:bodyPr>
          <a:lstStyle/>
          <a:p>
            <a:r>
              <a:rPr lang="en-US" dirty="0" smtClean="0"/>
              <a:t>Feature 4</a:t>
            </a:r>
            <a:endParaRPr lang="en-US" dirty="0"/>
          </a:p>
        </p:txBody>
      </p:sp>
      <p:sp>
        <p:nvSpPr>
          <p:cNvPr id="170" name="TextBox 169"/>
          <p:cNvSpPr txBox="1"/>
          <p:nvPr/>
        </p:nvSpPr>
        <p:spPr>
          <a:xfrm>
            <a:off x="327925" y="5410148"/>
            <a:ext cx="1079254" cy="369332"/>
          </a:xfrm>
          <a:prstGeom prst="rect">
            <a:avLst/>
          </a:prstGeom>
          <a:noFill/>
        </p:spPr>
        <p:txBody>
          <a:bodyPr wrap="none" rtlCol="0">
            <a:spAutoFit/>
          </a:bodyPr>
          <a:lstStyle/>
          <a:p>
            <a:r>
              <a:rPr lang="en-US" dirty="0" smtClean="0"/>
              <a:t>Feature 5</a:t>
            </a:r>
            <a:endParaRPr lang="en-US" dirty="0"/>
          </a:p>
        </p:txBody>
      </p:sp>
      <p:pic>
        <p:nvPicPr>
          <p:cNvPr id="173" name="Picture 172" descr="concept1-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7982" y="1252991"/>
            <a:ext cx="6883400" cy="812800"/>
          </a:xfrm>
          <a:prstGeom prst="rect">
            <a:avLst/>
          </a:prstGeom>
        </p:spPr>
      </p:pic>
      <p:pic>
        <p:nvPicPr>
          <p:cNvPr id="150" name="Picture 149" descr="concept6.png"/>
          <p:cNvPicPr>
            <a:picLocks noChangeAspect="1"/>
          </p:cNvPicPr>
          <p:nvPr/>
        </p:nvPicPr>
        <p:blipFill rotWithShape="1">
          <a:blip r:embed="rId7">
            <a:extLst>
              <a:ext uri="{28A0092B-C50C-407E-A947-70E740481C1C}">
                <a14:useLocalDpi xmlns:a14="http://schemas.microsoft.com/office/drawing/2010/main" val="0"/>
              </a:ext>
            </a:extLst>
          </a:blip>
          <a:srcRect r="715"/>
          <a:stretch/>
        </p:blipFill>
        <p:spPr>
          <a:xfrm>
            <a:off x="1599232" y="2112013"/>
            <a:ext cx="6960302" cy="825500"/>
          </a:xfrm>
          <a:prstGeom prst="rect">
            <a:avLst/>
          </a:prstGeom>
        </p:spPr>
      </p:pic>
      <p:sp>
        <p:nvSpPr>
          <p:cNvPr id="154" name="TextBox 153"/>
          <p:cNvSpPr txBox="1"/>
          <p:nvPr/>
        </p:nvSpPr>
        <p:spPr>
          <a:xfrm>
            <a:off x="0" y="6488668"/>
            <a:ext cx="9324709" cy="369332"/>
          </a:xfrm>
          <a:prstGeom prst="rect">
            <a:avLst/>
          </a:prstGeom>
          <a:noFill/>
        </p:spPr>
        <p:txBody>
          <a:bodyPr wrap="square" rtlCol="0">
            <a:spAutoFit/>
          </a:bodyPr>
          <a:lstStyle/>
          <a:p>
            <a:r>
              <a:rPr lang="en-US" dirty="0" smtClean="0"/>
              <a:t>Le, et al., </a:t>
            </a:r>
            <a:r>
              <a:rPr lang="en-US" i="1" dirty="0" smtClean="0"/>
              <a:t>Building high-level features using large-scale unsupervised learning</a:t>
            </a:r>
            <a:r>
              <a:rPr lang="en-US" dirty="0" smtClean="0"/>
              <a:t>. ICML 2012</a:t>
            </a:r>
            <a:endParaRPr lang="en-US" dirty="0"/>
          </a:p>
        </p:txBody>
      </p:sp>
    </p:spTree>
    <p:extLst>
      <p:ext uri="{BB962C8B-B14F-4D97-AF65-F5344CB8AC3E}">
        <p14:creationId xmlns:p14="http://schemas.microsoft.com/office/powerpoint/2010/main" val="9669816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8"/>
          <p:cNvSpPr>
            <a:spLocks noChangeArrowheads="1"/>
          </p:cNvSpPr>
          <p:nvPr/>
        </p:nvSpPr>
        <p:spPr bwMode="auto">
          <a:xfrm>
            <a:off x="8337507" y="25977571"/>
            <a:ext cx="459520" cy="459459"/>
          </a:xfrm>
          <a:prstGeom prst="ellipse">
            <a:avLst/>
          </a:prstGeom>
          <a:solidFill>
            <a:srgbClr val="9BBB59"/>
          </a:solidFill>
          <a:ln w="25400">
            <a:solidFill>
              <a:srgbClr val="4E6128"/>
            </a:solidFill>
            <a:round/>
            <a:headEnd/>
            <a:tailEnd/>
          </a:ln>
        </p:spPr>
        <p:txBody>
          <a:bodyPr/>
          <a:lstStyle/>
          <a:p>
            <a:endParaRPr lang="en-US"/>
          </a:p>
        </p:txBody>
      </p:sp>
      <p:cxnSp>
        <p:nvCxnSpPr>
          <p:cNvPr id="6" name="Straight Arrow Connector 5"/>
          <p:cNvCxnSpPr/>
          <p:nvPr/>
        </p:nvCxnSpPr>
        <p:spPr bwMode="auto">
          <a:xfrm flipV="1">
            <a:off x="620844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bwMode="auto">
          <a:xfrm flipV="1">
            <a:off x="685297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bwMode="auto">
          <a:xfrm flipH="1" flipV="1">
            <a:off x="685297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bwMode="auto">
          <a:xfrm flipV="1">
            <a:off x="6852972" y="28354589"/>
            <a:ext cx="6572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bwMode="auto">
          <a:xfrm flipV="1">
            <a:off x="7499084" y="28354589"/>
            <a:ext cx="11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auto">
          <a:xfrm flipH="1" flipV="1">
            <a:off x="7510197" y="28354589"/>
            <a:ext cx="6350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flipV="1">
            <a:off x="7499084" y="28354589"/>
            <a:ext cx="646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V="1">
            <a:off x="8145197"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auto">
          <a:xfrm flipH="1"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V="1">
            <a:off x="878972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auto">
          <a:xfrm flipH="1"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flipV="1">
            <a:off x="9435834"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flipH="1" flipV="1">
            <a:off x="9435834" y="28354589"/>
            <a:ext cx="5461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flipV="1">
            <a:off x="6630152" y="26404608"/>
            <a:ext cx="6572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auto">
          <a:xfrm flipV="1">
            <a:off x="7287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bwMode="auto">
          <a:xfrm flipH="1"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bwMode="auto">
          <a:xfrm flipV="1">
            <a:off x="7922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bwMode="auto">
          <a:xfrm flipV="1">
            <a:off x="8566902"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bwMode="auto">
          <a:xfrm flipH="1"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auto">
          <a:xfrm flipH="1" flipV="1">
            <a:off x="8566902" y="26404608"/>
            <a:ext cx="646112"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Oval 23"/>
          <p:cNvSpPr>
            <a:spLocks noChangeArrowheads="1"/>
          </p:cNvSpPr>
          <p:nvPr/>
        </p:nvSpPr>
        <p:spPr bwMode="auto">
          <a:xfrm>
            <a:off x="7079414" y="25977570"/>
            <a:ext cx="458788"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2" name="Oval 24"/>
          <p:cNvSpPr>
            <a:spLocks noChangeArrowheads="1"/>
          </p:cNvSpPr>
          <p:nvPr/>
        </p:nvSpPr>
        <p:spPr bwMode="auto">
          <a:xfrm>
            <a:off x="7188952" y="26087108"/>
            <a:ext cx="458787"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3" name="Oval 23"/>
          <p:cNvSpPr>
            <a:spLocks noChangeArrowheads="1"/>
          </p:cNvSpPr>
          <p:nvPr/>
        </p:nvSpPr>
        <p:spPr bwMode="auto">
          <a:xfrm>
            <a:off x="7735052" y="25977570"/>
            <a:ext cx="460375"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4" name="Oval 24"/>
          <p:cNvSpPr>
            <a:spLocks noChangeArrowheads="1"/>
          </p:cNvSpPr>
          <p:nvPr/>
        </p:nvSpPr>
        <p:spPr bwMode="auto">
          <a:xfrm>
            <a:off x="7844589"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5" name="Oval 24"/>
          <p:cNvSpPr>
            <a:spLocks noChangeArrowheads="1"/>
          </p:cNvSpPr>
          <p:nvPr/>
        </p:nvSpPr>
        <p:spPr bwMode="auto">
          <a:xfrm>
            <a:off x="8446252"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6" name="Oval 27"/>
          <p:cNvSpPr>
            <a:spLocks noChangeArrowheads="1"/>
          </p:cNvSpPr>
          <p:nvPr/>
        </p:nvSpPr>
        <p:spPr bwMode="auto">
          <a:xfrm>
            <a:off x="6645009"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37" name="Oval 27"/>
          <p:cNvSpPr>
            <a:spLocks noChangeArrowheads="1"/>
          </p:cNvSpPr>
          <p:nvPr/>
        </p:nvSpPr>
        <p:spPr bwMode="auto">
          <a:xfrm>
            <a:off x="5989372" y="291324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38" name="Oval 27"/>
          <p:cNvSpPr>
            <a:spLocks noChangeArrowheads="1"/>
          </p:cNvSpPr>
          <p:nvPr/>
        </p:nvSpPr>
        <p:spPr bwMode="auto">
          <a:xfrm>
            <a:off x="795787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39" name="Oval 27"/>
          <p:cNvSpPr>
            <a:spLocks noChangeArrowheads="1"/>
          </p:cNvSpPr>
          <p:nvPr/>
        </p:nvSpPr>
        <p:spPr bwMode="auto">
          <a:xfrm>
            <a:off x="7302234"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40" name="Oval 27"/>
          <p:cNvSpPr>
            <a:spLocks noChangeArrowheads="1"/>
          </p:cNvSpPr>
          <p:nvPr/>
        </p:nvSpPr>
        <p:spPr bwMode="auto">
          <a:xfrm>
            <a:off x="9216759"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41" name="Oval 27"/>
          <p:cNvSpPr>
            <a:spLocks noChangeArrowheads="1"/>
          </p:cNvSpPr>
          <p:nvPr/>
        </p:nvSpPr>
        <p:spPr bwMode="auto">
          <a:xfrm>
            <a:off x="8559534"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42" name="Oval 28" descr="Large grid"/>
          <p:cNvSpPr>
            <a:spLocks noChangeArrowheads="1"/>
          </p:cNvSpPr>
          <p:nvPr/>
        </p:nvSpPr>
        <p:spPr bwMode="auto">
          <a:xfrm>
            <a:off x="7079296"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43" name="Oval 30" descr="Large grid"/>
          <p:cNvSpPr>
            <a:spLocks noChangeArrowheads="1"/>
          </p:cNvSpPr>
          <p:nvPr/>
        </p:nvSpPr>
        <p:spPr bwMode="auto">
          <a:xfrm>
            <a:off x="7180727"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44" name="Oval 31" descr="Large grid"/>
          <p:cNvSpPr>
            <a:spLocks noChangeArrowheads="1"/>
          </p:cNvSpPr>
          <p:nvPr/>
        </p:nvSpPr>
        <p:spPr bwMode="auto">
          <a:xfrm>
            <a:off x="7291277"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45" name="Oval 40" descr="20%"/>
          <p:cNvSpPr>
            <a:spLocks noChangeArrowheads="1"/>
          </p:cNvSpPr>
          <p:nvPr/>
        </p:nvSpPr>
        <p:spPr bwMode="auto">
          <a:xfrm>
            <a:off x="8391071" y="27727891"/>
            <a:ext cx="459520" cy="459459"/>
          </a:xfrm>
          <a:prstGeom prst="ellipse">
            <a:avLst/>
          </a:prstGeom>
          <a:pattFill prst="pct20">
            <a:fgClr>
              <a:srgbClr val="4E6128"/>
            </a:fgClr>
            <a:bgClr>
              <a:srgbClr val="D6E3BC"/>
            </a:bgClr>
          </a:pattFill>
          <a:ln w="25400">
            <a:solidFill>
              <a:srgbClr val="4E6128"/>
            </a:solidFill>
            <a:round/>
            <a:headEnd/>
            <a:tailEnd/>
          </a:ln>
        </p:spPr>
        <p:txBody>
          <a:bodyPr/>
          <a:lstStyle/>
          <a:p>
            <a:endParaRPr lang="en-US"/>
          </a:p>
        </p:txBody>
      </p:sp>
      <p:sp>
        <p:nvSpPr>
          <p:cNvPr id="46" name="Oval 41" descr="20%"/>
          <p:cNvSpPr>
            <a:spLocks noChangeArrowheads="1"/>
          </p:cNvSpPr>
          <p:nvPr/>
        </p:nvSpPr>
        <p:spPr bwMode="auto">
          <a:xfrm>
            <a:off x="8501622" y="27852601"/>
            <a:ext cx="459520" cy="459459"/>
          </a:xfrm>
          <a:prstGeom prst="ellipse">
            <a:avLst/>
          </a:prstGeom>
          <a:pattFill prst="pct20">
            <a:fgClr>
              <a:srgbClr val="C0504D"/>
            </a:fgClr>
            <a:bgClr>
              <a:srgbClr val="F2DBDB"/>
            </a:bgClr>
          </a:pattFill>
          <a:ln w="25400">
            <a:solidFill>
              <a:srgbClr val="943634"/>
            </a:solidFill>
            <a:round/>
            <a:headEnd/>
            <a:tailEnd/>
          </a:ln>
        </p:spPr>
        <p:txBody>
          <a:bodyPr/>
          <a:lstStyle/>
          <a:p>
            <a:endParaRPr lang="en-US"/>
          </a:p>
        </p:txBody>
      </p:sp>
      <p:sp>
        <p:nvSpPr>
          <p:cNvPr id="47" name="Oval 27"/>
          <p:cNvSpPr>
            <a:spLocks noChangeArrowheads="1"/>
          </p:cNvSpPr>
          <p:nvPr/>
        </p:nvSpPr>
        <p:spPr bwMode="auto">
          <a:xfrm>
            <a:off x="981842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cxnSp>
        <p:nvCxnSpPr>
          <p:cNvPr id="48" name="Straight Connector 47"/>
          <p:cNvCxnSpPr/>
          <p:nvPr/>
        </p:nvCxnSpPr>
        <p:spPr bwMode="auto">
          <a:xfrm>
            <a:off x="7790614" y="27399970"/>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49" name="TextBox 577"/>
          <p:cNvSpPr txBox="1">
            <a:spLocks noChangeArrowheads="1"/>
          </p:cNvSpPr>
          <p:nvPr/>
        </p:nvSpPr>
        <p:spPr bwMode="auto">
          <a:xfrm>
            <a:off x="7881587" y="26878679"/>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solidFill>
                  <a:srgbClr val="FF0000"/>
                </a:solidFill>
              </a:rPr>
              <a:t>Pooling Size = </a:t>
            </a:r>
            <a:r>
              <a:rPr lang="en-US" sz="3000" b="1" dirty="0" smtClean="0">
                <a:solidFill>
                  <a:srgbClr val="FF0000"/>
                </a:solidFill>
              </a:rPr>
              <a:t>5</a:t>
            </a:r>
            <a:endParaRPr lang="en-US" sz="3000" b="1" dirty="0">
              <a:solidFill>
                <a:srgbClr val="FF0000"/>
              </a:solidFill>
            </a:endParaRPr>
          </a:p>
        </p:txBody>
      </p:sp>
      <p:cxnSp>
        <p:nvCxnSpPr>
          <p:cNvPr id="50" name="Straight Connector 49"/>
          <p:cNvCxnSpPr/>
          <p:nvPr/>
        </p:nvCxnSpPr>
        <p:spPr bwMode="auto">
          <a:xfrm>
            <a:off x="10018960" y="27672778"/>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1" name="TextBox 581"/>
          <p:cNvSpPr txBox="1">
            <a:spLocks noChangeArrowheads="1"/>
          </p:cNvSpPr>
          <p:nvPr/>
        </p:nvSpPr>
        <p:spPr bwMode="auto">
          <a:xfrm>
            <a:off x="10845804" y="27421953"/>
            <a:ext cx="32298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solidFill>
                  <a:srgbClr val="FF0000"/>
                </a:solidFill>
              </a:rPr>
              <a:t>Number </a:t>
            </a:r>
          </a:p>
          <a:p>
            <a:pPr eaLnBrk="1" hangingPunct="1"/>
            <a:r>
              <a:rPr lang="en-US" sz="3000" b="1" dirty="0">
                <a:solidFill>
                  <a:srgbClr val="FF0000"/>
                </a:solidFill>
              </a:rPr>
              <a:t>o</a:t>
            </a:r>
            <a:r>
              <a:rPr lang="en-US" sz="3000" b="1" dirty="0" smtClean="0">
                <a:solidFill>
                  <a:srgbClr val="FF0000"/>
                </a:solidFill>
              </a:rPr>
              <a:t>f maps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52" name="Oval 48"/>
          <p:cNvSpPr>
            <a:spLocks noChangeArrowheads="1"/>
          </p:cNvSpPr>
          <p:nvPr/>
        </p:nvSpPr>
        <p:spPr bwMode="auto">
          <a:xfrm>
            <a:off x="7079296" y="25977571"/>
            <a:ext cx="459520" cy="459459"/>
          </a:xfrm>
          <a:prstGeom prst="ellipse">
            <a:avLst/>
          </a:prstGeom>
          <a:solidFill>
            <a:srgbClr val="9BBB59"/>
          </a:solidFill>
          <a:ln w="25400">
            <a:solidFill>
              <a:srgbClr val="4E6128"/>
            </a:solidFill>
            <a:round/>
            <a:headEnd/>
            <a:tailEnd/>
          </a:ln>
        </p:spPr>
        <p:txBody>
          <a:bodyPr/>
          <a:lstStyle/>
          <a:p>
            <a:endParaRPr lang="en-US"/>
          </a:p>
        </p:txBody>
      </p:sp>
      <p:sp>
        <p:nvSpPr>
          <p:cNvPr id="53" name="Oval 49"/>
          <p:cNvSpPr>
            <a:spLocks noChangeArrowheads="1"/>
          </p:cNvSpPr>
          <p:nvPr/>
        </p:nvSpPr>
        <p:spPr bwMode="auto">
          <a:xfrm>
            <a:off x="7188706" y="26086966"/>
            <a:ext cx="459520" cy="459459"/>
          </a:xfrm>
          <a:prstGeom prst="ellipse">
            <a:avLst/>
          </a:prstGeom>
          <a:solidFill>
            <a:srgbClr val="E5B8B7"/>
          </a:solidFill>
          <a:ln w="25400">
            <a:solidFill>
              <a:srgbClr val="943634"/>
            </a:solidFill>
            <a:round/>
            <a:headEnd/>
            <a:tailEnd/>
          </a:ln>
        </p:spPr>
        <p:txBody>
          <a:bodyPr/>
          <a:lstStyle/>
          <a:p>
            <a:endParaRPr lang="en-US"/>
          </a:p>
        </p:txBody>
      </p:sp>
      <p:sp>
        <p:nvSpPr>
          <p:cNvPr id="54" name="Oval 50"/>
          <p:cNvSpPr>
            <a:spLocks noChangeArrowheads="1"/>
          </p:cNvSpPr>
          <p:nvPr/>
        </p:nvSpPr>
        <p:spPr bwMode="auto">
          <a:xfrm>
            <a:off x="7298115" y="26178128"/>
            <a:ext cx="459520" cy="459459"/>
          </a:xfrm>
          <a:prstGeom prst="ellipse">
            <a:avLst/>
          </a:prstGeom>
          <a:solidFill>
            <a:srgbClr val="95B3D7"/>
          </a:solidFill>
          <a:ln w="25400">
            <a:solidFill>
              <a:srgbClr val="1F497D"/>
            </a:solidFill>
            <a:round/>
            <a:headEnd/>
            <a:tailEnd/>
          </a:ln>
        </p:spPr>
        <p:txBody>
          <a:bodyPr/>
          <a:lstStyle/>
          <a:p>
            <a:endParaRPr lang="en-US"/>
          </a:p>
        </p:txBody>
      </p:sp>
      <p:sp>
        <p:nvSpPr>
          <p:cNvPr id="55" name="Oval 48"/>
          <p:cNvSpPr>
            <a:spLocks noChangeArrowheads="1"/>
          </p:cNvSpPr>
          <p:nvPr/>
        </p:nvSpPr>
        <p:spPr bwMode="auto">
          <a:xfrm>
            <a:off x="7735754" y="25977571"/>
            <a:ext cx="459520" cy="459459"/>
          </a:xfrm>
          <a:prstGeom prst="ellipse">
            <a:avLst/>
          </a:prstGeom>
          <a:solidFill>
            <a:srgbClr val="9BBB59"/>
          </a:solidFill>
          <a:ln w="25400">
            <a:solidFill>
              <a:srgbClr val="4E6128"/>
            </a:solidFill>
            <a:round/>
            <a:headEnd/>
            <a:tailEnd/>
          </a:ln>
        </p:spPr>
        <p:txBody>
          <a:bodyPr/>
          <a:lstStyle/>
          <a:p>
            <a:endParaRPr lang="en-US"/>
          </a:p>
        </p:txBody>
      </p:sp>
      <p:sp>
        <p:nvSpPr>
          <p:cNvPr id="56" name="Oval 49"/>
          <p:cNvSpPr>
            <a:spLocks noChangeArrowheads="1"/>
          </p:cNvSpPr>
          <p:nvPr/>
        </p:nvSpPr>
        <p:spPr bwMode="auto">
          <a:xfrm>
            <a:off x="7845163" y="26086966"/>
            <a:ext cx="459520" cy="459459"/>
          </a:xfrm>
          <a:prstGeom prst="ellipse">
            <a:avLst/>
          </a:prstGeom>
          <a:solidFill>
            <a:srgbClr val="E5B8B7"/>
          </a:solidFill>
          <a:ln w="25400">
            <a:solidFill>
              <a:srgbClr val="943634"/>
            </a:solidFill>
            <a:round/>
            <a:headEnd/>
            <a:tailEnd/>
          </a:ln>
        </p:spPr>
        <p:txBody>
          <a:bodyPr/>
          <a:lstStyle/>
          <a:p>
            <a:endParaRPr lang="en-US"/>
          </a:p>
        </p:txBody>
      </p:sp>
      <p:sp>
        <p:nvSpPr>
          <p:cNvPr id="57" name="Oval 50"/>
          <p:cNvSpPr>
            <a:spLocks noChangeArrowheads="1"/>
          </p:cNvSpPr>
          <p:nvPr/>
        </p:nvSpPr>
        <p:spPr bwMode="auto">
          <a:xfrm>
            <a:off x="7954573" y="26178128"/>
            <a:ext cx="459520" cy="459459"/>
          </a:xfrm>
          <a:prstGeom prst="ellipse">
            <a:avLst/>
          </a:prstGeom>
          <a:solidFill>
            <a:srgbClr val="95B3D7"/>
          </a:solidFill>
          <a:ln w="25400">
            <a:solidFill>
              <a:srgbClr val="1F497D"/>
            </a:solidFill>
            <a:round/>
            <a:headEnd/>
            <a:tailEnd/>
          </a:ln>
        </p:spPr>
        <p:txBody>
          <a:bodyPr/>
          <a:lstStyle/>
          <a:p>
            <a:endParaRPr lang="en-US"/>
          </a:p>
        </p:txBody>
      </p:sp>
      <p:sp>
        <p:nvSpPr>
          <p:cNvPr id="58" name="Oval 49"/>
          <p:cNvSpPr>
            <a:spLocks noChangeArrowheads="1"/>
          </p:cNvSpPr>
          <p:nvPr/>
        </p:nvSpPr>
        <p:spPr bwMode="auto">
          <a:xfrm>
            <a:off x="8446916" y="26086966"/>
            <a:ext cx="459520" cy="459459"/>
          </a:xfrm>
          <a:prstGeom prst="ellipse">
            <a:avLst/>
          </a:prstGeom>
          <a:solidFill>
            <a:srgbClr val="E5B8B7"/>
          </a:solidFill>
          <a:ln w="25400">
            <a:solidFill>
              <a:srgbClr val="943634"/>
            </a:solidFill>
            <a:round/>
            <a:headEnd/>
            <a:tailEnd/>
          </a:ln>
        </p:spPr>
        <p:txBody>
          <a:bodyPr/>
          <a:lstStyle/>
          <a:p>
            <a:endParaRPr lang="en-US"/>
          </a:p>
        </p:txBody>
      </p:sp>
      <p:sp>
        <p:nvSpPr>
          <p:cNvPr id="59" name="Oval 50"/>
          <p:cNvSpPr>
            <a:spLocks noChangeArrowheads="1"/>
          </p:cNvSpPr>
          <p:nvPr/>
        </p:nvSpPr>
        <p:spPr bwMode="auto">
          <a:xfrm>
            <a:off x="8556326" y="26178128"/>
            <a:ext cx="459520" cy="459459"/>
          </a:xfrm>
          <a:prstGeom prst="ellipse">
            <a:avLst/>
          </a:prstGeom>
          <a:solidFill>
            <a:srgbClr val="95B3D7"/>
          </a:solidFill>
          <a:ln w="25400">
            <a:solidFill>
              <a:srgbClr val="1F497D"/>
            </a:solidFill>
            <a:round/>
            <a:headEnd/>
            <a:tailEnd/>
          </a:ln>
        </p:spPr>
        <p:txBody>
          <a:bodyPr/>
          <a:lstStyle/>
          <a:p>
            <a:endParaRPr lang="en-US"/>
          </a:p>
        </p:txBody>
      </p:sp>
      <p:sp>
        <p:nvSpPr>
          <p:cNvPr id="60" name="Oval 28" descr="Large grid"/>
          <p:cNvSpPr>
            <a:spLocks noChangeArrowheads="1"/>
          </p:cNvSpPr>
          <p:nvPr/>
        </p:nvSpPr>
        <p:spPr bwMode="auto">
          <a:xfrm>
            <a:off x="8392211"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61" name="Oval 30" descr="Large grid"/>
          <p:cNvSpPr>
            <a:spLocks noChangeArrowheads="1"/>
          </p:cNvSpPr>
          <p:nvPr/>
        </p:nvSpPr>
        <p:spPr bwMode="auto">
          <a:xfrm>
            <a:off x="8493642"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62" name="Oval 31" descr="Large grid"/>
          <p:cNvSpPr>
            <a:spLocks noChangeArrowheads="1"/>
          </p:cNvSpPr>
          <p:nvPr/>
        </p:nvSpPr>
        <p:spPr bwMode="auto">
          <a:xfrm>
            <a:off x="8604193"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63" name="Oval 36" descr="Wide downward diagonal"/>
          <p:cNvSpPr>
            <a:spLocks noChangeArrowheads="1"/>
          </p:cNvSpPr>
          <p:nvPr/>
        </p:nvSpPr>
        <p:spPr bwMode="auto">
          <a:xfrm>
            <a:off x="7078158"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64" name="Oval 37" descr="Wide downward diagonal"/>
          <p:cNvSpPr>
            <a:spLocks noChangeArrowheads="1"/>
          </p:cNvSpPr>
          <p:nvPr/>
        </p:nvSpPr>
        <p:spPr bwMode="auto">
          <a:xfrm>
            <a:off x="7188706"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65" name="Oval 38" descr="Wide downward diagonal"/>
          <p:cNvSpPr>
            <a:spLocks noChangeArrowheads="1"/>
          </p:cNvSpPr>
          <p:nvPr/>
        </p:nvSpPr>
        <p:spPr bwMode="auto">
          <a:xfrm>
            <a:off x="7296977"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sp>
        <p:nvSpPr>
          <p:cNvPr id="66" name="Oval 36" descr="Wide downward diagonal"/>
          <p:cNvSpPr>
            <a:spLocks noChangeArrowheads="1"/>
          </p:cNvSpPr>
          <p:nvPr/>
        </p:nvSpPr>
        <p:spPr bwMode="auto">
          <a:xfrm>
            <a:off x="8391073"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67" name="Oval 37" descr="Wide downward diagonal"/>
          <p:cNvSpPr>
            <a:spLocks noChangeArrowheads="1"/>
          </p:cNvSpPr>
          <p:nvPr/>
        </p:nvSpPr>
        <p:spPr bwMode="auto">
          <a:xfrm>
            <a:off x="8501621"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68" name="Oval 38" descr="Wide downward diagonal"/>
          <p:cNvSpPr>
            <a:spLocks noChangeArrowheads="1"/>
          </p:cNvSpPr>
          <p:nvPr/>
        </p:nvSpPr>
        <p:spPr bwMode="auto">
          <a:xfrm>
            <a:off x="8609892"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cxnSp>
        <p:nvCxnSpPr>
          <p:cNvPr id="69" name="Straight Connector 68"/>
          <p:cNvCxnSpPr/>
          <p:nvPr/>
        </p:nvCxnSpPr>
        <p:spPr bwMode="auto">
          <a:xfrm>
            <a:off x="6294172" y="30293339"/>
            <a:ext cx="4405652"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0" name="TextBox 577"/>
          <p:cNvSpPr txBox="1">
            <a:spLocks noChangeArrowheads="1"/>
          </p:cNvSpPr>
          <p:nvPr/>
        </p:nvSpPr>
        <p:spPr bwMode="auto">
          <a:xfrm>
            <a:off x="6970614" y="30383276"/>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solidFill>
                  <a:srgbClr val="FF0000"/>
                </a:solidFill>
              </a:rPr>
              <a:t>Image </a:t>
            </a:r>
            <a:r>
              <a:rPr lang="en-US" sz="3000" b="1" dirty="0">
                <a:solidFill>
                  <a:srgbClr val="FF0000"/>
                </a:solidFill>
              </a:rPr>
              <a:t>Size = </a:t>
            </a:r>
            <a:r>
              <a:rPr lang="en-US" sz="3000" b="1" dirty="0" smtClean="0">
                <a:solidFill>
                  <a:srgbClr val="FF0000"/>
                </a:solidFill>
              </a:rPr>
              <a:t>200</a:t>
            </a:r>
            <a:endParaRPr lang="en-US" sz="3000" b="1" dirty="0">
              <a:solidFill>
                <a:srgbClr val="FF0000"/>
              </a:solidFill>
            </a:endParaRPr>
          </a:p>
        </p:txBody>
      </p:sp>
      <p:sp>
        <p:nvSpPr>
          <p:cNvPr id="71" name="TextBox 581"/>
          <p:cNvSpPr txBox="1">
            <a:spLocks noChangeArrowheads="1"/>
          </p:cNvSpPr>
          <p:nvPr/>
        </p:nvSpPr>
        <p:spPr bwMode="auto">
          <a:xfrm>
            <a:off x="9753600" y="23916753"/>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solidFill>
                  <a:srgbClr val="FF0000"/>
                </a:solidFill>
              </a:rPr>
              <a:t>Number </a:t>
            </a:r>
            <a:r>
              <a:rPr lang="en-US" sz="3000" b="1" dirty="0" smtClean="0">
                <a:solidFill>
                  <a:srgbClr val="FF0000"/>
                </a:solidFill>
              </a:rPr>
              <a:t> of output </a:t>
            </a:r>
          </a:p>
          <a:p>
            <a:pPr eaLnBrk="1" hangingPunct="1"/>
            <a:r>
              <a:rPr lang="en-US" sz="3000" b="1" dirty="0" smtClean="0">
                <a:solidFill>
                  <a:srgbClr val="FF0000"/>
                </a:solidFill>
              </a:rPr>
              <a:t>channels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72" name="Oval 27"/>
          <p:cNvSpPr>
            <a:spLocks noChangeArrowheads="1"/>
          </p:cNvSpPr>
          <p:nvPr/>
        </p:nvSpPr>
        <p:spPr bwMode="auto">
          <a:xfrm>
            <a:off x="6797409"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3" name="Oval 27"/>
          <p:cNvSpPr>
            <a:spLocks noChangeArrowheads="1"/>
          </p:cNvSpPr>
          <p:nvPr/>
        </p:nvSpPr>
        <p:spPr bwMode="auto">
          <a:xfrm>
            <a:off x="6141772" y="292848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4" name="Oval 27"/>
          <p:cNvSpPr>
            <a:spLocks noChangeArrowheads="1"/>
          </p:cNvSpPr>
          <p:nvPr/>
        </p:nvSpPr>
        <p:spPr bwMode="auto">
          <a:xfrm>
            <a:off x="811027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5" name="Oval 27"/>
          <p:cNvSpPr>
            <a:spLocks noChangeArrowheads="1"/>
          </p:cNvSpPr>
          <p:nvPr/>
        </p:nvSpPr>
        <p:spPr bwMode="auto">
          <a:xfrm>
            <a:off x="7454634"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6" name="Oval 27"/>
          <p:cNvSpPr>
            <a:spLocks noChangeArrowheads="1"/>
          </p:cNvSpPr>
          <p:nvPr/>
        </p:nvSpPr>
        <p:spPr bwMode="auto">
          <a:xfrm>
            <a:off x="9369159"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7" name="Oval 27"/>
          <p:cNvSpPr>
            <a:spLocks noChangeArrowheads="1"/>
          </p:cNvSpPr>
          <p:nvPr/>
        </p:nvSpPr>
        <p:spPr bwMode="auto">
          <a:xfrm>
            <a:off x="8711934"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8" name="Oval 27"/>
          <p:cNvSpPr>
            <a:spLocks noChangeArrowheads="1"/>
          </p:cNvSpPr>
          <p:nvPr/>
        </p:nvSpPr>
        <p:spPr bwMode="auto">
          <a:xfrm>
            <a:off x="997082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9" name="Oval 27"/>
          <p:cNvSpPr>
            <a:spLocks noChangeArrowheads="1"/>
          </p:cNvSpPr>
          <p:nvPr/>
        </p:nvSpPr>
        <p:spPr bwMode="auto">
          <a:xfrm>
            <a:off x="6949809"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0" name="Oval 27"/>
          <p:cNvSpPr>
            <a:spLocks noChangeArrowheads="1"/>
          </p:cNvSpPr>
          <p:nvPr/>
        </p:nvSpPr>
        <p:spPr bwMode="auto">
          <a:xfrm>
            <a:off x="6294172" y="294372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1" name="Oval 27"/>
          <p:cNvSpPr>
            <a:spLocks noChangeArrowheads="1"/>
          </p:cNvSpPr>
          <p:nvPr/>
        </p:nvSpPr>
        <p:spPr bwMode="auto">
          <a:xfrm>
            <a:off x="826267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2" name="Oval 27"/>
          <p:cNvSpPr>
            <a:spLocks noChangeArrowheads="1"/>
          </p:cNvSpPr>
          <p:nvPr/>
        </p:nvSpPr>
        <p:spPr bwMode="auto">
          <a:xfrm>
            <a:off x="7607034"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3" name="Oval 27"/>
          <p:cNvSpPr>
            <a:spLocks noChangeArrowheads="1"/>
          </p:cNvSpPr>
          <p:nvPr/>
        </p:nvSpPr>
        <p:spPr bwMode="auto">
          <a:xfrm>
            <a:off x="9521559"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4" name="Oval 27"/>
          <p:cNvSpPr>
            <a:spLocks noChangeArrowheads="1"/>
          </p:cNvSpPr>
          <p:nvPr/>
        </p:nvSpPr>
        <p:spPr bwMode="auto">
          <a:xfrm>
            <a:off x="8864334"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5" name="Oval 27"/>
          <p:cNvSpPr>
            <a:spLocks noChangeArrowheads="1"/>
          </p:cNvSpPr>
          <p:nvPr/>
        </p:nvSpPr>
        <p:spPr bwMode="auto">
          <a:xfrm>
            <a:off x="1012322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6" name="TextBox 85"/>
          <p:cNvSpPr txBox="1">
            <a:spLocks noChangeArrowheads="1"/>
          </p:cNvSpPr>
          <p:nvPr/>
        </p:nvSpPr>
        <p:spPr bwMode="auto">
          <a:xfrm>
            <a:off x="11190028" y="28933451"/>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solidFill>
                  <a:srgbClr val="FF0000"/>
                </a:solidFill>
              </a:rPr>
              <a:t>Number </a:t>
            </a:r>
            <a:r>
              <a:rPr lang="en-US" sz="3000" b="1" dirty="0" smtClean="0">
                <a:solidFill>
                  <a:srgbClr val="FF0000"/>
                </a:solidFill>
              </a:rPr>
              <a:t> of input </a:t>
            </a:r>
          </a:p>
          <a:p>
            <a:pPr eaLnBrk="1" hangingPunct="1"/>
            <a:r>
              <a:rPr lang="en-US" sz="3000" b="1" dirty="0" smtClean="0">
                <a:solidFill>
                  <a:srgbClr val="FF0000"/>
                </a:solidFill>
              </a:rPr>
              <a:t>channels </a:t>
            </a:r>
            <a:r>
              <a:rPr lang="en-US" sz="3000" b="1" dirty="0">
                <a:solidFill>
                  <a:srgbClr val="FF0000"/>
                </a:solidFill>
              </a:rPr>
              <a:t>= 3</a:t>
            </a:r>
          </a:p>
        </p:txBody>
      </p:sp>
      <p:cxnSp>
        <p:nvCxnSpPr>
          <p:cNvPr id="87" name="Straight Connector 86"/>
          <p:cNvCxnSpPr/>
          <p:nvPr/>
        </p:nvCxnSpPr>
        <p:spPr bwMode="auto">
          <a:xfrm>
            <a:off x="10481716" y="29067376"/>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bwMode="auto">
          <a:xfrm flipH="1" flipV="1">
            <a:off x="5486400" y="24297753"/>
            <a:ext cx="17707" cy="5509398"/>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89" name="TextBox 577"/>
          <p:cNvSpPr txBox="1">
            <a:spLocks noChangeArrowheads="1"/>
          </p:cNvSpPr>
          <p:nvPr/>
        </p:nvSpPr>
        <p:spPr bwMode="auto">
          <a:xfrm rot="16200000">
            <a:off x="4307501" y="27698367"/>
            <a:ext cx="1916245"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t>One layer</a:t>
            </a:r>
            <a:endParaRPr lang="en-US" sz="3000" b="1" dirty="0"/>
          </a:p>
        </p:txBody>
      </p:sp>
      <p:cxnSp>
        <p:nvCxnSpPr>
          <p:cNvPr id="90" name="Straight Connector 89"/>
          <p:cNvCxnSpPr/>
          <p:nvPr/>
        </p:nvCxnSpPr>
        <p:spPr bwMode="auto">
          <a:xfrm>
            <a:off x="8605052" y="28941022"/>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91" name="TextBox 577"/>
          <p:cNvSpPr txBox="1">
            <a:spLocks noChangeArrowheads="1"/>
          </p:cNvSpPr>
          <p:nvPr/>
        </p:nvSpPr>
        <p:spPr bwMode="auto">
          <a:xfrm>
            <a:off x="8414093" y="28411935"/>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solidFill>
                  <a:srgbClr val="FF0000"/>
                </a:solidFill>
              </a:rPr>
              <a:t>RF size = 18</a:t>
            </a:r>
            <a:endParaRPr lang="en-US" sz="3000" b="1" dirty="0">
              <a:solidFill>
                <a:srgbClr val="FF0000"/>
              </a:solidFill>
            </a:endParaRPr>
          </a:p>
        </p:txBody>
      </p:sp>
      <p:cxnSp>
        <p:nvCxnSpPr>
          <p:cNvPr id="92" name="Straight Arrow Connector 91"/>
          <p:cNvCxnSpPr/>
          <p:nvPr/>
        </p:nvCxnSpPr>
        <p:spPr>
          <a:xfrm flipV="1">
            <a:off x="8236744" y="21935553"/>
            <a:ext cx="0" cy="736836"/>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3" name="TextBox 581"/>
          <p:cNvSpPr txBox="1">
            <a:spLocks noChangeArrowheads="1"/>
          </p:cNvSpPr>
          <p:nvPr/>
        </p:nvSpPr>
        <p:spPr bwMode="auto">
          <a:xfrm>
            <a:off x="5607218" y="22849953"/>
            <a:ext cx="5670382" cy="102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t>Input to another layer above </a:t>
            </a:r>
          </a:p>
          <a:p>
            <a:pPr eaLnBrk="1" hangingPunct="1"/>
            <a:r>
              <a:rPr lang="en-US" sz="3000" b="1" dirty="0"/>
              <a:t> </a:t>
            </a:r>
            <a:r>
              <a:rPr lang="en-US" sz="3000" b="1" dirty="0" smtClean="0"/>
              <a:t>   (image with 8 channels)</a:t>
            </a:r>
            <a:endParaRPr lang="en-US" sz="3000" b="1" dirty="0"/>
          </a:p>
        </p:txBody>
      </p:sp>
      <p:sp>
        <p:nvSpPr>
          <p:cNvPr id="94" name="TextBox 577"/>
          <p:cNvSpPr txBox="1">
            <a:spLocks noChangeArrowheads="1"/>
          </p:cNvSpPr>
          <p:nvPr/>
        </p:nvSpPr>
        <p:spPr bwMode="auto">
          <a:xfrm>
            <a:off x="5602476" y="28263213"/>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t>W</a:t>
            </a:r>
          </a:p>
        </p:txBody>
      </p:sp>
      <p:sp>
        <p:nvSpPr>
          <p:cNvPr id="95" name="TextBox 577"/>
          <p:cNvSpPr txBox="1">
            <a:spLocks noChangeArrowheads="1"/>
          </p:cNvSpPr>
          <p:nvPr/>
        </p:nvSpPr>
        <p:spPr bwMode="auto">
          <a:xfrm>
            <a:off x="5591540" y="26802890"/>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t>H</a:t>
            </a:r>
            <a:endParaRPr lang="en-US" sz="3000" b="1" dirty="0"/>
          </a:p>
        </p:txBody>
      </p:sp>
      <p:sp>
        <p:nvSpPr>
          <p:cNvPr id="96" name="Oval 48"/>
          <p:cNvSpPr>
            <a:spLocks noChangeArrowheads="1"/>
          </p:cNvSpPr>
          <p:nvPr/>
        </p:nvSpPr>
        <p:spPr bwMode="auto">
          <a:xfrm>
            <a:off x="8153400"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a:p>
        </p:txBody>
      </p:sp>
      <p:cxnSp>
        <p:nvCxnSpPr>
          <p:cNvPr id="97" name="Straight Arrow Connector 96"/>
          <p:cNvCxnSpPr>
            <a:stCxn id="52" idx="0"/>
            <a:endCxn id="103" idx="4"/>
          </p:cNvCxnSpPr>
          <p:nvPr/>
        </p:nvCxnSpPr>
        <p:spPr bwMode="auto">
          <a:xfrm flipV="1">
            <a:off x="7309056" y="24771152"/>
            <a:ext cx="1183277"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52" idx="0"/>
            <a:endCxn id="102" idx="4"/>
          </p:cNvCxnSpPr>
          <p:nvPr/>
        </p:nvCxnSpPr>
        <p:spPr bwMode="auto">
          <a:xfrm flipV="1">
            <a:off x="7309056" y="24771152"/>
            <a:ext cx="57214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55" idx="0"/>
            <a:endCxn id="103" idx="4"/>
          </p:cNvCxnSpPr>
          <p:nvPr/>
        </p:nvCxnSpPr>
        <p:spPr bwMode="auto">
          <a:xfrm flipV="1">
            <a:off x="7965514" y="24771152"/>
            <a:ext cx="52681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55" idx="0"/>
            <a:endCxn id="102" idx="4"/>
          </p:cNvCxnSpPr>
          <p:nvPr/>
        </p:nvCxnSpPr>
        <p:spPr bwMode="auto">
          <a:xfrm flipH="1" flipV="1">
            <a:off x="7881205" y="24771152"/>
            <a:ext cx="8430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5" idx="0"/>
            <a:endCxn id="103" idx="4"/>
          </p:cNvCxnSpPr>
          <p:nvPr/>
        </p:nvCxnSpPr>
        <p:spPr bwMode="auto">
          <a:xfrm flipH="1" flipV="1">
            <a:off x="8492333" y="24771152"/>
            <a:ext cx="74934"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2" name="Oval 24"/>
          <p:cNvSpPr>
            <a:spLocks noChangeArrowheads="1"/>
          </p:cNvSpPr>
          <p:nvPr/>
        </p:nvSpPr>
        <p:spPr bwMode="auto">
          <a:xfrm>
            <a:off x="7651017"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103" name="Oval 24"/>
          <p:cNvSpPr>
            <a:spLocks noChangeArrowheads="1"/>
          </p:cNvSpPr>
          <p:nvPr/>
        </p:nvSpPr>
        <p:spPr bwMode="auto">
          <a:xfrm>
            <a:off x="8262145"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104" name="Oval 48"/>
          <p:cNvSpPr>
            <a:spLocks noChangeArrowheads="1"/>
          </p:cNvSpPr>
          <p:nvPr/>
        </p:nvSpPr>
        <p:spPr bwMode="auto">
          <a:xfrm>
            <a:off x="7542182"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a:p>
        </p:txBody>
      </p:sp>
      <p:sp>
        <p:nvSpPr>
          <p:cNvPr id="105" name="Oval 49"/>
          <p:cNvSpPr>
            <a:spLocks noChangeArrowheads="1"/>
          </p:cNvSpPr>
          <p:nvPr/>
        </p:nvSpPr>
        <p:spPr bwMode="auto">
          <a:xfrm>
            <a:off x="7651591"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106" name="Oval 49"/>
          <p:cNvSpPr>
            <a:spLocks noChangeArrowheads="1"/>
          </p:cNvSpPr>
          <p:nvPr/>
        </p:nvSpPr>
        <p:spPr bwMode="auto">
          <a:xfrm>
            <a:off x="8262809"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endParaRPr lang="en-US"/>
          </a:p>
        </p:txBody>
      </p:sp>
      <p:cxnSp>
        <p:nvCxnSpPr>
          <p:cNvPr id="107" name="Straight Connector 106"/>
          <p:cNvCxnSpPr/>
          <p:nvPr/>
        </p:nvCxnSpPr>
        <p:spPr bwMode="auto">
          <a:xfrm>
            <a:off x="8839200" y="24221553"/>
            <a:ext cx="579756" cy="648613"/>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5" idx="0"/>
            <a:endCxn id="102" idx="4"/>
          </p:cNvCxnSpPr>
          <p:nvPr/>
        </p:nvCxnSpPr>
        <p:spPr bwMode="auto">
          <a:xfrm flipH="1" flipV="1">
            <a:off x="7881205" y="24771152"/>
            <a:ext cx="686062"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9" name="Oval 50"/>
          <p:cNvSpPr>
            <a:spLocks noChangeArrowheads="1"/>
          </p:cNvSpPr>
          <p:nvPr/>
        </p:nvSpPr>
        <p:spPr bwMode="auto">
          <a:xfrm>
            <a:off x="8374539"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110" name="Oval 50"/>
          <p:cNvSpPr>
            <a:spLocks noChangeArrowheads="1"/>
          </p:cNvSpPr>
          <p:nvPr/>
        </p:nvSpPr>
        <p:spPr bwMode="auto">
          <a:xfrm>
            <a:off x="7755474"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endParaRPr lang="en-US"/>
          </a:p>
        </p:txBody>
      </p:sp>
      <p:cxnSp>
        <p:nvCxnSpPr>
          <p:cNvPr id="111" name="Straight Connector 110"/>
          <p:cNvCxnSpPr/>
          <p:nvPr/>
        </p:nvCxnSpPr>
        <p:spPr bwMode="auto">
          <a:xfrm>
            <a:off x="7239000" y="25821753"/>
            <a:ext cx="1600200"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12" name="TextBox 577"/>
          <p:cNvSpPr txBox="1">
            <a:spLocks noChangeArrowheads="1"/>
          </p:cNvSpPr>
          <p:nvPr/>
        </p:nvSpPr>
        <p:spPr bwMode="auto">
          <a:xfrm>
            <a:off x="7924800" y="25212153"/>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solidFill>
                  <a:srgbClr val="FF0000"/>
                </a:solidFill>
              </a:rPr>
              <a:t>LCN </a:t>
            </a:r>
            <a:r>
              <a:rPr lang="en-US" sz="3000" b="1" dirty="0">
                <a:solidFill>
                  <a:srgbClr val="FF0000"/>
                </a:solidFill>
              </a:rPr>
              <a:t>Size = </a:t>
            </a:r>
            <a:r>
              <a:rPr lang="en-US" sz="3000" b="1" dirty="0" smtClean="0">
                <a:solidFill>
                  <a:srgbClr val="FF0000"/>
                </a:solidFill>
              </a:rPr>
              <a:t>5</a:t>
            </a:r>
            <a:endParaRPr lang="en-US" sz="3000" b="1" dirty="0">
              <a:solidFill>
                <a:srgbClr val="FF0000"/>
              </a:solidFill>
            </a:endParaRPr>
          </a:p>
        </p:txBody>
      </p:sp>
      <p:sp>
        <p:nvSpPr>
          <p:cNvPr id="113" name="Oval 24"/>
          <p:cNvSpPr>
            <a:spLocks noChangeArrowheads="1"/>
          </p:cNvSpPr>
          <p:nvPr/>
        </p:nvSpPr>
        <p:spPr bwMode="auto">
          <a:xfrm>
            <a:off x="7039097" y="24331091"/>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114" name="Oval 48"/>
          <p:cNvSpPr>
            <a:spLocks noChangeArrowheads="1"/>
          </p:cNvSpPr>
          <p:nvPr/>
        </p:nvSpPr>
        <p:spPr bwMode="auto">
          <a:xfrm>
            <a:off x="6930262" y="24221554"/>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a:p>
        </p:txBody>
      </p:sp>
      <p:sp>
        <p:nvSpPr>
          <p:cNvPr id="115" name="Oval 49"/>
          <p:cNvSpPr>
            <a:spLocks noChangeArrowheads="1"/>
          </p:cNvSpPr>
          <p:nvPr/>
        </p:nvSpPr>
        <p:spPr bwMode="auto">
          <a:xfrm>
            <a:off x="7039671" y="24330949"/>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endParaRPr lang="en-US"/>
          </a:p>
        </p:txBody>
      </p:sp>
      <p:cxnSp>
        <p:nvCxnSpPr>
          <p:cNvPr id="116" name="Straight Arrow Connector 115"/>
          <p:cNvCxnSpPr>
            <a:stCxn id="52" idx="0"/>
            <a:endCxn id="113" idx="4"/>
          </p:cNvCxnSpPr>
          <p:nvPr/>
        </p:nvCxnSpPr>
        <p:spPr bwMode="auto">
          <a:xfrm flipH="1" flipV="1">
            <a:off x="7269285" y="24789878"/>
            <a:ext cx="39771" cy="118769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33" idx="0"/>
            <a:endCxn id="113" idx="4"/>
          </p:cNvCxnSpPr>
          <p:nvPr/>
        </p:nvCxnSpPr>
        <p:spPr bwMode="auto">
          <a:xfrm flipH="1" flipV="1">
            <a:off x="7269285" y="24789878"/>
            <a:ext cx="695955" cy="118769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5" idx="0"/>
            <a:endCxn id="115" idx="4"/>
          </p:cNvCxnSpPr>
          <p:nvPr/>
        </p:nvCxnSpPr>
        <p:spPr bwMode="auto">
          <a:xfrm flipH="1" flipV="1">
            <a:off x="7269431" y="24790408"/>
            <a:ext cx="1297836" cy="118716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19" name="Oval 50"/>
          <p:cNvSpPr>
            <a:spLocks noChangeArrowheads="1"/>
          </p:cNvSpPr>
          <p:nvPr/>
        </p:nvSpPr>
        <p:spPr bwMode="auto">
          <a:xfrm>
            <a:off x="7160480"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120" name="Oval 28" descr="Large grid"/>
          <p:cNvSpPr>
            <a:spLocks noChangeArrowheads="1"/>
          </p:cNvSpPr>
          <p:nvPr/>
        </p:nvSpPr>
        <p:spPr bwMode="auto">
          <a:xfrm>
            <a:off x="6409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121" name="Oval 30" descr="Large grid"/>
          <p:cNvSpPr>
            <a:spLocks noChangeArrowheads="1"/>
          </p:cNvSpPr>
          <p:nvPr/>
        </p:nvSpPr>
        <p:spPr bwMode="auto">
          <a:xfrm>
            <a:off x="6510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122" name="Oval 31" descr="Large grid"/>
          <p:cNvSpPr>
            <a:spLocks noChangeArrowheads="1"/>
          </p:cNvSpPr>
          <p:nvPr/>
        </p:nvSpPr>
        <p:spPr bwMode="auto">
          <a:xfrm>
            <a:off x="6621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123" name="Oval 36" descr="Wide downward diagonal"/>
          <p:cNvSpPr>
            <a:spLocks noChangeArrowheads="1"/>
          </p:cNvSpPr>
          <p:nvPr/>
        </p:nvSpPr>
        <p:spPr bwMode="auto">
          <a:xfrm>
            <a:off x="6408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124" name="Oval 37" descr="Wide downward diagonal"/>
          <p:cNvSpPr>
            <a:spLocks noChangeArrowheads="1"/>
          </p:cNvSpPr>
          <p:nvPr/>
        </p:nvSpPr>
        <p:spPr bwMode="auto">
          <a:xfrm>
            <a:off x="6518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125" name="Oval 38" descr="Wide downward diagonal"/>
          <p:cNvSpPr>
            <a:spLocks noChangeArrowheads="1"/>
          </p:cNvSpPr>
          <p:nvPr/>
        </p:nvSpPr>
        <p:spPr bwMode="auto">
          <a:xfrm>
            <a:off x="6627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sp>
        <p:nvSpPr>
          <p:cNvPr id="126" name="Oval 28" descr="Large grid"/>
          <p:cNvSpPr>
            <a:spLocks noChangeArrowheads="1"/>
          </p:cNvSpPr>
          <p:nvPr/>
        </p:nvSpPr>
        <p:spPr bwMode="auto">
          <a:xfrm>
            <a:off x="77047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127" name="Oval 30" descr="Large grid"/>
          <p:cNvSpPr>
            <a:spLocks noChangeArrowheads="1"/>
          </p:cNvSpPr>
          <p:nvPr/>
        </p:nvSpPr>
        <p:spPr bwMode="auto">
          <a:xfrm>
            <a:off x="78062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128" name="Oval 31" descr="Large grid"/>
          <p:cNvSpPr>
            <a:spLocks noChangeArrowheads="1"/>
          </p:cNvSpPr>
          <p:nvPr/>
        </p:nvSpPr>
        <p:spPr bwMode="auto">
          <a:xfrm>
            <a:off x="79167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129" name="Oval 36" descr="Wide downward diagonal"/>
          <p:cNvSpPr>
            <a:spLocks noChangeArrowheads="1"/>
          </p:cNvSpPr>
          <p:nvPr/>
        </p:nvSpPr>
        <p:spPr bwMode="auto">
          <a:xfrm>
            <a:off x="77036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130" name="Oval 37" descr="Wide downward diagonal"/>
          <p:cNvSpPr>
            <a:spLocks noChangeArrowheads="1"/>
          </p:cNvSpPr>
          <p:nvPr/>
        </p:nvSpPr>
        <p:spPr bwMode="auto">
          <a:xfrm>
            <a:off x="78142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131" name="Oval 38" descr="Wide downward diagonal"/>
          <p:cNvSpPr>
            <a:spLocks noChangeArrowheads="1"/>
          </p:cNvSpPr>
          <p:nvPr/>
        </p:nvSpPr>
        <p:spPr bwMode="auto">
          <a:xfrm>
            <a:off x="79224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sp>
        <p:nvSpPr>
          <p:cNvPr id="132" name="Oval 28" descr="Large grid"/>
          <p:cNvSpPr>
            <a:spLocks noChangeArrowheads="1"/>
          </p:cNvSpPr>
          <p:nvPr/>
        </p:nvSpPr>
        <p:spPr bwMode="auto">
          <a:xfrm>
            <a:off x="9076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133" name="Oval 30" descr="Large grid"/>
          <p:cNvSpPr>
            <a:spLocks noChangeArrowheads="1"/>
          </p:cNvSpPr>
          <p:nvPr/>
        </p:nvSpPr>
        <p:spPr bwMode="auto">
          <a:xfrm>
            <a:off x="9177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134" name="Oval 31" descr="Large grid"/>
          <p:cNvSpPr>
            <a:spLocks noChangeArrowheads="1"/>
          </p:cNvSpPr>
          <p:nvPr/>
        </p:nvSpPr>
        <p:spPr bwMode="auto">
          <a:xfrm>
            <a:off x="9288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135" name="Oval 36" descr="Wide downward diagonal"/>
          <p:cNvSpPr>
            <a:spLocks noChangeArrowheads="1"/>
          </p:cNvSpPr>
          <p:nvPr/>
        </p:nvSpPr>
        <p:spPr bwMode="auto">
          <a:xfrm>
            <a:off x="9075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136" name="Oval 37" descr="Wide downward diagonal"/>
          <p:cNvSpPr>
            <a:spLocks noChangeArrowheads="1"/>
          </p:cNvSpPr>
          <p:nvPr/>
        </p:nvSpPr>
        <p:spPr bwMode="auto">
          <a:xfrm>
            <a:off x="9185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137" name="Oval 38" descr="Wide downward diagonal"/>
          <p:cNvSpPr>
            <a:spLocks noChangeArrowheads="1"/>
          </p:cNvSpPr>
          <p:nvPr/>
        </p:nvSpPr>
        <p:spPr bwMode="auto">
          <a:xfrm>
            <a:off x="9294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grpSp>
        <p:nvGrpSpPr>
          <p:cNvPr id="11" name="Group 10"/>
          <p:cNvGrpSpPr/>
          <p:nvPr/>
        </p:nvGrpSpPr>
        <p:grpSpPr>
          <a:xfrm>
            <a:off x="316062" y="1274085"/>
            <a:ext cx="8233858" cy="4018620"/>
            <a:chOff x="316062" y="1274085"/>
            <a:chExt cx="8233858" cy="4018620"/>
          </a:xfrm>
        </p:grpSpPr>
        <p:sp>
          <p:nvSpPr>
            <p:cNvPr id="4" name="TextBox 3"/>
            <p:cNvSpPr txBox="1"/>
            <p:nvPr/>
          </p:nvSpPr>
          <p:spPr>
            <a:xfrm>
              <a:off x="573156" y="2685114"/>
              <a:ext cx="184666" cy="369332"/>
            </a:xfrm>
            <a:prstGeom prst="rect">
              <a:avLst/>
            </a:prstGeom>
            <a:noFill/>
          </p:spPr>
          <p:txBody>
            <a:bodyPr wrap="none" rtlCol="0">
              <a:spAutoFit/>
            </a:bodyPr>
            <a:lstStyle/>
            <a:p>
              <a:endParaRPr lang="en-US"/>
            </a:p>
          </p:txBody>
        </p:sp>
        <p:pic>
          <p:nvPicPr>
            <p:cNvPr id="2" name="Picture 1" descr="concept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649" y="2356714"/>
              <a:ext cx="6858000" cy="774700"/>
            </a:xfrm>
            <a:prstGeom prst="rect">
              <a:avLst/>
            </a:prstGeom>
          </p:spPr>
        </p:pic>
        <p:pic>
          <p:nvPicPr>
            <p:cNvPr id="3" name="Picture 2" descr="concept11.png"/>
            <p:cNvPicPr>
              <a:picLocks noChangeAspect="1"/>
            </p:cNvPicPr>
            <p:nvPr/>
          </p:nvPicPr>
          <p:blipFill rotWithShape="1">
            <a:blip r:embed="rId4">
              <a:extLst>
                <a:ext uri="{28A0092B-C50C-407E-A947-70E740481C1C}">
                  <a14:useLocalDpi xmlns:a14="http://schemas.microsoft.com/office/drawing/2010/main" val="0"/>
                </a:ext>
              </a:extLst>
            </a:blip>
            <a:srcRect t="6605"/>
            <a:stretch/>
          </p:blipFill>
          <p:spPr>
            <a:xfrm>
              <a:off x="1583649" y="3352716"/>
              <a:ext cx="6858000" cy="818425"/>
            </a:xfrm>
            <a:prstGeom prst="rect">
              <a:avLst/>
            </a:prstGeom>
          </p:spPr>
        </p:pic>
        <p:cxnSp>
          <p:nvCxnSpPr>
            <p:cNvPr id="148" name="Straight Connector 147"/>
            <p:cNvCxnSpPr/>
            <p:nvPr/>
          </p:nvCxnSpPr>
          <p:spPr>
            <a:xfrm>
              <a:off x="408960" y="3234221"/>
              <a:ext cx="8021588" cy="0"/>
            </a:xfrm>
            <a:prstGeom prst="line">
              <a:avLst/>
            </a:prstGeom>
          </p:spPr>
          <p:style>
            <a:lnRef idx="2">
              <a:schemeClr val="accent1"/>
            </a:lnRef>
            <a:fillRef idx="0">
              <a:schemeClr val="accent1"/>
            </a:fillRef>
            <a:effectRef idx="1">
              <a:schemeClr val="accent1"/>
            </a:effectRef>
            <a:fontRef idx="minor">
              <a:schemeClr val="tx1"/>
            </a:fontRef>
          </p:style>
        </p:cxnSp>
        <p:sp>
          <p:nvSpPr>
            <p:cNvPr id="155" name="TextBox 154"/>
            <p:cNvSpPr txBox="1"/>
            <p:nvPr/>
          </p:nvSpPr>
          <p:spPr>
            <a:xfrm>
              <a:off x="319156" y="2563419"/>
              <a:ext cx="1079254" cy="369332"/>
            </a:xfrm>
            <a:prstGeom prst="rect">
              <a:avLst/>
            </a:prstGeom>
            <a:noFill/>
          </p:spPr>
          <p:txBody>
            <a:bodyPr wrap="none" rtlCol="0">
              <a:spAutoFit/>
            </a:bodyPr>
            <a:lstStyle/>
            <a:p>
              <a:r>
                <a:rPr lang="en-US" dirty="0" smtClean="0"/>
                <a:t>Feature 7 </a:t>
              </a:r>
              <a:endParaRPr lang="en-US" dirty="0"/>
            </a:p>
          </p:txBody>
        </p:sp>
        <p:sp>
          <p:nvSpPr>
            <p:cNvPr id="156" name="TextBox 155"/>
            <p:cNvSpPr txBox="1"/>
            <p:nvPr/>
          </p:nvSpPr>
          <p:spPr>
            <a:xfrm>
              <a:off x="319156" y="3633758"/>
              <a:ext cx="1082348" cy="369332"/>
            </a:xfrm>
            <a:prstGeom prst="rect">
              <a:avLst/>
            </a:prstGeom>
            <a:noFill/>
          </p:spPr>
          <p:txBody>
            <a:bodyPr wrap="none" rtlCol="0">
              <a:spAutoFit/>
            </a:bodyPr>
            <a:lstStyle/>
            <a:p>
              <a:r>
                <a:rPr lang="en-US" dirty="0" smtClean="0"/>
                <a:t>Feature 8</a:t>
              </a:r>
              <a:endParaRPr lang="en-US" dirty="0"/>
            </a:p>
          </p:txBody>
        </p:sp>
        <p:cxnSp>
          <p:nvCxnSpPr>
            <p:cNvPr id="157" name="Straight Connector 156"/>
            <p:cNvCxnSpPr/>
            <p:nvPr/>
          </p:nvCxnSpPr>
          <p:spPr>
            <a:xfrm>
              <a:off x="407840" y="4310214"/>
              <a:ext cx="80215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a:off x="408960" y="2279746"/>
              <a:ext cx="8121688" cy="0"/>
            </a:xfrm>
            <a:prstGeom prst="line">
              <a:avLst/>
            </a:prstGeom>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a:off x="319156" y="1549612"/>
              <a:ext cx="1079254" cy="369332"/>
            </a:xfrm>
            <a:prstGeom prst="rect">
              <a:avLst/>
            </a:prstGeom>
            <a:noFill/>
          </p:spPr>
          <p:txBody>
            <a:bodyPr wrap="none" rtlCol="0">
              <a:spAutoFit/>
            </a:bodyPr>
            <a:lstStyle/>
            <a:p>
              <a:r>
                <a:rPr lang="en-US" dirty="0" smtClean="0"/>
                <a:t>Feature 6</a:t>
              </a:r>
              <a:endParaRPr lang="en-US" dirty="0"/>
            </a:p>
          </p:txBody>
        </p:sp>
        <p:pic>
          <p:nvPicPr>
            <p:cNvPr id="143" name="Picture 142" descr="concept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412" y="1274085"/>
              <a:ext cx="6692900" cy="812800"/>
            </a:xfrm>
            <a:prstGeom prst="rect">
              <a:avLst/>
            </a:prstGeom>
          </p:spPr>
        </p:pic>
        <p:pic>
          <p:nvPicPr>
            <p:cNvPr id="144" name="Picture 143" descr="concept10.png"/>
            <p:cNvPicPr>
              <a:picLocks noChangeAspect="1"/>
            </p:cNvPicPr>
            <p:nvPr/>
          </p:nvPicPr>
          <p:blipFill rotWithShape="1">
            <a:blip r:embed="rId6">
              <a:extLst>
                <a:ext uri="{28A0092B-C50C-407E-A947-70E740481C1C}">
                  <a14:useLocalDpi xmlns:a14="http://schemas.microsoft.com/office/drawing/2010/main" val="0"/>
                </a:ext>
              </a:extLst>
            </a:blip>
            <a:srcRect t="5889" r="630" b="-1"/>
            <a:stretch/>
          </p:blipFill>
          <p:spPr>
            <a:xfrm>
              <a:off x="1583649" y="4420204"/>
              <a:ext cx="6966271" cy="872501"/>
            </a:xfrm>
            <a:prstGeom prst="rect">
              <a:avLst/>
            </a:prstGeom>
          </p:spPr>
        </p:pic>
        <p:sp>
          <p:nvSpPr>
            <p:cNvPr id="164" name="TextBox 163"/>
            <p:cNvSpPr txBox="1"/>
            <p:nvPr/>
          </p:nvSpPr>
          <p:spPr>
            <a:xfrm>
              <a:off x="316062" y="4742028"/>
              <a:ext cx="1079254" cy="369332"/>
            </a:xfrm>
            <a:prstGeom prst="rect">
              <a:avLst/>
            </a:prstGeom>
            <a:noFill/>
          </p:spPr>
          <p:txBody>
            <a:bodyPr wrap="none" rtlCol="0">
              <a:spAutoFit/>
            </a:bodyPr>
            <a:lstStyle/>
            <a:p>
              <a:r>
                <a:rPr lang="en-US" dirty="0" smtClean="0"/>
                <a:t>Feature </a:t>
              </a:r>
              <a:r>
                <a:rPr lang="en-US" dirty="0"/>
                <a:t>9</a:t>
              </a:r>
            </a:p>
          </p:txBody>
        </p:sp>
      </p:grpSp>
      <p:sp>
        <p:nvSpPr>
          <p:cNvPr id="150" name="TextBox 149"/>
          <p:cNvSpPr txBox="1"/>
          <p:nvPr/>
        </p:nvSpPr>
        <p:spPr>
          <a:xfrm>
            <a:off x="3914589" y="203805"/>
            <a:ext cx="1881319" cy="523220"/>
          </a:xfrm>
          <a:prstGeom prst="rect">
            <a:avLst/>
          </a:prstGeom>
          <a:noFill/>
        </p:spPr>
        <p:txBody>
          <a:bodyPr wrap="none" rtlCol="0">
            <a:spAutoFit/>
          </a:bodyPr>
          <a:lstStyle/>
          <a:p>
            <a:r>
              <a:rPr lang="en-US" sz="2800" dirty="0" smtClean="0"/>
              <a:t>Best stimuli</a:t>
            </a:r>
            <a:endParaRPr lang="en-US" sz="2800" dirty="0"/>
          </a:p>
        </p:txBody>
      </p:sp>
      <p:sp>
        <p:nvSpPr>
          <p:cNvPr id="149" name="TextBox 148"/>
          <p:cNvSpPr txBox="1"/>
          <p:nvPr/>
        </p:nvSpPr>
        <p:spPr>
          <a:xfrm>
            <a:off x="0" y="6488668"/>
            <a:ext cx="9324709" cy="369332"/>
          </a:xfrm>
          <a:prstGeom prst="rect">
            <a:avLst/>
          </a:prstGeom>
          <a:noFill/>
        </p:spPr>
        <p:txBody>
          <a:bodyPr wrap="square" rtlCol="0">
            <a:spAutoFit/>
          </a:bodyPr>
          <a:lstStyle/>
          <a:p>
            <a:r>
              <a:rPr lang="en-US" dirty="0" smtClean="0"/>
              <a:t>Le, et al., </a:t>
            </a:r>
            <a:r>
              <a:rPr lang="en-US" i="1" dirty="0" smtClean="0"/>
              <a:t>Building high-level features using large-scale unsupervised learning</a:t>
            </a:r>
            <a:r>
              <a:rPr lang="en-US" dirty="0" smtClean="0"/>
              <a:t>. ICML 2012</a:t>
            </a:r>
            <a:endParaRPr lang="en-US" dirty="0"/>
          </a:p>
        </p:txBody>
      </p:sp>
    </p:spTree>
    <p:extLst>
      <p:ext uri="{BB962C8B-B14F-4D97-AF65-F5344CB8AC3E}">
        <p14:creationId xmlns:p14="http://schemas.microsoft.com/office/powerpoint/2010/main" val="338867591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3156" y="2685114"/>
            <a:ext cx="184666" cy="369332"/>
          </a:xfrm>
          <a:prstGeom prst="rect">
            <a:avLst/>
          </a:prstGeom>
          <a:noFill/>
        </p:spPr>
        <p:txBody>
          <a:bodyPr wrap="none" rtlCol="0">
            <a:spAutoFit/>
          </a:bodyPr>
          <a:lstStyle/>
          <a:p>
            <a:endParaRPr lang="en-US"/>
          </a:p>
        </p:txBody>
      </p:sp>
      <p:sp>
        <p:nvSpPr>
          <p:cNvPr id="5" name="Oval 48"/>
          <p:cNvSpPr>
            <a:spLocks noChangeArrowheads="1"/>
          </p:cNvSpPr>
          <p:nvPr/>
        </p:nvSpPr>
        <p:spPr bwMode="auto">
          <a:xfrm>
            <a:off x="8337507" y="25977571"/>
            <a:ext cx="459520" cy="459459"/>
          </a:xfrm>
          <a:prstGeom prst="ellipse">
            <a:avLst/>
          </a:prstGeom>
          <a:solidFill>
            <a:srgbClr val="9BBB59"/>
          </a:solidFill>
          <a:ln w="25400">
            <a:solidFill>
              <a:srgbClr val="4E6128"/>
            </a:solidFill>
            <a:round/>
            <a:headEnd/>
            <a:tailEnd/>
          </a:ln>
        </p:spPr>
        <p:txBody>
          <a:bodyPr/>
          <a:lstStyle/>
          <a:p>
            <a:endParaRPr lang="en-US"/>
          </a:p>
        </p:txBody>
      </p:sp>
      <p:cxnSp>
        <p:nvCxnSpPr>
          <p:cNvPr id="6" name="Straight Arrow Connector 5"/>
          <p:cNvCxnSpPr/>
          <p:nvPr/>
        </p:nvCxnSpPr>
        <p:spPr bwMode="auto">
          <a:xfrm flipV="1">
            <a:off x="620844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bwMode="auto">
          <a:xfrm flipV="1">
            <a:off x="685297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bwMode="auto">
          <a:xfrm flipH="1" flipV="1">
            <a:off x="685297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bwMode="auto">
          <a:xfrm flipV="1">
            <a:off x="6852972" y="28354589"/>
            <a:ext cx="6572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bwMode="auto">
          <a:xfrm flipV="1">
            <a:off x="7499084" y="28354589"/>
            <a:ext cx="11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bwMode="auto">
          <a:xfrm flipH="1" flipV="1">
            <a:off x="7510197" y="28354589"/>
            <a:ext cx="6350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bwMode="auto">
          <a:xfrm flipV="1">
            <a:off x="7499084" y="28354589"/>
            <a:ext cx="646113"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bwMode="auto">
          <a:xfrm flipV="1">
            <a:off x="8145197"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bwMode="auto">
          <a:xfrm flipH="1"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bwMode="auto">
          <a:xfrm flipV="1">
            <a:off x="8145197" y="28354589"/>
            <a:ext cx="644525"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bwMode="auto">
          <a:xfrm flipV="1">
            <a:off x="8789722"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bwMode="auto">
          <a:xfrm flipH="1"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flipV="1">
            <a:off x="8789722" y="28354589"/>
            <a:ext cx="646112"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bwMode="auto">
          <a:xfrm flipV="1">
            <a:off x="9435834" y="28354589"/>
            <a:ext cx="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flipH="1" flipV="1">
            <a:off x="9435834" y="28354589"/>
            <a:ext cx="546100" cy="777875"/>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bwMode="auto">
          <a:xfrm flipV="1">
            <a:off x="6630152" y="26404608"/>
            <a:ext cx="6572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auto">
          <a:xfrm flipV="1">
            <a:off x="7287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bwMode="auto">
          <a:xfrm flipH="1"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bwMode="auto">
          <a:xfrm flipV="1">
            <a:off x="7287377" y="26404608"/>
            <a:ext cx="63500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bwMode="auto">
          <a:xfrm flipV="1">
            <a:off x="7922377"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bwMode="auto">
          <a:xfrm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bwMode="auto">
          <a:xfrm flipV="1">
            <a:off x="8566902" y="26404608"/>
            <a:ext cx="0"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bwMode="auto">
          <a:xfrm flipH="1" flipV="1">
            <a:off x="7922377" y="26404608"/>
            <a:ext cx="644525"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bwMode="auto">
          <a:xfrm flipH="1" flipV="1">
            <a:off x="8566902" y="26404608"/>
            <a:ext cx="646112" cy="131286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Oval 23"/>
          <p:cNvSpPr>
            <a:spLocks noChangeArrowheads="1"/>
          </p:cNvSpPr>
          <p:nvPr/>
        </p:nvSpPr>
        <p:spPr bwMode="auto">
          <a:xfrm>
            <a:off x="7079414" y="25977570"/>
            <a:ext cx="458788"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2" name="Oval 24"/>
          <p:cNvSpPr>
            <a:spLocks noChangeArrowheads="1"/>
          </p:cNvSpPr>
          <p:nvPr/>
        </p:nvSpPr>
        <p:spPr bwMode="auto">
          <a:xfrm>
            <a:off x="7188952" y="26087108"/>
            <a:ext cx="458787"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3" name="Oval 23"/>
          <p:cNvSpPr>
            <a:spLocks noChangeArrowheads="1"/>
          </p:cNvSpPr>
          <p:nvPr/>
        </p:nvSpPr>
        <p:spPr bwMode="auto">
          <a:xfrm>
            <a:off x="7735052" y="25977570"/>
            <a:ext cx="460375" cy="458788"/>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4" name="Oval 24"/>
          <p:cNvSpPr>
            <a:spLocks noChangeArrowheads="1"/>
          </p:cNvSpPr>
          <p:nvPr/>
        </p:nvSpPr>
        <p:spPr bwMode="auto">
          <a:xfrm>
            <a:off x="7844589"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5" name="Oval 24"/>
          <p:cNvSpPr>
            <a:spLocks noChangeArrowheads="1"/>
          </p:cNvSpPr>
          <p:nvPr/>
        </p:nvSpPr>
        <p:spPr bwMode="auto">
          <a:xfrm>
            <a:off x="8446252" y="26087108"/>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36" name="Oval 27"/>
          <p:cNvSpPr>
            <a:spLocks noChangeArrowheads="1"/>
          </p:cNvSpPr>
          <p:nvPr/>
        </p:nvSpPr>
        <p:spPr bwMode="auto">
          <a:xfrm>
            <a:off x="6645009"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37" name="Oval 27"/>
          <p:cNvSpPr>
            <a:spLocks noChangeArrowheads="1"/>
          </p:cNvSpPr>
          <p:nvPr/>
        </p:nvSpPr>
        <p:spPr bwMode="auto">
          <a:xfrm>
            <a:off x="5989372" y="291324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38" name="Oval 27"/>
          <p:cNvSpPr>
            <a:spLocks noChangeArrowheads="1"/>
          </p:cNvSpPr>
          <p:nvPr/>
        </p:nvSpPr>
        <p:spPr bwMode="auto">
          <a:xfrm>
            <a:off x="795787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39" name="Oval 27"/>
          <p:cNvSpPr>
            <a:spLocks noChangeArrowheads="1"/>
          </p:cNvSpPr>
          <p:nvPr/>
        </p:nvSpPr>
        <p:spPr bwMode="auto">
          <a:xfrm>
            <a:off x="7302234"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40" name="Oval 27"/>
          <p:cNvSpPr>
            <a:spLocks noChangeArrowheads="1"/>
          </p:cNvSpPr>
          <p:nvPr/>
        </p:nvSpPr>
        <p:spPr bwMode="auto">
          <a:xfrm>
            <a:off x="9216759" y="291324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41" name="Oval 27"/>
          <p:cNvSpPr>
            <a:spLocks noChangeArrowheads="1"/>
          </p:cNvSpPr>
          <p:nvPr/>
        </p:nvSpPr>
        <p:spPr bwMode="auto">
          <a:xfrm>
            <a:off x="8559534"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42" name="Oval 28" descr="Large grid"/>
          <p:cNvSpPr>
            <a:spLocks noChangeArrowheads="1"/>
          </p:cNvSpPr>
          <p:nvPr/>
        </p:nvSpPr>
        <p:spPr bwMode="auto">
          <a:xfrm>
            <a:off x="7079296"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43" name="Oval 30" descr="Large grid"/>
          <p:cNvSpPr>
            <a:spLocks noChangeArrowheads="1"/>
          </p:cNvSpPr>
          <p:nvPr/>
        </p:nvSpPr>
        <p:spPr bwMode="auto">
          <a:xfrm>
            <a:off x="7180727"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44" name="Oval 31" descr="Large grid"/>
          <p:cNvSpPr>
            <a:spLocks noChangeArrowheads="1"/>
          </p:cNvSpPr>
          <p:nvPr/>
        </p:nvSpPr>
        <p:spPr bwMode="auto">
          <a:xfrm>
            <a:off x="7291277"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45" name="Oval 40" descr="20%"/>
          <p:cNvSpPr>
            <a:spLocks noChangeArrowheads="1"/>
          </p:cNvSpPr>
          <p:nvPr/>
        </p:nvSpPr>
        <p:spPr bwMode="auto">
          <a:xfrm>
            <a:off x="8391071" y="27727891"/>
            <a:ext cx="459520" cy="459459"/>
          </a:xfrm>
          <a:prstGeom prst="ellipse">
            <a:avLst/>
          </a:prstGeom>
          <a:pattFill prst="pct20">
            <a:fgClr>
              <a:srgbClr val="4E6128"/>
            </a:fgClr>
            <a:bgClr>
              <a:srgbClr val="D6E3BC"/>
            </a:bgClr>
          </a:pattFill>
          <a:ln w="25400">
            <a:solidFill>
              <a:srgbClr val="4E6128"/>
            </a:solidFill>
            <a:round/>
            <a:headEnd/>
            <a:tailEnd/>
          </a:ln>
        </p:spPr>
        <p:txBody>
          <a:bodyPr/>
          <a:lstStyle/>
          <a:p>
            <a:endParaRPr lang="en-US"/>
          </a:p>
        </p:txBody>
      </p:sp>
      <p:sp>
        <p:nvSpPr>
          <p:cNvPr id="46" name="Oval 41" descr="20%"/>
          <p:cNvSpPr>
            <a:spLocks noChangeArrowheads="1"/>
          </p:cNvSpPr>
          <p:nvPr/>
        </p:nvSpPr>
        <p:spPr bwMode="auto">
          <a:xfrm>
            <a:off x="8501622" y="27852601"/>
            <a:ext cx="459520" cy="459459"/>
          </a:xfrm>
          <a:prstGeom prst="ellipse">
            <a:avLst/>
          </a:prstGeom>
          <a:pattFill prst="pct20">
            <a:fgClr>
              <a:srgbClr val="C0504D"/>
            </a:fgClr>
            <a:bgClr>
              <a:srgbClr val="F2DBDB"/>
            </a:bgClr>
          </a:pattFill>
          <a:ln w="25400">
            <a:solidFill>
              <a:srgbClr val="943634"/>
            </a:solidFill>
            <a:round/>
            <a:headEnd/>
            <a:tailEnd/>
          </a:ln>
        </p:spPr>
        <p:txBody>
          <a:bodyPr/>
          <a:lstStyle/>
          <a:p>
            <a:endParaRPr lang="en-US"/>
          </a:p>
        </p:txBody>
      </p:sp>
      <p:sp>
        <p:nvSpPr>
          <p:cNvPr id="47" name="Oval 27"/>
          <p:cNvSpPr>
            <a:spLocks noChangeArrowheads="1"/>
          </p:cNvSpPr>
          <p:nvPr/>
        </p:nvSpPr>
        <p:spPr bwMode="auto">
          <a:xfrm>
            <a:off x="9818422" y="291324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cxnSp>
        <p:nvCxnSpPr>
          <p:cNvPr id="48" name="Straight Connector 47"/>
          <p:cNvCxnSpPr/>
          <p:nvPr/>
        </p:nvCxnSpPr>
        <p:spPr bwMode="auto">
          <a:xfrm>
            <a:off x="7790614" y="27399970"/>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49" name="TextBox 577"/>
          <p:cNvSpPr txBox="1">
            <a:spLocks noChangeArrowheads="1"/>
          </p:cNvSpPr>
          <p:nvPr/>
        </p:nvSpPr>
        <p:spPr bwMode="auto">
          <a:xfrm>
            <a:off x="7881587" y="26878679"/>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solidFill>
                  <a:srgbClr val="FF0000"/>
                </a:solidFill>
              </a:rPr>
              <a:t>Pooling Size = </a:t>
            </a:r>
            <a:r>
              <a:rPr lang="en-US" sz="3000" b="1" dirty="0" smtClean="0">
                <a:solidFill>
                  <a:srgbClr val="FF0000"/>
                </a:solidFill>
              </a:rPr>
              <a:t>5</a:t>
            </a:r>
            <a:endParaRPr lang="en-US" sz="3000" b="1" dirty="0">
              <a:solidFill>
                <a:srgbClr val="FF0000"/>
              </a:solidFill>
            </a:endParaRPr>
          </a:p>
        </p:txBody>
      </p:sp>
      <p:cxnSp>
        <p:nvCxnSpPr>
          <p:cNvPr id="50" name="Straight Connector 49"/>
          <p:cNvCxnSpPr/>
          <p:nvPr/>
        </p:nvCxnSpPr>
        <p:spPr bwMode="auto">
          <a:xfrm>
            <a:off x="10018960" y="27672778"/>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1" name="TextBox 581"/>
          <p:cNvSpPr txBox="1">
            <a:spLocks noChangeArrowheads="1"/>
          </p:cNvSpPr>
          <p:nvPr/>
        </p:nvSpPr>
        <p:spPr bwMode="auto">
          <a:xfrm>
            <a:off x="10845804" y="27421953"/>
            <a:ext cx="32298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solidFill>
                  <a:srgbClr val="FF0000"/>
                </a:solidFill>
              </a:rPr>
              <a:t>Number </a:t>
            </a:r>
          </a:p>
          <a:p>
            <a:pPr eaLnBrk="1" hangingPunct="1"/>
            <a:r>
              <a:rPr lang="en-US" sz="3000" b="1" dirty="0">
                <a:solidFill>
                  <a:srgbClr val="FF0000"/>
                </a:solidFill>
              </a:rPr>
              <a:t>o</a:t>
            </a:r>
            <a:r>
              <a:rPr lang="en-US" sz="3000" b="1" dirty="0" smtClean="0">
                <a:solidFill>
                  <a:srgbClr val="FF0000"/>
                </a:solidFill>
              </a:rPr>
              <a:t>f maps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52" name="Oval 48"/>
          <p:cNvSpPr>
            <a:spLocks noChangeArrowheads="1"/>
          </p:cNvSpPr>
          <p:nvPr/>
        </p:nvSpPr>
        <p:spPr bwMode="auto">
          <a:xfrm>
            <a:off x="7079296" y="25977571"/>
            <a:ext cx="459520" cy="459459"/>
          </a:xfrm>
          <a:prstGeom prst="ellipse">
            <a:avLst/>
          </a:prstGeom>
          <a:solidFill>
            <a:srgbClr val="9BBB59"/>
          </a:solidFill>
          <a:ln w="25400">
            <a:solidFill>
              <a:srgbClr val="4E6128"/>
            </a:solidFill>
            <a:round/>
            <a:headEnd/>
            <a:tailEnd/>
          </a:ln>
        </p:spPr>
        <p:txBody>
          <a:bodyPr/>
          <a:lstStyle/>
          <a:p>
            <a:endParaRPr lang="en-US"/>
          </a:p>
        </p:txBody>
      </p:sp>
      <p:sp>
        <p:nvSpPr>
          <p:cNvPr id="53" name="Oval 49"/>
          <p:cNvSpPr>
            <a:spLocks noChangeArrowheads="1"/>
          </p:cNvSpPr>
          <p:nvPr/>
        </p:nvSpPr>
        <p:spPr bwMode="auto">
          <a:xfrm>
            <a:off x="7188706" y="26086966"/>
            <a:ext cx="459520" cy="459459"/>
          </a:xfrm>
          <a:prstGeom prst="ellipse">
            <a:avLst/>
          </a:prstGeom>
          <a:solidFill>
            <a:srgbClr val="E5B8B7"/>
          </a:solidFill>
          <a:ln w="25400">
            <a:solidFill>
              <a:srgbClr val="943634"/>
            </a:solidFill>
            <a:round/>
            <a:headEnd/>
            <a:tailEnd/>
          </a:ln>
        </p:spPr>
        <p:txBody>
          <a:bodyPr/>
          <a:lstStyle/>
          <a:p>
            <a:endParaRPr lang="en-US"/>
          </a:p>
        </p:txBody>
      </p:sp>
      <p:sp>
        <p:nvSpPr>
          <p:cNvPr id="54" name="Oval 50"/>
          <p:cNvSpPr>
            <a:spLocks noChangeArrowheads="1"/>
          </p:cNvSpPr>
          <p:nvPr/>
        </p:nvSpPr>
        <p:spPr bwMode="auto">
          <a:xfrm>
            <a:off x="7298115" y="26178128"/>
            <a:ext cx="459520" cy="459459"/>
          </a:xfrm>
          <a:prstGeom prst="ellipse">
            <a:avLst/>
          </a:prstGeom>
          <a:solidFill>
            <a:srgbClr val="95B3D7"/>
          </a:solidFill>
          <a:ln w="25400">
            <a:solidFill>
              <a:srgbClr val="1F497D"/>
            </a:solidFill>
            <a:round/>
            <a:headEnd/>
            <a:tailEnd/>
          </a:ln>
        </p:spPr>
        <p:txBody>
          <a:bodyPr/>
          <a:lstStyle/>
          <a:p>
            <a:endParaRPr lang="en-US"/>
          </a:p>
        </p:txBody>
      </p:sp>
      <p:sp>
        <p:nvSpPr>
          <p:cNvPr id="55" name="Oval 48"/>
          <p:cNvSpPr>
            <a:spLocks noChangeArrowheads="1"/>
          </p:cNvSpPr>
          <p:nvPr/>
        </p:nvSpPr>
        <p:spPr bwMode="auto">
          <a:xfrm>
            <a:off x="7735754" y="25977571"/>
            <a:ext cx="459520" cy="459459"/>
          </a:xfrm>
          <a:prstGeom prst="ellipse">
            <a:avLst/>
          </a:prstGeom>
          <a:solidFill>
            <a:srgbClr val="9BBB59"/>
          </a:solidFill>
          <a:ln w="25400">
            <a:solidFill>
              <a:srgbClr val="4E6128"/>
            </a:solidFill>
            <a:round/>
            <a:headEnd/>
            <a:tailEnd/>
          </a:ln>
        </p:spPr>
        <p:txBody>
          <a:bodyPr/>
          <a:lstStyle/>
          <a:p>
            <a:endParaRPr lang="en-US"/>
          </a:p>
        </p:txBody>
      </p:sp>
      <p:sp>
        <p:nvSpPr>
          <p:cNvPr id="56" name="Oval 49"/>
          <p:cNvSpPr>
            <a:spLocks noChangeArrowheads="1"/>
          </p:cNvSpPr>
          <p:nvPr/>
        </p:nvSpPr>
        <p:spPr bwMode="auto">
          <a:xfrm>
            <a:off x="7845163" y="26086966"/>
            <a:ext cx="459520" cy="459459"/>
          </a:xfrm>
          <a:prstGeom prst="ellipse">
            <a:avLst/>
          </a:prstGeom>
          <a:solidFill>
            <a:srgbClr val="E5B8B7"/>
          </a:solidFill>
          <a:ln w="25400">
            <a:solidFill>
              <a:srgbClr val="943634"/>
            </a:solidFill>
            <a:round/>
            <a:headEnd/>
            <a:tailEnd/>
          </a:ln>
        </p:spPr>
        <p:txBody>
          <a:bodyPr/>
          <a:lstStyle/>
          <a:p>
            <a:endParaRPr lang="en-US"/>
          </a:p>
        </p:txBody>
      </p:sp>
      <p:sp>
        <p:nvSpPr>
          <p:cNvPr id="57" name="Oval 50"/>
          <p:cNvSpPr>
            <a:spLocks noChangeArrowheads="1"/>
          </p:cNvSpPr>
          <p:nvPr/>
        </p:nvSpPr>
        <p:spPr bwMode="auto">
          <a:xfrm>
            <a:off x="7954573" y="26178128"/>
            <a:ext cx="459520" cy="459459"/>
          </a:xfrm>
          <a:prstGeom prst="ellipse">
            <a:avLst/>
          </a:prstGeom>
          <a:solidFill>
            <a:srgbClr val="95B3D7"/>
          </a:solidFill>
          <a:ln w="25400">
            <a:solidFill>
              <a:srgbClr val="1F497D"/>
            </a:solidFill>
            <a:round/>
            <a:headEnd/>
            <a:tailEnd/>
          </a:ln>
        </p:spPr>
        <p:txBody>
          <a:bodyPr/>
          <a:lstStyle/>
          <a:p>
            <a:endParaRPr lang="en-US"/>
          </a:p>
        </p:txBody>
      </p:sp>
      <p:sp>
        <p:nvSpPr>
          <p:cNvPr id="58" name="Oval 49"/>
          <p:cNvSpPr>
            <a:spLocks noChangeArrowheads="1"/>
          </p:cNvSpPr>
          <p:nvPr/>
        </p:nvSpPr>
        <p:spPr bwMode="auto">
          <a:xfrm>
            <a:off x="8446916" y="26086966"/>
            <a:ext cx="459520" cy="459459"/>
          </a:xfrm>
          <a:prstGeom prst="ellipse">
            <a:avLst/>
          </a:prstGeom>
          <a:solidFill>
            <a:srgbClr val="E5B8B7"/>
          </a:solidFill>
          <a:ln w="25400">
            <a:solidFill>
              <a:srgbClr val="943634"/>
            </a:solidFill>
            <a:round/>
            <a:headEnd/>
            <a:tailEnd/>
          </a:ln>
        </p:spPr>
        <p:txBody>
          <a:bodyPr/>
          <a:lstStyle/>
          <a:p>
            <a:endParaRPr lang="en-US"/>
          </a:p>
        </p:txBody>
      </p:sp>
      <p:sp>
        <p:nvSpPr>
          <p:cNvPr id="59" name="Oval 50"/>
          <p:cNvSpPr>
            <a:spLocks noChangeArrowheads="1"/>
          </p:cNvSpPr>
          <p:nvPr/>
        </p:nvSpPr>
        <p:spPr bwMode="auto">
          <a:xfrm>
            <a:off x="8556326" y="26178128"/>
            <a:ext cx="459520" cy="459459"/>
          </a:xfrm>
          <a:prstGeom prst="ellipse">
            <a:avLst/>
          </a:prstGeom>
          <a:solidFill>
            <a:srgbClr val="95B3D7"/>
          </a:solidFill>
          <a:ln w="25400">
            <a:solidFill>
              <a:srgbClr val="1F497D"/>
            </a:solidFill>
            <a:round/>
            <a:headEnd/>
            <a:tailEnd/>
          </a:ln>
        </p:spPr>
        <p:txBody>
          <a:bodyPr/>
          <a:lstStyle/>
          <a:p>
            <a:endParaRPr lang="en-US"/>
          </a:p>
        </p:txBody>
      </p:sp>
      <p:sp>
        <p:nvSpPr>
          <p:cNvPr id="60" name="Oval 28" descr="Large grid"/>
          <p:cNvSpPr>
            <a:spLocks noChangeArrowheads="1"/>
          </p:cNvSpPr>
          <p:nvPr/>
        </p:nvSpPr>
        <p:spPr bwMode="auto">
          <a:xfrm>
            <a:off x="8392211" y="277082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61" name="Oval 30" descr="Large grid"/>
          <p:cNvSpPr>
            <a:spLocks noChangeArrowheads="1"/>
          </p:cNvSpPr>
          <p:nvPr/>
        </p:nvSpPr>
        <p:spPr bwMode="auto">
          <a:xfrm>
            <a:off x="8493642" y="278329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62" name="Oval 31" descr="Large grid"/>
          <p:cNvSpPr>
            <a:spLocks noChangeArrowheads="1"/>
          </p:cNvSpPr>
          <p:nvPr/>
        </p:nvSpPr>
        <p:spPr bwMode="auto">
          <a:xfrm>
            <a:off x="8604193" y="279248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63" name="Oval 36" descr="Wide downward diagonal"/>
          <p:cNvSpPr>
            <a:spLocks noChangeArrowheads="1"/>
          </p:cNvSpPr>
          <p:nvPr/>
        </p:nvSpPr>
        <p:spPr bwMode="auto">
          <a:xfrm>
            <a:off x="7078158"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64" name="Oval 37" descr="Wide downward diagonal"/>
          <p:cNvSpPr>
            <a:spLocks noChangeArrowheads="1"/>
          </p:cNvSpPr>
          <p:nvPr/>
        </p:nvSpPr>
        <p:spPr bwMode="auto">
          <a:xfrm>
            <a:off x="7188706"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65" name="Oval 38" descr="Wide downward diagonal"/>
          <p:cNvSpPr>
            <a:spLocks noChangeArrowheads="1"/>
          </p:cNvSpPr>
          <p:nvPr/>
        </p:nvSpPr>
        <p:spPr bwMode="auto">
          <a:xfrm>
            <a:off x="7296977"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sp>
        <p:nvSpPr>
          <p:cNvPr id="66" name="Oval 36" descr="Wide downward diagonal"/>
          <p:cNvSpPr>
            <a:spLocks noChangeArrowheads="1"/>
          </p:cNvSpPr>
          <p:nvPr/>
        </p:nvSpPr>
        <p:spPr bwMode="auto">
          <a:xfrm>
            <a:off x="8391073" y="277125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67" name="Oval 37" descr="Wide downward diagonal"/>
          <p:cNvSpPr>
            <a:spLocks noChangeArrowheads="1"/>
          </p:cNvSpPr>
          <p:nvPr/>
        </p:nvSpPr>
        <p:spPr bwMode="auto">
          <a:xfrm>
            <a:off x="8501621" y="278372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68" name="Oval 38" descr="Wide downward diagonal"/>
          <p:cNvSpPr>
            <a:spLocks noChangeArrowheads="1"/>
          </p:cNvSpPr>
          <p:nvPr/>
        </p:nvSpPr>
        <p:spPr bwMode="auto">
          <a:xfrm>
            <a:off x="8609892" y="279291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cxnSp>
        <p:nvCxnSpPr>
          <p:cNvPr id="69" name="Straight Connector 68"/>
          <p:cNvCxnSpPr/>
          <p:nvPr/>
        </p:nvCxnSpPr>
        <p:spPr bwMode="auto">
          <a:xfrm>
            <a:off x="6294172" y="30293339"/>
            <a:ext cx="4405652"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70" name="TextBox 577"/>
          <p:cNvSpPr txBox="1">
            <a:spLocks noChangeArrowheads="1"/>
          </p:cNvSpPr>
          <p:nvPr/>
        </p:nvSpPr>
        <p:spPr bwMode="auto">
          <a:xfrm>
            <a:off x="6970614" y="30383276"/>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solidFill>
                  <a:srgbClr val="FF0000"/>
                </a:solidFill>
              </a:rPr>
              <a:t>Image </a:t>
            </a:r>
            <a:r>
              <a:rPr lang="en-US" sz="3000" b="1" dirty="0">
                <a:solidFill>
                  <a:srgbClr val="FF0000"/>
                </a:solidFill>
              </a:rPr>
              <a:t>Size = </a:t>
            </a:r>
            <a:r>
              <a:rPr lang="en-US" sz="3000" b="1" dirty="0" smtClean="0">
                <a:solidFill>
                  <a:srgbClr val="FF0000"/>
                </a:solidFill>
              </a:rPr>
              <a:t>200</a:t>
            </a:r>
            <a:endParaRPr lang="en-US" sz="3000" b="1" dirty="0">
              <a:solidFill>
                <a:srgbClr val="FF0000"/>
              </a:solidFill>
            </a:endParaRPr>
          </a:p>
        </p:txBody>
      </p:sp>
      <p:sp>
        <p:nvSpPr>
          <p:cNvPr id="71" name="TextBox 581"/>
          <p:cNvSpPr txBox="1">
            <a:spLocks noChangeArrowheads="1"/>
          </p:cNvSpPr>
          <p:nvPr/>
        </p:nvSpPr>
        <p:spPr bwMode="auto">
          <a:xfrm>
            <a:off x="9753600" y="23916753"/>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solidFill>
                  <a:srgbClr val="FF0000"/>
                </a:solidFill>
              </a:rPr>
              <a:t>Number </a:t>
            </a:r>
            <a:r>
              <a:rPr lang="en-US" sz="3000" b="1" dirty="0" smtClean="0">
                <a:solidFill>
                  <a:srgbClr val="FF0000"/>
                </a:solidFill>
              </a:rPr>
              <a:t> of output </a:t>
            </a:r>
          </a:p>
          <a:p>
            <a:pPr eaLnBrk="1" hangingPunct="1"/>
            <a:r>
              <a:rPr lang="en-US" sz="3000" b="1" dirty="0" smtClean="0">
                <a:solidFill>
                  <a:srgbClr val="FF0000"/>
                </a:solidFill>
              </a:rPr>
              <a:t>channels </a:t>
            </a:r>
            <a:r>
              <a:rPr lang="en-US" sz="3000" b="1" dirty="0">
                <a:solidFill>
                  <a:srgbClr val="FF0000"/>
                </a:solidFill>
              </a:rPr>
              <a:t>= </a:t>
            </a:r>
            <a:r>
              <a:rPr lang="en-US" sz="3000" b="1" dirty="0" smtClean="0">
                <a:solidFill>
                  <a:srgbClr val="FF0000"/>
                </a:solidFill>
              </a:rPr>
              <a:t>8</a:t>
            </a:r>
            <a:endParaRPr lang="en-US" sz="3000" b="1" dirty="0">
              <a:solidFill>
                <a:srgbClr val="FF0000"/>
              </a:solidFill>
            </a:endParaRPr>
          </a:p>
        </p:txBody>
      </p:sp>
      <p:sp>
        <p:nvSpPr>
          <p:cNvPr id="72" name="Oval 27"/>
          <p:cNvSpPr>
            <a:spLocks noChangeArrowheads="1"/>
          </p:cNvSpPr>
          <p:nvPr/>
        </p:nvSpPr>
        <p:spPr bwMode="auto">
          <a:xfrm>
            <a:off x="6797409"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3" name="Oval 27"/>
          <p:cNvSpPr>
            <a:spLocks noChangeArrowheads="1"/>
          </p:cNvSpPr>
          <p:nvPr/>
        </p:nvSpPr>
        <p:spPr bwMode="auto">
          <a:xfrm>
            <a:off x="6141772" y="292848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4" name="Oval 27"/>
          <p:cNvSpPr>
            <a:spLocks noChangeArrowheads="1"/>
          </p:cNvSpPr>
          <p:nvPr/>
        </p:nvSpPr>
        <p:spPr bwMode="auto">
          <a:xfrm>
            <a:off x="811027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5" name="Oval 27"/>
          <p:cNvSpPr>
            <a:spLocks noChangeArrowheads="1"/>
          </p:cNvSpPr>
          <p:nvPr/>
        </p:nvSpPr>
        <p:spPr bwMode="auto">
          <a:xfrm>
            <a:off x="7454634"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6" name="Oval 27"/>
          <p:cNvSpPr>
            <a:spLocks noChangeArrowheads="1"/>
          </p:cNvSpPr>
          <p:nvPr/>
        </p:nvSpPr>
        <p:spPr bwMode="auto">
          <a:xfrm>
            <a:off x="9369159" y="292848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7" name="Oval 27"/>
          <p:cNvSpPr>
            <a:spLocks noChangeArrowheads="1"/>
          </p:cNvSpPr>
          <p:nvPr/>
        </p:nvSpPr>
        <p:spPr bwMode="auto">
          <a:xfrm>
            <a:off x="8711934"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8" name="Oval 27"/>
          <p:cNvSpPr>
            <a:spLocks noChangeArrowheads="1"/>
          </p:cNvSpPr>
          <p:nvPr/>
        </p:nvSpPr>
        <p:spPr bwMode="auto">
          <a:xfrm>
            <a:off x="9970822" y="292848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79" name="Oval 27"/>
          <p:cNvSpPr>
            <a:spLocks noChangeArrowheads="1"/>
          </p:cNvSpPr>
          <p:nvPr/>
        </p:nvSpPr>
        <p:spPr bwMode="auto">
          <a:xfrm>
            <a:off x="6949809"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0" name="Oval 27"/>
          <p:cNvSpPr>
            <a:spLocks noChangeArrowheads="1"/>
          </p:cNvSpPr>
          <p:nvPr/>
        </p:nvSpPr>
        <p:spPr bwMode="auto">
          <a:xfrm>
            <a:off x="6294172" y="29437264"/>
            <a:ext cx="458787"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1" name="Oval 27"/>
          <p:cNvSpPr>
            <a:spLocks noChangeArrowheads="1"/>
          </p:cNvSpPr>
          <p:nvPr/>
        </p:nvSpPr>
        <p:spPr bwMode="auto">
          <a:xfrm>
            <a:off x="826267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2" name="Oval 27"/>
          <p:cNvSpPr>
            <a:spLocks noChangeArrowheads="1"/>
          </p:cNvSpPr>
          <p:nvPr/>
        </p:nvSpPr>
        <p:spPr bwMode="auto">
          <a:xfrm>
            <a:off x="7607034"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3" name="Oval 27"/>
          <p:cNvSpPr>
            <a:spLocks noChangeArrowheads="1"/>
          </p:cNvSpPr>
          <p:nvPr/>
        </p:nvSpPr>
        <p:spPr bwMode="auto">
          <a:xfrm>
            <a:off x="9521559" y="29437264"/>
            <a:ext cx="458788"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4" name="Oval 27"/>
          <p:cNvSpPr>
            <a:spLocks noChangeArrowheads="1"/>
          </p:cNvSpPr>
          <p:nvPr/>
        </p:nvSpPr>
        <p:spPr bwMode="auto">
          <a:xfrm>
            <a:off x="8864334"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5" name="Oval 27"/>
          <p:cNvSpPr>
            <a:spLocks noChangeArrowheads="1"/>
          </p:cNvSpPr>
          <p:nvPr/>
        </p:nvSpPr>
        <p:spPr bwMode="auto">
          <a:xfrm>
            <a:off x="10123222" y="29437264"/>
            <a:ext cx="460375" cy="458787"/>
          </a:xfrm>
          <a:prstGeom prst="ellipse">
            <a:avLst/>
          </a:prstGeom>
          <a:solidFill>
            <a:schemeClr val="tx1">
              <a:lumMod val="50000"/>
              <a:lumOff val="50000"/>
            </a:schemeClr>
          </a:solidFill>
          <a:ln w="25400">
            <a:solidFill>
              <a:schemeClr val="tx1"/>
            </a:solidFill>
            <a:round/>
            <a:headEnd/>
            <a:tailEnd/>
          </a:ln>
          <a:effectLst>
            <a:outerShdw dist="28398" dir="3806097" algn="ctr" rotWithShape="0">
              <a:srgbClr val="243F60">
                <a:alpha val="50000"/>
              </a:srgbClr>
            </a:outerShdw>
          </a:effectLst>
        </p:spPr>
        <p:txBody>
          <a:bodyPr/>
          <a:lstStyle/>
          <a:p>
            <a:pPr>
              <a:defRPr/>
            </a:pPr>
            <a:endParaRPr lang="en-US">
              <a:latin typeface="Times New Roman" pitchFamily="18" charset="0"/>
              <a:ea typeface="+mn-ea"/>
            </a:endParaRPr>
          </a:p>
        </p:txBody>
      </p:sp>
      <p:sp>
        <p:nvSpPr>
          <p:cNvPr id="86" name="TextBox 85"/>
          <p:cNvSpPr txBox="1">
            <a:spLocks noChangeArrowheads="1"/>
          </p:cNvSpPr>
          <p:nvPr/>
        </p:nvSpPr>
        <p:spPr bwMode="auto">
          <a:xfrm>
            <a:off x="11190028" y="28933451"/>
            <a:ext cx="328797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solidFill>
                  <a:srgbClr val="FF0000"/>
                </a:solidFill>
              </a:rPr>
              <a:t>Number </a:t>
            </a:r>
            <a:r>
              <a:rPr lang="en-US" sz="3000" b="1" dirty="0" smtClean="0">
                <a:solidFill>
                  <a:srgbClr val="FF0000"/>
                </a:solidFill>
              </a:rPr>
              <a:t> of input </a:t>
            </a:r>
          </a:p>
          <a:p>
            <a:pPr eaLnBrk="1" hangingPunct="1"/>
            <a:r>
              <a:rPr lang="en-US" sz="3000" b="1" dirty="0" smtClean="0">
                <a:solidFill>
                  <a:srgbClr val="FF0000"/>
                </a:solidFill>
              </a:rPr>
              <a:t>channels </a:t>
            </a:r>
            <a:r>
              <a:rPr lang="en-US" sz="3000" b="1" dirty="0">
                <a:solidFill>
                  <a:srgbClr val="FF0000"/>
                </a:solidFill>
              </a:rPr>
              <a:t>= 3</a:t>
            </a:r>
          </a:p>
        </p:txBody>
      </p:sp>
      <p:cxnSp>
        <p:nvCxnSpPr>
          <p:cNvPr id="87" name="Straight Connector 86"/>
          <p:cNvCxnSpPr/>
          <p:nvPr/>
        </p:nvCxnSpPr>
        <p:spPr bwMode="auto">
          <a:xfrm>
            <a:off x="10481716" y="29067376"/>
            <a:ext cx="620712" cy="739775"/>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bwMode="auto">
          <a:xfrm flipH="1" flipV="1">
            <a:off x="5486400" y="24297753"/>
            <a:ext cx="17707" cy="5509398"/>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89" name="TextBox 577"/>
          <p:cNvSpPr txBox="1">
            <a:spLocks noChangeArrowheads="1"/>
          </p:cNvSpPr>
          <p:nvPr/>
        </p:nvSpPr>
        <p:spPr bwMode="auto">
          <a:xfrm rot="16200000">
            <a:off x="4307501" y="27698367"/>
            <a:ext cx="1916245"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t>One layer</a:t>
            </a:r>
            <a:endParaRPr lang="en-US" sz="3000" b="1" dirty="0"/>
          </a:p>
        </p:txBody>
      </p:sp>
      <p:cxnSp>
        <p:nvCxnSpPr>
          <p:cNvPr id="90" name="Straight Connector 89"/>
          <p:cNvCxnSpPr/>
          <p:nvPr/>
        </p:nvCxnSpPr>
        <p:spPr bwMode="auto">
          <a:xfrm>
            <a:off x="8605052" y="28941022"/>
            <a:ext cx="1641475"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91" name="TextBox 577"/>
          <p:cNvSpPr txBox="1">
            <a:spLocks noChangeArrowheads="1"/>
          </p:cNvSpPr>
          <p:nvPr/>
        </p:nvSpPr>
        <p:spPr bwMode="auto">
          <a:xfrm>
            <a:off x="8414093" y="28411935"/>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solidFill>
                  <a:srgbClr val="FF0000"/>
                </a:solidFill>
              </a:rPr>
              <a:t>RF size = 18</a:t>
            </a:r>
            <a:endParaRPr lang="en-US" sz="3000" b="1" dirty="0">
              <a:solidFill>
                <a:srgbClr val="FF0000"/>
              </a:solidFill>
            </a:endParaRPr>
          </a:p>
        </p:txBody>
      </p:sp>
      <p:cxnSp>
        <p:nvCxnSpPr>
          <p:cNvPr id="92" name="Straight Arrow Connector 91"/>
          <p:cNvCxnSpPr/>
          <p:nvPr/>
        </p:nvCxnSpPr>
        <p:spPr>
          <a:xfrm flipV="1">
            <a:off x="8236744" y="21935553"/>
            <a:ext cx="0" cy="736836"/>
          </a:xfrm>
          <a:prstGeom prst="straightConnector1">
            <a:avLst/>
          </a:prstGeom>
          <a:ln w="635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3" name="TextBox 581"/>
          <p:cNvSpPr txBox="1">
            <a:spLocks noChangeArrowheads="1"/>
          </p:cNvSpPr>
          <p:nvPr/>
        </p:nvSpPr>
        <p:spPr bwMode="auto">
          <a:xfrm>
            <a:off x="5607218" y="22849953"/>
            <a:ext cx="5670382" cy="1024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t>Input to another layer above </a:t>
            </a:r>
          </a:p>
          <a:p>
            <a:pPr eaLnBrk="1" hangingPunct="1"/>
            <a:r>
              <a:rPr lang="en-US" sz="3000" b="1" dirty="0"/>
              <a:t> </a:t>
            </a:r>
            <a:r>
              <a:rPr lang="en-US" sz="3000" b="1" dirty="0" smtClean="0"/>
              <a:t>   (image with 8 channels)</a:t>
            </a:r>
            <a:endParaRPr lang="en-US" sz="3000" b="1" dirty="0"/>
          </a:p>
        </p:txBody>
      </p:sp>
      <p:sp>
        <p:nvSpPr>
          <p:cNvPr id="94" name="TextBox 577"/>
          <p:cNvSpPr txBox="1">
            <a:spLocks noChangeArrowheads="1"/>
          </p:cNvSpPr>
          <p:nvPr/>
        </p:nvSpPr>
        <p:spPr bwMode="auto">
          <a:xfrm>
            <a:off x="5602476" y="28263213"/>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a:t>W</a:t>
            </a:r>
          </a:p>
        </p:txBody>
      </p:sp>
      <p:sp>
        <p:nvSpPr>
          <p:cNvPr id="95" name="TextBox 577"/>
          <p:cNvSpPr txBox="1">
            <a:spLocks noChangeArrowheads="1"/>
          </p:cNvSpPr>
          <p:nvPr/>
        </p:nvSpPr>
        <p:spPr bwMode="auto">
          <a:xfrm>
            <a:off x="5591540" y="26802890"/>
            <a:ext cx="773793"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t>H</a:t>
            </a:r>
            <a:endParaRPr lang="en-US" sz="3000" b="1" dirty="0"/>
          </a:p>
        </p:txBody>
      </p:sp>
      <p:sp>
        <p:nvSpPr>
          <p:cNvPr id="96" name="Oval 48"/>
          <p:cNvSpPr>
            <a:spLocks noChangeArrowheads="1"/>
          </p:cNvSpPr>
          <p:nvPr/>
        </p:nvSpPr>
        <p:spPr bwMode="auto">
          <a:xfrm>
            <a:off x="8153400"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a:p>
        </p:txBody>
      </p:sp>
      <p:cxnSp>
        <p:nvCxnSpPr>
          <p:cNvPr id="97" name="Straight Arrow Connector 96"/>
          <p:cNvCxnSpPr>
            <a:stCxn id="52" idx="0"/>
            <a:endCxn id="103" idx="4"/>
          </p:cNvCxnSpPr>
          <p:nvPr/>
        </p:nvCxnSpPr>
        <p:spPr bwMode="auto">
          <a:xfrm flipV="1">
            <a:off x="7309056" y="24771152"/>
            <a:ext cx="1183277"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52" idx="0"/>
            <a:endCxn id="102" idx="4"/>
          </p:cNvCxnSpPr>
          <p:nvPr/>
        </p:nvCxnSpPr>
        <p:spPr bwMode="auto">
          <a:xfrm flipV="1">
            <a:off x="7309056" y="24771152"/>
            <a:ext cx="57214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55" idx="0"/>
            <a:endCxn id="103" idx="4"/>
          </p:cNvCxnSpPr>
          <p:nvPr/>
        </p:nvCxnSpPr>
        <p:spPr bwMode="auto">
          <a:xfrm flipV="1">
            <a:off x="7965514" y="24771152"/>
            <a:ext cx="52681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55" idx="0"/>
            <a:endCxn id="102" idx="4"/>
          </p:cNvCxnSpPr>
          <p:nvPr/>
        </p:nvCxnSpPr>
        <p:spPr bwMode="auto">
          <a:xfrm flipH="1" flipV="1">
            <a:off x="7881205" y="24771152"/>
            <a:ext cx="84309"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5" idx="0"/>
            <a:endCxn id="103" idx="4"/>
          </p:cNvCxnSpPr>
          <p:nvPr/>
        </p:nvCxnSpPr>
        <p:spPr bwMode="auto">
          <a:xfrm flipH="1" flipV="1">
            <a:off x="8492333" y="24771152"/>
            <a:ext cx="74934"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2" name="Oval 24"/>
          <p:cNvSpPr>
            <a:spLocks noChangeArrowheads="1"/>
          </p:cNvSpPr>
          <p:nvPr/>
        </p:nvSpPr>
        <p:spPr bwMode="auto">
          <a:xfrm>
            <a:off x="7651017"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103" name="Oval 24"/>
          <p:cNvSpPr>
            <a:spLocks noChangeArrowheads="1"/>
          </p:cNvSpPr>
          <p:nvPr/>
        </p:nvSpPr>
        <p:spPr bwMode="auto">
          <a:xfrm>
            <a:off x="8262145" y="24312365"/>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104" name="Oval 48"/>
          <p:cNvSpPr>
            <a:spLocks noChangeArrowheads="1"/>
          </p:cNvSpPr>
          <p:nvPr/>
        </p:nvSpPr>
        <p:spPr bwMode="auto">
          <a:xfrm>
            <a:off x="7542182" y="24202828"/>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a:p>
        </p:txBody>
      </p:sp>
      <p:sp>
        <p:nvSpPr>
          <p:cNvPr id="105" name="Oval 49"/>
          <p:cNvSpPr>
            <a:spLocks noChangeArrowheads="1"/>
          </p:cNvSpPr>
          <p:nvPr/>
        </p:nvSpPr>
        <p:spPr bwMode="auto">
          <a:xfrm>
            <a:off x="7651591"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106" name="Oval 49"/>
          <p:cNvSpPr>
            <a:spLocks noChangeArrowheads="1"/>
          </p:cNvSpPr>
          <p:nvPr/>
        </p:nvSpPr>
        <p:spPr bwMode="auto">
          <a:xfrm>
            <a:off x="8262809" y="24312223"/>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endParaRPr lang="en-US"/>
          </a:p>
        </p:txBody>
      </p:sp>
      <p:cxnSp>
        <p:nvCxnSpPr>
          <p:cNvPr id="107" name="Straight Connector 106"/>
          <p:cNvCxnSpPr/>
          <p:nvPr/>
        </p:nvCxnSpPr>
        <p:spPr bwMode="auto">
          <a:xfrm>
            <a:off x="8839200" y="24221553"/>
            <a:ext cx="579756" cy="648613"/>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5" idx="0"/>
            <a:endCxn id="102" idx="4"/>
          </p:cNvCxnSpPr>
          <p:nvPr/>
        </p:nvCxnSpPr>
        <p:spPr bwMode="auto">
          <a:xfrm flipH="1" flipV="1">
            <a:off x="7881205" y="24771152"/>
            <a:ext cx="686062" cy="1206419"/>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09" name="Oval 50"/>
          <p:cNvSpPr>
            <a:spLocks noChangeArrowheads="1"/>
          </p:cNvSpPr>
          <p:nvPr/>
        </p:nvSpPr>
        <p:spPr bwMode="auto">
          <a:xfrm>
            <a:off x="8374539"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110" name="Oval 50"/>
          <p:cNvSpPr>
            <a:spLocks noChangeArrowheads="1"/>
          </p:cNvSpPr>
          <p:nvPr/>
        </p:nvSpPr>
        <p:spPr bwMode="auto">
          <a:xfrm>
            <a:off x="7755474"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endParaRPr lang="en-US"/>
          </a:p>
        </p:txBody>
      </p:sp>
      <p:cxnSp>
        <p:nvCxnSpPr>
          <p:cNvPr id="111" name="Straight Connector 110"/>
          <p:cNvCxnSpPr/>
          <p:nvPr/>
        </p:nvCxnSpPr>
        <p:spPr bwMode="auto">
          <a:xfrm>
            <a:off x="7239000" y="25821753"/>
            <a:ext cx="1600200" cy="0"/>
          </a:xfrm>
          <a:prstGeom prst="line">
            <a:avLst/>
          </a:prstGeom>
          <a:ln w="44450">
            <a:solidFill>
              <a:schemeClr val="bg2">
                <a:lumMod val="10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112" name="TextBox 577"/>
          <p:cNvSpPr txBox="1">
            <a:spLocks noChangeArrowheads="1"/>
          </p:cNvSpPr>
          <p:nvPr/>
        </p:nvSpPr>
        <p:spPr bwMode="auto">
          <a:xfrm>
            <a:off x="7924800" y="25212153"/>
            <a:ext cx="3309640" cy="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300">
                <a:solidFill>
                  <a:schemeClr val="tx1"/>
                </a:solidFill>
                <a:latin typeface="Times New Roman" charset="0"/>
                <a:ea typeface="ＭＳ Ｐゴシック" charset="0"/>
                <a:cs typeface="Arial" charset="0"/>
              </a:defRPr>
            </a:lvl1pPr>
            <a:lvl2pPr marL="742950" indent="-285750" eaLnBrk="0" hangingPunct="0">
              <a:defRPr sz="1300">
                <a:solidFill>
                  <a:schemeClr val="tx1"/>
                </a:solidFill>
                <a:latin typeface="Times New Roman" charset="0"/>
                <a:ea typeface="Arial" charset="0"/>
                <a:cs typeface="Arial" charset="0"/>
              </a:defRPr>
            </a:lvl2pPr>
            <a:lvl3pPr marL="1143000" indent="-228600" eaLnBrk="0" hangingPunct="0">
              <a:defRPr sz="1300">
                <a:solidFill>
                  <a:schemeClr val="tx1"/>
                </a:solidFill>
                <a:latin typeface="Times New Roman" charset="0"/>
                <a:ea typeface="Arial" charset="0"/>
                <a:cs typeface="Arial" charset="0"/>
              </a:defRPr>
            </a:lvl3pPr>
            <a:lvl4pPr marL="1600200" indent="-228600" eaLnBrk="0" hangingPunct="0">
              <a:defRPr sz="1300">
                <a:solidFill>
                  <a:schemeClr val="tx1"/>
                </a:solidFill>
                <a:latin typeface="Times New Roman" charset="0"/>
                <a:ea typeface="Arial" charset="0"/>
                <a:cs typeface="Arial" charset="0"/>
              </a:defRPr>
            </a:lvl4pPr>
            <a:lvl5pPr marL="2057400" indent="-228600" eaLnBrk="0" hangingPunct="0">
              <a:defRPr sz="1300">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300">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300">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300">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300">
                <a:solidFill>
                  <a:schemeClr val="tx1"/>
                </a:solidFill>
                <a:latin typeface="Times New Roman" charset="0"/>
                <a:ea typeface="Arial" charset="0"/>
                <a:cs typeface="Arial" charset="0"/>
              </a:defRPr>
            </a:lvl9pPr>
          </a:lstStyle>
          <a:p>
            <a:pPr eaLnBrk="1" hangingPunct="1"/>
            <a:r>
              <a:rPr lang="en-US" sz="3000" b="1" dirty="0" smtClean="0">
                <a:solidFill>
                  <a:srgbClr val="FF0000"/>
                </a:solidFill>
              </a:rPr>
              <a:t>LCN </a:t>
            </a:r>
            <a:r>
              <a:rPr lang="en-US" sz="3000" b="1" dirty="0">
                <a:solidFill>
                  <a:srgbClr val="FF0000"/>
                </a:solidFill>
              </a:rPr>
              <a:t>Size = </a:t>
            </a:r>
            <a:r>
              <a:rPr lang="en-US" sz="3000" b="1" dirty="0" smtClean="0">
                <a:solidFill>
                  <a:srgbClr val="FF0000"/>
                </a:solidFill>
              </a:rPr>
              <a:t>5</a:t>
            </a:r>
            <a:endParaRPr lang="en-US" sz="3000" b="1" dirty="0">
              <a:solidFill>
                <a:srgbClr val="FF0000"/>
              </a:solidFill>
            </a:endParaRPr>
          </a:p>
        </p:txBody>
      </p:sp>
      <p:sp>
        <p:nvSpPr>
          <p:cNvPr id="113" name="Oval 24"/>
          <p:cNvSpPr>
            <a:spLocks noChangeArrowheads="1"/>
          </p:cNvSpPr>
          <p:nvPr/>
        </p:nvSpPr>
        <p:spPr bwMode="auto">
          <a:xfrm>
            <a:off x="7039097" y="24331091"/>
            <a:ext cx="460375" cy="458787"/>
          </a:xfrm>
          <a:prstGeom prst="ellipse">
            <a:avLst/>
          </a:prstGeom>
          <a:solidFill>
            <a:srgbClr val="8064A2"/>
          </a:solidFill>
          <a:ln w="25400">
            <a:solidFill>
              <a:srgbClr val="3F3151"/>
            </a:solidFill>
            <a:round/>
            <a:headEnd/>
            <a:tailEnd/>
          </a:ln>
          <a:effectLst>
            <a:outerShdw blurRad="63500" dist="29783" dir="3885598" algn="ctr" rotWithShape="0">
              <a:srgbClr val="3F3151">
                <a:alpha val="50000"/>
              </a:srgbClr>
            </a:outerShdw>
          </a:effectLst>
        </p:spPr>
        <p:txBody>
          <a:bodyPr/>
          <a:lstStyle/>
          <a:p>
            <a:endParaRPr lang="en-US"/>
          </a:p>
        </p:txBody>
      </p:sp>
      <p:sp>
        <p:nvSpPr>
          <p:cNvPr id="114" name="Oval 48"/>
          <p:cNvSpPr>
            <a:spLocks noChangeArrowheads="1"/>
          </p:cNvSpPr>
          <p:nvPr/>
        </p:nvSpPr>
        <p:spPr bwMode="auto">
          <a:xfrm>
            <a:off x="6930262" y="24221554"/>
            <a:ext cx="459520" cy="459459"/>
          </a:xfrm>
          <a:prstGeom prst="ellipse">
            <a:avLst/>
          </a:prstGeom>
          <a:ln>
            <a:headEnd/>
            <a:tailEnd/>
          </a:ln>
        </p:spPr>
        <p:style>
          <a:lnRef idx="0">
            <a:schemeClr val="accent5"/>
          </a:lnRef>
          <a:fillRef idx="3">
            <a:schemeClr val="accent5"/>
          </a:fillRef>
          <a:effectRef idx="3">
            <a:schemeClr val="accent5"/>
          </a:effectRef>
          <a:fontRef idx="minor">
            <a:schemeClr val="lt1"/>
          </a:fontRef>
        </p:style>
        <p:txBody>
          <a:bodyPr/>
          <a:lstStyle/>
          <a:p>
            <a:endParaRPr lang="en-US"/>
          </a:p>
        </p:txBody>
      </p:sp>
      <p:sp>
        <p:nvSpPr>
          <p:cNvPr id="115" name="Oval 49"/>
          <p:cNvSpPr>
            <a:spLocks noChangeArrowheads="1"/>
          </p:cNvSpPr>
          <p:nvPr/>
        </p:nvSpPr>
        <p:spPr bwMode="auto">
          <a:xfrm>
            <a:off x="7039671" y="24330949"/>
            <a:ext cx="459520" cy="459459"/>
          </a:xfrm>
          <a:prstGeom prst="ellipse">
            <a:avLst/>
          </a:prstGeom>
          <a:ln>
            <a:headEnd/>
            <a:tailEnd/>
          </a:ln>
        </p:spPr>
        <p:style>
          <a:lnRef idx="0">
            <a:schemeClr val="accent4"/>
          </a:lnRef>
          <a:fillRef idx="3">
            <a:schemeClr val="accent4"/>
          </a:fillRef>
          <a:effectRef idx="3">
            <a:schemeClr val="accent4"/>
          </a:effectRef>
          <a:fontRef idx="minor">
            <a:schemeClr val="lt1"/>
          </a:fontRef>
        </p:style>
        <p:txBody>
          <a:bodyPr/>
          <a:lstStyle/>
          <a:p>
            <a:endParaRPr lang="en-US"/>
          </a:p>
        </p:txBody>
      </p:sp>
      <p:cxnSp>
        <p:nvCxnSpPr>
          <p:cNvPr id="116" name="Straight Arrow Connector 115"/>
          <p:cNvCxnSpPr>
            <a:stCxn id="52" idx="0"/>
            <a:endCxn id="113" idx="4"/>
          </p:cNvCxnSpPr>
          <p:nvPr/>
        </p:nvCxnSpPr>
        <p:spPr bwMode="auto">
          <a:xfrm flipH="1" flipV="1">
            <a:off x="7269285" y="24789878"/>
            <a:ext cx="39771" cy="118769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33" idx="0"/>
            <a:endCxn id="113" idx="4"/>
          </p:cNvCxnSpPr>
          <p:nvPr/>
        </p:nvCxnSpPr>
        <p:spPr bwMode="auto">
          <a:xfrm flipH="1" flipV="1">
            <a:off x="7269285" y="24789878"/>
            <a:ext cx="695955" cy="1187692"/>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5" idx="0"/>
            <a:endCxn id="115" idx="4"/>
          </p:cNvCxnSpPr>
          <p:nvPr/>
        </p:nvCxnSpPr>
        <p:spPr bwMode="auto">
          <a:xfrm flipH="1" flipV="1">
            <a:off x="7269431" y="24790408"/>
            <a:ext cx="1297836" cy="1187163"/>
          </a:xfrm>
          <a:prstGeom prst="straightConnector1">
            <a:avLst/>
          </a:prstGeom>
          <a:ln w="38100">
            <a:solidFill>
              <a:schemeClr val="tx1">
                <a:alpha val="50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19" name="Oval 50"/>
          <p:cNvSpPr>
            <a:spLocks noChangeArrowheads="1"/>
          </p:cNvSpPr>
          <p:nvPr/>
        </p:nvSpPr>
        <p:spPr bwMode="auto">
          <a:xfrm>
            <a:off x="7160480" y="24450153"/>
            <a:ext cx="459520" cy="459459"/>
          </a:xfrm>
          <a:prstGeom prst="ellipse">
            <a:avLst/>
          </a:prstGeom>
          <a:ln>
            <a:headEnd/>
            <a:tailEnd/>
          </a:ln>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120" name="Oval 28" descr="Large grid"/>
          <p:cNvSpPr>
            <a:spLocks noChangeArrowheads="1"/>
          </p:cNvSpPr>
          <p:nvPr/>
        </p:nvSpPr>
        <p:spPr bwMode="auto">
          <a:xfrm>
            <a:off x="6409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121" name="Oval 30" descr="Large grid"/>
          <p:cNvSpPr>
            <a:spLocks noChangeArrowheads="1"/>
          </p:cNvSpPr>
          <p:nvPr/>
        </p:nvSpPr>
        <p:spPr bwMode="auto">
          <a:xfrm>
            <a:off x="6510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122" name="Oval 31" descr="Large grid"/>
          <p:cNvSpPr>
            <a:spLocks noChangeArrowheads="1"/>
          </p:cNvSpPr>
          <p:nvPr/>
        </p:nvSpPr>
        <p:spPr bwMode="auto">
          <a:xfrm>
            <a:off x="6621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123" name="Oval 36" descr="Wide downward diagonal"/>
          <p:cNvSpPr>
            <a:spLocks noChangeArrowheads="1"/>
          </p:cNvSpPr>
          <p:nvPr/>
        </p:nvSpPr>
        <p:spPr bwMode="auto">
          <a:xfrm>
            <a:off x="6408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124" name="Oval 37" descr="Wide downward diagonal"/>
          <p:cNvSpPr>
            <a:spLocks noChangeArrowheads="1"/>
          </p:cNvSpPr>
          <p:nvPr/>
        </p:nvSpPr>
        <p:spPr bwMode="auto">
          <a:xfrm>
            <a:off x="6518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125" name="Oval 38" descr="Wide downward diagonal"/>
          <p:cNvSpPr>
            <a:spLocks noChangeArrowheads="1"/>
          </p:cNvSpPr>
          <p:nvPr/>
        </p:nvSpPr>
        <p:spPr bwMode="auto">
          <a:xfrm>
            <a:off x="6627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sp>
        <p:nvSpPr>
          <p:cNvPr id="126" name="Oval 28" descr="Large grid"/>
          <p:cNvSpPr>
            <a:spLocks noChangeArrowheads="1"/>
          </p:cNvSpPr>
          <p:nvPr/>
        </p:nvSpPr>
        <p:spPr bwMode="auto">
          <a:xfrm>
            <a:off x="77047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127" name="Oval 30" descr="Large grid"/>
          <p:cNvSpPr>
            <a:spLocks noChangeArrowheads="1"/>
          </p:cNvSpPr>
          <p:nvPr/>
        </p:nvSpPr>
        <p:spPr bwMode="auto">
          <a:xfrm>
            <a:off x="78062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128" name="Oval 31" descr="Large grid"/>
          <p:cNvSpPr>
            <a:spLocks noChangeArrowheads="1"/>
          </p:cNvSpPr>
          <p:nvPr/>
        </p:nvSpPr>
        <p:spPr bwMode="auto">
          <a:xfrm>
            <a:off x="79167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129" name="Oval 36" descr="Wide downward diagonal"/>
          <p:cNvSpPr>
            <a:spLocks noChangeArrowheads="1"/>
          </p:cNvSpPr>
          <p:nvPr/>
        </p:nvSpPr>
        <p:spPr bwMode="auto">
          <a:xfrm>
            <a:off x="77036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130" name="Oval 37" descr="Wide downward diagonal"/>
          <p:cNvSpPr>
            <a:spLocks noChangeArrowheads="1"/>
          </p:cNvSpPr>
          <p:nvPr/>
        </p:nvSpPr>
        <p:spPr bwMode="auto">
          <a:xfrm>
            <a:off x="78142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131" name="Oval 38" descr="Wide downward diagonal"/>
          <p:cNvSpPr>
            <a:spLocks noChangeArrowheads="1"/>
          </p:cNvSpPr>
          <p:nvPr/>
        </p:nvSpPr>
        <p:spPr bwMode="auto">
          <a:xfrm>
            <a:off x="79224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sp>
        <p:nvSpPr>
          <p:cNvPr id="132" name="Oval 28" descr="Large grid"/>
          <p:cNvSpPr>
            <a:spLocks noChangeArrowheads="1"/>
          </p:cNvSpPr>
          <p:nvPr/>
        </p:nvSpPr>
        <p:spPr bwMode="auto">
          <a:xfrm>
            <a:off x="9076399" y="27736800"/>
            <a:ext cx="459520" cy="459459"/>
          </a:xfrm>
          <a:prstGeom prst="ellipse">
            <a:avLst/>
          </a:prstGeom>
          <a:pattFill prst="lgGrid">
            <a:fgClr>
              <a:srgbClr val="4E6128"/>
            </a:fgClr>
            <a:bgClr>
              <a:srgbClr val="D6E3BC"/>
            </a:bgClr>
          </a:pattFill>
          <a:ln w="25400">
            <a:solidFill>
              <a:srgbClr val="4E6128"/>
            </a:solidFill>
            <a:round/>
            <a:headEnd/>
            <a:tailEnd/>
          </a:ln>
        </p:spPr>
        <p:txBody>
          <a:bodyPr/>
          <a:lstStyle/>
          <a:p>
            <a:endParaRPr lang="en-US"/>
          </a:p>
        </p:txBody>
      </p:sp>
      <p:sp>
        <p:nvSpPr>
          <p:cNvPr id="133" name="Oval 30" descr="Large grid"/>
          <p:cNvSpPr>
            <a:spLocks noChangeArrowheads="1"/>
          </p:cNvSpPr>
          <p:nvPr/>
        </p:nvSpPr>
        <p:spPr bwMode="auto">
          <a:xfrm>
            <a:off x="9177830" y="27861510"/>
            <a:ext cx="459520" cy="459459"/>
          </a:xfrm>
          <a:prstGeom prst="ellipse">
            <a:avLst/>
          </a:prstGeom>
          <a:pattFill prst="lgGrid">
            <a:fgClr>
              <a:srgbClr val="C0504D"/>
            </a:fgClr>
            <a:bgClr>
              <a:srgbClr val="F2DBDB"/>
            </a:bgClr>
          </a:pattFill>
          <a:ln w="25400">
            <a:solidFill>
              <a:srgbClr val="943634"/>
            </a:solidFill>
            <a:round/>
            <a:headEnd/>
            <a:tailEnd/>
          </a:ln>
        </p:spPr>
        <p:txBody>
          <a:bodyPr/>
          <a:lstStyle/>
          <a:p>
            <a:endParaRPr lang="en-US"/>
          </a:p>
        </p:txBody>
      </p:sp>
      <p:sp>
        <p:nvSpPr>
          <p:cNvPr id="134" name="Oval 31" descr="Large grid"/>
          <p:cNvSpPr>
            <a:spLocks noChangeArrowheads="1"/>
          </p:cNvSpPr>
          <p:nvPr/>
        </p:nvSpPr>
        <p:spPr bwMode="auto">
          <a:xfrm>
            <a:off x="9288380" y="27953402"/>
            <a:ext cx="459520" cy="459459"/>
          </a:xfrm>
          <a:prstGeom prst="ellipse">
            <a:avLst/>
          </a:prstGeom>
          <a:pattFill prst="lgGrid">
            <a:fgClr>
              <a:srgbClr val="1F497D"/>
            </a:fgClr>
            <a:bgClr>
              <a:srgbClr val="C6D9F1"/>
            </a:bgClr>
          </a:pattFill>
          <a:ln w="25400">
            <a:solidFill>
              <a:srgbClr val="1F497D"/>
            </a:solidFill>
            <a:round/>
            <a:headEnd/>
            <a:tailEnd/>
          </a:ln>
        </p:spPr>
        <p:txBody>
          <a:bodyPr/>
          <a:lstStyle/>
          <a:p>
            <a:endParaRPr lang="en-US"/>
          </a:p>
        </p:txBody>
      </p:sp>
      <p:sp>
        <p:nvSpPr>
          <p:cNvPr id="135" name="Oval 36" descr="Wide downward diagonal"/>
          <p:cNvSpPr>
            <a:spLocks noChangeArrowheads="1"/>
          </p:cNvSpPr>
          <p:nvPr/>
        </p:nvSpPr>
        <p:spPr bwMode="auto">
          <a:xfrm>
            <a:off x="9075261" y="27741176"/>
            <a:ext cx="459520" cy="459459"/>
          </a:xfrm>
          <a:prstGeom prst="ellipse">
            <a:avLst/>
          </a:prstGeom>
          <a:pattFill prst="wdDnDiag">
            <a:fgClr>
              <a:srgbClr val="4E6128"/>
            </a:fgClr>
            <a:bgClr>
              <a:srgbClr val="D6E3BC"/>
            </a:bgClr>
          </a:pattFill>
          <a:ln w="25400">
            <a:solidFill>
              <a:srgbClr val="4E6128"/>
            </a:solidFill>
            <a:round/>
            <a:headEnd/>
            <a:tailEnd/>
          </a:ln>
        </p:spPr>
        <p:txBody>
          <a:bodyPr/>
          <a:lstStyle/>
          <a:p>
            <a:endParaRPr lang="en-US"/>
          </a:p>
        </p:txBody>
      </p:sp>
      <p:sp>
        <p:nvSpPr>
          <p:cNvPr id="136" name="Oval 37" descr="Wide downward diagonal"/>
          <p:cNvSpPr>
            <a:spLocks noChangeArrowheads="1"/>
          </p:cNvSpPr>
          <p:nvPr/>
        </p:nvSpPr>
        <p:spPr bwMode="auto">
          <a:xfrm>
            <a:off x="9185809" y="27865886"/>
            <a:ext cx="459520" cy="459459"/>
          </a:xfrm>
          <a:prstGeom prst="ellipse">
            <a:avLst/>
          </a:prstGeom>
          <a:pattFill prst="wdDnDiag">
            <a:fgClr>
              <a:srgbClr val="C0504D"/>
            </a:fgClr>
            <a:bgClr>
              <a:srgbClr val="F2DBDB"/>
            </a:bgClr>
          </a:pattFill>
          <a:ln w="25400">
            <a:solidFill>
              <a:srgbClr val="943634"/>
            </a:solidFill>
            <a:round/>
            <a:headEnd/>
            <a:tailEnd/>
          </a:ln>
        </p:spPr>
        <p:txBody>
          <a:bodyPr/>
          <a:lstStyle/>
          <a:p>
            <a:endParaRPr lang="en-US"/>
          </a:p>
        </p:txBody>
      </p:sp>
      <p:sp>
        <p:nvSpPr>
          <p:cNvPr id="137" name="Oval 38" descr="Wide downward diagonal"/>
          <p:cNvSpPr>
            <a:spLocks noChangeArrowheads="1"/>
          </p:cNvSpPr>
          <p:nvPr/>
        </p:nvSpPr>
        <p:spPr bwMode="auto">
          <a:xfrm>
            <a:off x="9294080" y="27957778"/>
            <a:ext cx="459520" cy="459459"/>
          </a:xfrm>
          <a:prstGeom prst="ellipse">
            <a:avLst/>
          </a:prstGeom>
          <a:pattFill prst="wdDnDiag">
            <a:fgClr>
              <a:srgbClr val="1F497D"/>
            </a:fgClr>
            <a:bgClr>
              <a:srgbClr val="C6D9F1"/>
            </a:bgClr>
          </a:pattFill>
          <a:ln w="25400">
            <a:solidFill>
              <a:srgbClr val="1F497D"/>
            </a:solidFill>
            <a:round/>
            <a:headEnd/>
            <a:tailEnd/>
          </a:ln>
        </p:spPr>
        <p:txBody>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771" y="2356714"/>
            <a:ext cx="6572845" cy="774700"/>
          </a:xfrm>
          <a:prstGeom prst="rect">
            <a:avLst/>
          </a:prstGeom>
        </p:spPr>
      </p:pic>
      <p:cxnSp>
        <p:nvCxnSpPr>
          <p:cNvPr id="148" name="Straight Connector 147"/>
          <p:cNvCxnSpPr/>
          <p:nvPr/>
        </p:nvCxnSpPr>
        <p:spPr>
          <a:xfrm>
            <a:off x="408960" y="3234221"/>
            <a:ext cx="8021588" cy="0"/>
          </a:xfrm>
          <a:prstGeom prst="line">
            <a:avLst/>
          </a:prstGeom>
        </p:spPr>
        <p:style>
          <a:lnRef idx="2">
            <a:schemeClr val="accent1"/>
          </a:lnRef>
          <a:fillRef idx="0">
            <a:schemeClr val="accent1"/>
          </a:fillRef>
          <a:effectRef idx="1">
            <a:schemeClr val="accent1"/>
          </a:effectRef>
          <a:fontRef idx="minor">
            <a:schemeClr val="tx1"/>
          </a:fontRef>
        </p:style>
      </p:cxnSp>
      <p:sp>
        <p:nvSpPr>
          <p:cNvPr id="155" name="TextBox 154"/>
          <p:cNvSpPr txBox="1"/>
          <p:nvPr/>
        </p:nvSpPr>
        <p:spPr>
          <a:xfrm>
            <a:off x="319156" y="2563419"/>
            <a:ext cx="1196248" cy="369332"/>
          </a:xfrm>
          <a:prstGeom prst="rect">
            <a:avLst/>
          </a:prstGeom>
          <a:noFill/>
        </p:spPr>
        <p:txBody>
          <a:bodyPr wrap="none" rtlCol="0">
            <a:spAutoFit/>
          </a:bodyPr>
          <a:lstStyle/>
          <a:p>
            <a:r>
              <a:rPr lang="en-US" dirty="0" smtClean="0"/>
              <a:t>Feature 11 </a:t>
            </a:r>
            <a:endParaRPr lang="en-US" dirty="0"/>
          </a:p>
        </p:txBody>
      </p:sp>
      <p:cxnSp>
        <p:nvCxnSpPr>
          <p:cNvPr id="159" name="Straight Connector 158"/>
          <p:cNvCxnSpPr/>
          <p:nvPr/>
        </p:nvCxnSpPr>
        <p:spPr>
          <a:xfrm>
            <a:off x="408960" y="2279746"/>
            <a:ext cx="8121688" cy="0"/>
          </a:xfrm>
          <a:prstGeom prst="line">
            <a:avLst/>
          </a:prstGeom>
        </p:spPr>
        <p:style>
          <a:lnRef idx="2">
            <a:schemeClr val="accent1"/>
          </a:lnRef>
          <a:fillRef idx="0">
            <a:schemeClr val="accent1"/>
          </a:fillRef>
          <a:effectRef idx="1">
            <a:schemeClr val="accent1"/>
          </a:effectRef>
          <a:fontRef idx="minor">
            <a:schemeClr val="tx1"/>
          </a:fontRef>
        </p:style>
      </p:cxnSp>
      <p:sp>
        <p:nvSpPr>
          <p:cNvPr id="160" name="TextBox 159"/>
          <p:cNvSpPr txBox="1"/>
          <p:nvPr/>
        </p:nvSpPr>
        <p:spPr>
          <a:xfrm>
            <a:off x="319156" y="1549612"/>
            <a:ext cx="1196248" cy="369332"/>
          </a:xfrm>
          <a:prstGeom prst="rect">
            <a:avLst/>
          </a:prstGeom>
          <a:noFill/>
        </p:spPr>
        <p:txBody>
          <a:bodyPr wrap="none" rtlCol="0">
            <a:spAutoFit/>
          </a:bodyPr>
          <a:lstStyle/>
          <a:p>
            <a:r>
              <a:rPr lang="en-US" dirty="0" smtClean="0"/>
              <a:t>Feature 10</a:t>
            </a:r>
            <a:endParaRPr lang="en-US" dirty="0"/>
          </a:p>
        </p:txBody>
      </p:sp>
      <p:pic>
        <p:nvPicPr>
          <p:cNvPr id="143" name="Picture 1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0305" y="1274084"/>
            <a:ext cx="6474311" cy="846549"/>
          </a:xfrm>
          <a:prstGeom prst="rect">
            <a:avLst/>
          </a:prstGeom>
        </p:spPr>
      </p:pic>
      <p:sp>
        <p:nvSpPr>
          <p:cNvPr id="152" name="TextBox 151"/>
          <p:cNvSpPr txBox="1"/>
          <p:nvPr/>
        </p:nvSpPr>
        <p:spPr>
          <a:xfrm>
            <a:off x="319156" y="3613327"/>
            <a:ext cx="1196248" cy="369332"/>
          </a:xfrm>
          <a:prstGeom prst="rect">
            <a:avLst/>
          </a:prstGeom>
          <a:noFill/>
        </p:spPr>
        <p:txBody>
          <a:bodyPr wrap="none" rtlCol="0">
            <a:spAutoFit/>
          </a:bodyPr>
          <a:lstStyle/>
          <a:p>
            <a:r>
              <a:rPr lang="en-US" dirty="0" smtClean="0"/>
              <a:t>Feature 12</a:t>
            </a:r>
            <a:endParaRPr lang="en-US" dirty="0"/>
          </a:p>
        </p:txBody>
      </p:sp>
      <p:pic>
        <p:nvPicPr>
          <p:cNvPr id="153" name="Picture 152" descr="concept2.png"/>
          <p:cNvPicPr>
            <a:picLocks noChangeAspect="1"/>
          </p:cNvPicPr>
          <p:nvPr/>
        </p:nvPicPr>
        <p:blipFill rotWithShape="1">
          <a:blip r:embed="rId5">
            <a:extLst>
              <a:ext uri="{28A0092B-C50C-407E-A947-70E740481C1C}">
                <a14:useLocalDpi xmlns:a14="http://schemas.microsoft.com/office/drawing/2010/main" val="0"/>
              </a:ext>
            </a:extLst>
          </a:blip>
          <a:srcRect t="5436"/>
          <a:stretch/>
        </p:blipFill>
        <p:spPr>
          <a:xfrm>
            <a:off x="1627189" y="3363557"/>
            <a:ext cx="6515100" cy="828666"/>
          </a:xfrm>
          <a:prstGeom prst="rect">
            <a:avLst/>
          </a:prstGeom>
        </p:spPr>
      </p:pic>
      <p:cxnSp>
        <p:nvCxnSpPr>
          <p:cNvPr id="154" name="Straight Connector 153"/>
          <p:cNvCxnSpPr/>
          <p:nvPr/>
        </p:nvCxnSpPr>
        <p:spPr>
          <a:xfrm>
            <a:off x="408960" y="4320790"/>
            <a:ext cx="8021588" cy="0"/>
          </a:xfrm>
          <a:prstGeom prst="line">
            <a:avLst/>
          </a:prstGeom>
        </p:spPr>
        <p:style>
          <a:lnRef idx="2">
            <a:schemeClr val="accent1"/>
          </a:lnRef>
          <a:fillRef idx="0">
            <a:schemeClr val="accent1"/>
          </a:fillRef>
          <a:effectRef idx="1">
            <a:schemeClr val="accent1"/>
          </a:effectRef>
          <a:fontRef idx="minor">
            <a:schemeClr val="tx1"/>
          </a:fontRef>
        </p:style>
      </p:cxnSp>
      <p:pic>
        <p:nvPicPr>
          <p:cNvPr id="139" name="Picture 138" descr="pizza-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7189" y="4425752"/>
            <a:ext cx="6832600" cy="812800"/>
          </a:xfrm>
          <a:prstGeom prst="rect">
            <a:avLst/>
          </a:prstGeom>
        </p:spPr>
      </p:pic>
      <p:sp>
        <p:nvSpPr>
          <p:cNvPr id="158" name="TextBox 157"/>
          <p:cNvSpPr txBox="1"/>
          <p:nvPr/>
        </p:nvSpPr>
        <p:spPr>
          <a:xfrm>
            <a:off x="319156" y="4686130"/>
            <a:ext cx="1196248" cy="369332"/>
          </a:xfrm>
          <a:prstGeom prst="rect">
            <a:avLst/>
          </a:prstGeom>
          <a:noFill/>
        </p:spPr>
        <p:txBody>
          <a:bodyPr wrap="none" rtlCol="0">
            <a:spAutoFit/>
          </a:bodyPr>
          <a:lstStyle/>
          <a:p>
            <a:r>
              <a:rPr lang="en-US" dirty="0" smtClean="0"/>
              <a:t>Feature 13</a:t>
            </a:r>
            <a:endParaRPr lang="en-US" dirty="0"/>
          </a:p>
        </p:txBody>
      </p:sp>
      <p:sp>
        <p:nvSpPr>
          <p:cNvPr id="165" name="TextBox 164"/>
          <p:cNvSpPr txBox="1"/>
          <p:nvPr/>
        </p:nvSpPr>
        <p:spPr>
          <a:xfrm>
            <a:off x="3914589" y="203805"/>
            <a:ext cx="1881319" cy="523220"/>
          </a:xfrm>
          <a:prstGeom prst="rect">
            <a:avLst/>
          </a:prstGeom>
          <a:noFill/>
        </p:spPr>
        <p:txBody>
          <a:bodyPr wrap="none" rtlCol="0">
            <a:spAutoFit/>
          </a:bodyPr>
          <a:lstStyle/>
          <a:p>
            <a:r>
              <a:rPr lang="en-US" sz="2800" dirty="0" smtClean="0"/>
              <a:t>Best stimuli</a:t>
            </a:r>
            <a:endParaRPr lang="en-US" sz="2800" dirty="0"/>
          </a:p>
        </p:txBody>
      </p:sp>
      <p:pic>
        <p:nvPicPr>
          <p:cNvPr id="3" name="Picture 2" descr="keyboard2-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9473" y="2356714"/>
            <a:ext cx="765143" cy="765143"/>
          </a:xfrm>
          <a:prstGeom prst="rect">
            <a:avLst/>
          </a:prstGeom>
        </p:spPr>
      </p:pic>
      <p:sp>
        <p:nvSpPr>
          <p:cNvPr id="149" name="TextBox 148"/>
          <p:cNvSpPr txBox="1"/>
          <p:nvPr/>
        </p:nvSpPr>
        <p:spPr>
          <a:xfrm>
            <a:off x="0" y="6488668"/>
            <a:ext cx="9324709" cy="369332"/>
          </a:xfrm>
          <a:prstGeom prst="rect">
            <a:avLst/>
          </a:prstGeom>
          <a:noFill/>
        </p:spPr>
        <p:txBody>
          <a:bodyPr wrap="square" rtlCol="0">
            <a:spAutoFit/>
          </a:bodyPr>
          <a:lstStyle/>
          <a:p>
            <a:r>
              <a:rPr lang="en-US" dirty="0" smtClean="0"/>
              <a:t>Le, et al., </a:t>
            </a:r>
            <a:r>
              <a:rPr lang="en-US" i="1" dirty="0" smtClean="0"/>
              <a:t>Building high-level features using large-scale unsupervised learning</a:t>
            </a:r>
            <a:r>
              <a:rPr lang="en-US" dirty="0" smtClean="0"/>
              <a:t>. ICML 2012</a:t>
            </a:r>
            <a:endParaRPr lang="en-US" dirty="0"/>
          </a:p>
        </p:txBody>
      </p:sp>
    </p:spTree>
    <p:extLst>
      <p:ext uri="{BB962C8B-B14F-4D97-AF65-F5344CB8AC3E}">
        <p14:creationId xmlns:p14="http://schemas.microsoft.com/office/powerpoint/2010/main" val="309269973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einstein_color.jpg"/>
          <p:cNvPicPr>
            <a:picLocks noChangeAspect="1"/>
          </p:cNvPicPr>
          <p:nvPr/>
        </p:nvPicPr>
        <p:blipFill rotWithShape="1">
          <a:blip r:embed="rId3">
            <a:extLst>
              <a:ext uri="{28A0092B-C50C-407E-A947-70E740481C1C}">
                <a14:useLocalDpi xmlns:a14="http://schemas.microsoft.com/office/drawing/2010/main" val="0"/>
              </a:ext>
            </a:extLst>
          </a:blip>
          <a:srcRect l="2696" t="1379" r="2006" b="4036"/>
          <a:stretch/>
        </p:blipFill>
        <p:spPr>
          <a:xfrm>
            <a:off x="314261" y="2424639"/>
            <a:ext cx="2002222" cy="2110496"/>
          </a:xfrm>
          <a:prstGeom prst="rect">
            <a:avLst/>
          </a:prstGeom>
        </p:spPr>
      </p:pic>
      <p:pic>
        <p:nvPicPr>
          <p:cNvPr id="21" name="Picture 20" descr="einstein_edge.jpg"/>
          <p:cNvPicPr>
            <a:picLocks noChangeAspect="1"/>
          </p:cNvPicPr>
          <p:nvPr/>
        </p:nvPicPr>
        <p:blipFill rotWithShape="1">
          <a:blip r:embed="rId4">
            <a:extLst>
              <a:ext uri="{28A0092B-C50C-407E-A947-70E740481C1C}">
                <a14:useLocalDpi xmlns:a14="http://schemas.microsoft.com/office/drawing/2010/main" val="0"/>
              </a:ext>
            </a:extLst>
          </a:blip>
          <a:srcRect l="1805" t="979" r="2535" b="1166"/>
          <a:stretch/>
        </p:blipFill>
        <p:spPr>
          <a:xfrm>
            <a:off x="4097402" y="2424639"/>
            <a:ext cx="2000623" cy="2110496"/>
          </a:xfrm>
          <a:prstGeom prst="rect">
            <a:avLst/>
          </a:prstGeom>
        </p:spPr>
      </p:pic>
      <p:cxnSp>
        <p:nvCxnSpPr>
          <p:cNvPr id="24" name="Straight Arrow Connector 23"/>
          <p:cNvCxnSpPr/>
          <p:nvPr/>
        </p:nvCxnSpPr>
        <p:spPr>
          <a:xfrm>
            <a:off x="2386179" y="3436088"/>
            <a:ext cx="121982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6639135" y="3436088"/>
            <a:ext cx="121982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907423" y="3251422"/>
            <a:ext cx="1022335" cy="369332"/>
          </a:xfrm>
          <a:prstGeom prst="rect">
            <a:avLst/>
          </a:prstGeom>
          <a:noFill/>
        </p:spPr>
        <p:txBody>
          <a:bodyPr wrap="none" rtlCol="0">
            <a:spAutoFit/>
          </a:bodyPr>
          <a:lstStyle/>
          <a:p>
            <a:r>
              <a:rPr lang="en-US" dirty="0" smtClean="0"/>
              <a:t>Classifier</a:t>
            </a:r>
          </a:p>
        </p:txBody>
      </p:sp>
      <p:sp>
        <p:nvSpPr>
          <p:cNvPr id="29" name="TextBox 28"/>
          <p:cNvSpPr txBox="1"/>
          <p:nvPr/>
        </p:nvSpPr>
        <p:spPr>
          <a:xfrm>
            <a:off x="3606005" y="4785574"/>
            <a:ext cx="3065225" cy="646331"/>
          </a:xfrm>
          <a:prstGeom prst="rect">
            <a:avLst/>
          </a:prstGeom>
          <a:noFill/>
        </p:spPr>
        <p:txBody>
          <a:bodyPr wrap="none" rtlCol="0">
            <a:spAutoFit/>
          </a:bodyPr>
          <a:lstStyle/>
          <a:p>
            <a:pPr algn="ctr"/>
            <a:r>
              <a:rPr lang="en-US" dirty="0" smtClean="0"/>
              <a:t>Feature extraction</a:t>
            </a:r>
          </a:p>
          <a:p>
            <a:pPr algn="ctr"/>
            <a:r>
              <a:rPr lang="en-US" dirty="0" smtClean="0"/>
              <a:t>(Mostly hand-crafted features)</a:t>
            </a:r>
            <a:endParaRPr lang="en-US" dirty="0"/>
          </a:p>
        </p:txBody>
      </p:sp>
      <p:sp>
        <p:nvSpPr>
          <p:cNvPr id="8" name="TextBox 7"/>
          <p:cNvSpPr txBox="1"/>
          <p:nvPr/>
        </p:nvSpPr>
        <p:spPr>
          <a:xfrm>
            <a:off x="2927133" y="203805"/>
            <a:ext cx="3352500" cy="523220"/>
          </a:xfrm>
          <a:prstGeom prst="rect">
            <a:avLst/>
          </a:prstGeom>
          <a:noFill/>
        </p:spPr>
        <p:txBody>
          <a:bodyPr wrap="none" rtlCol="0">
            <a:spAutoFit/>
          </a:bodyPr>
          <a:lstStyle/>
          <a:p>
            <a:pPr algn="ctr"/>
            <a:r>
              <a:rPr lang="en-US" sz="2800" dirty="0" smtClean="0"/>
              <a:t>#1: Feature Designing</a:t>
            </a:r>
            <a:endParaRPr lang="en-US" sz="2800" dirty="0"/>
          </a:p>
        </p:txBody>
      </p:sp>
    </p:spTree>
    <p:extLst>
      <p:ext uri="{BB962C8B-B14F-4D97-AF65-F5344CB8AC3E}">
        <p14:creationId xmlns:p14="http://schemas.microsoft.com/office/powerpoint/2010/main" val="329258729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01647" y="358149"/>
            <a:ext cx="3555005" cy="523220"/>
          </a:xfrm>
          <a:prstGeom prst="rect">
            <a:avLst/>
          </a:prstGeom>
          <a:noFill/>
        </p:spPr>
        <p:txBody>
          <a:bodyPr wrap="none" rtlCol="0">
            <a:spAutoFit/>
          </a:bodyPr>
          <a:lstStyle/>
          <a:p>
            <a:r>
              <a:rPr lang="en-US" sz="2800" dirty="0" err="1" smtClean="0"/>
              <a:t>ImageNet</a:t>
            </a:r>
            <a:r>
              <a:rPr lang="en-US" sz="2800" dirty="0" smtClean="0"/>
              <a:t> classification</a:t>
            </a:r>
            <a:endParaRPr lang="en-US" sz="2800" dirty="0"/>
          </a:p>
        </p:txBody>
      </p:sp>
      <p:sp>
        <p:nvSpPr>
          <p:cNvPr id="9" name="TextBox 8"/>
          <p:cNvSpPr txBox="1"/>
          <p:nvPr/>
        </p:nvSpPr>
        <p:spPr>
          <a:xfrm>
            <a:off x="859208" y="1385389"/>
            <a:ext cx="4388341" cy="2031325"/>
          </a:xfrm>
          <a:prstGeom prst="rect">
            <a:avLst/>
          </a:prstGeom>
          <a:noFill/>
        </p:spPr>
        <p:txBody>
          <a:bodyPr wrap="none" rtlCol="0">
            <a:spAutoFit/>
          </a:bodyPr>
          <a:lstStyle/>
          <a:p>
            <a:r>
              <a:rPr lang="en-US" dirty="0" smtClean="0"/>
              <a:t>22,000 categories</a:t>
            </a:r>
          </a:p>
          <a:p>
            <a:endParaRPr lang="en-US" dirty="0" smtClean="0"/>
          </a:p>
          <a:p>
            <a:r>
              <a:rPr lang="en-US" dirty="0" smtClean="0"/>
              <a:t>14,000,000 images</a:t>
            </a:r>
          </a:p>
          <a:p>
            <a:endParaRPr lang="en-US" dirty="0" smtClean="0"/>
          </a:p>
          <a:p>
            <a:r>
              <a:rPr lang="en-US" dirty="0" smtClean="0"/>
              <a:t>Hand-engineered features (SIFT, HOG, LBP), </a:t>
            </a:r>
          </a:p>
          <a:p>
            <a:r>
              <a:rPr lang="en-US" dirty="0" smtClean="0"/>
              <a:t>Spatial pyramid,  </a:t>
            </a:r>
            <a:r>
              <a:rPr lang="en-US" dirty="0" err="1" smtClean="0"/>
              <a:t>SparseCoding</a:t>
            </a:r>
            <a:r>
              <a:rPr lang="en-US" dirty="0" smtClean="0"/>
              <a:t>/Compression</a:t>
            </a:r>
          </a:p>
          <a:p>
            <a:endParaRPr lang="en-US" dirty="0"/>
          </a:p>
        </p:txBody>
      </p:sp>
      <p:sp>
        <p:nvSpPr>
          <p:cNvPr id="4" name="TextBox 3"/>
          <p:cNvSpPr txBox="1"/>
          <p:nvPr/>
        </p:nvSpPr>
        <p:spPr>
          <a:xfrm>
            <a:off x="0" y="6488668"/>
            <a:ext cx="9324709" cy="369332"/>
          </a:xfrm>
          <a:prstGeom prst="rect">
            <a:avLst/>
          </a:prstGeom>
          <a:noFill/>
        </p:spPr>
        <p:txBody>
          <a:bodyPr wrap="square" rtlCol="0">
            <a:spAutoFit/>
          </a:bodyPr>
          <a:lstStyle/>
          <a:p>
            <a:r>
              <a:rPr lang="en-US" dirty="0" smtClean="0"/>
              <a:t>Le, et al., </a:t>
            </a:r>
            <a:r>
              <a:rPr lang="en-US" i="1" dirty="0" smtClean="0"/>
              <a:t>Building high-level features using large-scale unsupervised learning</a:t>
            </a:r>
            <a:r>
              <a:rPr lang="en-US" dirty="0" smtClean="0"/>
              <a:t>. ICML 2012</a:t>
            </a:r>
          </a:p>
        </p:txBody>
      </p:sp>
    </p:spTree>
    <p:extLst>
      <p:ext uri="{BB962C8B-B14F-4D97-AF65-F5344CB8AC3E}">
        <p14:creationId xmlns:p14="http://schemas.microsoft.com/office/powerpoint/2010/main" val="212467127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339681" y="358149"/>
            <a:ext cx="4431647" cy="523220"/>
          </a:xfrm>
          <a:prstGeom prst="rect">
            <a:avLst/>
          </a:prstGeom>
          <a:noFill/>
        </p:spPr>
        <p:txBody>
          <a:bodyPr wrap="none" rtlCol="0">
            <a:spAutoFit/>
          </a:bodyPr>
          <a:lstStyle/>
          <a:p>
            <a:r>
              <a:rPr lang="en-US" sz="2800" dirty="0" smtClean="0"/>
              <a:t>22,000 is a lot of categories… </a:t>
            </a:r>
            <a:endParaRPr lang="en-US" sz="2800" dirty="0"/>
          </a:p>
        </p:txBody>
      </p:sp>
      <p:sp>
        <p:nvSpPr>
          <p:cNvPr id="8" name="TextBox 7"/>
          <p:cNvSpPr txBox="1"/>
          <p:nvPr/>
        </p:nvSpPr>
        <p:spPr>
          <a:xfrm>
            <a:off x="649048" y="1024831"/>
            <a:ext cx="4226688" cy="5909308"/>
          </a:xfrm>
          <a:prstGeom prst="rect">
            <a:avLst/>
          </a:prstGeom>
          <a:noFill/>
        </p:spPr>
        <p:txBody>
          <a:bodyPr wrap="none" rtlCol="0">
            <a:spAutoFit/>
          </a:bodyPr>
          <a:lstStyle/>
          <a:p>
            <a:r>
              <a:rPr lang="en-US" sz="1400" dirty="0" smtClean="0"/>
              <a:t>…</a:t>
            </a:r>
          </a:p>
          <a:p>
            <a:r>
              <a:rPr lang="en-US" sz="1400" dirty="0" err="1" smtClean="0"/>
              <a:t>smoothhound</a:t>
            </a:r>
            <a:r>
              <a:rPr lang="en-US" sz="1400" dirty="0"/>
              <a:t>, </a:t>
            </a:r>
            <a:r>
              <a:rPr lang="en-US" sz="1400" dirty="0" err="1"/>
              <a:t>smoothhound</a:t>
            </a:r>
            <a:r>
              <a:rPr lang="en-US" sz="1400" dirty="0"/>
              <a:t> shark, </a:t>
            </a:r>
            <a:r>
              <a:rPr lang="en-US" sz="1400" dirty="0" err="1"/>
              <a:t>Mustelus</a:t>
            </a:r>
            <a:r>
              <a:rPr lang="en-US" sz="1400" dirty="0"/>
              <a:t> </a:t>
            </a:r>
            <a:r>
              <a:rPr lang="en-US" sz="1400" dirty="0" err="1"/>
              <a:t>mustelus</a:t>
            </a:r>
            <a:endParaRPr lang="en-US" sz="1400" dirty="0"/>
          </a:p>
          <a:p>
            <a:r>
              <a:rPr lang="en-US" sz="1400" dirty="0" smtClean="0"/>
              <a:t>American </a:t>
            </a:r>
            <a:r>
              <a:rPr lang="en-US" sz="1400" dirty="0"/>
              <a:t>smooth dogfish, </a:t>
            </a:r>
            <a:r>
              <a:rPr lang="en-US" sz="1400" dirty="0" err="1"/>
              <a:t>Mustelus</a:t>
            </a:r>
            <a:r>
              <a:rPr lang="en-US" sz="1400" dirty="0"/>
              <a:t> </a:t>
            </a:r>
            <a:r>
              <a:rPr lang="en-US" sz="1400" dirty="0" err="1"/>
              <a:t>canis</a:t>
            </a:r>
            <a:endParaRPr lang="en-US" sz="1400" dirty="0"/>
          </a:p>
          <a:p>
            <a:r>
              <a:rPr lang="en-US" sz="1400" dirty="0" smtClean="0"/>
              <a:t>Florida </a:t>
            </a:r>
            <a:r>
              <a:rPr lang="en-US" sz="1400" dirty="0" err="1"/>
              <a:t>smoothhound</a:t>
            </a:r>
            <a:r>
              <a:rPr lang="en-US" sz="1400" dirty="0"/>
              <a:t>, </a:t>
            </a:r>
            <a:r>
              <a:rPr lang="en-US" sz="1400" dirty="0" err="1"/>
              <a:t>Mustelus</a:t>
            </a:r>
            <a:r>
              <a:rPr lang="en-US" sz="1400" dirty="0"/>
              <a:t> </a:t>
            </a:r>
            <a:r>
              <a:rPr lang="en-US" sz="1400" dirty="0" err="1"/>
              <a:t>norrisi</a:t>
            </a:r>
            <a:endParaRPr lang="en-US" sz="1400" dirty="0"/>
          </a:p>
          <a:p>
            <a:r>
              <a:rPr lang="en-US" sz="1400" dirty="0" err="1" smtClean="0"/>
              <a:t>whitetip</a:t>
            </a:r>
            <a:r>
              <a:rPr lang="en-US" sz="1400" dirty="0" smtClean="0"/>
              <a:t> </a:t>
            </a:r>
            <a:r>
              <a:rPr lang="en-US" sz="1400" dirty="0"/>
              <a:t>shark, reef </a:t>
            </a:r>
            <a:r>
              <a:rPr lang="en-US" sz="1400" dirty="0" err="1"/>
              <a:t>whitetip</a:t>
            </a:r>
            <a:r>
              <a:rPr lang="en-US" sz="1400" dirty="0"/>
              <a:t> shark, </a:t>
            </a:r>
            <a:r>
              <a:rPr lang="en-US" sz="1400" dirty="0" err="1"/>
              <a:t>Triaenodon</a:t>
            </a:r>
            <a:r>
              <a:rPr lang="en-US" sz="1400" dirty="0"/>
              <a:t> </a:t>
            </a:r>
            <a:r>
              <a:rPr lang="en-US" sz="1400" dirty="0" err="1"/>
              <a:t>obseus</a:t>
            </a:r>
            <a:endParaRPr lang="en-US" sz="1400" dirty="0"/>
          </a:p>
          <a:p>
            <a:r>
              <a:rPr lang="en-US" sz="1400" dirty="0" smtClean="0"/>
              <a:t>Atlantic </a:t>
            </a:r>
            <a:r>
              <a:rPr lang="en-US" sz="1400" dirty="0"/>
              <a:t>spiny dogfish, </a:t>
            </a:r>
            <a:r>
              <a:rPr lang="en-US" sz="1400" dirty="0" err="1"/>
              <a:t>Squalus</a:t>
            </a:r>
            <a:r>
              <a:rPr lang="en-US" sz="1400" dirty="0"/>
              <a:t> </a:t>
            </a:r>
            <a:r>
              <a:rPr lang="en-US" sz="1400" dirty="0" err="1"/>
              <a:t>acanthias</a:t>
            </a:r>
            <a:endParaRPr lang="en-US" sz="1400" dirty="0"/>
          </a:p>
          <a:p>
            <a:r>
              <a:rPr lang="en-US" sz="1400" dirty="0" smtClean="0"/>
              <a:t>Pacific </a:t>
            </a:r>
            <a:r>
              <a:rPr lang="en-US" sz="1400" dirty="0"/>
              <a:t>spiny dogfish, </a:t>
            </a:r>
            <a:r>
              <a:rPr lang="en-US" sz="1400" dirty="0" err="1"/>
              <a:t>Squalus</a:t>
            </a:r>
            <a:r>
              <a:rPr lang="en-US" sz="1400" dirty="0"/>
              <a:t> </a:t>
            </a:r>
            <a:r>
              <a:rPr lang="en-US" sz="1400" dirty="0" err="1"/>
              <a:t>suckleyi</a:t>
            </a:r>
            <a:endParaRPr lang="en-US" sz="1400" dirty="0"/>
          </a:p>
          <a:p>
            <a:r>
              <a:rPr lang="en-US" sz="1400" dirty="0" smtClean="0"/>
              <a:t>hammerhead</a:t>
            </a:r>
            <a:r>
              <a:rPr lang="en-US" sz="1400" dirty="0"/>
              <a:t>, hammerhead shark</a:t>
            </a:r>
          </a:p>
          <a:p>
            <a:r>
              <a:rPr lang="en-US" sz="1400" dirty="0" smtClean="0"/>
              <a:t>smooth </a:t>
            </a:r>
            <a:r>
              <a:rPr lang="en-US" sz="1400" dirty="0"/>
              <a:t>hammerhead, </a:t>
            </a:r>
            <a:r>
              <a:rPr lang="en-US" sz="1400" dirty="0" err="1"/>
              <a:t>Sphyrna</a:t>
            </a:r>
            <a:r>
              <a:rPr lang="en-US" sz="1400" dirty="0"/>
              <a:t> </a:t>
            </a:r>
            <a:r>
              <a:rPr lang="en-US" sz="1400" dirty="0" err="1"/>
              <a:t>zygaena</a:t>
            </a:r>
            <a:endParaRPr lang="en-US" sz="1400" dirty="0"/>
          </a:p>
          <a:p>
            <a:r>
              <a:rPr lang="en-US" sz="1400" dirty="0" err="1" smtClean="0"/>
              <a:t>smalleye</a:t>
            </a:r>
            <a:r>
              <a:rPr lang="en-US" sz="1400" dirty="0" smtClean="0"/>
              <a:t> </a:t>
            </a:r>
            <a:r>
              <a:rPr lang="en-US" sz="1400" dirty="0"/>
              <a:t>hammerhead, </a:t>
            </a:r>
            <a:r>
              <a:rPr lang="en-US" sz="1400" dirty="0" err="1"/>
              <a:t>Sphyrna</a:t>
            </a:r>
            <a:r>
              <a:rPr lang="en-US" sz="1400" dirty="0"/>
              <a:t> </a:t>
            </a:r>
            <a:r>
              <a:rPr lang="en-US" sz="1400" dirty="0" err="1"/>
              <a:t>tudes</a:t>
            </a:r>
            <a:endParaRPr lang="en-US" sz="1400" dirty="0"/>
          </a:p>
          <a:p>
            <a:r>
              <a:rPr lang="en-US" sz="1400" dirty="0" smtClean="0"/>
              <a:t>shovelhead</a:t>
            </a:r>
            <a:r>
              <a:rPr lang="en-US" sz="1400" dirty="0"/>
              <a:t>, </a:t>
            </a:r>
            <a:r>
              <a:rPr lang="en-US" sz="1400" dirty="0" err="1"/>
              <a:t>bonnethead</a:t>
            </a:r>
            <a:r>
              <a:rPr lang="en-US" sz="1400" dirty="0"/>
              <a:t>, bonnet shark, </a:t>
            </a:r>
            <a:r>
              <a:rPr lang="en-US" sz="1400" dirty="0" err="1"/>
              <a:t>Sphyrna</a:t>
            </a:r>
            <a:r>
              <a:rPr lang="en-US" sz="1400" dirty="0"/>
              <a:t> </a:t>
            </a:r>
            <a:r>
              <a:rPr lang="en-US" sz="1400" dirty="0" err="1"/>
              <a:t>tiburo</a:t>
            </a:r>
            <a:endParaRPr lang="en-US" sz="1400" dirty="0"/>
          </a:p>
          <a:p>
            <a:r>
              <a:rPr lang="en-US" sz="1400" dirty="0" smtClean="0"/>
              <a:t>angel </a:t>
            </a:r>
            <a:r>
              <a:rPr lang="en-US" sz="1400" dirty="0"/>
              <a:t>shark, angelfish, </a:t>
            </a:r>
            <a:r>
              <a:rPr lang="en-US" sz="1400" dirty="0" err="1"/>
              <a:t>Squatina</a:t>
            </a:r>
            <a:r>
              <a:rPr lang="en-US" sz="1400" dirty="0"/>
              <a:t> </a:t>
            </a:r>
            <a:r>
              <a:rPr lang="en-US" sz="1400" dirty="0" err="1"/>
              <a:t>squatina</a:t>
            </a:r>
            <a:r>
              <a:rPr lang="en-US" sz="1400" dirty="0"/>
              <a:t>, monkfish</a:t>
            </a:r>
          </a:p>
          <a:p>
            <a:r>
              <a:rPr lang="en-US" sz="1400" dirty="0" smtClean="0"/>
              <a:t>electric </a:t>
            </a:r>
            <a:r>
              <a:rPr lang="en-US" sz="1400" dirty="0"/>
              <a:t>ray, crampfish, </a:t>
            </a:r>
            <a:r>
              <a:rPr lang="en-US" sz="1400" dirty="0" err="1"/>
              <a:t>numbfish</a:t>
            </a:r>
            <a:r>
              <a:rPr lang="en-US" sz="1400" dirty="0"/>
              <a:t>, torpedo</a:t>
            </a:r>
          </a:p>
          <a:p>
            <a:r>
              <a:rPr lang="en-US" sz="1400" dirty="0" err="1" smtClean="0"/>
              <a:t>smalltooth</a:t>
            </a:r>
            <a:r>
              <a:rPr lang="en-US" sz="1400" dirty="0" smtClean="0"/>
              <a:t> </a:t>
            </a:r>
            <a:r>
              <a:rPr lang="en-US" sz="1400" dirty="0"/>
              <a:t>sawfish, </a:t>
            </a:r>
            <a:r>
              <a:rPr lang="en-US" sz="1400" dirty="0" err="1"/>
              <a:t>Pristis</a:t>
            </a:r>
            <a:r>
              <a:rPr lang="en-US" sz="1400" dirty="0"/>
              <a:t> </a:t>
            </a:r>
            <a:r>
              <a:rPr lang="en-US" sz="1400" dirty="0" err="1"/>
              <a:t>pectinatus</a:t>
            </a:r>
            <a:endParaRPr lang="en-US" sz="1400" dirty="0"/>
          </a:p>
          <a:p>
            <a:r>
              <a:rPr lang="en-US" sz="1400" dirty="0"/>
              <a:t>g</a:t>
            </a:r>
            <a:r>
              <a:rPr lang="is-IS" sz="1400" dirty="0" smtClean="0"/>
              <a:t>uitarfish</a:t>
            </a:r>
            <a:endParaRPr lang="is-IS" sz="1400" dirty="0"/>
          </a:p>
          <a:p>
            <a:r>
              <a:rPr lang="tr-TR" sz="1400" dirty="0" err="1" smtClean="0"/>
              <a:t>roughtail</a:t>
            </a:r>
            <a:r>
              <a:rPr lang="tr-TR" sz="1400" dirty="0" smtClean="0"/>
              <a:t> </a:t>
            </a:r>
            <a:r>
              <a:rPr lang="tr-TR" sz="1400" dirty="0" err="1"/>
              <a:t>stingray</a:t>
            </a:r>
            <a:r>
              <a:rPr lang="tr-TR" sz="1400" dirty="0"/>
              <a:t>, </a:t>
            </a:r>
            <a:r>
              <a:rPr lang="tr-TR" sz="1400" dirty="0" err="1"/>
              <a:t>Dasyatis</a:t>
            </a:r>
            <a:r>
              <a:rPr lang="tr-TR" sz="1400" dirty="0"/>
              <a:t> </a:t>
            </a:r>
            <a:r>
              <a:rPr lang="tr-TR" sz="1400" dirty="0" err="1"/>
              <a:t>centroura</a:t>
            </a:r>
            <a:endParaRPr lang="tr-TR" sz="1400" dirty="0"/>
          </a:p>
          <a:p>
            <a:r>
              <a:rPr lang="tr-TR" sz="1400" dirty="0" err="1" smtClean="0"/>
              <a:t>butterfly</a:t>
            </a:r>
            <a:r>
              <a:rPr lang="tr-TR" sz="1400" dirty="0" smtClean="0"/>
              <a:t> </a:t>
            </a:r>
            <a:r>
              <a:rPr lang="tr-TR" sz="1400" dirty="0"/>
              <a:t>ray</a:t>
            </a:r>
          </a:p>
          <a:p>
            <a:r>
              <a:rPr lang="en-US" sz="1400" dirty="0" smtClean="0"/>
              <a:t>eagle </a:t>
            </a:r>
            <a:r>
              <a:rPr lang="en-US" sz="1400" dirty="0"/>
              <a:t>ray</a:t>
            </a:r>
          </a:p>
          <a:p>
            <a:r>
              <a:rPr lang="en-US" sz="1400" dirty="0" smtClean="0"/>
              <a:t>spotted </a:t>
            </a:r>
            <a:r>
              <a:rPr lang="en-US" sz="1400" dirty="0"/>
              <a:t>eagle ray, spotted ray, </a:t>
            </a:r>
            <a:r>
              <a:rPr lang="en-US" sz="1400" dirty="0" err="1"/>
              <a:t>Aetobatus</a:t>
            </a:r>
            <a:r>
              <a:rPr lang="en-US" sz="1400" dirty="0"/>
              <a:t> </a:t>
            </a:r>
            <a:r>
              <a:rPr lang="en-US" sz="1400" dirty="0" err="1"/>
              <a:t>narinari</a:t>
            </a:r>
            <a:endParaRPr lang="en-US" sz="1400" dirty="0"/>
          </a:p>
          <a:p>
            <a:r>
              <a:rPr lang="en-US" sz="1400" dirty="0" err="1" smtClean="0"/>
              <a:t>cownose</a:t>
            </a:r>
            <a:r>
              <a:rPr lang="en-US" sz="1400" dirty="0" smtClean="0"/>
              <a:t> </a:t>
            </a:r>
            <a:r>
              <a:rPr lang="en-US" sz="1400" dirty="0"/>
              <a:t>ray, cow-nosed ray, </a:t>
            </a:r>
            <a:r>
              <a:rPr lang="en-US" sz="1400" dirty="0" err="1"/>
              <a:t>Rhinoptera</a:t>
            </a:r>
            <a:r>
              <a:rPr lang="en-US" sz="1400" dirty="0"/>
              <a:t> </a:t>
            </a:r>
            <a:r>
              <a:rPr lang="en-US" sz="1400" dirty="0" err="1"/>
              <a:t>bonasus</a:t>
            </a:r>
            <a:endParaRPr lang="en-US" sz="1400" dirty="0"/>
          </a:p>
          <a:p>
            <a:r>
              <a:rPr lang="en-US" sz="1400" dirty="0" smtClean="0"/>
              <a:t>manta</a:t>
            </a:r>
            <a:r>
              <a:rPr lang="en-US" sz="1400" dirty="0"/>
              <a:t>, manta ray, devilfish</a:t>
            </a:r>
          </a:p>
          <a:p>
            <a:r>
              <a:rPr lang="en-US" sz="1400" dirty="0" smtClean="0"/>
              <a:t>Atlantic </a:t>
            </a:r>
            <a:r>
              <a:rPr lang="en-US" sz="1400" dirty="0"/>
              <a:t>manta, Manta </a:t>
            </a:r>
            <a:r>
              <a:rPr lang="en-US" sz="1400" dirty="0" err="1"/>
              <a:t>birostris</a:t>
            </a:r>
            <a:endParaRPr lang="en-US" sz="1400" dirty="0"/>
          </a:p>
          <a:p>
            <a:r>
              <a:rPr lang="en-US" sz="1400" dirty="0" smtClean="0"/>
              <a:t>devil </a:t>
            </a:r>
            <a:r>
              <a:rPr lang="en-US" sz="1400" dirty="0"/>
              <a:t>ray, </a:t>
            </a:r>
            <a:r>
              <a:rPr lang="en-US" sz="1400" dirty="0" err="1"/>
              <a:t>Mobula</a:t>
            </a:r>
            <a:r>
              <a:rPr lang="en-US" sz="1400" dirty="0"/>
              <a:t> </a:t>
            </a:r>
            <a:r>
              <a:rPr lang="en-US" sz="1400" dirty="0" err="1"/>
              <a:t>hypostoma</a:t>
            </a:r>
            <a:endParaRPr lang="en-US" sz="1400" dirty="0"/>
          </a:p>
          <a:p>
            <a:r>
              <a:rPr lang="en-US" sz="1400" dirty="0" smtClean="0"/>
              <a:t>grey </a:t>
            </a:r>
            <a:r>
              <a:rPr lang="en-US" sz="1400" dirty="0"/>
              <a:t>skate, gray skate, Raja </a:t>
            </a:r>
            <a:r>
              <a:rPr lang="en-US" sz="1400" dirty="0" err="1"/>
              <a:t>batis</a:t>
            </a:r>
            <a:endParaRPr lang="en-US" sz="1400" dirty="0"/>
          </a:p>
          <a:p>
            <a:r>
              <a:rPr lang="en-US" sz="1400" dirty="0" smtClean="0"/>
              <a:t>little </a:t>
            </a:r>
            <a:r>
              <a:rPr lang="en-US" sz="1400" dirty="0"/>
              <a:t>skate, Raja </a:t>
            </a:r>
            <a:r>
              <a:rPr lang="en-US" sz="1400" dirty="0" err="1" smtClean="0"/>
              <a:t>erinacea</a:t>
            </a:r>
            <a:endParaRPr lang="en-US" sz="1400" dirty="0"/>
          </a:p>
          <a:p>
            <a:r>
              <a:rPr lang="en-US" sz="1400" dirty="0" smtClean="0"/>
              <a:t>…</a:t>
            </a:r>
            <a:endParaRPr lang="en-US" sz="1400" dirty="0"/>
          </a:p>
        </p:txBody>
      </p:sp>
      <p:pic>
        <p:nvPicPr>
          <p:cNvPr id="9" name="Picture 8" descr="122605522_190633b05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0807" y="2475743"/>
            <a:ext cx="1316975" cy="987731"/>
          </a:xfrm>
          <a:prstGeom prst="rect">
            <a:avLst/>
          </a:prstGeom>
        </p:spPr>
      </p:pic>
      <p:pic>
        <p:nvPicPr>
          <p:cNvPr id="20" name="Picture 19" descr="182057624_070cb8f3a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0584" y="2475743"/>
            <a:ext cx="1279444" cy="987731"/>
          </a:xfrm>
          <a:prstGeom prst="rect">
            <a:avLst/>
          </a:prstGeom>
        </p:spPr>
      </p:pic>
      <p:pic>
        <p:nvPicPr>
          <p:cNvPr id="21" name="Picture 20" descr="2144442372_6f59b15fc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2857" y="2475743"/>
            <a:ext cx="1316975" cy="987731"/>
          </a:xfrm>
          <a:prstGeom prst="rect">
            <a:avLst/>
          </a:prstGeom>
        </p:spPr>
      </p:pic>
      <p:pic>
        <p:nvPicPr>
          <p:cNvPr id="23" name="Picture 22" descr="1338400888_595cb269f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3413" y="3960111"/>
            <a:ext cx="1266615" cy="978547"/>
          </a:xfrm>
          <a:prstGeom prst="rect">
            <a:avLst/>
          </a:prstGeom>
        </p:spPr>
      </p:pic>
      <p:sp>
        <p:nvSpPr>
          <p:cNvPr id="25" name="Frame 24"/>
          <p:cNvSpPr/>
          <p:nvPr/>
        </p:nvSpPr>
        <p:spPr>
          <a:xfrm>
            <a:off x="692773" y="4271620"/>
            <a:ext cx="2835252" cy="295036"/>
          </a:xfrm>
          <a:prstGeom prst="fra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26" name="Frame 25"/>
          <p:cNvSpPr/>
          <p:nvPr/>
        </p:nvSpPr>
        <p:spPr>
          <a:xfrm>
            <a:off x="692772" y="5514372"/>
            <a:ext cx="2424719" cy="295036"/>
          </a:xfrm>
          <a:prstGeom prst="fram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5170807" y="2167878"/>
            <a:ext cx="944790" cy="369332"/>
          </a:xfrm>
          <a:prstGeom prst="rect">
            <a:avLst/>
          </a:prstGeom>
          <a:noFill/>
        </p:spPr>
        <p:txBody>
          <a:bodyPr wrap="none" rtlCol="0">
            <a:spAutoFit/>
          </a:bodyPr>
          <a:lstStyle/>
          <a:p>
            <a:r>
              <a:rPr lang="en-US" dirty="0" smtClean="0"/>
              <a:t>Stingray</a:t>
            </a:r>
            <a:endParaRPr lang="en-US" dirty="0"/>
          </a:p>
        </p:txBody>
      </p:sp>
      <p:sp>
        <p:nvSpPr>
          <p:cNvPr id="28" name="TextBox 27"/>
          <p:cNvSpPr txBox="1"/>
          <p:nvPr/>
        </p:nvSpPr>
        <p:spPr>
          <a:xfrm>
            <a:off x="5170807" y="3599403"/>
            <a:ext cx="1097288" cy="369332"/>
          </a:xfrm>
          <a:prstGeom prst="rect">
            <a:avLst/>
          </a:prstGeom>
          <a:noFill/>
        </p:spPr>
        <p:txBody>
          <a:bodyPr wrap="none" rtlCol="0">
            <a:spAutoFit/>
          </a:bodyPr>
          <a:lstStyle/>
          <a:p>
            <a:r>
              <a:rPr lang="en-US" dirty="0" err="1" smtClean="0"/>
              <a:t>Mantaray</a:t>
            </a:r>
            <a:endParaRPr lang="en-US" dirty="0"/>
          </a:p>
        </p:txBody>
      </p:sp>
      <p:pic>
        <p:nvPicPr>
          <p:cNvPr id="14"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68026" t="23190" r="946" b="7767"/>
          <a:stretch/>
        </p:blipFill>
        <p:spPr bwMode="auto">
          <a:xfrm>
            <a:off x="5170807" y="3968735"/>
            <a:ext cx="1309911" cy="96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5"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35172" t="18647" r="34080" b="14851"/>
          <a:stretch/>
        </p:blipFill>
        <p:spPr bwMode="auto">
          <a:xfrm>
            <a:off x="7802857" y="3968734"/>
            <a:ext cx="1316975" cy="96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296497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P spid="2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2195" y="1713367"/>
            <a:ext cx="2875702" cy="1107996"/>
          </a:xfrm>
          <a:prstGeom prst="rect">
            <a:avLst/>
          </a:prstGeom>
          <a:noFill/>
        </p:spPr>
        <p:txBody>
          <a:bodyPr wrap="square" rtlCol="0">
            <a:spAutoFit/>
          </a:bodyPr>
          <a:lstStyle/>
          <a:p>
            <a:r>
              <a:rPr lang="en-US" sz="6600" dirty="0" smtClean="0"/>
              <a:t>0.005%</a:t>
            </a:r>
            <a:endParaRPr lang="en-US" sz="6600" dirty="0"/>
          </a:p>
        </p:txBody>
      </p:sp>
      <p:sp>
        <p:nvSpPr>
          <p:cNvPr id="5" name="TextBox 4"/>
          <p:cNvSpPr txBox="1"/>
          <p:nvPr/>
        </p:nvSpPr>
        <p:spPr>
          <a:xfrm>
            <a:off x="1039035" y="2733297"/>
            <a:ext cx="2000818" cy="461665"/>
          </a:xfrm>
          <a:prstGeom prst="rect">
            <a:avLst/>
          </a:prstGeom>
          <a:noFill/>
        </p:spPr>
        <p:txBody>
          <a:bodyPr wrap="none" rtlCol="0">
            <a:spAutoFit/>
          </a:bodyPr>
          <a:lstStyle/>
          <a:p>
            <a:r>
              <a:rPr lang="en-US" sz="2400" dirty="0" smtClean="0"/>
              <a:t>Random guess</a:t>
            </a:r>
            <a:endParaRPr lang="en-US" sz="2400" dirty="0"/>
          </a:p>
        </p:txBody>
      </p:sp>
      <p:sp>
        <p:nvSpPr>
          <p:cNvPr id="7" name="TextBox 6"/>
          <p:cNvSpPr txBox="1"/>
          <p:nvPr/>
        </p:nvSpPr>
        <p:spPr>
          <a:xfrm>
            <a:off x="4035651" y="1713367"/>
            <a:ext cx="1894178" cy="1107996"/>
          </a:xfrm>
          <a:prstGeom prst="rect">
            <a:avLst/>
          </a:prstGeom>
          <a:noFill/>
        </p:spPr>
        <p:txBody>
          <a:bodyPr wrap="square" rtlCol="0">
            <a:spAutoFit/>
          </a:bodyPr>
          <a:lstStyle/>
          <a:p>
            <a:r>
              <a:rPr lang="en-US" sz="6600" dirty="0" smtClean="0"/>
              <a:t>9.5%</a:t>
            </a:r>
            <a:endParaRPr lang="en-US" sz="6600" dirty="0"/>
          </a:p>
        </p:txBody>
      </p:sp>
      <p:sp>
        <p:nvSpPr>
          <p:cNvPr id="10" name="TextBox 9"/>
          <p:cNvSpPr txBox="1"/>
          <p:nvPr/>
        </p:nvSpPr>
        <p:spPr>
          <a:xfrm>
            <a:off x="6633448" y="1713367"/>
            <a:ext cx="1894178" cy="1107996"/>
          </a:xfrm>
          <a:prstGeom prst="rect">
            <a:avLst/>
          </a:prstGeom>
          <a:noFill/>
        </p:spPr>
        <p:txBody>
          <a:bodyPr wrap="square" rtlCol="0">
            <a:spAutoFit/>
          </a:bodyPr>
          <a:lstStyle/>
          <a:p>
            <a:pPr algn="ctr"/>
            <a:r>
              <a:rPr lang="en-US" sz="6600" dirty="0" smtClean="0">
                <a:solidFill>
                  <a:srgbClr val="FF0000"/>
                </a:solidFill>
              </a:rPr>
              <a:t>?</a:t>
            </a:r>
            <a:endParaRPr lang="en-US" sz="6600" dirty="0">
              <a:solidFill>
                <a:srgbClr val="FF0000"/>
              </a:solidFill>
            </a:endParaRPr>
          </a:p>
        </p:txBody>
      </p:sp>
      <p:sp>
        <p:nvSpPr>
          <p:cNvPr id="11" name="TextBox 10"/>
          <p:cNvSpPr txBox="1"/>
          <p:nvPr/>
        </p:nvSpPr>
        <p:spPr>
          <a:xfrm>
            <a:off x="6473738" y="2733297"/>
            <a:ext cx="2238864" cy="830997"/>
          </a:xfrm>
          <a:prstGeom prst="rect">
            <a:avLst/>
          </a:prstGeom>
          <a:noFill/>
        </p:spPr>
        <p:txBody>
          <a:bodyPr wrap="none" rtlCol="0">
            <a:spAutoFit/>
          </a:bodyPr>
          <a:lstStyle/>
          <a:p>
            <a:pPr algn="ctr"/>
            <a:r>
              <a:rPr lang="en-US" sz="2400" dirty="0" smtClean="0"/>
              <a:t>Feature learning </a:t>
            </a:r>
          </a:p>
          <a:p>
            <a:pPr algn="ctr"/>
            <a:r>
              <a:rPr lang="en-US" sz="2400" dirty="0" smtClean="0"/>
              <a:t>From raw pixels</a:t>
            </a:r>
            <a:endParaRPr lang="en-US" sz="2400" dirty="0"/>
          </a:p>
        </p:txBody>
      </p:sp>
      <p:sp>
        <p:nvSpPr>
          <p:cNvPr id="12" name="TextBox 11"/>
          <p:cNvSpPr txBox="1"/>
          <p:nvPr/>
        </p:nvSpPr>
        <p:spPr>
          <a:xfrm>
            <a:off x="3474667" y="2733297"/>
            <a:ext cx="2810535" cy="830997"/>
          </a:xfrm>
          <a:prstGeom prst="rect">
            <a:avLst/>
          </a:prstGeom>
          <a:noFill/>
        </p:spPr>
        <p:txBody>
          <a:bodyPr wrap="none" rtlCol="0">
            <a:spAutoFit/>
          </a:bodyPr>
          <a:lstStyle/>
          <a:p>
            <a:pPr algn="ctr"/>
            <a:r>
              <a:rPr lang="en-US" sz="2400" dirty="0" smtClean="0"/>
              <a:t>State</a:t>
            </a:r>
            <a:r>
              <a:rPr lang="en-US" sz="2400" dirty="0"/>
              <a:t>-</a:t>
            </a:r>
            <a:r>
              <a:rPr lang="en-US" sz="2400" dirty="0" smtClean="0"/>
              <a:t>of-the-art</a:t>
            </a:r>
          </a:p>
          <a:p>
            <a:pPr algn="ctr"/>
            <a:r>
              <a:rPr lang="en-US" sz="2400" dirty="0" smtClean="0"/>
              <a:t>(Weston, </a:t>
            </a:r>
            <a:r>
              <a:rPr lang="en-US" sz="2400" dirty="0" err="1" smtClean="0"/>
              <a:t>Bengio</a:t>
            </a:r>
            <a:r>
              <a:rPr lang="en-US" sz="2400" dirty="0" smtClean="0"/>
              <a:t> ‘11)</a:t>
            </a:r>
            <a:endParaRPr lang="en-US" sz="2400" dirty="0"/>
          </a:p>
        </p:txBody>
      </p:sp>
      <p:sp>
        <p:nvSpPr>
          <p:cNvPr id="13" name="TextBox 12"/>
          <p:cNvSpPr txBox="1"/>
          <p:nvPr/>
        </p:nvSpPr>
        <p:spPr>
          <a:xfrm>
            <a:off x="0" y="6488668"/>
            <a:ext cx="9324709" cy="369332"/>
          </a:xfrm>
          <a:prstGeom prst="rect">
            <a:avLst/>
          </a:prstGeom>
          <a:noFill/>
        </p:spPr>
        <p:txBody>
          <a:bodyPr wrap="square" rtlCol="0">
            <a:spAutoFit/>
          </a:bodyPr>
          <a:lstStyle/>
          <a:p>
            <a:r>
              <a:rPr lang="en-US" dirty="0" smtClean="0"/>
              <a:t>Le, et al., </a:t>
            </a:r>
            <a:r>
              <a:rPr lang="en-US" i="1" dirty="0" smtClean="0"/>
              <a:t>Building high-level features using large-scale unsupervised learning</a:t>
            </a:r>
            <a:r>
              <a:rPr lang="en-US" dirty="0" smtClean="0"/>
              <a:t>. ICML 2012</a:t>
            </a:r>
            <a:endParaRPr lang="en-US" dirty="0"/>
          </a:p>
        </p:txBody>
      </p:sp>
    </p:spTree>
    <p:extLst>
      <p:ext uri="{BB962C8B-B14F-4D97-AF65-F5344CB8AC3E}">
        <p14:creationId xmlns:p14="http://schemas.microsoft.com/office/powerpoint/2010/main" val="68506694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2195" y="1713367"/>
            <a:ext cx="2875702" cy="1107996"/>
          </a:xfrm>
          <a:prstGeom prst="rect">
            <a:avLst/>
          </a:prstGeom>
          <a:noFill/>
        </p:spPr>
        <p:txBody>
          <a:bodyPr wrap="square" rtlCol="0">
            <a:spAutoFit/>
          </a:bodyPr>
          <a:lstStyle/>
          <a:p>
            <a:r>
              <a:rPr lang="en-US" sz="6600" dirty="0" smtClean="0"/>
              <a:t>0.005%</a:t>
            </a:r>
            <a:endParaRPr lang="en-US" sz="6600" dirty="0"/>
          </a:p>
        </p:txBody>
      </p:sp>
      <p:sp>
        <p:nvSpPr>
          <p:cNvPr id="5" name="TextBox 4"/>
          <p:cNvSpPr txBox="1"/>
          <p:nvPr/>
        </p:nvSpPr>
        <p:spPr>
          <a:xfrm>
            <a:off x="1039035" y="2733297"/>
            <a:ext cx="2000818" cy="461665"/>
          </a:xfrm>
          <a:prstGeom prst="rect">
            <a:avLst/>
          </a:prstGeom>
          <a:noFill/>
        </p:spPr>
        <p:txBody>
          <a:bodyPr wrap="none" rtlCol="0">
            <a:spAutoFit/>
          </a:bodyPr>
          <a:lstStyle/>
          <a:p>
            <a:r>
              <a:rPr lang="en-US" sz="2400" dirty="0" smtClean="0"/>
              <a:t>Random guess</a:t>
            </a:r>
            <a:endParaRPr lang="en-US" sz="2400" dirty="0"/>
          </a:p>
        </p:txBody>
      </p:sp>
      <p:sp>
        <p:nvSpPr>
          <p:cNvPr id="7" name="TextBox 6"/>
          <p:cNvSpPr txBox="1"/>
          <p:nvPr/>
        </p:nvSpPr>
        <p:spPr>
          <a:xfrm>
            <a:off x="4035651" y="1713367"/>
            <a:ext cx="1894178" cy="1107996"/>
          </a:xfrm>
          <a:prstGeom prst="rect">
            <a:avLst/>
          </a:prstGeom>
          <a:noFill/>
        </p:spPr>
        <p:txBody>
          <a:bodyPr wrap="square" rtlCol="0">
            <a:spAutoFit/>
          </a:bodyPr>
          <a:lstStyle/>
          <a:p>
            <a:r>
              <a:rPr lang="en-US" sz="6600" dirty="0" smtClean="0"/>
              <a:t>9.5%</a:t>
            </a:r>
            <a:endParaRPr lang="en-US" sz="6600" dirty="0"/>
          </a:p>
        </p:txBody>
      </p:sp>
      <p:sp>
        <p:nvSpPr>
          <p:cNvPr id="8" name="TextBox 7"/>
          <p:cNvSpPr txBox="1"/>
          <p:nvPr/>
        </p:nvSpPr>
        <p:spPr>
          <a:xfrm>
            <a:off x="3474667" y="2733297"/>
            <a:ext cx="2810535" cy="830997"/>
          </a:xfrm>
          <a:prstGeom prst="rect">
            <a:avLst/>
          </a:prstGeom>
          <a:noFill/>
        </p:spPr>
        <p:txBody>
          <a:bodyPr wrap="none" rtlCol="0">
            <a:spAutoFit/>
          </a:bodyPr>
          <a:lstStyle/>
          <a:p>
            <a:pPr algn="ctr"/>
            <a:r>
              <a:rPr lang="en-US" sz="2400" dirty="0" smtClean="0"/>
              <a:t>State-of-the-art</a:t>
            </a:r>
          </a:p>
          <a:p>
            <a:pPr algn="ctr"/>
            <a:r>
              <a:rPr lang="en-US" sz="2400" dirty="0" smtClean="0"/>
              <a:t>(Weston, </a:t>
            </a:r>
            <a:r>
              <a:rPr lang="en-US" sz="2400" dirty="0" err="1" smtClean="0"/>
              <a:t>Bengio</a:t>
            </a:r>
            <a:r>
              <a:rPr lang="en-US" sz="2400" dirty="0" smtClean="0"/>
              <a:t> ‘11)</a:t>
            </a:r>
            <a:endParaRPr lang="en-US" sz="2400" dirty="0"/>
          </a:p>
        </p:txBody>
      </p:sp>
      <p:sp>
        <p:nvSpPr>
          <p:cNvPr id="10" name="TextBox 9"/>
          <p:cNvSpPr txBox="1"/>
          <p:nvPr/>
        </p:nvSpPr>
        <p:spPr>
          <a:xfrm>
            <a:off x="6473738" y="1713367"/>
            <a:ext cx="2510552" cy="1107996"/>
          </a:xfrm>
          <a:prstGeom prst="rect">
            <a:avLst/>
          </a:prstGeom>
          <a:noFill/>
        </p:spPr>
        <p:txBody>
          <a:bodyPr wrap="square" rtlCol="0">
            <a:spAutoFit/>
          </a:bodyPr>
          <a:lstStyle/>
          <a:p>
            <a:pPr algn="ctr"/>
            <a:r>
              <a:rPr lang="en-US" sz="6600" dirty="0" smtClean="0">
                <a:solidFill>
                  <a:srgbClr val="FF0000"/>
                </a:solidFill>
              </a:rPr>
              <a:t>21.3%</a:t>
            </a:r>
            <a:endParaRPr lang="en-US" sz="6600" dirty="0">
              <a:solidFill>
                <a:srgbClr val="FF0000"/>
              </a:solidFill>
            </a:endParaRPr>
          </a:p>
        </p:txBody>
      </p:sp>
      <p:sp>
        <p:nvSpPr>
          <p:cNvPr id="11" name="TextBox 10"/>
          <p:cNvSpPr txBox="1"/>
          <p:nvPr/>
        </p:nvSpPr>
        <p:spPr>
          <a:xfrm>
            <a:off x="6473738" y="2733297"/>
            <a:ext cx="2238864" cy="830997"/>
          </a:xfrm>
          <a:prstGeom prst="rect">
            <a:avLst/>
          </a:prstGeom>
          <a:noFill/>
        </p:spPr>
        <p:txBody>
          <a:bodyPr wrap="none" rtlCol="0">
            <a:spAutoFit/>
          </a:bodyPr>
          <a:lstStyle/>
          <a:p>
            <a:pPr algn="ctr"/>
            <a:r>
              <a:rPr lang="en-US" sz="2400" dirty="0" smtClean="0"/>
              <a:t>Feature learning </a:t>
            </a:r>
          </a:p>
          <a:p>
            <a:pPr algn="ctr"/>
            <a:r>
              <a:rPr lang="en-US" sz="2400" dirty="0" smtClean="0"/>
              <a:t>From raw pixels</a:t>
            </a:r>
            <a:endParaRPr lang="en-US" sz="2400" dirty="0"/>
          </a:p>
        </p:txBody>
      </p:sp>
      <p:sp>
        <p:nvSpPr>
          <p:cNvPr id="12" name="TextBox 11"/>
          <p:cNvSpPr txBox="1"/>
          <p:nvPr/>
        </p:nvSpPr>
        <p:spPr>
          <a:xfrm>
            <a:off x="0" y="6488668"/>
            <a:ext cx="9324709" cy="369332"/>
          </a:xfrm>
          <a:prstGeom prst="rect">
            <a:avLst/>
          </a:prstGeom>
          <a:noFill/>
        </p:spPr>
        <p:txBody>
          <a:bodyPr wrap="square" rtlCol="0">
            <a:spAutoFit/>
          </a:bodyPr>
          <a:lstStyle/>
          <a:p>
            <a:r>
              <a:rPr lang="en-US" dirty="0" smtClean="0"/>
              <a:t>Le, et al., </a:t>
            </a:r>
            <a:r>
              <a:rPr lang="en-US" i="1" dirty="0" smtClean="0"/>
              <a:t>Building high-level features using large-scale unsupervised learning</a:t>
            </a:r>
            <a:r>
              <a:rPr lang="en-US" dirty="0" smtClean="0"/>
              <a:t>. ICML 2012</a:t>
            </a:r>
            <a:endParaRPr lang="en-US" dirty="0"/>
          </a:p>
        </p:txBody>
      </p:sp>
    </p:spTree>
    <p:extLst>
      <p:ext uri="{BB962C8B-B14F-4D97-AF65-F5344CB8AC3E}">
        <p14:creationId xmlns:p14="http://schemas.microsoft.com/office/powerpoint/2010/main" val="18151764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888117" y="618327"/>
            <a:ext cx="184666" cy="369332"/>
          </a:xfrm>
          <a:prstGeom prst="rect">
            <a:avLst/>
          </a:prstGeom>
          <a:noFill/>
        </p:spPr>
        <p:txBody>
          <a:bodyPr wrap="none" rtlCol="0">
            <a:spAutoFit/>
          </a:bodyPr>
          <a:lstStyle/>
          <a:p>
            <a:endParaRPr lang="en-US"/>
          </a:p>
        </p:txBody>
      </p:sp>
      <p:sp>
        <p:nvSpPr>
          <p:cNvPr id="5" name="Rectangle 4"/>
          <p:cNvSpPr/>
          <p:nvPr/>
        </p:nvSpPr>
        <p:spPr>
          <a:xfrm>
            <a:off x="987515" y="6279263"/>
            <a:ext cx="1475489" cy="4188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Image</a:t>
            </a:r>
            <a:endParaRPr lang="en-US" dirty="0"/>
          </a:p>
        </p:txBody>
      </p:sp>
      <p:cxnSp>
        <p:nvCxnSpPr>
          <p:cNvPr id="6" name="Straight Arrow Connector 5"/>
          <p:cNvCxnSpPr>
            <a:stCxn id="5" idx="0"/>
            <a:endCxn id="7" idx="2"/>
          </p:cNvCxnSpPr>
          <p:nvPr/>
        </p:nvCxnSpPr>
        <p:spPr>
          <a:xfrm flipV="1">
            <a:off x="1725260" y="5436479"/>
            <a:ext cx="0" cy="8427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987515" y="5017669"/>
            <a:ext cx="1475489" cy="41881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hidden</a:t>
            </a:r>
            <a:endParaRPr lang="en-US" dirty="0"/>
          </a:p>
        </p:txBody>
      </p:sp>
      <p:sp>
        <p:nvSpPr>
          <p:cNvPr id="8" name="Rectangle 7"/>
          <p:cNvSpPr/>
          <p:nvPr/>
        </p:nvSpPr>
        <p:spPr>
          <a:xfrm>
            <a:off x="987515" y="3852957"/>
            <a:ext cx="1475489" cy="41881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hidden</a:t>
            </a:r>
            <a:endParaRPr lang="en-US" dirty="0"/>
          </a:p>
        </p:txBody>
      </p:sp>
      <p:cxnSp>
        <p:nvCxnSpPr>
          <p:cNvPr id="9" name="Straight Arrow Connector 8"/>
          <p:cNvCxnSpPr>
            <a:stCxn id="7" idx="0"/>
            <a:endCxn id="8" idx="2"/>
          </p:cNvCxnSpPr>
          <p:nvPr/>
        </p:nvCxnSpPr>
        <p:spPr>
          <a:xfrm flipV="1">
            <a:off x="1725260" y="4271767"/>
            <a:ext cx="0" cy="7459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987515" y="2681760"/>
            <a:ext cx="1475489" cy="41881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hidden</a:t>
            </a:r>
            <a:endParaRPr lang="en-US" dirty="0"/>
          </a:p>
        </p:txBody>
      </p:sp>
      <p:cxnSp>
        <p:nvCxnSpPr>
          <p:cNvPr id="11" name="Straight Arrow Connector 10"/>
          <p:cNvCxnSpPr>
            <a:stCxn id="8" idx="0"/>
            <a:endCxn id="10" idx="2"/>
          </p:cNvCxnSpPr>
          <p:nvPr/>
        </p:nvCxnSpPr>
        <p:spPr>
          <a:xfrm flipV="1">
            <a:off x="1725260" y="3100570"/>
            <a:ext cx="0" cy="7523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10" idx="0"/>
            <a:endCxn id="13" idx="2"/>
          </p:cNvCxnSpPr>
          <p:nvPr/>
        </p:nvCxnSpPr>
        <p:spPr>
          <a:xfrm flipV="1">
            <a:off x="1725260" y="1962360"/>
            <a:ext cx="0" cy="719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987515" y="1543550"/>
            <a:ext cx="1475489" cy="41881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prediction</a:t>
            </a:r>
            <a:endParaRPr lang="en-US" dirty="0"/>
          </a:p>
        </p:txBody>
      </p:sp>
      <p:sp>
        <p:nvSpPr>
          <p:cNvPr id="14" name="Rectangle 13"/>
          <p:cNvSpPr/>
          <p:nvPr/>
        </p:nvSpPr>
        <p:spPr>
          <a:xfrm>
            <a:off x="3429048" y="6279263"/>
            <a:ext cx="1475489" cy="4188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Image</a:t>
            </a:r>
            <a:endParaRPr lang="en-US" dirty="0"/>
          </a:p>
        </p:txBody>
      </p:sp>
      <p:cxnSp>
        <p:nvCxnSpPr>
          <p:cNvPr id="15" name="Straight Arrow Connector 14"/>
          <p:cNvCxnSpPr>
            <a:stCxn id="14" idx="0"/>
            <a:endCxn id="16" idx="2"/>
          </p:cNvCxnSpPr>
          <p:nvPr/>
        </p:nvCxnSpPr>
        <p:spPr>
          <a:xfrm flipV="1">
            <a:off x="4166793" y="5436479"/>
            <a:ext cx="0" cy="8427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3429048" y="5017669"/>
            <a:ext cx="1475489" cy="41881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hidden</a:t>
            </a:r>
            <a:endParaRPr lang="en-US" dirty="0"/>
          </a:p>
        </p:txBody>
      </p:sp>
      <p:sp>
        <p:nvSpPr>
          <p:cNvPr id="17" name="Rectangle 16"/>
          <p:cNvSpPr/>
          <p:nvPr/>
        </p:nvSpPr>
        <p:spPr>
          <a:xfrm>
            <a:off x="3429048" y="3852957"/>
            <a:ext cx="1475489" cy="41881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hidden</a:t>
            </a:r>
            <a:endParaRPr lang="en-US" dirty="0"/>
          </a:p>
        </p:txBody>
      </p:sp>
      <p:cxnSp>
        <p:nvCxnSpPr>
          <p:cNvPr id="18" name="Straight Arrow Connector 17"/>
          <p:cNvCxnSpPr>
            <a:stCxn id="16" idx="0"/>
            <a:endCxn id="17" idx="2"/>
          </p:cNvCxnSpPr>
          <p:nvPr/>
        </p:nvCxnSpPr>
        <p:spPr>
          <a:xfrm flipV="1">
            <a:off x="4166793" y="4271767"/>
            <a:ext cx="0" cy="7459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3429048" y="2681760"/>
            <a:ext cx="1475489" cy="41881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hidden</a:t>
            </a:r>
            <a:endParaRPr lang="en-US" dirty="0"/>
          </a:p>
        </p:txBody>
      </p:sp>
      <p:cxnSp>
        <p:nvCxnSpPr>
          <p:cNvPr id="20" name="Straight Arrow Connector 19"/>
          <p:cNvCxnSpPr>
            <a:stCxn id="17" idx="0"/>
            <a:endCxn id="19" idx="2"/>
          </p:cNvCxnSpPr>
          <p:nvPr/>
        </p:nvCxnSpPr>
        <p:spPr>
          <a:xfrm flipV="1">
            <a:off x="4166793" y="3100570"/>
            <a:ext cx="0" cy="7523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9" idx="0"/>
            <a:endCxn id="22" idx="2"/>
          </p:cNvCxnSpPr>
          <p:nvPr/>
        </p:nvCxnSpPr>
        <p:spPr>
          <a:xfrm flipV="1">
            <a:off x="4166793" y="1962360"/>
            <a:ext cx="0" cy="719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3429048" y="1543550"/>
            <a:ext cx="1475489" cy="41881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prediction</a:t>
            </a:r>
            <a:endParaRPr lang="en-US" dirty="0"/>
          </a:p>
        </p:txBody>
      </p:sp>
      <p:sp>
        <p:nvSpPr>
          <p:cNvPr id="23" name="Rectangle 22"/>
          <p:cNvSpPr/>
          <p:nvPr/>
        </p:nvSpPr>
        <p:spPr>
          <a:xfrm>
            <a:off x="5835144" y="6279263"/>
            <a:ext cx="1475489" cy="4188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Image</a:t>
            </a:r>
            <a:endParaRPr lang="en-US" dirty="0"/>
          </a:p>
        </p:txBody>
      </p:sp>
      <p:cxnSp>
        <p:nvCxnSpPr>
          <p:cNvPr id="24" name="Straight Arrow Connector 23"/>
          <p:cNvCxnSpPr>
            <a:stCxn id="23" idx="0"/>
            <a:endCxn id="25" idx="2"/>
          </p:cNvCxnSpPr>
          <p:nvPr/>
        </p:nvCxnSpPr>
        <p:spPr>
          <a:xfrm flipV="1">
            <a:off x="6572889" y="5436479"/>
            <a:ext cx="0" cy="8427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5835144" y="5017669"/>
            <a:ext cx="1475489" cy="41881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hidden</a:t>
            </a:r>
            <a:endParaRPr lang="en-US" dirty="0"/>
          </a:p>
        </p:txBody>
      </p:sp>
      <p:sp>
        <p:nvSpPr>
          <p:cNvPr id="26" name="Rectangle 25"/>
          <p:cNvSpPr/>
          <p:nvPr/>
        </p:nvSpPr>
        <p:spPr>
          <a:xfrm>
            <a:off x="5835144" y="3852957"/>
            <a:ext cx="1475489" cy="41881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hidden</a:t>
            </a:r>
            <a:endParaRPr lang="en-US" dirty="0"/>
          </a:p>
        </p:txBody>
      </p:sp>
      <p:cxnSp>
        <p:nvCxnSpPr>
          <p:cNvPr id="27" name="Straight Arrow Connector 26"/>
          <p:cNvCxnSpPr>
            <a:stCxn id="25" idx="0"/>
            <a:endCxn id="26" idx="2"/>
          </p:cNvCxnSpPr>
          <p:nvPr/>
        </p:nvCxnSpPr>
        <p:spPr>
          <a:xfrm flipV="1">
            <a:off x="6572889" y="4271767"/>
            <a:ext cx="0" cy="7459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5835144" y="2681760"/>
            <a:ext cx="1475489" cy="41881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hidden</a:t>
            </a:r>
            <a:endParaRPr lang="en-US" dirty="0"/>
          </a:p>
        </p:txBody>
      </p:sp>
      <p:cxnSp>
        <p:nvCxnSpPr>
          <p:cNvPr id="29" name="Straight Arrow Connector 28"/>
          <p:cNvCxnSpPr>
            <a:stCxn id="26" idx="0"/>
            <a:endCxn id="28" idx="2"/>
          </p:cNvCxnSpPr>
          <p:nvPr/>
        </p:nvCxnSpPr>
        <p:spPr>
          <a:xfrm flipV="1">
            <a:off x="6572889" y="3100570"/>
            <a:ext cx="0" cy="7523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28" idx="0"/>
            <a:endCxn id="31" idx="2"/>
          </p:cNvCxnSpPr>
          <p:nvPr/>
        </p:nvCxnSpPr>
        <p:spPr>
          <a:xfrm flipV="1">
            <a:off x="6572889" y="1962360"/>
            <a:ext cx="0" cy="719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5835144" y="1543550"/>
            <a:ext cx="1475489" cy="41881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prediction</a:t>
            </a:r>
            <a:endParaRPr lang="en-US" dirty="0"/>
          </a:p>
        </p:txBody>
      </p:sp>
      <p:cxnSp>
        <p:nvCxnSpPr>
          <p:cNvPr id="32" name="Straight Arrow Connector 31"/>
          <p:cNvCxnSpPr>
            <a:stCxn id="13" idx="0"/>
          </p:cNvCxnSpPr>
          <p:nvPr/>
        </p:nvCxnSpPr>
        <p:spPr>
          <a:xfrm flipV="1">
            <a:off x="1725260" y="627194"/>
            <a:ext cx="2251482" cy="9163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22" idx="0"/>
            <a:endCxn id="41" idx="2"/>
          </p:cNvCxnSpPr>
          <p:nvPr/>
        </p:nvCxnSpPr>
        <p:spPr>
          <a:xfrm flipV="1">
            <a:off x="4166793" y="610482"/>
            <a:ext cx="0" cy="9330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31" idx="0"/>
          </p:cNvCxnSpPr>
          <p:nvPr/>
        </p:nvCxnSpPr>
        <p:spPr>
          <a:xfrm flipH="1" flipV="1">
            <a:off x="4281543" y="627194"/>
            <a:ext cx="2291346" cy="9163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1" name="Rectangle 40"/>
          <p:cNvSpPr/>
          <p:nvPr/>
        </p:nvSpPr>
        <p:spPr>
          <a:xfrm>
            <a:off x="3224586" y="191672"/>
            <a:ext cx="1884414" cy="41881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Final prediction</a:t>
            </a:r>
            <a:endParaRPr lang="en-US" dirty="0"/>
          </a:p>
        </p:txBody>
      </p:sp>
    </p:spTree>
    <p:extLst>
      <p:ext uri="{BB962C8B-B14F-4D97-AF65-F5344CB8AC3E}">
        <p14:creationId xmlns:p14="http://schemas.microsoft.com/office/powerpoint/2010/main" val="3816061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9" grpId="0" animBg="1"/>
      <p:bldP spid="22" grpId="0" animBg="1"/>
      <p:bldP spid="23" grpId="0" animBg="1"/>
      <p:bldP spid="25" grpId="0" animBg="1"/>
      <p:bldP spid="26" grpId="0" animBg="1"/>
      <p:bldP spid="28" grpId="0" animBg="1"/>
      <p:bldP spid="31" grpId="0" animBg="1"/>
      <p:bldP spid="41"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682195" y="1713367"/>
            <a:ext cx="2875702" cy="1107996"/>
          </a:xfrm>
          <a:prstGeom prst="rect">
            <a:avLst/>
          </a:prstGeom>
          <a:noFill/>
        </p:spPr>
        <p:txBody>
          <a:bodyPr wrap="square" rtlCol="0">
            <a:spAutoFit/>
          </a:bodyPr>
          <a:lstStyle/>
          <a:p>
            <a:r>
              <a:rPr lang="en-US" sz="6600" dirty="0" smtClean="0"/>
              <a:t>0.005%</a:t>
            </a:r>
            <a:endParaRPr lang="en-US" sz="6600" dirty="0"/>
          </a:p>
        </p:txBody>
      </p:sp>
      <p:sp>
        <p:nvSpPr>
          <p:cNvPr id="5" name="TextBox 4"/>
          <p:cNvSpPr txBox="1"/>
          <p:nvPr/>
        </p:nvSpPr>
        <p:spPr>
          <a:xfrm>
            <a:off x="1039035" y="2733297"/>
            <a:ext cx="2000818" cy="461665"/>
          </a:xfrm>
          <a:prstGeom prst="rect">
            <a:avLst/>
          </a:prstGeom>
          <a:noFill/>
        </p:spPr>
        <p:txBody>
          <a:bodyPr wrap="none" rtlCol="0">
            <a:spAutoFit/>
          </a:bodyPr>
          <a:lstStyle/>
          <a:p>
            <a:r>
              <a:rPr lang="en-US" sz="2400" dirty="0" smtClean="0"/>
              <a:t>Random guess</a:t>
            </a:r>
            <a:endParaRPr lang="en-US" sz="2400" dirty="0"/>
          </a:p>
        </p:txBody>
      </p:sp>
      <p:sp>
        <p:nvSpPr>
          <p:cNvPr id="7" name="TextBox 6"/>
          <p:cNvSpPr txBox="1"/>
          <p:nvPr/>
        </p:nvSpPr>
        <p:spPr>
          <a:xfrm>
            <a:off x="4035651" y="1713367"/>
            <a:ext cx="1894178" cy="1107996"/>
          </a:xfrm>
          <a:prstGeom prst="rect">
            <a:avLst/>
          </a:prstGeom>
          <a:noFill/>
        </p:spPr>
        <p:txBody>
          <a:bodyPr wrap="square" rtlCol="0">
            <a:spAutoFit/>
          </a:bodyPr>
          <a:lstStyle/>
          <a:p>
            <a:r>
              <a:rPr lang="en-US" sz="6600" dirty="0" smtClean="0"/>
              <a:t>9.5%</a:t>
            </a:r>
            <a:endParaRPr lang="en-US" sz="6600" dirty="0"/>
          </a:p>
        </p:txBody>
      </p:sp>
      <p:sp>
        <p:nvSpPr>
          <p:cNvPr id="8" name="TextBox 7"/>
          <p:cNvSpPr txBox="1"/>
          <p:nvPr/>
        </p:nvSpPr>
        <p:spPr>
          <a:xfrm>
            <a:off x="3474667" y="2733297"/>
            <a:ext cx="2810535" cy="830997"/>
          </a:xfrm>
          <a:prstGeom prst="rect">
            <a:avLst/>
          </a:prstGeom>
          <a:noFill/>
        </p:spPr>
        <p:txBody>
          <a:bodyPr wrap="none" rtlCol="0">
            <a:spAutoFit/>
          </a:bodyPr>
          <a:lstStyle/>
          <a:p>
            <a:pPr algn="ctr"/>
            <a:r>
              <a:rPr lang="en-US" sz="2400" dirty="0" smtClean="0"/>
              <a:t>State-of-the-art</a:t>
            </a:r>
          </a:p>
          <a:p>
            <a:pPr algn="ctr"/>
            <a:r>
              <a:rPr lang="en-US" sz="2400" dirty="0" smtClean="0"/>
              <a:t>(Weston, </a:t>
            </a:r>
            <a:r>
              <a:rPr lang="en-US" sz="2400" dirty="0" err="1" smtClean="0"/>
              <a:t>Bengio</a:t>
            </a:r>
            <a:r>
              <a:rPr lang="en-US" sz="2400" dirty="0" smtClean="0"/>
              <a:t> ‘11)</a:t>
            </a:r>
            <a:endParaRPr lang="en-US" sz="2400" dirty="0"/>
          </a:p>
        </p:txBody>
      </p:sp>
      <p:sp>
        <p:nvSpPr>
          <p:cNvPr id="10" name="TextBox 9"/>
          <p:cNvSpPr txBox="1"/>
          <p:nvPr/>
        </p:nvSpPr>
        <p:spPr>
          <a:xfrm>
            <a:off x="6473738" y="1713367"/>
            <a:ext cx="2510552" cy="1107996"/>
          </a:xfrm>
          <a:prstGeom prst="rect">
            <a:avLst/>
          </a:prstGeom>
          <a:noFill/>
        </p:spPr>
        <p:txBody>
          <a:bodyPr wrap="square" rtlCol="0">
            <a:spAutoFit/>
          </a:bodyPr>
          <a:lstStyle/>
          <a:p>
            <a:pPr algn="ctr"/>
            <a:r>
              <a:rPr lang="en-US" sz="6600" dirty="0" smtClean="0">
                <a:solidFill>
                  <a:srgbClr val="FF0000"/>
                </a:solidFill>
              </a:rPr>
              <a:t>15.8%</a:t>
            </a:r>
            <a:endParaRPr lang="en-US" sz="6600" dirty="0">
              <a:solidFill>
                <a:srgbClr val="FF0000"/>
              </a:solidFill>
            </a:endParaRPr>
          </a:p>
        </p:txBody>
      </p:sp>
      <p:sp>
        <p:nvSpPr>
          <p:cNvPr id="11" name="TextBox 10"/>
          <p:cNvSpPr txBox="1"/>
          <p:nvPr/>
        </p:nvSpPr>
        <p:spPr>
          <a:xfrm>
            <a:off x="6473738" y="2733297"/>
            <a:ext cx="2238864" cy="830997"/>
          </a:xfrm>
          <a:prstGeom prst="rect">
            <a:avLst/>
          </a:prstGeom>
          <a:noFill/>
        </p:spPr>
        <p:txBody>
          <a:bodyPr wrap="none" rtlCol="0">
            <a:spAutoFit/>
          </a:bodyPr>
          <a:lstStyle/>
          <a:p>
            <a:pPr algn="ctr"/>
            <a:r>
              <a:rPr lang="en-US" sz="2400" dirty="0" smtClean="0"/>
              <a:t>Feature learning </a:t>
            </a:r>
          </a:p>
          <a:p>
            <a:pPr algn="ctr"/>
            <a:r>
              <a:rPr lang="en-US" sz="2400" dirty="0" smtClean="0"/>
              <a:t>From raw pixels</a:t>
            </a:r>
            <a:endParaRPr lang="en-US" sz="2400" dirty="0"/>
          </a:p>
        </p:txBody>
      </p:sp>
      <p:sp>
        <p:nvSpPr>
          <p:cNvPr id="12" name="TextBox 11"/>
          <p:cNvSpPr txBox="1"/>
          <p:nvPr/>
        </p:nvSpPr>
        <p:spPr>
          <a:xfrm>
            <a:off x="0" y="6488668"/>
            <a:ext cx="9324709" cy="369332"/>
          </a:xfrm>
          <a:prstGeom prst="rect">
            <a:avLst/>
          </a:prstGeom>
          <a:noFill/>
        </p:spPr>
        <p:txBody>
          <a:bodyPr wrap="square" rtlCol="0">
            <a:spAutoFit/>
          </a:bodyPr>
          <a:lstStyle/>
          <a:p>
            <a:r>
              <a:rPr lang="en-US" dirty="0" smtClean="0"/>
              <a:t>Le, et al., </a:t>
            </a:r>
            <a:r>
              <a:rPr lang="en-US" i="1" dirty="0" smtClean="0"/>
              <a:t>Building high-level features using large-scale unsupervised learning</a:t>
            </a:r>
            <a:r>
              <a:rPr lang="en-US" dirty="0" smtClean="0"/>
              <a:t>. ICML 2012</a:t>
            </a:r>
            <a:endParaRPr lang="en-US" dirty="0"/>
          </a:p>
        </p:txBody>
      </p:sp>
      <p:sp>
        <p:nvSpPr>
          <p:cNvPr id="13" name="TextBox 12"/>
          <p:cNvSpPr txBox="1"/>
          <p:nvPr/>
        </p:nvSpPr>
        <p:spPr>
          <a:xfrm>
            <a:off x="6473738" y="4105114"/>
            <a:ext cx="2510552" cy="1107996"/>
          </a:xfrm>
          <a:prstGeom prst="rect">
            <a:avLst/>
          </a:prstGeom>
          <a:noFill/>
        </p:spPr>
        <p:txBody>
          <a:bodyPr wrap="square" rtlCol="0">
            <a:spAutoFit/>
          </a:bodyPr>
          <a:lstStyle/>
          <a:p>
            <a:pPr algn="ctr"/>
            <a:r>
              <a:rPr lang="en-US" sz="6600" dirty="0" smtClean="0">
                <a:solidFill>
                  <a:srgbClr val="FF0000"/>
                </a:solidFill>
              </a:rPr>
              <a:t>19.4%</a:t>
            </a:r>
            <a:endParaRPr lang="en-US" sz="6600" dirty="0">
              <a:solidFill>
                <a:srgbClr val="FF0000"/>
              </a:solidFill>
            </a:endParaRPr>
          </a:p>
        </p:txBody>
      </p:sp>
      <p:sp>
        <p:nvSpPr>
          <p:cNvPr id="14" name="TextBox 13"/>
          <p:cNvSpPr txBox="1"/>
          <p:nvPr/>
        </p:nvSpPr>
        <p:spPr>
          <a:xfrm>
            <a:off x="6340969" y="5125044"/>
            <a:ext cx="2504412" cy="830997"/>
          </a:xfrm>
          <a:prstGeom prst="rect">
            <a:avLst/>
          </a:prstGeom>
          <a:noFill/>
        </p:spPr>
        <p:txBody>
          <a:bodyPr wrap="none" rtlCol="0">
            <a:spAutoFit/>
          </a:bodyPr>
          <a:lstStyle/>
          <a:p>
            <a:pPr algn="ctr"/>
            <a:r>
              <a:rPr lang="en-US" sz="2400" dirty="0" smtClean="0"/>
              <a:t>Mixture of experts</a:t>
            </a:r>
          </a:p>
          <a:p>
            <a:pPr algn="ctr"/>
            <a:r>
              <a:rPr lang="en-US" sz="2400" dirty="0" smtClean="0"/>
              <a:t>From raw pixels</a:t>
            </a:r>
            <a:endParaRPr lang="en-US" sz="2400" dirty="0"/>
          </a:p>
        </p:txBody>
      </p:sp>
      <p:cxnSp>
        <p:nvCxnSpPr>
          <p:cNvPr id="3" name="Straight Arrow Connector 2"/>
          <p:cNvCxnSpPr>
            <a:endCxn id="13" idx="0"/>
          </p:cNvCxnSpPr>
          <p:nvPr/>
        </p:nvCxnSpPr>
        <p:spPr>
          <a:xfrm>
            <a:off x="7729014" y="3564294"/>
            <a:ext cx="0" cy="54082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6584692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p:cNvSpPr txBox="1"/>
          <p:nvPr/>
        </p:nvSpPr>
        <p:spPr>
          <a:xfrm>
            <a:off x="2243053" y="1713367"/>
            <a:ext cx="2438087" cy="1107996"/>
          </a:xfrm>
          <a:prstGeom prst="rect">
            <a:avLst/>
          </a:prstGeom>
          <a:noFill/>
        </p:spPr>
        <p:txBody>
          <a:bodyPr wrap="square" rtlCol="0">
            <a:spAutoFit/>
          </a:bodyPr>
          <a:lstStyle/>
          <a:p>
            <a:r>
              <a:rPr lang="en-US" sz="6600" dirty="0" smtClean="0"/>
              <a:t>42.5%</a:t>
            </a:r>
            <a:endParaRPr lang="en-US" sz="6600" dirty="0"/>
          </a:p>
        </p:txBody>
      </p:sp>
      <p:sp>
        <p:nvSpPr>
          <p:cNvPr id="8" name="TextBox 7"/>
          <p:cNvSpPr txBox="1"/>
          <p:nvPr/>
        </p:nvSpPr>
        <p:spPr>
          <a:xfrm>
            <a:off x="1922753" y="2733297"/>
            <a:ext cx="2758387" cy="830997"/>
          </a:xfrm>
          <a:prstGeom prst="rect">
            <a:avLst/>
          </a:prstGeom>
          <a:noFill/>
        </p:spPr>
        <p:txBody>
          <a:bodyPr wrap="none" rtlCol="0">
            <a:spAutoFit/>
          </a:bodyPr>
          <a:lstStyle/>
          <a:p>
            <a:pPr algn="ctr"/>
            <a:r>
              <a:rPr lang="en-US" sz="2400" dirty="0" smtClean="0"/>
              <a:t>State-of-the-art</a:t>
            </a:r>
          </a:p>
          <a:p>
            <a:pPr algn="ctr"/>
            <a:r>
              <a:rPr lang="en-US" sz="2400" dirty="0" smtClean="0"/>
              <a:t>(</a:t>
            </a:r>
            <a:r>
              <a:rPr lang="en-US" sz="2400" dirty="0" err="1" smtClean="0"/>
              <a:t>Smeulders</a:t>
            </a:r>
            <a:r>
              <a:rPr lang="en-US" sz="2400" dirty="0" smtClean="0"/>
              <a:t> et al ‘11)</a:t>
            </a:r>
            <a:endParaRPr lang="en-US" sz="2400" dirty="0"/>
          </a:p>
        </p:txBody>
      </p:sp>
      <p:sp>
        <p:nvSpPr>
          <p:cNvPr id="10" name="TextBox 9"/>
          <p:cNvSpPr txBox="1"/>
          <p:nvPr/>
        </p:nvSpPr>
        <p:spPr>
          <a:xfrm>
            <a:off x="4895749" y="1713367"/>
            <a:ext cx="2510552" cy="1107996"/>
          </a:xfrm>
          <a:prstGeom prst="rect">
            <a:avLst/>
          </a:prstGeom>
          <a:noFill/>
        </p:spPr>
        <p:txBody>
          <a:bodyPr wrap="square" rtlCol="0">
            <a:spAutoFit/>
          </a:bodyPr>
          <a:lstStyle/>
          <a:p>
            <a:pPr algn="ctr"/>
            <a:r>
              <a:rPr lang="en-US" sz="6600" dirty="0" smtClean="0"/>
              <a:t>35.2%</a:t>
            </a:r>
            <a:endParaRPr lang="en-US" sz="6600" dirty="0"/>
          </a:p>
        </p:txBody>
      </p:sp>
      <p:sp>
        <p:nvSpPr>
          <p:cNvPr id="11" name="TextBox 10"/>
          <p:cNvSpPr txBox="1"/>
          <p:nvPr/>
        </p:nvSpPr>
        <p:spPr>
          <a:xfrm>
            <a:off x="5157766" y="2733297"/>
            <a:ext cx="1714832" cy="461665"/>
          </a:xfrm>
          <a:prstGeom prst="rect">
            <a:avLst/>
          </a:prstGeom>
          <a:noFill/>
        </p:spPr>
        <p:txBody>
          <a:bodyPr wrap="none" rtlCol="0">
            <a:spAutoFit/>
          </a:bodyPr>
          <a:lstStyle/>
          <a:p>
            <a:pPr algn="ctr"/>
            <a:r>
              <a:rPr lang="en-US" sz="2400" dirty="0" smtClean="0"/>
              <a:t>Our method</a:t>
            </a:r>
            <a:endParaRPr lang="en-US" sz="2400" dirty="0"/>
          </a:p>
        </p:txBody>
      </p:sp>
      <p:sp>
        <p:nvSpPr>
          <p:cNvPr id="6" name="TextBox 5"/>
          <p:cNvSpPr txBox="1"/>
          <p:nvPr/>
        </p:nvSpPr>
        <p:spPr>
          <a:xfrm>
            <a:off x="4895749" y="4431304"/>
            <a:ext cx="2510552" cy="1107996"/>
          </a:xfrm>
          <a:prstGeom prst="rect">
            <a:avLst/>
          </a:prstGeom>
          <a:noFill/>
        </p:spPr>
        <p:txBody>
          <a:bodyPr wrap="square" rtlCol="0">
            <a:spAutoFit/>
          </a:bodyPr>
          <a:lstStyle/>
          <a:p>
            <a:pPr algn="ctr"/>
            <a:r>
              <a:rPr lang="en-US" sz="6600" dirty="0" smtClean="0"/>
              <a:t>51.8%</a:t>
            </a:r>
            <a:endParaRPr lang="en-US" sz="6600" dirty="0"/>
          </a:p>
        </p:txBody>
      </p:sp>
      <p:sp>
        <p:nvSpPr>
          <p:cNvPr id="9" name="TextBox 8"/>
          <p:cNvSpPr txBox="1"/>
          <p:nvPr/>
        </p:nvSpPr>
        <p:spPr>
          <a:xfrm>
            <a:off x="4995023" y="5399923"/>
            <a:ext cx="2219929" cy="830997"/>
          </a:xfrm>
          <a:prstGeom prst="rect">
            <a:avLst/>
          </a:prstGeom>
          <a:noFill/>
        </p:spPr>
        <p:txBody>
          <a:bodyPr wrap="none" rtlCol="0">
            <a:spAutoFit/>
          </a:bodyPr>
          <a:lstStyle/>
          <a:p>
            <a:pPr algn="ctr"/>
            <a:r>
              <a:rPr lang="en-US" sz="2400" dirty="0" smtClean="0"/>
              <a:t>Our method</a:t>
            </a:r>
          </a:p>
          <a:p>
            <a:pPr algn="ctr"/>
            <a:r>
              <a:rPr lang="en-US" sz="2400" dirty="0" smtClean="0"/>
              <a:t>(On training set)</a:t>
            </a:r>
            <a:endParaRPr lang="en-US" sz="2400" dirty="0"/>
          </a:p>
        </p:txBody>
      </p:sp>
      <p:sp>
        <p:nvSpPr>
          <p:cNvPr id="12" name="TextBox 11"/>
          <p:cNvSpPr txBox="1"/>
          <p:nvPr/>
        </p:nvSpPr>
        <p:spPr>
          <a:xfrm>
            <a:off x="2901647" y="358149"/>
            <a:ext cx="2625062" cy="523220"/>
          </a:xfrm>
          <a:prstGeom prst="rect">
            <a:avLst/>
          </a:prstGeom>
          <a:noFill/>
        </p:spPr>
        <p:txBody>
          <a:bodyPr wrap="none" rtlCol="0">
            <a:spAutoFit/>
          </a:bodyPr>
          <a:lstStyle/>
          <a:p>
            <a:r>
              <a:rPr lang="en-US" sz="2800" dirty="0" smtClean="0"/>
              <a:t>Object detection</a:t>
            </a:r>
            <a:endParaRPr lang="en-US" sz="2800" dirty="0"/>
          </a:p>
        </p:txBody>
      </p:sp>
    </p:spTree>
    <p:extLst>
      <p:ext uri="{BB962C8B-B14F-4D97-AF65-F5344CB8AC3E}">
        <p14:creationId xmlns:p14="http://schemas.microsoft.com/office/powerpoint/2010/main" val="3058377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endParaRPr lang="en-US"/>
          </a:p>
        </p:txBody>
      </p:sp>
      <p:sp>
        <p:nvSpPr>
          <p:cNvPr id="2" name="TextBox 1"/>
          <p:cNvSpPr txBox="1"/>
          <p:nvPr/>
        </p:nvSpPr>
        <p:spPr>
          <a:xfrm>
            <a:off x="1439826" y="1761980"/>
            <a:ext cx="6917766" cy="1200329"/>
          </a:xfrm>
          <a:prstGeom prst="rect">
            <a:avLst/>
          </a:prstGeom>
          <a:noFill/>
        </p:spPr>
        <p:txBody>
          <a:bodyPr wrap="square" rtlCol="0">
            <a:spAutoFit/>
          </a:bodyPr>
          <a:lstStyle/>
          <a:p>
            <a:r>
              <a:rPr lang="en-US" dirty="0" smtClean="0"/>
              <a:t>Develop more sophisticated algorithms to overcome </a:t>
            </a:r>
            <a:r>
              <a:rPr lang="en-US" dirty="0" err="1" smtClean="0"/>
              <a:t>overfitting</a:t>
            </a:r>
            <a:endParaRPr lang="en-US" dirty="0" smtClean="0"/>
          </a:p>
          <a:p>
            <a:endParaRPr lang="en-US" dirty="0"/>
          </a:p>
          <a:p>
            <a:endParaRPr lang="en-US" dirty="0" smtClean="0"/>
          </a:p>
          <a:p>
            <a:r>
              <a:rPr lang="en-US" dirty="0" smtClean="0"/>
              <a:t>Use weakly labeled data</a:t>
            </a:r>
            <a:endParaRPr lang="en-US" dirty="0"/>
          </a:p>
        </p:txBody>
      </p:sp>
    </p:spTree>
    <p:extLst>
      <p:ext uri="{BB962C8B-B14F-4D97-AF65-F5344CB8AC3E}">
        <p14:creationId xmlns:p14="http://schemas.microsoft.com/office/powerpoint/2010/main" val="2658118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uccess-ILSVRC2012_val_0_00000234.JP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90" y="708958"/>
            <a:ext cx="8859451" cy="4872698"/>
          </a:xfrm>
          <a:prstGeom prst="rect">
            <a:avLst/>
          </a:prstGeom>
        </p:spPr>
      </p:pic>
    </p:spTree>
    <p:extLst>
      <p:ext uri="{BB962C8B-B14F-4D97-AF65-F5344CB8AC3E}">
        <p14:creationId xmlns:p14="http://schemas.microsoft.com/office/powerpoint/2010/main" val="34503316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uccess-ILSVRC2012_val_1_00000043.JP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2312" y="401077"/>
            <a:ext cx="7668822" cy="6273096"/>
          </a:xfrm>
          <a:prstGeom prst="rect">
            <a:avLst/>
          </a:prstGeom>
        </p:spPr>
      </p:pic>
    </p:spTree>
    <p:extLst>
      <p:ext uri="{BB962C8B-B14F-4D97-AF65-F5344CB8AC3E}">
        <p14:creationId xmlns:p14="http://schemas.microsoft.com/office/powerpoint/2010/main" val="427249550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856029" y="203805"/>
            <a:ext cx="3494692" cy="523220"/>
          </a:xfrm>
          <a:prstGeom prst="rect">
            <a:avLst/>
          </a:prstGeom>
          <a:noFill/>
        </p:spPr>
        <p:txBody>
          <a:bodyPr wrap="none" rtlCol="0">
            <a:spAutoFit/>
          </a:bodyPr>
          <a:lstStyle/>
          <a:p>
            <a:pPr algn="ctr"/>
            <a:r>
              <a:rPr lang="en-US" sz="2800" dirty="0" smtClean="0"/>
              <a:t>Hand-Crafted Features</a:t>
            </a:r>
            <a:endParaRPr lang="en-US" sz="2800" dirty="0"/>
          </a:p>
        </p:txBody>
      </p:sp>
      <p:sp>
        <p:nvSpPr>
          <p:cNvPr id="2" name="TextBox 1"/>
          <p:cNvSpPr txBox="1"/>
          <p:nvPr/>
        </p:nvSpPr>
        <p:spPr>
          <a:xfrm>
            <a:off x="3659836" y="887035"/>
            <a:ext cx="1764116" cy="923330"/>
          </a:xfrm>
          <a:prstGeom prst="rect">
            <a:avLst/>
          </a:prstGeom>
          <a:noFill/>
        </p:spPr>
        <p:txBody>
          <a:bodyPr wrap="square" rtlCol="0">
            <a:spAutoFit/>
          </a:bodyPr>
          <a:lstStyle/>
          <a:p>
            <a:r>
              <a:rPr lang="en-US" dirty="0" smtClean="0"/>
              <a:t>Computer vision:</a:t>
            </a:r>
          </a:p>
          <a:p>
            <a:endParaRPr lang="en-US" dirty="0"/>
          </a:p>
          <a:p>
            <a:endParaRPr lang="en-US" dirty="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64" y="4178409"/>
            <a:ext cx="2617502" cy="19436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TextBox 5"/>
          <p:cNvSpPr txBox="1"/>
          <p:nvPr/>
        </p:nvSpPr>
        <p:spPr>
          <a:xfrm>
            <a:off x="3557993" y="3632179"/>
            <a:ext cx="2432076" cy="923330"/>
          </a:xfrm>
          <a:prstGeom prst="rect">
            <a:avLst/>
          </a:prstGeom>
          <a:noFill/>
        </p:spPr>
        <p:txBody>
          <a:bodyPr wrap="square" rtlCol="0">
            <a:spAutoFit/>
          </a:bodyPr>
          <a:lstStyle/>
          <a:p>
            <a:r>
              <a:rPr lang="en-US" dirty="0" smtClean="0"/>
              <a:t>Speech Recognition:</a:t>
            </a:r>
          </a:p>
          <a:p>
            <a:endParaRPr lang="en-US" dirty="0"/>
          </a:p>
          <a:p>
            <a:endParaRPr lang="en-US" dirty="0"/>
          </a:p>
        </p:txBody>
      </p:sp>
      <p:sp>
        <p:nvSpPr>
          <p:cNvPr id="3" name="TextBox 2"/>
          <p:cNvSpPr txBox="1"/>
          <p:nvPr/>
        </p:nvSpPr>
        <p:spPr>
          <a:xfrm>
            <a:off x="1145276" y="6122074"/>
            <a:ext cx="736099" cy="369332"/>
          </a:xfrm>
          <a:prstGeom prst="rect">
            <a:avLst/>
          </a:prstGeom>
          <a:noFill/>
        </p:spPr>
        <p:txBody>
          <a:bodyPr wrap="none" rtlCol="0">
            <a:spAutoFit/>
          </a:bodyPr>
          <a:lstStyle/>
          <a:p>
            <a:r>
              <a:rPr lang="en-US" dirty="0" smtClean="0"/>
              <a:t>MFCC</a:t>
            </a:r>
            <a:endParaRPr lang="en-US" dirty="0"/>
          </a:p>
        </p:txBody>
      </p:sp>
      <p:pic>
        <p:nvPicPr>
          <p:cNvPr id="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1135" t="4204" r="6045" b="7771"/>
          <a:stretch/>
        </p:blipFill>
        <p:spPr bwMode="auto">
          <a:xfrm>
            <a:off x="3056156" y="4178407"/>
            <a:ext cx="2522259" cy="19394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TextBox 8"/>
          <p:cNvSpPr txBox="1"/>
          <p:nvPr/>
        </p:nvSpPr>
        <p:spPr>
          <a:xfrm>
            <a:off x="3628502" y="6122074"/>
            <a:ext cx="1388083" cy="369332"/>
          </a:xfrm>
          <a:prstGeom prst="rect">
            <a:avLst/>
          </a:prstGeom>
          <a:noFill/>
        </p:spPr>
        <p:txBody>
          <a:bodyPr wrap="none" rtlCol="0">
            <a:spAutoFit/>
          </a:bodyPr>
          <a:lstStyle/>
          <a:p>
            <a:r>
              <a:rPr lang="en-US" dirty="0" smtClean="0"/>
              <a:t>Spectrogram</a:t>
            </a:r>
            <a:endParaRPr lang="en-US" dirty="0"/>
          </a:p>
        </p:txBody>
      </p:sp>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580" r="5322" b="216"/>
          <a:stretch/>
        </p:blipFill>
        <p:spPr bwMode="auto">
          <a:xfrm>
            <a:off x="5823413" y="4160199"/>
            <a:ext cx="2394626" cy="19394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TextBox 6"/>
          <p:cNvSpPr txBox="1"/>
          <p:nvPr/>
        </p:nvSpPr>
        <p:spPr>
          <a:xfrm>
            <a:off x="6793045" y="6117878"/>
            <a:ext cx="543739" cy="369332"/>
          </a:xfrm>
          <a:prstGeom prst="rect">
            <a:avLst/>
          </a:prstGeom>
          <a:noFill/>
        </p:spPr>
        <p:txBody>
          <a:bodyPr wrap="none" rtlCol="0">
            <a:spAutoFit/>
          </a:bodyPr>
          <a:lstStyle/>
          <a:p>
            <a:r>
              <a:rPr lang="en-US" dirty="0" smtClean="0"/>
              <a:t>ZCR</a:t>
            </a:r>
            <a:endParaRPr lang="en-US" dirty="0"/>
          </a:p>
        </p:txBody>
      </p:sp>
      <p:sp>
        <p:nvSpPr>
          <p:cNvPr id="13" name="TextBox 12"/>
          <p:cNvSpPr txBox="1"/>
          <p:nvPr/>
        </p:nvSpPr>
        <p:spPr>
          <a:xfrm>
            <a:off x="8541163" y="5150892"/>
            <a:ext cx="344039" cy="369332"/>
          </a:xfrm>
          <a:prstGeom prst="rect">
            <a:avLst/>
          </a:prstGeom>
          <a:noFill/>
        </p:spPr>
        <p:txBody>
          <a:bodyPr wrap="none" rtlCol="0">
            <a:spAutoFit/>
          </a:bodyPr>
          <a:lstStyle/>
          <a:p>
            <a:r>
              <a:rPr lang="en-US" dirty="0" smtClean="0"/>
              <a:t>…</a:t>
            </a:r>
            <a:endParaRPr lang="en-US" dirty="0"/>
          </a:p>
        </p:txBody>
      </p:sp>
      <p:grpSp>
        <p:nvGrpSpPr>
          <p:cNvPr id="16" name="Group 15"/>
          <p:cNvGrpSpPr/>
          <p:nvPr/>
        </p:nvGrpSpPr>
        <p:grpSpPr>
          <a:xfrm>
            <a:off x="89643" y="1390949"/>
            <a:ext cx="4407651" cy="1472366"/>
            <a:chOff x="89643" y="1067635"/>
            <a:chExt cx="4711760" cy="1472366"/>
          </a:xfrm>
        </p:grpSpPr>
        <p:sp>
          <p:nvSpPr>
            <p:cNvPr id="4" name="TextBox 3"/>
            <p:cNvSpPr txBox="1"/>
            <p:nvPr/>
          </p:nvSpPr>
          <p:spPr>
            <a:xfrm>
              <a:off x="254000" y="1511300"/>
              <a:ext cx="184666" cy="369332"/>
            </a:xfrm>
            <a:prstGeom prst="rect">
              <a:avLst/>
            </a:prstGeom>
            <a:noFill/>
          </p:spPr>
          <p:txBody>
            <a:bodyPr wrap="none" rtlCol="0">
              <a:spAutoFit/>
            </a:bodyPr>
            <a:lstStyle/>
            <a:p>
              <a:endParaRPr lang="en-US"/>
            </a:p>
          </p:txBody>
        </p:sp>
        <p:pic>
          <p:nvPicPr>
            <p:cNvPr id="14" name="Picture 13" descr="extrem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43" y="1067635"/>
              <a:ext cx="1678721" cy="1472366"/>
            </a:xfrm>
            <a:prstGeom prst="rect">
              <a:avLst/>
            </a:prstGeom>
          </p:spPr>
        </p:pic>
        <p:pic>
          <p:nvPicPr>
            <p:cNvPr id="15" name="Picture 14" descr="sift_descriptor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1585" y="1067635"/>
              <a:ext cx="3089818" cy="1472366"/>
            </a:xfrm>
            <a:prstGeom prst="rect">
              <a:avLst/>
            </a:prstGeom>
          </p:spPr>
        </p:pic>
      </p:grpSp>
      <p:sp>
        <p:nvSpPr>
          <p:cNvPr id="17" name="TextBox 16"/>
          <p:cNvSpPr txBox="1"/>
          <p:nvPr/>
        </p:nvSpPr>
        <p:spPr>
          <a:xfrm>
            <a:off x="2010070" y="2863315"/>
            <a:ext cx="1098866" cy="369332"/>
          </a:xfrm>
          <a:prstGeom prst="rect">
            <a:avLst/>
          </a:prstGeom>
          <a:noFill/>
        </p:spPr>
        <p:txBody>
          <a:bodyPr wrap="none" rtlCol="0">
            <a:spAutoFit/>
          </a:bodyPr>
          <a:lstStyle/>
          <a:p>
            <a:r>
              <a:rPr lang="en-US" dirty="0" smtClean="0"/>
              <a:t>SIFT/HOG</a:t>
            </a:r>
            <a:endParaRPr lang="en-US" dirty="0"/>
          </a:p>
        </p:txBody>
      </p:sp>
      <p:sp>
        <p:nvSpPr>
          <p:cNvPr id="19" name="TextBox 18"/>
          <p:cNvSpPr txBox="1"/>
          <p:nvPr/>
        </p:nvSpPr>
        <p:spPr>
          <a:xfrm>
            <a:off x="6188830" y="2863315"/>
            <a:ext cx="671979" cy="369332"/>
          </a:xfrm>
          <a:prstGeom prst="rect">
            <a:avLst/>
          </a:prstGeom>
          <a:noFill/>
        </p:spPr>
        <p:txBody>
          <a:bodyPr wrap="none" rtlCol="0">
            <a:spAutoFit/>
          </a:bodyPr>
          <a:lstStyle/>
          <a:p>
            <a:r>
              <a:rPr lang="en-US" dirty="0" smtClean="0"/>
              <a:t>SURF</a:t>
            </a:r>
            <a:endParaRPr lang="en-US" dirty="0"/>
          </a:p>
        </p:txBody>
      </p:sp>
      <p:sp>
        <p:nvSpPr>
          <p:cNvPr id="20" name="TextBox 19"/>
          <p:cNvSpPr txBox="1"/>
          <p:nvPr/>
        </p:nvSpPr>
        <p:spPr>
          <a:xfrm>
            <a:off x="7874000" y="2019280"/>
            <a:ext cx="344039" cy="369332"/>
          </a:xfrm>
          <a:prstGeom prst="rect">
            <a:avLst/>
          </a:prstGeom>
          <a:noFill/>
        </p:spPr>
        <p:txBody>
          <a:bodyPr wrap="none" rtlCol="0">
            <a:spAutoFit/>
          </a:bodyPr>
          <a:lstStyle/>
          <a:p>
            <a:r>
              <a:rPr lang="en-US" dirty="0" smtClean="0"/>
              <a:t>…</a:t>
            </a:r>
            <a:endParaRPr lang="en-US" dirty="0"/>
          </a:p>
        </p:txBody>
      </p:sp>
      <p:cxnSp>
        <p:nvCxnSpPr>
          <p:cNvPr id="23" name="Straight Connector 22"/>
          <p:cNvCxnSpPr/>
          <p:nvPr/>
        </p:nvCxnSpPr>
        <p:spPr>
          <a:xfrm>
            <a:off x="734669" y="3514142"/>
            <a:ext cx="7621268" cy="0"/>
          </a:xfrm>
          <a:prstGeom prst="line">
            <a:avLst/>
          </a:prstGeom>
        </p:spPr>
        <p:style>
          <a:lnRef idx="2">
            <a:schemeClr val="accent1"/>
          </a:lnRef>
          <a:fillRef idx="0">
            <a:schemeClr val="accent1"/>
          </a:fillRef>
          <a:effectRef idx="1">
            <a:schemeClr val="accent1"/>
          </a:effectRef>
          <a:fontRef idx="minor">
            <a:schemeClr val="tx1"/>
          </a:fontRef>
        </p:style>
      </p:cxnSp>
      <p:pic>
        <p:nvPicPr>
          <p:cNvPr id="12" name="Picture 11" descr="1-s2.0-S0925231211006977-gr2.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78415" y="1390949"/>
            <a:ext cx="2038366" cy="1481493"/>
          </a:xfrm>
          <a:prstGeom prst="rect">
            <a:avLst/>
          </a:prstGeom>
        </p:spPr>
      </p:pic>
    </p:spTree>
    <p:extLst>
      <p:ext uri="{BB962C8B-B14F-4D97-AF65-F5344CB8AC3E}">
        <p14:creationId xmlns:p14="http://schemas.microsoft.com/office/powerpoint/2010/main" val="352870949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uccess-ILSVRC2012_val_2_00000024.JP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654" y="210615"/>
            <a:ext cx="8640359" cy="6480269"/>
          </a:xfrm>
          <a:prstGeom prst="rect">
            <a:avLst/>
          </a:prstGeom>
        </p:spPr>
      </p:pic>
    </p:spTree>
    <p:extLst>
      <p:ext uri="{BB962C8B-B14F-4D97-AF65-F5344CB8AC3E}">
        <p14:creationId xmlns:p14="http://schemas.microsoft.com/office/powerpoint/2010/main" val="152945141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uccess-ILSVRC2012_val_3_00000036.JP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9971" y="133693"/>
            <a:ext cx="4938260" cy="6584348"/>
          </a:xfrm>
          <a:prstGeom prst="rect">
            <a:avLst/>
          </a:prstGeom>
        </p:spPr>
      </p:pic>
    </p:spTree>
    <p:extLst>
      <p:ext uri="{BB962C8B-B14F-4D97-AF65-F5344CB8AC3E}">
        <p14:creationId xmlns:p14="http://schemas.microsoft.com/office/powerpoint/2010/main" val="1529451411"/>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uccess-ILSVRC2012_val_7_00000112.JP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43" y="329236"/>
            <a:ext cx="8139610" cy="6104708"/>
          </a:xfrm>
          <a:prstGeom prst="rect">
            <a:avLst/>
          </a:prstGeom>
        </p:spPr>
      </p:pic>
    </p:spTree>
    <p:extLst>
      <p:ext uri="{BB962C8B-B14F-4D97-AF65-F5344CB8AC3E}">
        <p14:creationId xmlns:p14="http://schemas.microsoft.com/office/powerpoint/2010/main" val="152945141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uccess-ILSVRC2012_val_8_00000123.JP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497" y="721536"/>
            <a:ext cx="8551511" cy="5712409"/>
          </a:xfrm>
          <a:prstGeom prst="rect">
            <a:avLst/>
          </a:prstGeom>
        </p:spPr>
      </p:pic>
    </p:spTree>
    <p:extLst>
      <p:ext uri="{BB962C8B-B14F-4D97-AF65-F5344CB8AC3E}">
        <p14:creationId xmlns:p14="http://schemas.microsoft.com/office/powerpoint/2010/main" val="414283626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uccess-ILSVRC2012_val_9a_00000249.JP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1100" y="152458"/>
            <a:ext cx="4341156" cy="6498737"/>
          </a:xfrm>
          <a:prstGeom prst="rect">
            <a:avLst/>
          </a:prstGeom>
        </p:spPr>
      </p:pic>
    </p:spTree>
    <p:extLst>
      <p:ext uri="{BB962C8B-B14F-4D97-AF65-F5344CB8AC3E}">
        <p14:creationId xmlns:p14="http://schemas.microsoft.com/office/powerpoint/2010/main" val="360132970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success-ILSVRC2012_val_4_00000031.JP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603" y="210709"/>
            <a:ext cx="7598485" cy="6473909"/>
          </a:xfrm>
          <a:prstGeom prst="rect">
            <a:avLst/>
          </a:prstGeom>
        </p:spPr>
      </p:pic>
    </p:spTree>
    <p:extLst>
      <p:ext uri="{BB962C8B-B14F-4D97-AF65-F5344CB8AC3E}">
        <p14:creationId xmlns:p14="http://schemas.microsoft.com/office/powerpoint/2010/main" val="1529451411"/>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uccess-ILSVRC2012_val_5_00000058.JP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6223" y="150401"/>
            <a:ext cx="4400480" cy="6607327"/>
          </a:xfrm>
          <a:prstGeom prst="rect">
            <a:avLst/>
          </a:prstGeom>
        </p:spPr>
      </p:pic>
    </p:spTree>
    <p:extLst>
      <p:ext uri="{BB962C8B-B14F-4D97-AF65-F5344CB8AC3E}">
        <p14:creationId xmlns:p14="http://schemas.microsoft.com/office/powerpoint/2010/main" val="321715267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uccess-ILSVRC2012_val_6_00000069.JP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851" y="250672"/>
            <a:ext cx="8623160" cy="6467369"/>
          </a:xfrm>
          <a:prstGeom prst="rect">
            <a:avLst/>
          </a:prstGeom>
        </p:spPr>
      </p:pic>
    </p:spTree>
    <p:extLst>
      <p:ext uri="{BB962C8B-B14F-4D97-AF65-F5344CB8AC3E}">
        <p14:creationId xmlns:p14="http://schemas.microsoft.com/office/powerpoint/2010/main" val="321715267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uccess-ILSVRC2012_val_9a_00011141.JP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361" y="236015"/>
            <a:ext cx="6948924" cy="6448602"/>
          </a:xfrm>
          <a:prstGeom prst="rect">
            <a:avLst/>
          </a:prstGeom>
        </p:spPr>
      </p:pic>
    </p:spTree>
    <p:extLst>
      <p:ext uri="{BB962C8B-B14F-4D97-AF65-F5344CB8AC3E}">
        <p14:creationId xmlns:p14="http://schemas.microsoft.com/office/powerpoint/2010/main" val="242595183"/>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fail-ILSVRC2012_val_4_00000545.JP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219" y="192331"/>
            <a:ext cx="8388997" cy="6291748"/>
          </a:xfrm>
          <a:prstGeom prst="rect">
            <a:avLst/>
          </a:prstGeom>
        </p:spPr>
      </p:pic>
    </p:spTree>
    <p:extLst>
      <p:ext uri="{BB962C8B-B14F-4D97-AF65-F5344CB8AC3E}">
        <p14:creationId xmlns:p14="http://schemas.microsoft.com/office/powerpoint/2010/main" val="411934202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3307" y="2246608"/>
            <a:ext cx="184666" cy="369332"/>
          </a:xfrm>
          <a:prstGeom prst="rect">
            <a:avLst/>
          </a:prstGeom>
          <a:noFill/>
        </p:spPr>
        <p:txBody>
          <a:bodyPr wrap="none" rtlCol="0">
            <a:spAutoFit/>
          </a:bodyPr>
          <a:lstStyle/>
          <a:p>
            <a:endParaRPr lang="en-US"/>
          </a:p>
        </p:txBody>
      </p:sp>
      <p:sp>
        <p:nvSpPr>
          <p:cNvPr id="11" name="TextBox 10"/>
          <p:cNvSpPr txBox="1"/>
          <p:nvPr/>
        </p:nvSpPr>
        <p:spPr>
          <a:xfrm>
            <a:off x="2583296" y="203805"/>
            <a:ext cx="4040138" cy="523220"/>
          </a:xfrm>
          <a:prstGeom prst="rect">
            <a:avLst/>
          </a:prstGeom>
          <a:noFill/>
        </p:spPr>
        <p:txBody>
          <a:bodyPr wrap="none" rtlCol="0">
            <a:spAutoFit/>
          </a:bodyPr>
          <a:lstStyle/>
          <a:p>
            <a:pPr algn="ctr"/>
            <a:r>
              <a:rPr lang="en-US" sz="2800" dirty="0" smtClean="0"/>
              <a:t>#2: </a:t>
            </a:r>
            <a:r>
              <a:rPr lang="en-US" sz="2800" dirty="0" err="1" smtClean="0"/>
              <a:t>SmallData</a:t>
            </a:r>
            <a:r>
              <a:rPr lang="en-US" sz="2800" dirty="0" smtClean="0"/>
              <a:t> and </a:t>
            </a:r>
            <a:r>
              <a:rPr lang="en-US" sz="2800" dirty="0" err="1" smtClean="0"/>
              <a:t>BigData</a:t>
            </a:r>
            <a:endParaRPr lang="en-US" sz="2800" dirty="0"/>
          </a:p>
        </p:txBody>
      </p:sp>
      <p:pic>
        <p:nvPicPr>
          <p:cNvPr id="3" name="Picture 2" descr="25893_412891511728_20531316728_4912077_5775178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1743800"/>
            <a:ext cx="4000529" cy="2366125"/>
          </a:xfrm>
          <a:prstGeom prst="rect">
            <a:avLst/>
          </a:prstGeom>
        </p:spPr>
      </p:pic>
      <p:pic>
        <p:nvPicPr>
          <p:cNvPr id="6" name="Picture 5" descr="youtube2.jpg"/>
          <p:cNvPicPr>
            <a:picLocks noChangeAspect="1"/>
          </p:cNvPicPr>
          <p:nvPr/>
        </p:nvPicPr>
        <p:blipFill rotWithShape="1">
          <a:blip r:embed="rId4">
            <a:extLst>
              <a:ext uri="{28A0092B-C50C-407E-A947-70E740481C1C}">
                <a14:useLocalDpi xmlns:a14="http://schemas.microsoft.com/office/drawing/2010/main" val="0"/>
              </a:ext>
            </a:extLst>
          </a:blip>
          <a:srcRect r="513" b="9010"/>
          <a:stretch/>
        </p:blipFill>
        <p:spPr>
          <a:xfrm>
            <a:off x="4650222" y="1743800"/>
            <a:ext cx="4145952" cy="2366125"/>
          </a:xfrm>
          <a:prstGeom prst="rect">
            <a:avLst/>
          </a:prstGeom>
        </p:spPr>
      </p:pic>
      <p:sp>
        <p:nvSpPr>
          <p:cNvPr id="7" name="TextBox 6"/>
          <p:cNvSpPr txBox="1"/>
          <p:nvPr/>
        </p:nvSpPr>
        <p:spPr>
          <a:xfrm>
            <a:off x="1124548" y="4987308"/>
            <a:ext cx="6917766" cy="1015663"/>
          </a:xfrm>
          <a:prstGeom prst="rect">
            <a:avLst/>
          </a:prstGeom>
          <a:noFill/>
        </p:spPr>
        <p:txBody>
          <a:bodyPr wrap="square" rtlCol="0">
            <a:spAutoFit/>
          </a:bodyPr>
          <a:lstStyle/>
          <a:p>
            <a:r>
              <a:rPr lang="en-US" sz="2000" dirty="0" smtClean="0"/>
              <a:t>Massive amount of data -&gt; Computational challenge</a:t>
            </a:r>
          </a:p>
          <a:p>
            <a:endParaRPr lang="en-US" sz="2000" dirty="0"/>
          </a:p>
          <a:p>
            <a:r>
              <a:rPr lang="en-US" sz="2000" dirty="0" smtClean="0"/>
              <a:t>Mostly unlabeled or weakly labeled data -&gt; Algorithmic challenge</a:t>
            </a:r>
          </a:p>
        </p:txBody>
      </p:sp>
      <p:sp>
        <p:nvSpPr>
          <p:cNvPr id="8" name="TextBox 7"/>
          <p:cNvSpPr txBox="1"/>
          <p:nvPr/>
        </p:nvSpPr>
        <p:spPr>
          <a:xfrm>
            <a:off x="1124548" y="4363529"/>
            <a:ext cx="6917766" cy="400110"/>
          </a:xfrm>
          <a:prstGeom prst="rect">
            <a:avLst/>
          </a:prstGeom>
          <a:noFill/>
        </p:spPr>
        <p:txBody>
          <a:bodyPr wrap="square" rtlCol="0">
            <a:spAutoFit/>
          </a:bodyPr>
          <a:lstStyle/>
          <a:p>
            <a:r>
              <a:rPr lang="en-US" sz="2000" dirty="0" smtClean="0"/>
              <a:t>1 </a:t>
            </a:r>
            <a:r>
              <a:rPr lang="en-US" sz="2000" dirty="0" err="1" smtClean="0"/>
              <a:t>ImageNet</a:t>
            </a:r>
            <a:r>
              <a:rPr lang="en-US" sz="2000" dirty="0" smtClean="0"/>
              <a:t> per 1 hour 20 minutes</a:t>
            </a:r>
          </a:p>
        </p:txBody>
      </p:sp>
      <p:sp>
        <p:nvSpPr>
          <p:cNvPr id="9" name="L-Shape 8"/>
          <p:cNvSpPr/>
          <p:nvPr/>
        </p:nvSpPr>
        <p:spPr>
          <a:xfrm rot="19663644">
            <a:off x="725788" y="4362649"/>
            <a:ext cx="397085" cy="280102"/>
          </a:xfrm>
          <a:prstGeom prst="corner">
            <a:avLst>
              <a:gd name="adj1" fmla="val 22366"/>
              <a:gd name="adj2" fmla="val 25438"/>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0" name="Multiply 9"/>
          <p:cNvSpPr/>
          <p:nvPr/>
        </p:nvSpPr>
        <p:spPr>
          <a:xfrm>
            <a:off x="649546" y="4987308"/>
            <a:ext cx="419566" cy="369332"/>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2" name="Multiply 11"/>
          <p:cNvSpPr/>
          <p:nvPr/>
        </p:nvSpPr>
        <p:spPr>
          <a:xfrm>
            <a:off x="649546" y="5633639"/>
            <a:ext cx="419566" cy="369332"/>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4085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fail-ILSVRC2012_val_00001544.JP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69" y="222533"/>
            <a:ext cx="8348746" cy="6278257"/>
          </a:xfrm>
          <a:prstGeom prst="rect">
            <a:avLst/>
          </a:prstGeom>
        </p:spPr>
      </p:pic>
    </p:spTree>
    <p:extLst>
      <p:ext uri="{BB962C8B-B14F-4D97-AF65-F5344CB8AC3E}">
        <p14:creationId xmlns:p14="http://schemas.microsoft.com/office/powerpoint/2010/main" val="289596152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fail-ILSVRC2012_val_00000534.JP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460" y="239246"/>
            <a:ext cx="8371008" cy="6278256"/>
          </a:xfrm>
          <a:prstGeom prst="rect">
            <a:avLst/>
          </a:prstGeom>
        </p:spPr>
      </p:pic>
    </p:spTree>
    <p:extLst>
      <p:ext uri="{BB962C8B-B14F-4D97-AF65-F5344CB8AC3E}">
        <p14:creationId xmlns:p14="http://schemas.microsoft.com/office/powerpoint/2010/main" val="732443261"/>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fail-ILSVRC2012_val_00000933.JP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914" y="289379"/>
            <a:ext cx="8549265" cy="6411949"/>
          </a:xfrm>
          <a:prstGeom prst="rect">
            <a:avLst/>
          </a:prstGeom>
        </p:spPr>
      </p:pic>
    </p:spTree>
    <p:extLst>
      <p:ext uri="{BB962C8B-B14F-4D97-AF65-F5344CB8AC3E}">
        <p14:creationId xmlns:p14="http://schemas.microsoft.com/office/powerpoint/2010/main" val="54395260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fail-ILSVRC2012_val_00001702.JP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8700" y="254000"/>
            <a:ext cx="4546600" cy="6350000"/>
          </a:xfrm>
          <a:prstGeom prst="rect">
            <a:avLst/>
          </a:prstGeom>
        </p:spPr>
      </p:pic>
    </p:spTree>
    <p:extLst>
      <p:ext uri="{BB962C8B-B14F-4D97-AF65-F5344CB8AC3E}">
        <p14:creationId xmlns:p14="http://schemas.microsoft.com/office/powerpoint/2010/main" val="102311889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fail-ILSVRC2012_val_00001297.JP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68" y="522656"/>
            <a:ext cx="8323773" cy="5543633"/>
          </a:xfrm>
          <a:prstGeom prst="rect">
            <a:avLst/>
          </a:prstGeom>
        </p:spPr>
      </p:pic>
    </p:spTree>
    <p:extLst>
      <p:ext uri="{BB962C8B-B14F-4D97-AF65-F5344CB8AC3E}">
        <p14:creationId xmlns:p14="http://schemas.microsoft.com/office/powerpoint/2010/main" val="268885461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fail-ILSVRC2012_val_00001283.JPE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133" y="221868"/>
            <a:ext cx="8594716" cy="6446037"/>
          </a:xfrm>
          <a:prstGeom prst="rect">
            <a:avLst/>
          </a:prstGeom>
        </p:spPr>
      </p:pic>
    </p:spTree>
    <p:extLst>
      <p:ext uri="{BB962C8B-B14F-4D97-AF65-F5344CB8AC3E}">
        <p14:creationId xmlns:p14="http://schemas.microsoft.com/office/powerpoint/2010/main" val="320773570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1000" y="1295400"/>
            <a:ext cx="6862584" cy="400110"/>
          </a:xfrm>
          <a:prstGeom prst="rect">
            <a:avLst/>
          </a:prstGeom>
          <a:noFill/>
        </p:spPr>
        <p:txBody>
          <a:bodyPr wrap="none" rtlCol="0">
            <a:spAutoFit/>
          </a:bodyPr>
          <a:lstStyle/>
          <a:p>
            <a:r>
              <a:rPr lang="en-US" sz="2000" dirty="0" smtClean="0">
                <a:solidFill>
                  <a:schemeClr val="bg1"/>
                </a:solidFill>
              </a:rPr>
              <a:t>No matter the algorithm, more features always more successful.</a:t>
            </a:r>
          </a:p>
        </p:txBody>
      </p:sp>
      <p:sp>
        <p:nvSpPr>
          <p:cNvPr id="9" name="TextBox 8"/>
          <p:cNvSpPr txBox="1"/>
          <p:nvPr/>
        </p:nvSpPr>
        <p:spPr>
          <a:xfrm>
            <a:off x="1105646" y="1511300"/>
            <a:ext cx="6917766" cy="2862323"/>
          </a:xfrm>
          <a:prstGeom prst="rect">
            <a:avLst/>
          </a:prstGeom>
          <a:noFill/>
        </p:spPr>
        <p:txBody>
          <a:bodyPr wrap="square" rtlCol="0">
            <a:spAutoFit/>
          </a:bodyPr>
          <a:lstStyle/>
          <a:p>
            <a:endParaRPr lang="en-US" dirty="0"/>
          </a:p>
          <a:p>
            <a:pPr marL="285750" indent="-285750">
              <a:buFontTx/>
              <a:buChar char="-"/>
            </a:pPr>
            <a:r>
              <a:rPr lang="en-US" dirty="0" smtClean="0"/>
              <a:t>Dramatically improves</a:t>
            </a:r>
          </a:p>
          <a:p>
            <a:pPr marL="285750" indent="-285750">
              <a:buFontTx/>
              <a:buChar char="-"/>
            </a:pPr>
            <a:endParaRPr lang="en-US" dirty="0" smtClean="0"/>
          </a:p>
          <a:p>
            <a:pPr marL="742950" lvl="1" indent="-285750">
              <a:buFontTx/>
              <a:buChar char="-"/>
            </a:pPr>
            <a:r>
              <a:rPr lang="en-US" dirty="0" smtClean="0"/>
              <a:t>Speech recognition</a:t>
            </a:r>
          </a:p>
          <a:p>
            <a:pPr marL="285750" indent="-285750">
              <a:buFontTx/>
              <a:buChar char="-"/>
            </a:pPr>
            <a:endParaRPr lang="en-US" dirty="0"/>
          </a:p>
          <a:p>
            <a:pPr marL="742950" lvl="1" indent="-285750">
              <a:buFontTx/>
              <a:buChar char="-"/>
            </a:pPr>
            <a:r>
              <a:rPr lang="en-US" dirty="0" smtClean="0"/>
              <a:t>Machine Translation</a:t>
            </a:r>
          </a:p>
          <a:p>
            <a:pPr lvl="1"/>
            <a:endParaRPr lang="en-US" dirty="0"/>
          </a:p>
          <a:p>
            <a:pPr marL="285750" indent="-285750">
              <a:buFontTx/>
              <a:buChar char="-"/>
            </a:pPr>
            <a:r>
              <a:rPr lang="en-US" dirty="0" smtClean="0"/>
              <a:t>Benefit many Google products</a:t>
            </a:r>
          </a:p>
          <a:p>
            <a:pPr marL="285750" indent="-285750">
              <a:buFontTx/>
              <a:buChar char="-"/>
            </a:pPr>
            <a:endParaRPr lang="en-US" dirty="0"/>
          </a:p>
          <a:p>
            <a:pPr marL="285750" indent="-285750">
              <a:buFontTx/>
              <a:buChar char="-"/>
            </a:pPr>
            <a:r>
              <a:rPr lang="en-US" dirty="0" smtClean="0"/>
              <a:t>Also work well with existing  hand-engineered features</a:t>
            </a:r>
            <a:endParaRPr lang="en-US" dirty="0"/>
          </a:p>
        </p:txBody>
      </p:sp>
    </p:spTree>
    <p:extLst>
      <p:ext uri="{BB962C8B-B14F-4D97-AF65-F5344CB8AC3E}">
        <p14:creationId xmlns:p14="http://schemas.microsoft.com/office/powerpoint/2010/main" val="220295898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9-15 at 3.49.08 PM.png"/>
          <p:cNvPicPr>
            <a:picLocks noChangeAspect="1"/>
          </p:cNvPicPr>
          <p:nvPr/>
        </p:nvPicPr>
        <p:blipFill rotWithShape="1">
          <a:blip r:embed="rId2">
            <a:extLst>
              <a:ext uri="{28A0092B-C50C-407E-A947-70E740481C1C}">
                <a14:useLocalDpi xmlns:a14="http://schemas.microsoft.com/office/drawing/2010/main" val="0"/>
              </a:ext>
            </a:extLst>
          </a:blip>
          <a:srcRect l="15906" t="23393" r="17294" b="11057"/>
          <a:stretch/>
        </p:blipFill>
        <p:spPr>
          <a:xfrm>
            <a:off x="0" y="0"/>
            <a:ext cx="9202086" cy="6858000"/>
          </a:xfrm>
          <a:prstGeom prst="rect">
            <a:avLst/>
          </a:prstGeom>
        </p:spPr>
      </p:pic>
      <p:sp>
        <p:nvSpPr>
          <p:cNvPr id="6" name="Frame 5"/>
          <p:cNvSpPr/>
          <p:nvPr/>
        </p:nvSpPr>
        <p:spPr>
          <a:xfrm>
            <a:off x="127589" y="3826944"/>
            <a:ext cx="4550931" cy="752019"/>
          </a:xfrm>
          <a:prstGeom prst="frame">
            <a:avLst>
              <a:gd name="adj1" fmla="val 3134"/>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7795744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52277"/>
            <a:ext cx="4866385" cy="2046005"/>
          </a:xfrm>
        </p:spPr>
        <p:txBody>
          <a:bodyPr>
            <a:normAutofit/>
          </a:bodyPr>
          <a:lstStyle/>
          <a:p>
            <a:r>
              <a:rPr lang="en-US" sz="1400" dirty="0" smtClean="0"/>
              <a:t>RICA learns invariant features</a:t>
            </a:r>
            <a:endParaRPr lang="en-US" sz="1400" dirty="0"/>
          </a:p>
          <a:p>
            <a:r>
              <a:rPr lang="en-US" sz="1400" dirty="0" smtClean="0"/>
              <a:t>Face neuron with totally unlabeled data </a:t>
            </a:r>
          </a:p>
          <a:p>
            <a:pPr marL="0" indent="0">
              <a:buNone/>
            </a:pPr>
            <a:r>
              <a:rPr lang="en-US" sz="1400" dirty="0"/>
              <a:t> </a:t>
            </a:r>
            <a:r>
              <a:rPr lang="en-US" sz="1400" dirty="0" smtClean="0"/>
              <a:t>       with enough training and data</a:t>
            </a:r>
          </a:p>
          <a:p>
            <a:r>
              <a:rPr lang="en-US" sz="1400" dirty="0" smtClean="0"/>
              <a:t>State-of-the-art performances on </a:t>
            </a:r>
          </a:p>
          <a:p>
            <a:pPr lvl="1"/>
            <a:r>
              <a:rPr lang="en-US" sz="1400" dirty="0" smtClean="0"/>
              <a:t>Action Recognition</a:t>
            </a:r>
          </a:p>
          <a:p>
            <a:pPr lvl="1"/>
            <a:r>
              <a:rPr lang="en-US" sz="1400" dirty="0" smtClean="0"/>
              <a:t>Cancer image classification</a:t>
            </a:r>
          </a:p>
          <a:p>
            <a:pPr lvl="1"/>
            <a:r>
              <a:rPr lang="en-US" sz="1400" dirty="0" err="1" smtClean="0"/>
              <a:t>ImageNet</a:t>
            </a:r>
            <a:endParaRPr lang="en-US" sz="2000" dirty="0"/>
          </a:p>
          <a:p>
            <a:endParaRPr lang="en-US" sz="2000" dirty="0" smtClean="0"/>
          </a:p>
        </p:txBody>
      </p:sp>
      <p:sp>
        <p:nvSpPr>
          <p:cNvPr id="5" name="TextBox 4"/>
          <p:cNvSpPr txBox="1"/>
          <p:nvPr/>
        </p:nvSpPr>
        <p:spPr>
          <a:xfrm>
            <a:off x="3562849" y="129057"/>
            <a:ext cx="1918314" cy="523220"/>
          </a:xfrm>
          <a:prstGeom prst="rect">
            <a:avLst/>
          </a:prstGeom>
          <a:noFill/>
        </p:spPr>
        <p:txBody>
          <a:bodyPr wrap="none" rtlCol="0">
            <a:spAutoFit/>
          </a:bodyPr>
          <a:lstStyle/>
          <a:p>
            <a:r>
              <a:rPr lang="en-US" sz="2800" dirty="0" smtClean="0"/>
              <a:t>Conclusions</a:t>
            </a:r>
            <a:endParaRPr lang="en-US" sz="2800" dirty="0"/>
          </a:p>
        </p:txBody>
      </p:sp>
      <p:pic>
        <p:nvPicPr>
          <p:cNvPr id="8" name="Picture 7" descr="ap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66" y="2698282"/>
            <a:ext cx="1508991" cy="363195"/>
          </a:xfrm>
          <a:prstGeom prst="rect">
            <a:avLst/>
          </a:prstGeom>
        </p:spPr>
      </p:pic>
      <p:pic>
        <p:nvPicPr>
          <p:cNvPr id="9" name="Picture 8" descr="h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00" y="3318335"/>
            <a:ext cx="1508991" cy="363195"/>
          </a:xfrm>
          <a:prstGeom prst="rect">
            <a:avLst/>
          </a:prstGeom>
        </p:spPr>
      </p:pic>
      <p:pic>
        <p:nvPicPr>
          <p:cNvPr id="10" name="Picture 9" descr="ne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000" y="3917807"/>
            <a:ext cx="1508991" cy="363195"/>
          </a:xfrm>
          <a:prstGeom prst="rect">
            <a:avLst/>
          </a:prstGeom>
        </p:spPr>
      </p:pic>
      <p:sp>
        <p:nvSpPr>
          <p:cNvPr id="22" name="TextBox 21"/>
          <p:cNvSpPr txBox="1"/>
          <p:nvPr/>
        </p:nvSpPr>
        <p:spPr>
          <a:xfrm>
            <a:off x="254000" y="1511300"/>
            <a:ext cx="184666" cy="369332"/>
          </a:xfrm>
          <a:prstGeom prst="rect">
            <a:avLst/>
          </a:prstGeom>
          <a:noFill/>
        </p:spPr>
        <p:txBody>
          <a:bodyPr wrap="none" rtlCol="0">
            <a:spAutoFit/>
          </a:bodyPr>
          <a:lstStyle/>
          <a:p>
            <a:endParaRPr lang="en-US"/>
          </a:p>
        </p:txBody>
      </p:sp>
      <p:pic>
        <p:nvPicPr>
          <p:cNvPr id="40" name="Picture 39" descr="vis1.png"/>
          <p:cNvPicPr>
            <a:picLocks noChangeAspect="1"/>
          </p:cNvPicPr>
          <p:nvPr/>
        </p:nvPicPr>
        <p:blipFill rotWithShape="1">
          <a:blip r:embed="rId6">
            <a:extLst>
              <a:ext uri="{28A0092B-C50C-407E-A947-70E740481C1C}">
                <a14:useLocalDpi xmlns:a14="http://schemas.microsoft.com/office/drawing/2010/main" val="0"/>
              </a:ext>
            </a:extLst>
          </a:blip>
          <a:srcRect l="15188"/>
          <a:stretch/>
        </p:blipFill>
        <p:spPr>
          <a:xfrm>
            <a:off x="254000" y="4769606"/>
            <a:ext cx="3039023" cy="1745352"/>
          </a:xfrm>
          <a:prstGeom prst="rect">
            <a:avLst/>
          </a:prstGeom>
        </p:spPr>
      </p:pic>
      <p:pic>
        <p:nvPicPr>
          <p:cNvPr id="41" name="Picture 40" descr="vis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4702" y="2570584"/>
            <a:ext cx="3327079" cy="1787585"/>
          </a:xfrm>
          <a:prstGeom prst="rect">
            <a:avLst/>
          </a:prstGeom>
        </p:spPr>
      </p:pic>
      <p:graphicFrame>
        <p:nvGraphicFramePr>
          <p:cNvPr id="44" name="Content Placeholder 7"/>
          <p:cNvGraphicFramePr>
            <a:graphicFrameLocks/>
          </p:cNvGraphicFramePr>
          <p:nvPr>
            <p:extLst>
              <p:ext uri="{D42A27DB-BD31-4B8C-83A1-F6EECF244321}">
                <p14:modId xmlns:p14="http://schemas.microsoft.com/office/powerpoint/2010/main" val="448256934"/>
              </p:ext>
            </p:extLst>
          </p:nvPr>
        </p:nvGraphicFramePr>
        <p:xfrm>
          <a:off x="6087499" y="2542188"/>
          <a:ext cx="2768757" cy="1893115"/>
        </p:xfrm>
        <a:graphic>
          <a:graphicData uri="http://schemas.openxmlformats.org/drawingml/2006/chart">
            <c:chart xmlns:c="http://schemas.openxmlformats.org/drawingml/2006/chart" xmlns:r="http://schemas.openxmlformats.org/officeDocument/2006/relationships" r:id="rId8"/>
          </a:graphicData>
        </a:graphic>
      </p:graphicFrame>
      <p:sp>
        <p:nvSpPr>
          <p:cNvPr id="50" name="TextBox 49"/>
          <p:cNvSpPr txBox="1"/>
          <p:nvPr/>
        </p:nvSpPr>
        <p:spPr>
          <a:xfrm>
            <a:off x="336609" y="4339246"/>
            <a:ext cx="1238390" cy="246221"/>
          </a:xfrm>
          <a:prstGeom prst="rect">
            <a:avLst/>
          </a:prstGeom>
          <a:noFill/>
        </p:spPr>
        <p:txBody>
          <a:bodyPr wrap="none" rtlCol="0">
            <a:spAutoFit/>
          </a:bodyPr>
          <a:lstStyle/>
          <a:p>
            <a:r>
              <a:rPr lang="en-US" sz="1000" dirty="0" smtClean="0"/>
              <a:t>Cancer classification</a:t>
            </a:r>
            <a:endParaRPr lang="en-US" sz="1000" dirty="0"/>
          </a:p>
        </p:txBody>
      </p:sp>
      <p:sp>
        <p:nvSpPr>
          <p:cNvPr id="51" name="TextBox 50"/>
          <p:cNvSpPr txBox="1"/>
          <p:nvPr/>
        </p:nvSpPr>
        <p:spPr>
          <a:xfrm>
            <a:off x="3473763" y="4367521"/>
            <a:ext cx="1142523" cy="246221"/>
          </a:xfrm>
          <a:prstGeom prst="rect">
            <a:avLst/>
          </a:prstGeom>
          <a:noFill/>
        </p:spPr>
        <p:txBody>
          <a:bodyPr wrap="none" rtlCol="0">
            <a:spAutoFit/>
          </a:bodyPr>
          <a:lstStyle/>
          <a:p>
            <a:r>
              <a:rPr lang="en-US" sz="1000" dirty="0" smtClean="0"/>
              <a:t>Action recognition</a:t>
            </a:r>
            <a:endParaRPr lang="en-US" sz="1000" dirty="0"/>
          </a:p>
        </p:txBody>
      </p:sp>
      <p:sp>
        <p:nvSpPr>
          <p:cNvPr id="52" name="TextBox 51"/>
          <p:cNvSpPr txBox="1"/>
          <p:nvPr/>
        </p:nvSpPr>
        <p:spPr>
          <a:xfrm>
            <a:off x="6631166" y="4312192"/>
            <a:ext cx="1808708" cy="246221"/>
          </a:xfrm>
          <a:prstGeom prst="rect">
            <a:avLst/>
          </a:prstGeom>
          <a:noFill/>
        </p:spPr>
        <p:txBody>
          <a:bodyPr wrap="none" rtlCol="0">
            <a:spAutoFit/>
          </a:bodyPr>
          <a:lstStyle/>
          <a:p>
            <a:r>
              <a:rPr lang="en-US" sz="1000" dirty="0" smtClean="0"/>
              <a:t>Action recognition benchmarks</a:t>
            </a:r>
            <a:endParaRPr lang="en-US" sz="1000" dirty="0"/>
          </a:p>
        </p:txBody>
      </p:sp>
      <p:sp>
        <p:nvSpPr>
          <p:cNvPr id="54" name="TextBox 53"/>
          <p:cNvSpPr txBox="1"/>
          <p:nvPr/>
        </p:nvSpPr>
        <p:spPr>
          <a:xfrm>
            <a:off x="1003737" y="6480726"/>
            <a:ext cx="1261884" cy="246221"/>
          </a:xfrm>
          <a:prstGeom prst="rect">
            <a:avLst/>
          </a:prstGeom>
          <a:noFill/>
        </p:spPr>
        <p:txBody>
          <a:bodyPr wrap="none" rtlCol="0">
            <a:spAutoFit/>
          </a:bodyPr>
          <a:lstStyle/>
          <a:p>
            <a:r>
              <a:rPr lang="en-US" sz="1000" dirty="0" smtClean="0"/>
              <a:t>Feature visualization</a:t>
            </a:r>
            <a:endParaRPr lang="en-US" sz="1000" dirty="0"/>
          </a:p>
        </p:txBody>
      </p:sp>
      <p:sp>
        <p:nvSpPr>
          <p:cNvPr id="55" name="TextBox 54"/>
          <p:cNvSpPr txBox="1"/>
          <p:nvPr/>
        </p:nvSpPr>
        <p:spPr>
          <a:xfrm>
            <a:off x="5800853" y="6517153"/>
            <a:ext cx="830313" cy="246221"/>
          </a:xfrm>
          <a:prstGeom prst="rect">
            <a:avLst/>
          </a:prstGeom>
          <a:noFill/>
        </p:spPr>
        <p:txBody>
          <a:bodyPr wrap="none" rtlCol="0">
            <a:spAutoFit/>
          </a:bodyPr>
          <a:lstStyle/>
          <a:p>
            <a:r>
              <a:rPr lang="en-US" sz="1000" dirty="0" smtClean="0"/>
              <a:t>Face neuron</a:t>
            </a:r>
            <a:endParaRPr lang="en-US" sz="1000" dirty="0"/>
          </a:p>
        </p:txBody>
      </p:sp>
      <p:sp>
        <p:nvSpPr>
          <p:cNvPr id="58" name="TextBox 57"/>
          <p:cNvSpPr txBox="1"/>
          <p:nvPr/>
        </p:nvSpPr>
        <p:spPr>
          <a:xfrm>
            <a:off x="5481163" y="1281445"/>
            <a:ext cx="877163" cy="369332"/>
          </a:xfrm>
          <a:prstGeom prst="rect">
            <a:avLst/>
          </a:prstGeom>
          <a:noFill/>
        </p:spPr>
        <p:txBody>
          <a:bodyPr wrap="none" rtlCol="0">
            <a:spAutoFit/>
          </a:bodyPr>
          <a:lstStyle/>
          <a:p>
            <a:r>
              <a:rPr lang="en-US" dirty="0" smtClean="0"/>
              <a:t>0.005%</a:t>
            </a:r>
            <a:endParaRPr lang="en-US" dirty="0"/>
          </a:p>
        </p:txBody>
      </p:sp>
      <p:sp>
        <p:nvSpPr>
          <p:cNvPr id="59" name="TextBox 58"/>
          <p:cNvSpPr txBox="1"/>
          <p:nvPr/>
        </p:nvSpPr>
        <p:spPr>
          <a:xfrm>
            <a:off x="6778581" y="1281445"/>
            <a:ext cx="646331" cy="369332"/>
          </a:xfrm>
          <a:prstGeom prst="rect">
            <a:avLst/>
          </a:prstGeom>
          <a:noFill/>
        </p:spPr>
        <p:txBody>
          <a:bodyPr wrap="none" rtlCol="0">
            <a:spAutoFit/>
          </a:bodyPr>
          <a:lstStyle/>
          <a:p>
            <a:r>
              <a:rPr lang="en-US" dirty="0" smtClean="0"/>
              <a:t>9.5%</a:t>
            </a:r>
            <a:endParaRPr lang="en-US" dirty="0"/>
          </a:p>
        </p:txBody>
      </p:sp>
      <p:sp>
        <p:nvSpPr>
          <p:cNvPr id="60" name="TextBox 59"/>
          <p:cNvSpPr txBox="1"/>
          <p:nvPr/>
        </p:nvSpPr>
        <p:spPr>
          <a:xfrm>
            <a:off x="7859035" y="1281445"/>
            <a:ext cx="761747" cy="369332"/>
          </a:xfrm>
          <a:prstGeom prst="rect">
            <a:avLst/>
          </a:prstGeom>
          <a:noFill/>
        </p:spPr>
        <p:txBody>
          <a:bodyPr wrap="none" rtlCol="0">
            <a:spAutoFit/>
          </a:bodyPr>
          <a:lstStyle/>
          <a:p>
            <a:r>
              <a:rPr lang="en-US" dirty="0" smtClean="0">
                <a:solidFill>
                  <a:srgbClr val="FF0000"/>
                </a:solidFill>
              </a:rPr>
              <a:t>19.4%</a:t>
            </a:r>
            <a:endParaRPr lang="en-US" dirty="0">
              <a:solidFill>
                <a:srgbClr val="FF0000"/>
              </a:solidFill>
            </a:endParaRPr>
          </a:p>
        </p:txBody>
      </p:sp>
      <p:sp>
        <p:nvSpPr>
          <p:cNvPr id="61" name="TextBox 60"/>
          <p:cNvSpPr txBox="1"/>
          <p:nvPr/>
        </p:nvSpPr>
        <p:spPr>
          <a:xfrm>
            <a:off x="5511020" y="1627332"/>
            <a:ext cx="790050" cy="215444"/>
          </a:xfrm>
          <a:prstGeom prst="rect">
            <a:avLst/>
          </a:prstGeom>
          <a:noFill/>
        </p:spPr>
        <p:txBody>
          <a:bodyPr wrap="none" rtlCol="0">
            <a:spAutoFit/>
          </a:bodyPr>
          <a:lstStyle/>
          <a:p>
            <a:r>
              <a:rPr lang="en-US" sz="800" dirty="0" smtClean="0"/>
              <a:t>Random guess</a:t>
            </a:r>
            <a:endParaRPr lang="en-US" sz="800" dirty="0"/>
          </a:p>
        </p:txBody>
      </p:sp>
      <p:sp>
        <p:nvSpPr>
          <p:cNvPr id="62" name="TextBox 61"/>
          <p:cNvSpPr txBox="1"/>
          <p:nvPr/>
        </p:nvSpPr>
        <p:spPr>
          <a:xfrm>
            <a:off x="6540297" y="1619957"/>
            <a:ext cx="1058904" cy="215444"/>
          </a:xfrm>
          <a:prstGeom prst="rect">
            <a:avLst/>
          </a:prstGeom>
          <a:noFill/>
        </p:spPr>
        <p:txBody>
          <a:bodyPr wrap="none" rtlCol="0">
            <a:spAutoFit/>
          </a:bodyPr>
          <a:lstStyle/>
          <a:p>
            <a:pPr algn="ctr"/>
            <a:r>
              <a:rPr lang="en-US" sz="800" dirty="0" smtClean="0"/>
              <a:t>Best published result</a:t>
            </a:r>
            <a:endParaRPr lang="en-US" sz="800" dirty="0"/>
          </a:p>
        </p:txBody>
      </p:sp>
      <p:sp>
        <p:nvSpPr>
          <p:cNvPr id="63" name="TextBox 62"/>
          <p:cNvSpPr txBox="1"/>
          <p:nvPr/>
        </p:nvSpPr>
        <p:spPr>
          <a:xfrm>
            <a:off x="7815238" y="1627332"/>
            <a:ext cx="697627" cy="215444"/>
          </a:xfrm>
          <a:prstGeom prst="rect">
            <a:avLst/>
          </a:prstGeom>
          <a:noFill/>
        </p:spPr>
        <p:txBody>
          <a:bodyPr wrap="none" rtlCol="0">
            <a:spAutoFit/>
          </a:bodyPr>
          <a:lstStyle/>
          <a:p>
            <a:pPr algn="ctr"/>
            <a:r>
              <a:rPr lang="en-US" sz="800" dirty="0" smtClean="0"/>
              <a:t>Our method</a:t>
            </a:r>
            <a:endParaRPr lang="en-US" sz="800" dirty="0"/>
          </a:p>
        </p:txBody>
      </p:sp>
      <p:sp>
        <p:nvSpPr>
          <p:cNvPr id="64" name="TextBox 63"/>
          <p:cNvSpPr txBox="1"/>
          <p:nvPr/>
        </p:nvSpPr>
        <p:spPr>
          <a:xfrm>
            <a:off x="6452254" y="960697"/>
            <a:ext cx="1107996" cy="369332"/>
          </a:xfrm>
          <a:prstGeom prst="rect">
            <a:avLst/>
          </a:prstGeom>
          <a:noFill/>
        </p:spPr>
        <p:txBody>
          <a:bodyPr wrap="none" rtlCol="0">
            <a:spAutoFit/>
          </a:bodyPr>
          <a:lstStyle/>
          <a:p>
            <a:r>
              <a:rPr lang="en-US" dirty="0" err="1" smtClean="0"/>
              <a:t>ImageNet</a:t>
            </a:r>
            <a:endParaRPr lang="en-US" dirty="0"/>
          </a:p>
        </p:txBody>
      </p:sp>
      <p:pic>
        <p:nvPicPr>
          <p:cNvPr id="65" name="Picture 64" descr="hist.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8356" y="4709390"/>
            <a:ext cx="2514212" cy="1858137"/>
          </a:xfrm>
          <a:prstGeom prst="rect">
            <a:avLst/>
          </a:prstGeom>
        </p:spPr>
      </p:pic>
      <p:pic>
        <p:nvPicPr>
          <p:cNvPr id="6" name="Picture 5" descr="averaged_fac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94238" y="4769606"/>
            <a:ext cx="2191189" cy="1728605"/>
          </a:xfrm>
          <a:prstGeom prst="rect">
            <a:avLst/>
          </a:prstGeom>
        </p:spPr>
      </p:pic>
    </p:spTree>
    <p:extLst>
      <p:ext uri="{BB962C8B-B14F-4D97-AF65-F5344CB8AC3E}">
        <p14:creationId xmlns:p14="http://schemas.microsoft.com/office/powerpoint/2010/main" val="1993753752"/>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1272"/>
            <a:ext cx="8229600" cy="4525963"/>
          </a:xfrm>
        </p:spPr>
        <p:txBody>
          <a:bodyPr>
            <a:normAutofit fontScale="92500" lnSpcReduction="20000"/>
          </a:bodyPr>
          <a:lstStyle/>
          <a:p>
            <a:r>
              <a:rPr lang="en-US" sz="2000" dirty="0" smtClean="0"/>
              <a:t>Q.V. Le, M.A. </a:t>
            </a:r>
            <a:r>
              <a:rPr lang="en-US" sz="2000" dirty="0" err="1" smtClean="0"/>
              <a:t>Ranzato</a:t>
            </a:r>
            <a:r>
              <a:rPr lang="en-US" sz="2000" dirty="0" smtClean="0"/>
              <a:t>, R. </a:t>
            </a:r>
            <a:r>
              <a:rPr lang="en-US" sz="2000" dirty="0" err="1" smtClean="0"/>
              <a:t>Monga</a:t>
            </a:r>
            <a:r>
              <a:rPr lang="en-US" sz="2000" dirty="0" smtClean="0"/>
              <a:t>, M. Devin, G. </a:t>
            </a:r>
            <a:r>
              <a:rPr lang="en-US" sz="2000" dirty="0" err="1" smtClean="0"/>
              <a:t>Corrado</a:t>
            </a:r>
            <a:r>
              <a:rPr lang="en-US" sz="2000" dirty="0" smtClean="0"/>
              <a:t>, K. Chen, J. Dean, A.Y. Ng. </a:t>
            </a:r>
            <a:r>
              <a:rPr lang="en-US" sz="2000" b="1" dirty="0" smtClean="0"/>
              <a:t>Building high-level features using large-scale unsupervised learning</a:t>
            </a:r>
            <a:r>
              <a:rPr lang="en-US" sz="2000" dirty="0" smtClean="0"/>
              <a:t>. </a:t>
            </a:r>
            <a:r>
              <a:rPr lang="en-US" sz="2000" i="1" dirty="0" smtClean="0"/>
              <a:t>ICML</a:t>
            </a:r>
            <a:r>
              <a:rPr lang="en-US" sz="2000" dirty="0" smtClean="0"/>
              <a:t>, 2012.</a:t>
            </a:r>
          </a:p>
          <a:p>
            <a:r>
              <a:rPr lang="en-US" sz="2000" dirty="0" smtClean="0"/>
              <a:t>Q.V</a:t>
            </a:r>
            <a:r>
              <a:rPr lang="en-US" sz="2000" dirty="0"/>
              <a:t>. Le, J. </a:t>
            </a:r>
            <a:r>
              <a:rPr lang="en-US" sz="2000" dirty="0" err="1"/>
              <a:t>Ngiam</a:t>
            </a:r>
            <a:r>
              <a:rPr lang="en-US" sz="2000" dirty="0"/>
              <a:t>, Z. Chen, D. Chia, P. </a:t>
            </a:r>
            <a:r>
              <a:rPr lang="en-US" sz="2000" dirty="0" err="1"/>
              <a:t>Koh</a:t>
            </a:r>
            <a:r>
              <a:rPr lang="en-US" sz="2000" dirty="0"/>
              <a:t>, A.Y. </a:t>
            </a:r>
            <a:r>
              <a:rPr lang="en-US" sz="2000" dirty="0" smtClean="0"/>
              <a:t>Ng. </a:t>
            </a:r>
            <a:r>
              <a:rPr lang="en-US" sz="2000" b="1" dirty="0" smtClean="0"/>
              <a:t>Tiled </a:t>
            </a:r>
            <a:r>
              <a:rPr lang="en-US" sz="2000" b="1" dirty="0"/>
              <a:t>Convolutional Neural Networks</a:t>
            </a:r>
            <a:r>
              <a:rPr lang="en-US" sz="2000" dirty="0"/>
              <a:t>. </a:t>
            </a:r>
            <a:r>
              <a:rPr lang="en-US" sz="2000" i="1" dirty="0"/>
              <a:t>NIPS</a:t>
            </a:r>
            <a:r>
              <a:rPr lang="en-US" sz="2000" dirty="0"/>
              <a:t>, 2010. </a:t>
            </a:r>
            <a:endParaRPr lang="en-US" sz="2000" dirty="0" smtClean="0"/>
          </a:p>
          <a:p>
            <a:r>
              <a:rPr lang="en-US" sz="2000" dirty="0"/>
              <a:t>Q.V. Le, W.Y. </a:t>
            </a:r>
            <a:r>
              <a:rPr lang="en-US" sz="2000" dirty="0" err="1"/>
              <a:t>Zou</a:t>
            </a:r>
            <a:r>
              <a:rPr lang="en-US" sz="2000" dirty="0"/>
              <a:t>, S.Y. </a:t>
            </a:r>
            <a:r>
              <a:rPr lang="en-US" sz="2000" dirty="0" err="1"/>
              <a:t>Yeung</a:t>
            </a:r>
            <a:r>
              <a:rPr lang="en-US" sz="2000" dirty="0"/>
              <a:t>, A.Y. Ng. </a:t>
            </a:r>
            <a:r>
              <a:rPr lang="en-US" sz="2000" b="1" dirty="0" smtClean="0"/>
              <a:t>Learning </a:t>
            </a:r>
            <a:r>
              <a:rPr lang="en-US" sz="2000" b="1" dirty="0"/>
              <a:t>hierarchical </a:t>
            </a:r>
            <a:r>
              <a:rPr lang="en-US" sz="2000" b="1" dirty="0" err="1"/>
              <a:t>spatio</a:t>
            </a:r>
            <a:r>
              <a:rPr lang="en-US" sz="2000" b="1" dirty="0"/>
              <a:t>-temporal features for action </a:t>
            </a:r>
            <a:r>
              <a:rPr lang="en-US" sz="2000" b="1" dirty="0" smtClean="0"/>
              <a:t>recognition with </a:t>
            </a:r>
            <a:r>
              <a:rPr lang="en-US" sz="2000" b="1" dirty="0"/>
              <a:t>independent subspace analysis</a:t>
            </a:r>
            <a:r>
              <a:rPr lang="en-US" sz="2000" dirty="0"/>
              <a:t>. </a:t>
            </a:r>
            <a:r>
              <a:rPr lang="en-US" sz="2000" i="1" dirty="0"/>
              <a:t>CVPR</a:t>
            </a:r>
            <a:r>
              <a:rPr lang="en-US" sz="2000" dirty="0"/>
              <a:t>, 2011</a:t>
            </a:r>
            <a:r>
              <a:rPr lang="en-US" sz="2000" dirty="0" smtClean="0"/>
              <a:t>.</a:t>
            </a:r>
          </a:p>
          <a:p>
            <a:r>
              <a:rPr lang="en-US" sz="2000" dirty="0"/>
              <a:t>Q.V. Le, J. </a:t>
            </a:r>
            <a:r>
              <a:rPr lang="en-US" sz="2000" dirty="0" err="1"/>
              <a:t>Ngiam</a:t>
            </a:r>
            <a:r>
              <a:rPr lang="en-US" sz="2000" dirty="0"/>
              <a:t>, A. Coates, A. </a:t>
            </a:r>
            <a:r>
              <a:rPr lang="en-US" sz="2000" dirty="0" err="1"/>
              <a:t>Lahiri</a:t>
            </a:r>
            <a:r>
              <a:rPr lang="en-US" sz="2000" dirty="0"/>
              <a:t>, B. </a:t>
            </a:r>
            <a:r>
              <a:rPr lang="en-US" sz="2000" dirty="0" err="1"/>
              <a:t>Prochnow</a:t>
            </a:r>
            <a:r>
              <a:rPr lang="en-US" sz="2000" dirty="0"/>
              <a:t>, A.Y. Ng.  </a:t>
            </a:r>
            <a:r>
              <a:rPr lang="en-US" sz="2000" b="1" dirty="0"/>
              <a:t>On optimization methods for deep learning</a:t>
            </a:r>
            <a:r>
              <a:rPr lang="en-US" sz="2000" dirty="0"/>
              <a:t>. </a:t>
            </a:r>
            <a:r>
              <a:rPr lang="en-US" sz="2000" i="1" dirty="0" smtClean="0"/>
              <a:t>ICML</a:t>
            </a:r>
            <a:r>
              <a:rPr lang="en-US" sz="2000" dirty="0"/>
              <a:t>, 2011. </a:t>
            </a:r>
            <a:endParaRPr lang="en-US" sz="2000" dirty="0" smtClean="0"/>
          </a:p>
          <a:p>
            <a:r>
              <a:rPr lang="en-US" sz="2000" dirty="0"/>
              <a:t>Q.V. Le, A. </a:t>
            </a:r>
            <a:r>
              <a:rPr lang="en-US" sz="2000" dirty="0" err="1"/>
              <a:t>Karpenko</a:t>
            </a:r>
            <a:r>
              <a:rPr lang="en-US" sz="2000" dirty="0"/>
              <a:t>, J. </a:t>
            </a:r>
            <a:r>
              <a:rPr lang="en-US" sz="2000" dirty="0" err="1"/>
              <a:t>Ngiam</a:t>
            </a:r>
            <a:r>
              <a:rPr lang="en-US" sz="2000" dirty="0"/>
              <a:t>, A.Y. Ng. </a:t>
            </a:r>
            <a:r>
              <a:rPr lang="en-US" sz="2000" dirty="0" smtClean="0"/>
              <a:t> </a:t>
            </a:r>
            <a:r>
              <a:rPr lang="en-US" sz="2000" b="1" dirty="0" smtClean="0"/>
              <a:t>ICA </a:t>
            </a:r>
            <a:r>
              <a:rPr lang="en-US" sz="2000" b="1" dirty="0"/>
              <a:t>with Reconstruction Cost for </a:t>
            </a:r>
            <a:r>
              <a:rPr lang="en-US" sz="2000" b="1" dirty="0" smtClean="0"/>
              <a:t>Efficient </a:t>
            </a:r>
            <a:r>
              <a:rPr lang="en-US" sz="2000" b="1" dirty="0" err="1" smtClean="0"/>
              <a:t>Overcomplete</a:t>
            </a:r>
            <a:r>
              <a:rPr lang="en-US" sz="2000" b="1" dirty="0" smtClean="0"/>
              <a:t> </a:t>
            </a:r>
            <a:r>
              <a:rPr lang="en-US" sz="2000" b="1" dirty="0"/>
              <a:t>Feature Learning</a:t>
            </a:r>
            <a:r>
              <a:rPr lang="en-US" sz="2000" dirty="0"/>
              <a:t>. </a:t>
            </a:r>
            <a:r>
              <a:rPr lang="en-US" sz="2000" i="1" dirty="0" smtClean="0"/>
              <a:t>NIPS</a:t>
            </a:r>
            <a:r>
              <a:rPr lang="en-US" sz="2000" dirty="0"/>
              <a:t>, 2011. </a:t>
            </a:r>
            <a:endParaRPr lang="en-US" sz="2000" dirty="0" smtClean="0"/>
          </a:p>
          <a:p>
            <a:r>
              <a:rPr lang="en-US" sz="2000" dirty="0"/>
              <a:t>Q.V. Le, </a:t>
            </a:r>
            <a:r>
              <a:rPr lang="en-US" sz="2000" dirty="0" smtClean="0"/>
              <a:t>J. Han, J. Gray, P. Spellman, A. </a:t>
            </a:r>
            <a:r>
              <a:rPr lang="en-US" sz="2000" dirty="0" err="1" smtClean="0"/>
              <a:t>Borowsky</a:t>
            </a:r>
            <a:r>
              <a:rPr lang="en-US" sz="2000" dirty="0" smtClean="0"/>
              <a:t>, B. </a:t>
            </a:r>
            <a:r>
              <a:rPr lang="en-US" sz="2000" dirty="0" err="1" smtClean="0"/>
              <a:t>Parvin</a:t>
            </a:r>
            <a:r>
              <a:rPr lang="en-US" sz="2000" dirty="0" smtClean="0"/>
              <a:t>. </a:t>
            </a:r>
            <a:r>
              <a:rPr lang="en-US" sz="2000" b="1" dirty="0" smtClean="0"/>
              <a:t>Learning Invariant Features for Tumor Signatures</a:t>
            </a:r>
            <a:r>
              <a:rPr lang="en-US" sz="2000" dirty="0" smtClean="0"/>
              <a:t>. </a:t>
            </a:r>
            <a:r>
              <a:rPr lang="en-US" sz="2000" i="1" dirty="0" smtClean="0"/>
              <a:t>ISBI</a:t>
            </a:r>
            <a:r>
              <a:rPr lang="en-US" sz="2000" dirty="0" smtClean="0"/>
              <a:t>, 2012. </a:t>
            </a:r>
            <a:endParaRPr lang="en-US" sz="2000" dirty="0"/>
          </a:p>
          <a:p>
            <a:r>
              <a:rPr lang="en-US" sz="2000" dirty="0"/>
              <a:t>I.J. </a:t>
            </a:r>
            <a:r>
              <a:rPr lang="en-US" sz="2000" dirty="0" err="1"/>
              <a:t>Goodfellow</a:t>
            </a:r>
            <a:r>
              <a:rPr lang="en-US" sz="2000" dirty="0"/>
              <a:t>, Q.V. Le, A.M. Saxe, H. Lee, A.Y. Ng, </a:t>
            </a:r>
            <a:r>
              <a:rPr lang="en-US" sz="2000" dirty="0" smtClean="0"/>
              <a:t> </a:t>
            </a:r>
            <a:r>
              <a:rPr lang="en-US" sz="2000" b="1" dirty="0" smtClean="0"/>
              <a:t>Measuring </a:t>
            </a:r>
            <a:r>
              <a:rPr lang="en-US" sz="2000" b="1" dirty="0"/>
              <a:t>invariances in deep networks</a:t>
            </a:r>
            <a:r>
              <a:rPr lang="en-US" sz="2000" dirty="0"/>
              <a:t>. </a:t>
            </a:r>
            <a:r>
              <a:rPr lang="en-US" sz="2000" i="1" dirty="0"/>
              <a:t>NIPS</a:t>
            </a:r>
            <a:r>
              <a:rPr lang="en-US" sz="2000" dirty="0"/>
              <a:t>, 2009.</a:t>
            </a:r>
            <a:endParaRPr lang="en-US" sz="2000" dirty="0" smtClean="0"/>
          </a:p>
        </p:txBody>
      </p:sp>
      <p:sp>
        <p:nvSpPr>
          <p:cNvPr id="5" name="TextBox 4"/>
          <p:cNvSpPr txBox="1"/>
          <p:nvPr/>
        </p:nvSpPr>
        <p:spPr>
          <a:xfrm>
            <a:off x="3562849" y="348929"/>
            <a:ext cx="1809961" cy="523220"/>
          </a:xfrm>
          <a:prstGeom prst="rect">
            <a:avLst/>
          </a:prstGeom>
          <a:noFill/>
        </p:spPr>
        <p:txBody>
          <a:bodyPr wrap="none" rtlCol="0">
            <a:spAutoFit/>
          </a:bodyPr>
          <a:lstStyle/>
          <a:p>
            <a:r>
              <a:rPr lang="en-US" sz="2800" dirty="0" smtClean="0"/>
              <a:t>References</a:t>
            </a:r>
            <a:endParaRPr lang="en-US" sz="2800" dirty="0"/>
          </a:p>
        </p:txBody>
      </p:sp>
      <p:sp>
        <p:nvSpPr>
          <p:cNvPr id="2" name="TextBox 1"/>
          <p:cNvSpPr txBox="1"/>
          <p:nvPr/>
        </p:nvSpPr>
        <p:spPr>
          <a:xfrm>
            <a:off x="1910138" y="6066843"/>
            <a:ext cx="5329103" cy="584776"/>
          </a:xfrm>
          <a:prstGeom prst="rect">
            <a:avLst/>
          </a:prstGeom>
          <a:noFill/>
        </p:spPr>
        <p:txBody>
          <a:bodyPr wrap="none" rtlCol="0">
            <a:spAutoFit/>
          </a:bodyPr>
          <a:lstStyle/>
          <a:p>
            <a:r>
              <a:rPr lang="en-US" sz="3200" dirty="0" smtClean="0"/>
              <a:t>http://</a:t>
            </a:r>
            <a:r>
              <a:rPr lang="en-US" sz="3200" dirty="0" err="1" smtClean="0"/>
              <a:t>ai.stanford.edu</a:t>
            </a:r>
            <a:r>
              <a:rPr lang="en-US" sz="3200" dirty="0" smtClean="0"/>
              <a:t>/~</a:t>
            </a:r>
            <a:r>
              <a:rPr lang="en-US" sz="3200" dirty="0" err="1" smtClean="0"/>
              <a:t>quocle</a:t>
            </a:r>
            <a:endParaRPr lang="en-US" sz="3200" dirty="0"/>
          </a:p>
        </p:txBody>
      </p:sp>
    </p:spTree>
    <p:extLst>
      <p:ext uri="{BB962C8B-B14F-4D97-AF65-F5344CB8AC3E}">
        <p14:creationId xmlns:p14="http://schemas.microsoft.com/office/powerpoint/2010/main" val="12569499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000" y="1511300"/>
            <a:ext cx="184666" cy="369332"/>
          </a:xfrm>
          <a:prstGeom prst="rect">
            <a:avLst/>
          </a:prstGeom>
          <a:noFill/>
        </p:spPr>
        <p:txBody>
          <a:bodyPr wrap="none" rtlCol="0">
            <a:spAutoFit/>
          </a:bodyPr>
          <a:lstStyle/>
          <a:p>
            <a:endParaRPr lang="en-US"/>
          </a:p>
        </p:txBody>
      </p:sp>
      <p:sp>
        <p:nvSpPr>
          <p:cNvPr id="2" name="TextBox 1"/>
          <p:cNvSpPr txBox="1"/>
          <p:nvPr/>
        </p:nvSpPr>
        <p:spPr>
          <a:xfrm>
            <a:off x="1439826" y="1761980"/>
            <a:ext cx="6917766" cy="2862323"/>
          </a:xfrm>
          <a:prstGeom prst="rect">
            <a:avLst/>
          </a:prstGeom>
          <a:noFill/>
        </p:spPr>
        <p:txBody>
          <a:bodyPr wrap="square" rtlCol="0">
            <a:spAutoFit/>
          </a:bodyPr>
          <a:lstStyle/>
          <a:p>
            <a:r>
              <a:rPr lang="en-US" dirty="0" smtClean="0"/>
              <a:t>Feature engineering is hard</a:t>
            </a:r>
          </a:p>
          <a:p>
            <a:endParaRPr lang="en-US" dirty="0"/>
          </a:p>
          <a:p>
            <a:endParaRPr lang="en-US" dirty="0" smtClean="0"/>
          </a:p>
          <a:p>
            <a:r>
              <a:rPr lang="en-US" dirty="0" smtClean="0"/>
              <a:t>Large amount of unlabeled data</a:t>
            </a:r>
          </a:p>
          <a:p>
            <a:endParaRPr lang="en-US" dirty="0"/>
          </a:p>
          <a:p>
            <a:endParaRPr lang="en-US" dirty="0" smtClean="0"/>
          </a:p>
          <a:p>
            <a:r>
              <a:rPr lang="en-US" dirty="0" smtClean="0"/>
              <a:t>Too much data for one computer to deal with</a:t>
            </a:r>
          </a:p>
          <a:p>
            <a:endParaRPr lang="en-US" dirty="0"/>
          </a:p>
          <a:p>
            <a:endParaRPr lang="en-US" dirty="0" smtClean="0"/>
          </a:p>
          <a:p>
            <a:r>
              <a:rPr lang="en-US" dirty="0" smtClean="0"/>
              <a:t>The availability of weakly labeled data</a:t>
            </a:r>
            <a:endParaRPr lang="en-US" dirty="0"/>
          </a:p>
        </p:txBody>
      </p:sp>
      <p:sp>
        <p:nvSpPr>
          <p:cNvPr id="3" name="Right Brace 2"/>
          <p:cNvSpPr/>
          <p:nvPr/>
        </p:nvSpPr>
        <p:spPr>
          <a:xfrm>
            <a:off x="4618508" y="1761979"/>
            <a:ext cx="320730" cy="1271249"/>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5" name="TextBox 4"/>
          <p:cNvSpPr txBox="1"/>
          <p:nvPr/>
        </p:nvSpPr>
        <p:spPr>
          <a:xfrm rot="21184282">
            <a:off x="5093189" y="1754919"/>
            <a:ext cx="3232954" cy="646331"/>
          </a:xfrm>
          <a:prstGeom prst="rect">
            <a:avLst/>
          </a:prstGeom>
          <a:noFill/>
        </p:spPr>
        <p:txBody>
          <a:bodyPr wrap="square" rtlCol="0">
            <a:spAutoFit/>
          </a:bodyPr>
          <a:lstStyle/>
          <a:p>
            <a:r>
              <a:rPr lang="en-US" dirty="0" smtClean="0">
                <a:solidFill>
                  <a:schemeClr val="accent2"/>
                </a:solidFill>
              </a:rPr>
              <a:t>Unsupervised feature learning / Deep Learning</a:t>
            </a:r>
            <a:endParaRPr lang="en-US" dirty="0">
              <a:solidFill>
                <a:schemeClr val="accent2"/>
              </a:solidFill>
            </a:endParaRPr>
          </a:p>
        </p:txBody>
      </p:sp>
      <p:sp>
        <p:nvSpPr>
          <p:cNvPr id="7" name="Right Brace 6"/>
          <p:cNvSpPr/>
          <p:nvPr/>
        </p:nvSpPr>
        <p:spPr>
          <a:xfrm>
            <a:off x="5822899" y="3258231"/>
            <a:ext cx="320730" cy="574190"/>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8" name="TextBox 7"/>
          <p:cNvSpPr txBox="1"/>
          <p:nvPr/>
        </p:nvSpPr>
        <p:spPr>
          <a:xfrm rot="21184282">
            <a:off x="6260611" y="2993449"/>
            <a:ext cx="3232954" cy="646331"/>
          </a:xfrm>
          <a:prstGeom prst="rect">
            <a:avLst/>
          </a:prstGeom>
          <a:noFill/>
        </p:spPr>
        <p:txBody>
          <a:bodyPr wrap="square" rtlCol="0">
            <a:spAutoFit/>
          </a:bodyPr>
          <a:lstStyle/>
          <a:p>
            <a:r>
              <a:rPr lang="en-US" dirty="0" smtClean="0">
                <a:solidFill>
                  <a:schemeClr val="accent2"/>
                </a:solidFill>
              </a:rPr>
              <a:t>Parallelism using a computer</a:t>
            </a:r>
          </a:p>
          <a:p>
            <a:r>
              <a:rPr lang="en-US" dirty="0" smtClean="0">
                <a:solidFill>
                  <a:schemeClr val="accent2"/>
                </a:solidFill>
              </a:rPr>
              <a:t>cluster</a:t>
            </a:r>
            <a:endParaRPr lang="en-US" dirty="0">
              <a:solidFill>
                <a:schemeClr val="accent2"/>
              </a:solidFill>
            </a:endParaRPr>
          </a:p>
        </p:txBody>
      </p:sp>
      <p:sp>
        <p:nvSpPr>
          <p:cNvPr id="9" name="Right Brace 8"/>
          <p:cNvSpPr/>
          <p:nvPr/>
        </p:nvSpPr>
        <p:spPr>
          <a:xfrm>
            <a:off x="5131673" y="4064842"/>
            <a:ext cx="320730" cy="574190"/>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0" name="TextBox 9"/>
          <p:cNvSpPr txBox="1"/>
          <p:nvPr/>
        </p:nvSpPr>
        <p:spPr>
          <a:xfrm rot="21184282">
            <a:off x="5579173" y="3938559"/>
            <a:ext cx="3232954" cy="369332"/>
          </a:xfrm>
          <a:prstGeom prst="rect">
            <a:avLst/>
          </a:prstGeom>
          <a:noFill/>
        </p:spPr>
        <p:txBody>
          <a:bodyPr wrap="square" rtlCol="0">
            <a:spAutoFit/>
          </a:bodyPr>
          <a:lstStyle/>
          <a:p>
            <a:r>
              <a:rPr lang="en-US" dirty="0" smtClean="0">
                <a:solidFill>
                  <a:schemeClr val="accent2"/>
                </a:solidFill>
              </a:rPr>
              <a:t>Data-centric algorithm</a:t>
            </a:r>
            <a:endParaRPr lang="en-US" dirty="0">
              <a:solidFill>
                <a:schemeClr val="accent2"/>
              </a:solidFill>
            </a:endParaRPr>
          </a:p>
        </p:txBody>
      </p:sp>
      <p:sp>
        <p:nvSpPr>
          <p:cNvPr id="11" name="TextBox 10"/>
          <p:cNvSpPr txBox="1"/>
          <p:nvPr/>
        </p:nvSpPr>
        <p:spPr>
          <a:xfrm>
            <a:off x="1795155" y="217194"/>
            <a:ext cx="5616516" cy="523220"/>
          </a:xfrm>
          <a:prstGeom prst="rect">
            <a:avLst/>
          </a:prstGeom>
          <a:noFill/>
        </p:spPr>
        <p:txBody>
          <a:bodyPr wrap="none" rtlCol="0">
            <a:spAutoFit/>
          </a:bodyPr>
          <a:lstStyle/>
          <a:p>
            <a:pPr algn="ctr"/>
            <a:r>
              <a:rPr lang="en-US" sz="2800" dirty="0" smtClean="0"/>
              <a:t>What makes Machine Learning hard?</a:t>
            </a:r>
            <a:endParaRPr lang="en-US" sz="2800" dirty="0"/>
          </a:p>
        </p:txBody>
      </p:sp>
    </p:spTree>
    <p:extLst>
      <p:ext uri="{BB962C8B-B14F-4D97-AF65-F5344CB8AC3E}">
        <p14:creationId xmlns:p14="http://schemas.microsoft.com/office/powerpoint/2010/main" val="3174652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8" grpId="0"/>
      <p:bldP spid="9" grpId="0" animBg="1"/>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_singularity_is_way_over_t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100" y="0"/>
            <a:ext cx="4491507" cy="6858000"/>
          </a:xfrm>
          <a:prstGeom prst="rect">
            <a:avLst/>
          </a:prstGeom>
        </p:spPr>
      </p:pic>
    </p:spTree>
    <p:extLst>
      <p:ext uri="{BB962C8B-B14F-4D97-AF65-F5344CB8AC3E}">
        <p14:creationId xmlns:p14="http://schemas.microsoft.com/office/powerpoint/2010/main" val="33740220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69249" y="3980372"/>
            <a:ext cx="8268359" cy="954107"/>
          </a:xfrm>
          <a:prstGeom prst="rect">
            <a:avLst/>
          </a:prstGeom>
          <a:noFill/>
        </p:spPr>
        <p:txBody>
          <a:bodyPr wrap="none" rtlCol="0">
            <a:spAutoFit/>
          </a:bodyPr>
          <a:lstStyle/>
          <a:p>
            <a:pPr algn="ctr"/>
            <a:r>
              <a:rPr lang="en-US" sz="2800" dirty="0" smtClean="0"/>
              <a:t>Unsupervised Feature Learning and Deep Learning with</a:t>
            </a:r>
          </a:p>
          <a:p>
            <a:pPr algn="ctr"/>
            <a:r>
              <a:rPr lang="en-US" sz="2800" dirty="0" smtClean="0"/>
              <a:t>Reconstruction ICA</a:t>
            </a:r>
            <a:endParaRPr lang="en-US" sz="2800" dirty="0"/>
          </a:p>
        </p:txBody>
      </p:sp>
    </p:spTree>
    <p:extLst>
      <p:ext uri="{BB962C8B-B14F-4D97-AF65-F5344CB8AC3E}">
        <p14:creationId xmlns:p14="http://schemas.microsoft.com/office/powerpoint/2010/main" val="29706245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14014</TotalTime>
  <Words>2754</Words>
  <Application>Microsoft Macintosh PowerPoint</Application>
  <PresentationFormat>On-screen Show (4:3)</PresentationFormat>
  <Paragraphs>608</Paragraphs>
  <Slides>80</Slides>
  <Notes>49</Notes>
  <HiddenSlides>14</HiddenSlides>
  <MMClips>13</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 Black </vt:lpstr>
      <vt:lpstr>Tera-scale deep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Action recognition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 million 200x200 images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optimization methods for deep learning </dc:title>
  <dc:creator>quoc le</dc:creator>
  <cp:lastModifiedBy>quoc le</cp:lastModifiedBy>
  <cp:revision>997</cp:revision>
  <dcterms:created xsi:type="dcterms:W3CDTF">2011-06-14T01:31:08Z</dcterms:created>
  <dcterms:modified xsi:type="dcterms:W3CDTF">2012-12-07T07:15:33Z</dcterms:modified>
</cp:coreProperties>
</file>