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3" r:id="rId1"/>
    <p:sldMasterId id="2147484008" r:id="rId2"/>
    <p:sldMasterId id="2147484025" r:id="rId3"/>
    <p:sldMasterId id="2147484054" r:id="rId4"/>
    <p:sldMasterId id="2147484066" r:id="rId5"/>
    <p:sldMasterId id="2147484074" r:id="rId6"/>
    <p:sldMasterId id="2147484086" r:id="rId7"/>
    <p:sldMasterId id="2147484098" r:id="rId8"/>
  </p:sldMasterIdLst>
  <p:notesMasterIdLst>
    <p:notesMasterId r:id="rId74"/>
  </p:notesMasterIdLst>
  <p:sldIdLst>
    <p:sldId id="1383" r:id="rId9"/>
    <p:sldId id="1346" r:id="rId10"/>
    <p:sldId id="1348" r:id="rId11"/>
    <p:sldId id="1349" r:id="rId12"/>
    <p:sldId id="1352" r:id="rId13"/>
    <p:sldId id="1353" r:id="rId14"/>
    <p:sldId id="1354" r:id="rId15"/>
    <p:sldId id="1355" r:id="rId16"/>
    <p:sldId id="1356" r:id="rId17"/>
    <p:sldId id="1369" r:id="rId18"/>
    <p:sldId id="1371" r:id="rId19"/>
    <p:sldId id="864" r:id="rId20"/>
    <p:sldId id="865" r:id="rId21"/>
    <p:sldId id="1360" r:id="rId22"/>
    <p:sldId id="1110" r:id="rId23"/>
    <p:sldId id="1363" r:id="rId24"/>
    <p:sldId id="1364" r:id="rId25"/>
    <p:sldId id="1374" r:id="rId26"/>
    <p:sldId id="1116" r:id="rId27"/>
    <p:sldId id="897" r:id="rId28"/>
    <p:sldId id="1272" r:id="rId29"/>
    <p:sldId id="1115" r:id="rId30"/>
    <p:sldId id="1092" r:id="rId31"/>
    <p:sldId id="1162" r:id="rId32"/>
    <p:sldId id="1163" r:id="rId33"/>
    <p:sldId id="975" r:id="rId34"/>
    <p:sldId id="976" r:id="rId35"/>
    <p:sldId id="1140" r:id="rId36"/>
    <p:sldId id="980" r:id="rId37"/>
    <p:sldId id="1567" r:id="rId38"/>
    <p:sldId id="1121" r:id="rId39"/>
    <p:sldId id="1390" r:id="rId40"/>
    <p:sldId id="1565" r:id="rId41"/>
    <p:sldId id="1594" r:id="rId42"/>
    <p:sldId id="1595" r:id="rId43"/>
    <p:sldId id="1509" r:id="rId44"/>
    <p:sldId id="1510" r:id="rId45"/>
    <p:sldId id="1512" r:id="rId46"/>
    <p:sldId id="1513" r:id="rId47"/>
    <p:sldId id="1514" r:id="rId48"/>
    <p:sldId id="1515" r:id="rId49"/>
    <p:sldId id="1516" r:id="rId50"/>
    <p:sldId id="1517" r:id="rId51"/>
    <p:sldId id="1518" r:id="rId52"/>
    <p:sldId id="1519" r:id="rId53"/>
    <p:sldId id="1520" r:id="rId54"/>
    <p:sldId id="1525" r:id="rId55"/>
    <p:sldId id="1560" r:id="rId56"/>
    <p:sldId id="1600" r:id="rId57"/>
    <p:sldId id="1564" r:id="rId58"/>
    <p:sldId id="1530" r:id="rId59"/>
    <p:sldId id="1599" r:id="rId60"/>
    <p:sldId id="1538" r:id="rId61"/>
    <p:sldId id="1539" r:id="rId62"/>
    <p:sldId id="1568" r:id="rId63"/>
    <p:sldId id="1553" r:id="rId64"/>
    <p:sldId id="1554" r:id="rId65"/>
    <p:sldId id="1555" r:id="rId66"/>
    <p:sldId id="1591" r:id="rId67"/>
    <p:sldId id="1592" r:id="rId68"/>
    <p:sldId id="1604" r:id="rId69"/>
    <p:sldId id="1557" r:id="rId70"/>
    <p:sldId id="1558" r:id="rId71"/>
    <p:sldId id="1559" r:id="rId72"/>
    <p:sldId id="1601" r:id="rId73"/>
  </p:sldIdLst>
  <p:sldSz cx="9144000" cy="6858000" type="screen4x3"/>
  <p:notesSz cx="6858000" cy="9144000"/>
  <p:custDataLst>
    <p:tags r:id="rId75"/>
  </p:custDataLst>
  <p:defaultTextStyle>
    <a:defPPr>
      <a:defRPr lang="en-US"/>
    </a:defPPr>
    <a:lvl1pPr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  <a:srgbClr val="FF0000"/>
    <a:srgbClr val="FF7185"/>
    <a:srgbClr val="FCC0C0"/>
    <a:srgbClr val="000000"/>
    <a:srgbClr val="00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9" autoAdjust="0"/>
    <p:restoredTop sz="93314" autoAdjust="0"/>
  </p:normalViewPr>
  <p:slideViewPr>
    <p:cSldViewPr>
      <p:cViewPr>
        <p:scale>
          <a:sx n="20" d="100"/>
          <a:sy n="20" d="100"/>
        </p:scale>
        <p:origin x="-3210" y="-178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coates\Downloads\ICML_scal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23344804009651"/>
          <c:y val="4.6770924467774859E-2"/>
          <c:w val="0.68087989209007671"/>
          <c:h val="0.77028195922365361"/>
        </c:manualLayout>
      </c:layout>
      <c:lineChart>
        <c:grouping val="standard"/>
        <c:varyColors val="0"/>
        <c:ser>
          <c:idx val="5"/>
          <c:order val="0"/>
          <c:tx>
            <c:v>11.2B</c:v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val>
            <c:numRef>
              <c:f>Sheet1!$I$2:$I$7</c:f>
              <c:numCache>
                <c:formatCode>General</c:formatCode>
                <c:ptCount val="6"/>
                <c:pt idx="5" formatCode="0.00E+00">
                  <c:v>46.226123241044526</c:v>
                </c:pt>
              </c:numCache>
            </c:numRef>
          </c:val>
          <c:smooth val="0"/>
        </c:ser>
        <c:ser>
          <c:idx val="4"/>
          <c:order val="1"/>
          <c:tx>
            <c:v>6.9B</c:v>
          </c:tx>
          <c:spPr>
            <a:ln>
              <a:solidFill>
                <a:srgbClr val="00B0F0"/>
              </a:solidFill>
            </a:ln>
          </c:spPr>
          <c:marker>
            <c:spPr>
              <a:ln>
                <a:solidFill>
                  <a:srgbClr val="00B0F0"/>
                </a:solidFill>
              </a:ln>
            </c:spPr>
          </c:marker>
          <c:val>
            <c:numRef>
              <c:f>Sheet1!$I$8:$I$13</c:f>
              <c:numCache>
                <c:formatCode>General</c:formatCode>
                <c:ptCount val="6"/>
                <c:pt idx="4" formatCode="0.00E+00">
                  <c:v>30.754080464252823</c:v>
                </c:pt>
                <c:pt idx="5" formatCode="0.00E+00">
                  <c:v>42.041736746622441</c:v>
                </c:pt>
              </c:numCache>
            </c:numRef>
          </c:val>
          <c:smooth val="0"/>
        </c:ser>
        <c:ser>
          <c:idx val="3"/>
          <c:order val="2"/>
          <c:tx>
            <c:v>3.0B</c:v>
          </c:tx>
          <c:spPr>
            <a:ln>
              <a:solidFill>
                <a:srgbClr val="7030A0"/>
              </a:solidFill>
            </a:ln>
          </c:spPr>
          <c:marker>
            <c:spPr>
              <a:ln>
                <a:solidFill>
                  <a:srgbClr val="7030A0"/>
                </a:solidFill>
              </a:ln>
            </c:spPr>
          </c:marker>
          <c:val>
            <c:numRef>
              <c:f>Sheet1!$I$14:$I$19</c:f>
              <c:numCache>
                <c:formatCode>General</c:formatCode>
                <c:ptCount val="6"/>
                <c:pt idx="3" formatCode="0.00E+00">
                  <c:v>13.616825796711259</c:v>
                </c:pt>
                <c:pt idx="4" formatCode="0.00E+00">
                  <c:v>25.453674365094248</c:v>
                </c:pt>
                <c:pt idx="5" formatCode="0.00E+00">
                  <c:v>32.910525446699324</c:v>
                </c:pt>
              </c:numCache>
            </c:numRef>
          </c:val>
          <c:smooth val="0"/>
        </c:ser>
        <c:ser>
          <c:idx val="2"/>
          <c:order val="3"/>
          <c:tx>
            <c:v>1.9B</c:v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val>
            <c:numRef>
              <c:f>Sheet1!$I$20:$I$25</c:f>
              <c:numCache>
                <c:formatCode>General</c:formatCode>
                <c:ptCount val="6"/>
                <c:pt idx="2" formatCode="0.00E+00">
                  <c:v>8.0451748238198402</c:v>
                </c:pt>
                <c:pt idx="3" formatCode="0.00E+00">
                  <c:v>12.8751125261483</c:v>
                </c:pt>
                <c:pt idx="4" formatCode="0.00E+00">
                  <c:v>22.997056336013316</c:v>
                </c:pt>
                <c:pt idx="5" formatCode="0.00E+00">
                  <c:v>29.02009490020728</c:v>
                </c:pt>
              </c:numCache>
            </c:numRef>
          </c:val>
          <c:smooth val="0"/>
        </c:ser>
        <c:ser>
          <c:idx val="1"/>
          <c:order val="4"/>
          <c:tx>
            <c:v>680M</c:v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numRef>
              <c:f>Sheet1!$D$26:$D$31</c:f>
              <c:numCache>
                <c:formatCode>General</c:formatCode>
                <c:ptCount val="6"/>
                <c:pt idx="0">
                  <c:v>1</c:v>
                </c:pt>
                <c:pt idx="1">
                  <c:v>4</c:v>
                </c:pt>
                <c:pt idx="2">
                  <c:v>9</c:v>
                </c:pt>
                <c:pt idx="3">
                  <c:v>16</c:v>
                </c:pt>
                <c:pt idx="4">
                  <c:v>36</c:v>
                </c:pt>
                <c:pt idx="5">
                  <c:v>64</c:v>
                </c:pt>
              </c:numCache>
            </c:numRef>
          </c:cat>
          <c:val>
            <c:numRef>
              <c:f>Sheet1!$I$26:$I$31</c:f>
              <c:numCache>
                <c:formatCode>0.00E+00</c:formatCode>
                <c:ptCount val="6"/>
                <c:pt idx="1">
                  <c:v>4.0081959883404163</c:v>
                </c:pt>
                <c:pt idx="2">
                  <c:v>7.0595282128860388</c:v>
                </c:pt>
                <c:pt idx="3">
                  <c:v>10.818870472593645</c:v>
                </c:pt>
                <c:pt idx="4">
                  <c:v>16.63401335161273</c:v>
                </c:pt>
                <c:pt idx="5">
                  <c:v>20.162440426197247</c:v>
                </c:pt>
              </c:numCache>
            </c:numRef>
          </c:val>
          <c:smooth val="0"/>
        </c:ser>
        <c:ser>
          <c:idx val="0"/>
          <c:order val="5"/>
          <c:tx>
            <c:v>185M</c:v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cat>
            <c:numRef>
              <c:f>Sheet1!$D$26:$D$31</c:f>
              <c:numCache>
                <c:formatCode>General</c:formatCode>
                <c:ptCount val="6"/>
                <c:pt idx="0">
                  <c:v>1</c:v>
                </c:pt>
                <c:pt idx="1">
                  <c:v>4</c:v>
                </c:pt>
                <c:pt idx="2">
                  <c:v>9</c:v>
                </c:pt>
                <c:pt idx="3">
                  <c:v>16</c:v>
                </c:pt>
                <c:pt idx="4">
                  <c:v>36</c:v>
                </c:pt>
                <c:pt idx="5">
                  <c:v>64</c:v>
                </c:pt>
              </c:numCache>
            </c:numRef>
          </c:cat>
          <c:val>
            <c:numRef>
              <c:f>Sheet1!$I$32:$I$37</c:f>
              <c:numCache>
                <c:formatCode>0.00E+00</c:formatCode>
                <c:ptCount val="6"/>
                <c:pt idx="0">
                  <c:v>1</c:v>
                </c:pt>
                <c:pt idx="1">
                  <c:v>3.1385281385281387</c:v>
                </c:pt>
                <c:pt idx="2">
                  <c:v>4.8333333333333339</c:v>
                </c:pt>
                <c:pt idx="3">
                  <c:v>5.8943089430894311</c:v>
                </c:pt>
                <c:pt idx="4">
                  <c:v>7.0388349514563107</c:v>
                </c:pt>
                <c:pt idx="5">
                  <c:v>7.552083333333333</c:v>
                </c:pt>
              </c:numCache>
            </c:numRef>
          </c:val>
          <c:smooth val="0"/>
        </c:ser>
        <c:ser>
          <c:idx val="6"/>
          <c:order val="6"/>
          <c:tx>
            <c:v>Linear</c:v>
          </c:tx>
          <c:spPr>
            <a:ln>
              <a:solidFill>
                <a:schemeClr val="bg1">
                  <a:lumMod val="85000"/>
                </a:schemeClr>
              </a:solidFill>
              <a:prstDash val="sysDash"/>
            </a:ln>
          </c:spPr>
          <c:marker>
            <c:symbol val="none"/>
          </c:marker>
          <c:val>
            <c:numRef>
              <c:f>Sheet1!$I$39:$I$44</c:f>
              <c:numCache>
                <c:formatCode>0.00E+00</c:formatCode>
                <c:ptCount val="6"/>
                <c:pt idx="0">
                  <c:v>1</c:v>
                </c:pt>
                <c:pt idx="1">
                  <c:v>4</c:v>
                </c:pt>
                <c:pt idx="2">
                  <c:v>9</c:v>
                </c:pt>
                <c:pt idx="3">
                  <c:v>16</c:v>
                </c:pt>
                <c:pt idx="4">
                  <c:v>36</c:v>
                </c:pt>
                <c:pt idx="5">
                  <c:v>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548736"/>
        <c:axId val="140555008"/>
      </c:lineChart>
      <c:catAx>
        <c:axId val="140548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# GPUs</a:t>
                </a:r>
              </a:p>
            </c:rich>
          </c:tx>
          <c:layout>
            <c:manualLayout>
              <c:xMode val="edge"/>
              <c:yMode val="edge"/>
              <c:x val="0.38610386126583968"/>
              <c:y val="0.8991681769320165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0555008"/>
        <c:crosses val="autoZero"/>
        <c:auto val="1"/>
        <c:lblAlgn val="ctr"/>
        <c:lblOffset val="100"/>
        <c:noMultiLvlLbl val="0"/>
      </c:catAx>
      <c:valAx>
        <c:axId val="140555008"/>
        <c:scaling>
          <c:logBase val="2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Factor Speedup</a:t>
                </a:r>
              </a:p>
            </c:rich>
          </c:tx>
          <c:layout>
            <c:manualLayout>
              <c:xMode val="edge"/>
              <c:yMode val="edge"/>
              <c:x val="1.2860113447491182E-2"/>
              <c:y val="0.2179084098275899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0548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358985687911346"/>
          <c:y val="4.6398187572502282E-2"/>
          <c:w val="0.15904583797325736"/>
          <c:h val="0.47143522003688615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image" Target="../media/image8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3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F067E855-2526-4790-8A60-EAFE7FE2A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6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2B366D4D-4DEF-4F7A-9616-FA28A99ADB25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http://www.ldeo.columbia.edu/4d4/wavelets/dm.html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394C3-C790-472E-AA0D-684EFA288FE7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602A008-1501-420C-B021-6AE0E51B0E3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EE05F2B-3182-47B9-A45C-745A350304D4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30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</a:t>
            </a:r>
            <a:r>
              <a:rPr lang="en-US" baseline="0" dirty="0" smtClean="0"/>
              <a:t> SOTA performance records held by Kai Yu, Geoff Hinton.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</a:t>
            </a:r>
            <a:r>
              <a:rPr lang="en-US" baseline="0" dirty="0" smtClean="0"/>
              <a:t> faith effort to implement state-of-the-art.  </a:t>
            </a:r>
          </a:p>
          <a:p>
            <a:r>
              <a:rPr lang="en-US" baseline="0" dirty="0" smtClean="0"/>
              <a:t>Cluttered scenes.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infrastructure:</a:t>
            </a:r>
            <a:r>
              <a:rPr lang="en-US" baseline="0" dirty="0" smtClean="0"/>
              <a:t>  attractive because it uses existing web-service infrastructure.  Tools available (e.g., </a:t>
            </a:r>
            <a:r>
              <a:rPr lang="en-US" baseline="0" dirty="0" err="1" smtClean="0"/>
              <a:t>Hadoop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r>
              <a:rPr lang="en-US" baseline="0" dirty="0" smtClean="0"/>
              <a:t>GPUs with CUDA:  inexpensive, very fast.  But hard to use several at once---they’re so fast that networks cannot keep up with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system:  a miniature supercomputer.  Hard to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notes:</a:t>
            </a:r>
          </a:p>
          <a:p>
            <a:endParaRPr lang="en-US" dirty="0" smtClean="0"/>
          </a:p>
          <a:p>
            <a:r>
              <a:rPr lang="en-US" dirty="0" smtClean="0"/>
              <a:t>Able</a:t>
            </a:r>
            <a:r>
              <a:rPr lang="en-US" baseline="0" dirty="0" smtClean="0"/>
              <a:t> to duplicate the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“cat” result in a few days with 3 machines.</a:t>
            </a:r>
          </a:p>
          <a:p>
            <a:r>
              <a:rPr lang="en-US" baseline="0" dirty="0" smtClean="0"/>
              <a:t>Largest networks are &gt; 11B parameters, trained in 3 days.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713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760427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66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696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84410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2"/>
          <p:cNvSpPr>
            <a:spLocks noChangeArrowheads="1"/>
          </p:cNvSpPr>
          <p:nvPr userDrawn="1"/>
        </p:nvSpPr>
        <p:spPr bwMode="auto">
          <a:xfrm>
            <a:off x="1169988" y="555609"/>
            <a:ext cx="6765925" cy="54864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69" tIns="44441" rIns="90469" bIns="44441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15902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2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1600" b="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8" name="Rectangle 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84611" y="4230256"/>
            <a:ext cx="5611092" cy="1038410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800" b="0" i="0" cap="none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611" y="3017980"/>
            <a:ext cx="7697389" cy="10668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5000"/>
              </a:lnSpc>
              <a:spcBef>
                <a:spcPct val="100000"/>
              </a:spcBef>
              <a:defRPr sz="4000" b="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1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4611" y="1447800"/>
            <a:ext cx="8229600" cy="45259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buNone/>
              <a:defRPr>
                <a:solidFill>
                  <a:schemeClr val="bg1"/>
                </a:solidFill>
              </a:defRPr>
            </a:lvl1pPr>
            <a:lvl2pPr marL="457200" indent="0">
              <a:lnSpc>
                <a:spcPts val="2400"/>
              </a:lnSpc>
              <a:buFont typeface="Arial" pitchFamily="34" charset="0"/>
              <a:buNone/>
              <a:defRPr sz="2000">
                <a:solidFill>
                  <a:srgbClr val="9CA0A6"/>
                </a:solidFill>
              </a:defRPr>
            </a:lvl2pPr>
            <a:lvl3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3pPr>
            <a:lvl4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4pPr>
            <a:lvl5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84611" y="1447800"/>
            <a:ext cx="4115989" cy="49457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None/>
              <a:defRPr sz="2400" b="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72199"/>
            <a:ext cx="9144000" cy="685800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84611" y="3105150"/>
            <a:ext cx="5563789" cy="160020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>
                <a:latin typeface="HelveticaNeueLT Std Thin" pitchFamily="34" charset="0"/>
              </a:defRPr>
            </a:lvl2pPr>
            <a:lvl3pPr marL="914400" indent="0">
              <a:buNone/>
              <a:defRPr sz="2000">
                <a:latin typeface="HelveticaNeueLT Std Thin" pitchFamily="34" charset="0"/>
              </a:defRPr>
            </a:lvl3pPr>
            <a:lvl4pPr marL="1371600" indent="0">
              <a:buNone/>
              <a:defRPr sz="1800">
                <a:latin typeface="HelveticaNeueLT Std Thin" pitchFamily="34" charset="0"/>
              </a:defRPr>
            </a:lvl4pPr>
            <a:lvl5pPr marL="1828800" indent="0">
              <a:buNone/>
              <a:defRPr sz="1600">
                <a:latin typeface="HelveticaNeueLT Std Thin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 descr="stanford.JPG"/>
          <p:cNvPicPr>
            <a:picLocks noChangeAspect="1"/>
          </p:cNvPicPr>
          <p:nvPr userDrawn="1"/>
        </p:nvPicPr>
        <p:blipFill>
          <a:blip r:embed="rId2" cstate="print"/>
          <a:srcRect l="381" t="5944"/>
          <a:stretch>
            <a:fillRect/>
          </a:stretch>
        </p:blipFill>
        <p:spPr>
          <a:xfrm>
            <a:off x="3829050" y="6443141"/>
            <a:ext cx="1485900" cy="1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1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09208" y="2809875"/>
            <a:ext cx="3589060" cy="9638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10/4/2013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838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10/4/2013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784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10/4/2013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751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10/4/2013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989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10/4/2013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3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10/4/2013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01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10/4/2013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253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10/4/2013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942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10/4/2013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116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10/4/2013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441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10/4/2013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88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650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457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83818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123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3046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1545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7409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165144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70763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9788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2802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0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70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4645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226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27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181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6746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8742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25945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034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2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40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7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2" y="6629403"/>
            <a:ext cx="818615" cy="2458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690" indent="-28569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658" indent="-22855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2764" indent="-22855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273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1999835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694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046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15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8256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 b="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0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600" b="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2980"/>
            <a:ext cx="8229600" cy="35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2675"/>
            <a:ext cx="8229600" cy="5415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2"/>
          <p:cNvSpPr>
            <a:spLocks noChangeArrowheads="1"/>
          </p:cNvSpPr>
          <p:nvPr/>
        </p:nvSpPr>
        <p:spPr bwMode="auto">
          <a:xfrm>
            <a:off x="1169988" y="587030"/>
            <a:ext cx="6765925" cy="428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7590" y="6578210"/>
            <a:ext cx="1617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Socher, Manning, Ng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5565" y="6578210"/>
            <a:ext cx="17748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Socher, Lin, Ng, Manning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800" b="0" i="0">
          <a:solidFill>
            <a:schemeClr val="tx1"/>
          </a:solidFill>
          <a:latin typeface="HelveticaNeueLT Std Thin"/>
          <a:ea typeface="+mj-ea"/>
          <a:cs typeface="HelveticaNeueLT Std Thin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9pPr>
    </p:titleStyle>
    <p:bodyStyle>
      <a:lvl1pPr marL="228600" indent="-228600" algn="l" rtl="0" fontAlgn="base">
        <a:lnSpc>
          <a:spcPct val="100000"/>
        </a:lnSpc>
        <a:spcBef>
          <a:spcPct val="50000"/>
        </a:spcBef>
        <a:spcAft>
          <a:spcPct val="0"/>
        </a:spcAft>
        <a:buClr>
          <a:srgbClr val="15B1F7"/>
        </a:buClr>
        <a:buSzPct val="80000"/>
        <a:buFont typeface="Arial"/>
        <a:buChar char="•"/>
        <a:defRPr sz="2400" b="0" i="0" baseline="0">
          <a:solidFill>
            <a:schemeClr val="tx1"/>
          </a:solidFill>
          <a:latin typeface="+mn-lt"/>
          <a:ea typeface="+mn-ea"/>
          <a:cs typeface="HelveticaNeueLT Std Lt" pitchFamily="34" charset="0"/>
        </a:defRPr>
      </a:lvl1pPr>
      <a:lvl2pPr marL="685800" indent="-228600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2000" b="0" i="0">
          <a:solidFill>
            <a:schemeClr val="tx1"/>
          </a:solidFill>
          <a:latin typeface="+mn-lt"/>
          <a:cs typeface="HelveticaNeueLT Std Lt" pitchFamily="34" charset="0"/>
        </a:defRPr>
      </a:lvl2pPr>
      <a:lvl3pPr marL="10842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b="0" i="0">
          <a:solidFill>
            <a:schemeClr val="tx1"/>
          </a:solidFill>
          <a:latin typeface="+mn-lt"/>
          <a:cs typeface="HelveticaNeueLT Std Lt" pitchFamily="34" charset="0"/>
        </a:defRPr>
      </a:lvl3pPr>
      <a:lvl4pPr marL="15414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1600" b="0" i="0">
          <a:solidFill>
            <a:schemeClr val="tx1"/>
          </a:solidFill>
          <a:latin typeface="+mn-lt"/>
          <a:cs typeface="HelveticaNeueLT Std Lt" pitchFamily="34" charset="0"/>
        </a:defRPr>
      </a:lvl4pPr>
      <a:lvl5pPr marL="19986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1400" b="0" i="0">
          <a:solidFill>
            <a:schemeClr val="tx1"/>
          </a:solidFill>
          <a:latin typeface="+mn-lt"/>
          <a:cs typeface="HelveticaNeueLT Std Lt" pitchFamily="34" charset="0"/>
        </a:defRPr>
      </a:lvl5pPr>
      <a:lvl6pPr marL="24558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6pPr>
      <a:lvl7pPr marL="29130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7pPr>
      <a:lvl8pPr marL="33702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8pPr>
      <a:lvl9pPr marL="38274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10/4/2013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3530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21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25056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7584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5011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626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5168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9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  <p:sldLayoutId id="2147484111" r:id="rId13"/>
    <p:sldLayoutId id="2147484112" r:id="rId14"/>
    <p:sldLayoutId id="2147484113" r:id="rId15"/>
    <p:sldLayoutId id="214748411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2.png"/><Relationship Id="rId5" Type="http://schemas.openxmlformats.org/officeDocument/2006/relationships/image" Target="../media/image28.jpeg"/><Relationship Id="rId10" Type="http://schemas.openxmlformats.org/officeDocument/2006/relationships/image" Target="../media/image31.png"/><Relationship Id="rId4" Type="http://schemas.openxmlformats.org/officeDocument/2006/relationships/image" Target="../media/image27.jpeg"/><Relationship Id="rId9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gi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64.png"/><Relationship Id="rId3" Type="http://schemas.openxmlformats.org/officeDocument/2006/relationships/image" Target="../media/image67.emf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emf"/><Relationship Id="rId10" Type="http://schemas.openxmlformats.org/officeDocument/2006/relationships/image" Target="../media/image74.png"/><Relationship Id="rId4" Type="http://schemas.openxmlformats.org/officeDocument/2006/relationships/image" Target="../media/image68.emf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1.png"/><Relationship Id="rId11" Type="http://schemas.openxmlformats.org/officeDocument/2006/relationships/image" Target="../media/image90.emf"/><Relationship Id="rId5" Type="http://schemas.openxmlformats.org/officeDocument/2006/relationships/image" Target="../media/image88.e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89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9.png"/><Relationship Id="rId18" Type="http://schemas.openxmlformats.org/officeDocument/2006/relationships/image" Target="../media/image104.jpeg"/><Relationship Id="rId3" Type="http://schemas.openxmlformats.org/officeDocument/2006/relationships/image" Target="../media/image23.png"/><Relationship Id="rId21" Type="http://schemas.openxmlformats.org/officeDocument/2006/relationships/image" Target="../media/image107.jpeg"/><Relationship Id="rId7" Type="http://schemas.openxmlformats.org/officeDocument/2006/relationships/image" Target="../media/image20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02.png"/><Relationship Id="rId20" Type="http://schemas.openxmlformats.org/officeDocument/2006/relationships/image" Target="../media/image10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jpeg"/><Relationship Id="rId11" Type="http://schemas.openxmlformats.org/officeDocument/2006/relationships/image" Target="../media/image5.jpeg"/><Relationship Id="rId5" Type="http://schemas.openxmlformats.org/officeDocument/2006/relationships/image" Target="../media/image94.jpeg"/><Relationship Id="rId15" Type="http://schemas.openxmlformats.org/officeDocument/2006/relationships/image" Target="../media/image101.png"/><Relationship Id="rId10" Type="http://schemas.openxmlformats.org/officeDocument/2006/relationships/image" Target="../media/image97.png"/><Relationship Id="rId19" Type="http://schemas.openxmlformats.org/officeDocument/2006/relationships/image" Target="../media/image105.jpeg"/><Relationship Id="rId4" Type="http://schemas.openxmlformats.org/officeDocument/2006/relationships/image" Target="../media/image93.jpeg"/><Relationship Id="rId9" Type="http://schemas.openxmlformats.org/officeDocument/2006/relationships/image" Target="../media/image22.png"/><Relationship Id="rId14" Type="http://schemas.openxmlformats.org/officeDocument/2006/relationships/image" Target="../media/image100.png"/><Relationship Id="rId22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7.xml"/><Relationship Id="rId5" Type="http://schemas.microsoft.com/office/2007/relationships/hdphoto" Target="../media/hdphoto1.wdp"/><Relationship Id="rId4" Type="http://schemas.openxmlformats.org/officeDocument/2006/relationships/image" Target="../media/image11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2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jpeg"/><Relationship Id="rId18" Type="http://schemas.openxmlformats.org/officeDocument/2006/relationships/image" Target="../media/image144.png"/><Relationship Id="rId3" Type="http://schemas.openxmlformats.org/officeDocument/2006/relationships/image" Target="../media/image129.jpeg"/><Relationship Id="rId21" Type="http://schemas.openxmlformats.org/officeDocument/2006/relationships/image" Target="../media/image147.png"/><Relationship Id="rId7" Type="http://schemas.openxmlformats.org/officeDocument/2006/relationships/image" Target="../media/image133.jpeg"/><Relationship Id="rId12" Type="http://schemas.openxmlformats.org/officeDocument/2006/relationships/image" Target="../media/image138.jpeg"/><Relationship Id="rId17" Type="http://schemas.openxmlformats.org/officeDocument/2006/relationships/image" Target="../media/image143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42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37.png"/><Relationship Id="rId5" Type="http://schemas.openxmlformats.org/officeDocument/2006/relationships/image" Target="../media/image131.jpeg"/><Relationship Id="rId15" Type="http://schemas.openxmlformats.org/officeDocument/2006/relationships/image" Target="../media/image141.png"/><Relationship Id="rId23" Type="http://schemas.openxmlformats.org/officeDocument/2006/relationships/image" Target="../media/image149.PNG"/><Relationship Id="rId10" Type="http://schemas.openxmlformats.org/officeDocument/2006/relationships/image" Target="../media/image136.png"/><Relationship Id="rId19" Type="http://schemas.openxmlformats.org/officeDocument/2006/relationships/image" Target="../media/image145.png"/><Relationship Id="rId4" Type="http://schemas.openxmlformats.org/officeDocument/2006/relationships/image" Target="../media/image130.jpe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Relationship Id="rId22" Type="http://schemas.openxmlformats.org/officeDocument/2006/relationships/image" Target="../media/image14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talk: Deep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55" y="932675"/>
            <a:ext cx="8229600" cy="457041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Using brain simulations: </a:t>
            </a:r>
          </a:p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	- Make learning algorithms much better and easier to use.</a:t>
            </a:r>
          </a:p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	- Make revolutionary advances in machine learning and AI. </a:t>
            </a:r>
          </a:p>
          <a:p>
            <a:pPr>
              <a:spcBef>
                <a:spcPts val="600"/>
              </a:spcBef>
              <a:buNone/>
            </a:pPr>
            <a:endParaRPr lang="en-US" sz="2000" b="0" dirty="0" smtClean="0"/>
          </a:p>
          <a:p>
            <a:pPr>
              <a:spcBef>
                <a:spcPts val="600"/>
              </a:spcBef>
              <a:buNone/>
            </a:pPr>
            <a:r>
              <a:rPr lang="en-US" sz="2000" b="0" dirty="0" smtClean="0"/>
              <a:t>Vision shared with many researchers:  </a:t>
            </a:r>
          </a:p>
          <a:p>
            <a:pPr>
              <a:buNone/>
            </a:pPr>
            <a:r>
              <a:rPr lang="en-US" sz="2000" b="0" dirty="0" smtClean="0"/>
              <a:t>E.g., </a:t>
            </a:r>
            <a:r>
              <a:rPr lang="en-US" sz="2000" b="0" dirty="0"/>
              <a:t>Samy Bengio, Yoshua </a:t>
            </a:r>
            <a:r>
              <a:rPr lang="en-US" sz="2000" b="0" dirty="0" smtClean="0"/>
              <a:t>Bengio, Tom Dean, Jeff Dean, Nando de Freitas, Jeff Hawkins, Geoff Hinton, Quoc Le, Yann LeCun, Honglak Lee, Tommy Poggio, </a:t>
            </a:r>
            <a:r>
              <a:rPr lang="en-US" sz="2000" b="0" dirty="0" err="1" smtClean="0"/>
              <a:t>Marc’Aurelio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Ranzato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Ruslan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Salakhutdinov</a:t>
            </a:r>
            <a:r>
              <a:rPr lang="en-US" sz="2000" b="0" dirty="0" smtClean="0"/>
              <a:t>, Josh Tenenbaum, Kai Yu, </a:t>
            </a:r>
            <a:r>
              <a:rPr lang="en-US" sz="2000" b="0" dirty="0"/>
              <a:t>Jason Weston, …. </a:t>
            </a: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I believe this is our best shot at progress towards real AI. </a:t>
            </a:r>
          </a:p>
        </p:txBody>
      </p:sp>
      <p:pic>
        <p:nvPicPr>
          <p:cNvPr id="5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220" y="4427530"/>
            <a:ext cx="1903005" cy="1897521"/>
          </a:xfrm>
          <a:prstGeom prst="rect">
            <a:avLst/>
          </a:prstGeom>
          <a:noFill/>
        </p:spPr>
      </p:pic>
      <p:pic>
        <p:nvPicPr>
          <p:cNvPr id="6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110" y="4680923"/>
            <a:ext cx="2171840" cy="21655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130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computer perception done?</a:t>
            </a:r>
            <a:endParaRPr lang="en-US" dirty="0"/>
          </a:p>
        </p:txBody>
      </p:sp>
      <p:grpSp>
        <p:nvGrpSpPr>
          <p:cNvPr id="3" name="Group 35"/>
          <p:cNvGrpSpPr/>
          <p:nvPr/>
        </p:nvGrpSpPr>
        <p:grpSpPr>
          <a:xfrm>
            <a:off x="9334500" y="2286000"/>
            <a:ext cx="5092566" cy="1837138"/>
            <a:chOff x="510195" y="3895109"/>
            <a:chExt cx="8024460" cy="2853888"/>
          </a:xfrm>
        </p:grpSpPr>
        <p:pic>
          <p:nvPicPr>
            <p:cNvPr id="25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6652697" y="3951611"/>
              <a:ext cx="1863992" cy="1743739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577535" y="5737878"/>
              <a:ext cx="1718928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510195" y="3926803"/>
              <a:ext cx="1863994" cy="1743739"/>
            </a:xfrm>
            <a:prstGeom prst="rect">
              <a:avLst/>
            </a:prstGeom>
            <a:noFill/>
          </p:spPr>
        </p:pic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8201224" y="4557858"/>
              <a:ext cx="304800" cy="304800"/>
              <a:chOff x="-832" y="2130"/>
              <a:chExt cx="571" cy="574"/>
            </a:xfrm>
          </p:grpSpPr>
          <p:sp>
            <p:nvSpPr>
              <p:cNvPr id="34" name="Line 47"/>
              <p:cNvSpPr>
                <a:spLocks noChangeShapeType="1"/>
              </p:cNvSpPr>
              <p:nvPr/>
            </p:nvSpPr>
            <p:spPr bwMode="auto">
              <a:xfrm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35" name="Line 48"/>
              <p:cNvSpPr>
                <a:spLocks noChangeShapeType="1"/>
              </p:cNvSpPr>
              <p:nvPr/>
            </p:nvSpPr>
            <p:spPr bwMode="auto">
              <a:xfrm flipV="1"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588900" y="5748509"/>
              <a:ext cx="1945755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Grasp point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AutoShape 4"/>
            <p:cNvSpPr>
              <a:spLocks noChangeArrowheads="1"/>
            </p:cNvSpPr>
            <p:nvPr/>
          </p:nvSpPr>
          <p:spPr bwMode="auto">
            <a:xfrm rot="10800000">
              <a:off x="5700963" y="4625961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sp>
          <p:nvSpPr>
            <p:cNvPr id="31" name="AutoShape 4"/>
            <p:cNvSpPr>
              <a:spLocks noChangeArrowheads="1"/>
            </p:cNvSpPr>
            <p:nvPr/>
          </p:nvSpPr>
          <p:spPr bwMode="auto">
            <a:xfrm rot="10800000">
              <a:off x="2504223" y="4589517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pic>
          <p:nvPicPr>
            <p:cNvPr id="32" name="Picture 2" descr="C:\Users\ang\Desktop\cupfeatures.jpg"/>
            <p:cNvPicPr>
              <a:picLocks noChangeAspect="1" noChangeArrowheads="1"/>
            </p:cNvPicPr>
            <p:nvPr/>
          </p:nvPicPr>
          <p:blipFill>
            <a:blip r:embed="rId3" cstate="print">
              <a:lum contrast="-10000"/>
            </a:blip>
            <a:srcRect l="3144" t="8051" r="7722" b="9559"/>
            <a:stretch>
              <a:fillRect/>
            </a:stretch>
          </p:blipFill>
          <p:spPr bwMode="auto">
            <a:xfrm>
              <a:off x="3518452" y="3895109"/>
              <a:ext cx="2007703" cy="18557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3664072" y="5840582"/>
              <a:ext cx="1718928" cy="90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Low-level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69"/>
          <p:cNvGrpSpPr/>
          <p:nvPr/>
        </p:nvGrpSpPr>
        <p:grpSpPr>
          <a:xfrm>
            <a:off x="501068" y="1047890"/>
            <a:ext cx="6968362" cy="1361840"/>
            <a:chOff x="270638" y="838200"/>
            <a:chExt cx="6968362" cy="1361840"/>
          </a:xfrm>
        </p:grpSpPr>
        <p:pic>
          <p:nvPicPr>
            <p:cNvPr id="7" name="Picture 8" descr="C:\Users\ang\Desktop\newpics\stapler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62200" y="838200"/>
              <a:ext cx="1215458" cy="975226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695948" y="1887961"/>
              <a:ext cx="653556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18" descr="C:\Users\ang\Desktop\newpics\stapler3-features1.jpg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4056521" y="842032"/>
              <a:ext cx="1202761" cy="96908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010497" y="1867874"/>
              <a:ext cx="1339603" cy="2779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Vision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6" name="Group 25"/>
            <p:cNvGrpSpPr/>
            <p:nvPr/>
          </p:nvGrpSpPr>
          <p:grpSpPr>
            <a:xfrm>
              <a:off x="5856443" y="838200"/>
              <a:ext cx="1382557" cy="1029906"/>
              <a:chOff x="6619925" y="2658842"/>
              <a:chExt cx="2121469" cy="1591101"/>
            </a:xfrm>
          </p:grpSpPr>
          <p:pic>
            <p:nvPicPr>
              <p:cNvPr id="20" name="Picture 3" descr="C:\Users\ang\Desktop\newpics\IMG_1778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619925" y="2658842"/>
                <a:ext cx="2121469" cy="1591101"/>
              </a:xfrm>
              <a:prstGeom prst="rect">
                <a:avLst/>
              </a:prstGeom>
              <a:noFill/>
            </p:spPr>
          </p:pic>
          <p:sp>
            <p:nvSpPr>
              <p:cNvPr id="21" name="Rectangle 20"/>
              <p:cNvSpPr/>
              <p:nvPr/>
            </p:nvSpPr>
            <p:spPr bwMode="auto">
              <a:xfrm>
                <a:off x="6987654" y="2888578"/>
                <a:ext cx="1392071" cy="982638"/>
              </a:xfrm>
              <a:prstGeom prst="rect">
                <a:avLst/>
              </a:prstGeom>
              <a:noFill/>
              <a:ln w="381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5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021748" y="1833779"/>
              <a:ext cx="1123387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Detection</a:t>
              </a: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 rot="10800000">
              <a:off x="3658360" y="1177358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 rot="10800000">
              <a:off x="5351719" y="1169005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0638" y="1179446"/>
              <a:ext cx="1613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Images/video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69"/>
          <p:cNvGrpSpPr/>
          <p:nvPr/>
        </p:nvGrpSpPr>
        <p:grpSpPr>
          <a:xfrm>
            <a:off x="353835" y="2814520"/>
            <a:ext cx="7041200" cy="1467095"/>
            <a:chOff x="234985" y="2353660"/>
            <a:chExt cx="7041200" cy="1467095"/>
          </a:xfrm>
        </p:grpSpPr>
        <p:grpSp>
          <p:nvGrpSpPr>
            <p:cNvPr id="12" name="Group 58"/>
            <p:cNvGrpSpPr/>
            <p:nvPr/>
          </p:nvGrpSpPr>
          <p:grpSpPr>
            <a:xfrm>
              <a:off x="2357094" y="2353660"/>
              <a:ext cx="4919091" cy="1467095"/>
              <a:chOff x="2209800" y="2820315"/>
              <a:chExt cx="4919091" cy="1467095"/>
            </a:xfrm>
          </p:grpSpPr>
          <p:pic>
            <p:nvPicPr>
              <p:cNvPr id="51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47730" t="11764" r="30080" b="61154"/>
              <a:stretch>
                <a:fillRect/>
              </a:stretch>
            </p:blipFill>
            <p:spPr bwMode="auto">
              <a:xfrm>
                <a:off x="2209800" y="2820315"/>
                <a:ext cx="1447800" cy="1075340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5864" t="57343" r="39675" b="11949"/>
              <a:stretch>
                <a:fillRect/>
              </a:stretch>
            </p:blipFill>
            <p:spPr bwMode="auto">
              <a:xfrm>
                <a:off x="4076700" y="2820316"/>
                <a:ext cx="1444979" cy="1075340"/>
              </a:xfrm>
              <a:prstGeom prst="rect">
                <a:avLst/>
              </a:prstGeom>
              <a:noFill/>
            </p:spPr>
          </p:pic>
          <p:sp>
            <p:nvSpPr>
              <p:cNvPr id="53" name="AutoShape 4"/>
              <p:cNvSpPr>
                <a:spLocks noChangeArrowheads="1"/>
              </p:cNvSpPr>
              <p:nvPr/>
            </p:nvSpPr>
            <p:spPr bwMode="auto">
              <a:xfrm rot="10800000">
                <a:off x="3695700" y="3200400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AutoShape 4"/>
              <p:cNvSpPr>
                <a:spLocks noChangeArrowheads="1"/>
              </p:cNvSpPr>
              <p:nvPr/>
            </p:nvSpPr>
            <p:spPr bwMode="auto">
              <a:xfrm rot="10800000">
                <a:off x="5610260" y="3200401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658076" y="3895655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Audio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24706" y="3934060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Audio features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324600" y="3962400"/>
                <a:ext cx="647700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Speaker ID</a:t>
                </a:r>
              </a:p>
            </p:txBody>
          </p:sp>
          <p:pic>
            <p:nvPicPr>
              <p:cNvPr id="58" name="Picture 9" descr="honglak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7692" r="7692"/>
              <a:stretch>
                <a:fillRect/>
              </a:stretch>
            </p:blipFill>
            <p:spPr bwMode="auto">
              <a:xfrm>
                <a:off x="6076121" y="2820315"/>
                <a:ext cx="1052770" cy="1117961"/>
              </a:xfrm>
              <a:prstGeom prst="rect">
                <a:avLst/>
              </a:prstGeom>
              <a:noFill/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234985" y="2783376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Audio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68"/>
          <p:cNvGrpSpPr/>
          <p:nvPr/>
        </p:nvGrpSpPr>
        <p:grpSpPr>
          <a:xfrm>
            <a:off x="462665" y="4542745"/>
            <a:ext cx="8501205" cy="1782884"/>
            <a:chOff x="897015" y="5157225"/>
            <a:chExt cx="8501205" cy="1782884"/>
          </a:xfrm>
        </p:grpSpPr>
        <p:sp>
          <p:nvSpPr>
            <p:cNvPr id="63" name="TextBox 62"/>
            <p:cNvSpPr txBox="1"/>
            <p:nvPr/>
          </p:nvSpPr>
          <p:spPr>
            <a:xfrm>
              <a:off x="897015" y="584851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Text</a:t>
              </a:r>
            </a:p>
          </p:txBody>
        </p:sp>
        <p:pic>
          <p:nvPicPr>
            <p:cNvPr id="1487874" name="Picture 2" descr="http://www.elbacom.com/assets/images/textdocument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21320" y="5157225"/>
              <a:ext cx="1536200" cy="1536200"/>
            </a:xfrm>
            <a:prstGeom prst="rect">
              <a:avLst/>
            </a:prstGeom>
            <a:noFill/>
          </p:spPr>
        </p:pic>
        <p:sp>
          <p:nvSpPr>
            <p:cNvPr id="64" name="TextBox 63"/>
            <p:cNvSpPr txBox="1"/>
            <p:nvPr/>
          </p:nvSpPr>
          <p:spPr>
            <a:xfrm>
              <a:off x="2152485" y="6616615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 Text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5" name="AutoShape 4"/>
            <p:cNvSpPr>
              <a:spLocks noChangeArrowheads="1"/>
            </p:cNvSpPr>
            <p:nvPr/>
          </p:nvSpPr>
          <p:spPr bwMode="auto">
            <a:xfrm rot="10800000">
              <a:off x="384230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" name="AutoShape 4"/>
            <p:cNvSpPr>
              <a:spLocks noChangeArrowheads="1"/>
            </p:cNvSpPr>
            <p:nvPr/>
          </p:nvSpPr>
          <p:spPr bwMode="auto">
            <a:xfrm rot="10800000">
              <a:off x="599298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487876" name="Picture 4" descr="http://www.cse.unsw.edu.au/~billw/cs9414/notes/nlp/grampars/grampars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72000" y="5426060"/>
              <a:ext cx="1267365" cy="1098657"/>
            </a:xfrm>
            <a:prstGeom prst="rect">
              <a:avLst/>
            </a:prstGeom>
            <a:noFill/>
          </p:spPr>
        </p:pic>
        <p:sp>
          <p:nvSpPr>
            <p:cNvPr id="67" name="TextBox 66"/>
            <p:cNvSpPr txBox="1"/>
            <p:nvPr/>
          </p:nvSpPr>
          <p:spPr>
            <a:xfrm>
              <a:off x="4187950" y="6523551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Text 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619360" y="5502870"/>
              <a:ext cx="2778860" cy="1124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Text classification, Machine translation, Information retrieval, ....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7" name="Picture 1" descr="C:\Users\ang\Desktop\edges.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495990" y="3121760"/>
            <a:ext cx="1085850" cy="561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3266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pic>
        <p:nvPicPr>
          <p:cNvPr id="14" name="Picture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00" y="2699305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6" name="Text Box 572"/>
          <p:cNvSpPr txBox="1">
            <a:spLocks noChangeArrowheads="1"/>
          </p:cNvSpPr>
          <p:nvPr/>
        </p:nvSpPr>
        <p:spPr bwMode="auto">
          <a:xfrm>
            <a:off x="1073537" y="3700084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features</a:t>
            </a:r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317318" y="830536"/>
            <a:ext cx="4456696" cy="1224539"/>
            <a:chOff x="306685" y="1053819"/>
            <a:chExt cx="4456696" cy="1224539"/>
          </a:xfrm>
        </p:grpSpPr>
        <p:pic>
          <p:nvPicPr>
            <p:cNvPr id="3069954" name="Picture 2" descr="C:\Users\ang\Desktop\features\SIFTinterestPointLocalizati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36256" y="1053819"/>
              <a:ext cx="1727125" cy="1222765"/>
            </a:xfrm>
            <a:prstGeom prst="rect">
              <a:avLst/>
            </a:prstGeom>
            <a:noFill/>
          </p:spPr>
        </p:pic>
        <p:pic>
          <p:nvPicPr>
            <p:cNvPr id="3069955" name="Picture 3" descr="C:\Users\ang\Desktop\features\SIFTdescriptor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6685" y="1054248"/>
              <a:ext cx="2734227" cy="1224110"/>
            </a:xfrm>
            <a:prstGeom prst="rect">
              <a:avLst/>
            </a:prstGeom>
            <a:noFill/>
          </p:spPr>
        </p:pic>
      </p:grpSp>
      <p:pic>
        <p:nvPicPr>
          <p:cNvPr id="3069956" name="Picture 4" descr="C:\Users\ang\Desktop\features\SPINfeatu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4595" y="807357"/>
            <a:ext cx="3202837" cy="1323140"/>
          </a:xfrm>
          <a:prstGeom prst="rect">
            <a:avLst/>
          </a:prstGeom>
          <a:noFill/>
        </p:spPr>
      </p:pic>
      <p:pic>
        <p:nvPicPr>
          <p:cNvPr id="3069957" name="Picture 5" descr="C:\Users\ang\Desktop\features\RIFT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2255" y="2684583"/>
            <a:ext cx="3197076" cy="1618273"/>
          </a:xfrm>
          <a:prstGeom prst="rect">
            <a:avLst/>
          </a:prstGeom>
          <a:noFill/>
        </p:spPr>
      </p:pic>
      <p:pic>
        <p:nvPicPr>
          <p:cNvPr id="3069958" name="Picture 6" descr="C:\Users\ang\Desktop\features\HOGdescriptors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431" y="2668126"/>
            <a:ext cx="4743341" cy="1610555"/>
          </a:xfrm>
          <a:prstGeom prst="rect">
            <a:avLst/>
          </a:prstGeom>
          <a:noFill/>
        </p:spPr>
      </p:pic>
      <p:pic>
        <p:nvPicPr>
          <p:cNvPr id="3069959" name="Picture 7" descr="C:\Users\ang\Desktop\features\GLOHdescripto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5278" y="5041111"/>
            <a:ext cx="3681524" cy="1104501"/>
          </a:xfrm>
          <a:prstGeom prst="rect">
            <a:avLst/>
          </a:prstGeom>
          <a:noFill/>
        </p:spPr>
      </p:pic>
      <p:pic>
        <p:nvPicPr>
          <p:cNvPr id="3069961" name="Picture 9" descr="C:\Users\ang\Desktop\features\TextonsSchmidSe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8912" y="5084646"/>
            <a:ext cx="1887722" cy="56256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030818" y="21158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SIFT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3952" y="216195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Spin 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5496" y="4355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HoG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2426" y="43593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RIFT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69962" name="Picture 10" descr="C:\Users\ang\Desktop\features\TextonsLeungMalikS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95304" y="5082357"/>
            <a:ext cx="1679150" cy="587154"/>
          </a:xfrm>
          <a:prstGeom prst="rect">
            <a:avLst/>
          </a:prstGeom>
          <a:noFill/>
        </p:spPr>
      </p:pic>
      <p:pic>
        <p:nvPicPr>
          <p:cNvPr id="3069963" name="Picture 11" descr="C:\Users\ang\Desktop\features\TextonsMR8se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62649" y="5635251"/>
            <a:ext cx="1691767" cy="58346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913858" y="6286641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Textons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1933" y="622639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GLOH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features</a:t>
            </a:r>
            <a:endParaRPr lang="en-US" dirty="0"/>
          </a:p>
        </p:txBody>
      </p:sp>
      <p:pic>
        <p:nvPicPr>
          <p:cNvPr id="3070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257" y="3629404"/>
            <a:ext cx="2636873" cy="19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38084" y="572031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ZCR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583" r="4414" b="6925"/>
          <a:stretch>
            <a:fillRect/>
          </a:stretch>
        </p:blipFill>
        <p:spPr bwMode="auto">
          <a:xfrm>
            <a:off x="1222744" y="848866"/>
            <a:ext cx="3214352" cy="2000660"/>
          </a:xfrm>
          <a:prstGeom prst="rect">
            <a:avLst/>
          </a:prstGeom>
          <a:noFill/>
        </p:spPr>
      </p:pic>
      <p:pic>
        <p:nvPicPr>
          <p:cNvPr id="7" name="Picture 2" descr="C:\Documents and Settings\hllee\Desktop\htkpl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749" y="789996"/>
            <a:ext cx="2775097" cy="206098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19422" y="291686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Spectrogram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0176" y="288851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MFCC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0979" name="Picture 3"/>
          <p:cNvPicPr>
            <a:picLocks noChangeAspect="1" noChangeArrowheads="1"/>
          </p:cNvPicPr>
          <p:nvPr/>
        </p:nvPicPr>
        <p:blipFill>
          <a:blip r:embed="rId6" cstate="print"/>
          <a:srcRect l="15751"/>
          <a:stretch>
            <a:fillRect/>
          </a:stretch>
        </p:blipFill>
        <p:spPr bwMode="auto">
          <a:xfrm>
            <a:off x="6283843" y="3561908"/>
            <a:ext cx="2477387" cy="20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095462" y="5691963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Rolloff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09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8459" y="3615070"/>
            <a:ext cx="2928150" cy="197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304259" y="566360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Flux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features</a:t>
            </a:r>
            <a:endParaRPr lang="en-US" dirty="0"/>
          </a:p>
        </p:txBody>
      </p:sp>
      <p:pic>
        <p:nvPicPr>
          <p:cNvPr id="2058242" name="Picture 2" descr="http://www.cse.unsw.edu.au/~billw/cs9414/notes/nlp/seminterp/seminterp2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640" y="855865"/>
            <a:ext cx="2765160" cy="2297523"/>
          </a:xfrm>
          <a:prstGeom prst="rect">
            <a:avLst/>
          </a:prstGeom>
          <a:noFill/>
        </p:spPr>
      </p:pic>
      <p:pic>
        <p:nvPicPr>
          <p:cNvPr id="2058244" name="Picture 4" descr="http://www.dcs.shef.ac.uk/~hamish/IE/ne.jpg"/>
          <p:cNvPicPr>
            <a:picLocks noChangeAspect="1" noChangeArrowheads="1"/>
          </p:cNvPicPr>
          <p:nvPr/>
        </p:nvPicPr>
        <p:blipFill>
          <a:blip r:embed="rId4" cstate="print"/>
          <a:srcRect l="1031" t="6250" r="19559" b="17187"/>
          <a:stretch>
            <a:fillRect/>
          </a:stretch>
        </p:blipFill>
        <p:spPr bwMode="auto">
          <a:xfrm>
            <a:off x="3227825" y="1047890"/>
            <a:ext cx="2957185" cy="1881845"/>
          </a:xfrm>
          <a:prstGeom prst="rect">
            <a:avLst/>
          </a:prstGeom>
          <a:noFill/>
        </p:spPr>
      </p:pic>
      <p:pic>
        <p:nvPicPr>
          <p:cNvPr id="2058246" name="Picture 6" descr="http://tractorfeed.com/strictlyspeaking/wp-content/uploads/2008/11/anaphora0021.jpg"/>
          <p:cNvPicPr>
            <a:picLocks noChangeAspect="1" noChangeArrowheads="1"/>
          </p:cNvPicPr>
          <p:nvPr/>
        </p:nvPicPr>
        <p:blipFill>
          <a:blip r:embed="rId5" cstate="print"/>
          <a:srcRect t="20625" r="11800" b="22150"/>
          <a:stretch>
            <a:fillRect/>
          </a:stretch>
        </p:blipFill>
        <p:spPr bwMode="auto">
          <a:xfrm>
            <a:off x="78615" y="4197100"/>
            <a:ext cx="3341235" cy="16258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3525" y="319857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Parser features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8363" y="3052833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Named entity recognition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48" name="Picture 8" descr="http://snowball.tartarus.org/algorithms/lovins/porter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7034" y="790574"/>
            <a:ext cx="2766965" cy="22031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68325" y="308335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Stemming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50" name="Picture 10" descr="http://www.ling.helsinki.fi/kit/2008s/clt231/nltk-0.9.5/doc/en/tree_images/ch03-tree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571330" y="2238445"/>
            <a:ext cx="2381250" cy="1628776"/>
          </a:xfrm>
          <a:prstGeom prst="rect">
            <a:avLst/>
          </a:prstGeom>
          <a:noFill/>
        </p:spPr>
      </p:pic>
      <p:pic>
        <p:nvPicPr>
          <p:cNvPr id="2058252" name="Picture 12" descr="http://www.cs.cmu.edu/~tom/10601_sp08/hw/hmm.png"/>
          <p:cNvPicPr>
            <a:picLocks noChangeAspect="1" noChangeArrowheads="1"/>
          </p:cNvPicPr>
          <p:nvPr/>
        </p:nvPicPr>
        <p:blipFill>
          <a:blip r:embed="rId8" cstate="print"/>
          <a:srcRect t="10101" b="15152"/>
          <a:stretch>
            <a:fillRect/>
          </a:stretch>
        </p:blipFill>
        <p:spPr bwMode="auto">
          <a:xfrm>
            <a:off x="3611875" y="4197100"/>
            <a:ext cx="2534730" cy="142098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49545" y="57333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Part of speech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3955" y="584851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Anaphora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16"/>
          <p:cNvGrpSpPr/>
          <p:nvPr/>
        </p:nvGrpSpPr>
        <p:grpSpPr>
          <a:xfrm>
            <a:off x="6530655" y="3889860"/>
            <a:ext cx="2527094" cy="2481607"/>
            <a:chOff x="6607465" y="3889860"/>
            <a:chExt cx="2527094" cy="2481607"/>
          </a:xfrm>
        </p:grpSpPr>
        <p:pic>
          <p:nvPicPr>
            <p:cNvPr id="2058254" name="Picture 14" descr="http://www.cs.princeton.edu/courses/archive/spr07/cos226/assignments/wordnet-fig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07465" y="3889860"/>
              <a:ext cx="2441118" cy="2073870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6722680" y="6002135"/>
              <a:ext cx="2411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Ontologies (WordNet)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99600" y="3275380"/>
            <a:ext cx="6221610" cy="19389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Coming up with features is difficult, time-consuming, requires expert knowledge.  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“Applied machine learning” is basically feature engineering.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979778" y="2822882"/>
            <a:ext cx="1451520" cy="622145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Input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stCxn id="9" idx="3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“one learning algorithm” hypothesis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91338" y="6184245"/>
            <a:ext cx="12105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ct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[Roe et al., 1992]</a:t>
            </a:r>
            <a:endParaRPr lang="en-US" sz="1050" dirty="0">
              <a:solidFill>
                <a:srgbClr val="53D8FF"/>
              </a:solidFill>
              <a:latin typeface="Arial" pitchFamily="34" charset="0"/>
            </a:endParaRPr>
          </a:p>
        </p:txBody>
      </p:sp>
      <p:pic>
        <p:nvPicPr>
          <p:cNvPr id="27" name="Picture 1" descr="C:\Users\ang\Desktop\Brodmann_41_4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8509" y="1846973"/>
            <a:ext cx="3336132" cy="2297884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4166865" y="4455159"/>
            <a:ext cx="375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Auditory cortex learns to see</a:t>
            </a:r>
          </a:p>
          <a:p>
            <a:pPr algn="l">
              <a:spcBef>
                <a:spcPct val="0"/>
              </a:spcBef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4022" y="3642249"/>
            <a:ext cx="2086902" cy="308637"/>
          </a:xfrm>
          <a:prstGeom prst="rect">
            <a:avLst/>
          </a:prstGeom>
          <a:solidFill>
            <a:srgbClr val="53D8F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Auditory Cortex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3094074" y="3295672"/>
            <a:ext cx="2637144" cy="393826"/>
          </a:xfrm>
          <a:prstGeom prst="straightConnector1">
            <a:avLst/>
          </a:prstGeom>
          <a:noFill/>
          <a:ln w="57150" cap="flat" cmpd="sng" algn="ctr">
            <a:solidFill>
              <a:srgbClr val="53D8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1" name="Group 46"/>
          <p:cNvGrpSpPr>
            <a:grpSpLocks/>
          </p:cNvGrpSpPr>
          <p:nvPr/>
        </p:nvGrpSpPr>
        <p:grpSpPr bwMode="auto">
          <a:xfrm>
            <a:off x="4473763" y="3347985"/>
            <a:ext cx="276222" cy="276222"/>
            <a:chOff x="0" y="2153"/>
            <a:chExt cx="571" cy="574"/>
          </a:xfrm>
        </p:grpSpPr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435395" y="1908535"/>
            <a:ext cx="4295823" cy="1208596"/>
            <a:chOff x="1435395" y="1908535"/>
            <a:chExt cx="4295823" cy="1208596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>
              <a:off x="3424238" y="2574925"/>
              <a:ext cx="2306980" cy="542206"/>
            </a:xfrm>
            <a:prstGeom prst="straightConnector1">
              <a:avLst/>
            </a:prstGeom>
            <a:noFill/>
            <a:ln w="57150" cap="flat" cmpd="sng" algn="ctr">
              <a:solidFill>
                <a:srgbClr val="C52B8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36" name="Picture 35" descr="Ey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5395" y="1908535"/>
              <a:ext cx="1980812" cy="985756"/>
            </a:xfrm>
            <a:prstGeom prst="rect">
              <a:avLst/>
            </a:prstGeom>
          </p:spPr>
        </p:pic>
      </p:grpSp>
      <p:pic>
        <p:nvPicPr>
          <p:cNvPr id="37" name="Picture 36" descr="Ea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6086" y="3244519"/>
            <a:ext cx="963108" cy="15763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“one learning algorithm” hypothesis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68520" y="6184245"/>
            <a:ext cx="14334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ct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[</a:t>
            </a:r>
            <a:r>
              <a:rPr lang="en-US" sz="1050" dirty="0" err="1" smtClean="0">
                <a:solidFill>
                  <a:srgbClr val="53D8FF"/>
                </a:solidFill>
                <a:latin typeface="Arial" pitchFamily="34" charset="0"/>
              </a:rPr>
              <a:t>Metin</a:t>
            </a: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 &amp; Frost, 1989]</a:t>
            </a:r>
            <a:endParaRPr lang="en-US" sz="1050" dirty="0">
              <a:solidFill>
                <a:srgbClr val="53D8FF"/>
              </a:solidFill>
              <a:latin typeface="Arial" pitchFamily="34" charset="0"/>
            </a:endParaRPr>
          </a:p>
        </p:txBody>
      </p:sp>
      <p:pic>
        <p:nvPicPr>
          <p:cNvPr id="49" name="Picture 2" descr="http://pubpages.unh.edu/~cjy67/Images/hand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18167" y="3243049"/>
            <a:ext cx="1424763" cy="14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upload.wikimedia.org/wikipedia/commons/6/66/Postcentral_gy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378" y="1850063"/>
            <a:ext cx="3340660" cy="229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Arrow Connector 50"/>
          <p:cNvCxnSpPr/>
          <p:nvPr/>
        </p:nvCxnSpPr>
        <p:spPr bwMode="auto">
          <a:xfrm flipV="1">
            <a:off x="3094074" y="2691442"/>
            <a:ext cx="2497634" cy="998056"/>
          </a:xfrm>
          <a:prstGeom prst="straightConnector1">
            <a:avLst/>
          </a:prstGeom>
          <a:noFill/>
          <a:ln w="57150" cap="flat" cmpd="sng" algn="ctr">
            <a:solidFill>
              <a:srgbClr val="53D8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3677747" y="4455159"/>
            <a:ext cx="431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Somatosensory cortex learns to see</a:t>
            </a:r>
          </a:p>
          <a:p>
            <a:pPr algn="l">
              <a:spcBef>
                <a:spcPct val="0"/>
              </a:spcBef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53" name="Group 46"/>
          <p:cNvGrpSpPr>
            <a:grpSpLocks/>
          </p:cNvGrpSpPr>
          <p:nvPr/>
        </p:nvGrpSpPr>
        <p:grpSpPr bwMode="auto">
          <a:xfrm>
            <a:off x="4197541" y="3052359"/>
            <a:ext cx="276222" cy="276222"/>
            <a:chOff x="0" y="2153"/>
            <a:chExt cx="571" cy="574"/>
          </a:xfrm>
        </p:grpSpPr>
        <p:sp>
          <p:nvSpPr>
            <p:cNvPr id="54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6" name="Group 24"/>
          <p:cNvGrpSpPr/>
          <p:nvPr/>
        </p:nvGrpSpPr>
        <p:grpSpPr>
          <a:xfrm>
            <a:off x="1435395" y="1908535"/>
            <a:ext cx="4156313" cy="985756"/>
            <a:chOff x="1435395" y="1908535"/>
            <a:chExt cx="4156313" cy="985756"/>
          </a:xfrm>
        </p:grpSpPr>
        <p:cxnSp>
          <p:nvCxnSpPr>
            <p:cNvPr id="57" name="Straight Arrow Connector 56"/>
            <p:cNvCxnSpPr/>
            <p:nvPr/>
          </p:nvCxnSpPr>
          <p:spPr bwMode="auto">
            <a:xfrm>
              <a:off x="3424238" y="2574925"/>
              <a:ext cx="2167470" cy="116517"/>
            </a:xfrm>
            <a:prstGeom prst="straightConnector1">
              <a:avLst/>
            </a:prstGeom>
            <a:noFill/>
            <a:ln w="57150" cap="flat" cmpd="sng" algn="ctr">
              <a:solidFill>
                <a:srgbClr val="C52B8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58" name="Picture 57" descr="Ey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5395" y="1908535"/>
              <a:ext cx="1980812" cy="985756"/>
            </a:xfrm>
            <a:prstGeom prst="rect">
              <a:avLst/>
            </a:prstGeom>
          </p:spPr>
        </p:pic>
      </p:grpSp>
      <p:sp>
        <p:nvSpPr>
          <p:cNvPr id="59" name="TextBox 58"/>
          <p:cNvSpPr txBox="1"/>
          <p:nvPr/>
        </p:nvSpPr>
        <p:spPr>
          <a:xfrm>
            <a:off x="5004022" y="3088730"/>
            <a:ext cx="2561344" cy="308637"/>
          </a:xfrm>
          <a:prstGeom prst="rect">
            <a:avLst/>
          </a:prstGeom>
          <a:solidFill>
            <a:srgbClr val="53D8F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Somatosensory Cortex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representations in the brain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24654" y="6570046"/>
            <a:ext cx="622478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[BrainPort; Welsh &amp; Blasch, 1997; </a:t>
            </a:r>
            <a:r>
              <a:rPr lang="en-US" sz="1200" dirty="0" smtClean="0">
                <a:solidFill>
                  <a:schemeClr val="bg1"/>
                </a:solidFill>
              </a:rPr>
              <a:t>Nagel et al., 2005; Constantine-Paton &amp; Law, 2009</a:t>
            </a: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]</a:t>
            </a: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482988" y="740650"/>
            <a:ext cx="8236752" cy="2683589"/>
            <a:chOff x="312040" y="848027"/>
            <a:chExt cx="8236752" cy="2683589"/>
          </a:xfrm>
        </p:grpSpPr>
        <p:pic>
          <p:nvPicPr>
            <p:cNvPr id="30689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040" y="1028157"/>
              <a:ext cx="1363007" cy="1897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980958" y="2991362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Seeing with your tongue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306893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8283" r="2048"/>
            <a:stretch>
              <a:fillRect/>
            </a:stretch>
          </p:blipFill>
          <p:spPr bwMode="auto">
            <a:xfrm>
              <a:off x="1763325" y="1011803"/>
              <a:ext cx="2644722" cy="186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373202" y="3162284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Human echolocation (sonar)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306893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88905" y="848027"/>
              <a:ext cx="3359887" cy="226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Arc 10"/>
            <p:cNvSpPr/>
            <p:nvPr/>
          </p:nvSpPr>
          <p:spPr bwMode="auto">
            <a:xfrm rot="12896089">
              <a:off x="7011341" y="1585487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 rot="12896089">
              <a:off x="6706543" y="1663460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Arc 12"/>
            <p:cNvSpPr/>
            <p:nvPr/>
          </p:nvSpPr>
          <p:spPr bwMode="auto">
            <a:xfrm rot="12896089">
              <a:off x="6880206" y="1635104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5855" y="3851455"/>
            <a:ext cx="4109335" cy="2023536"/>
            <a:chOff x="1153955" y="1931204"/>
            <a:chExt cx="5069460" cy="2496325"/>
          </a:xfrm>
        </p:grpSpPr>
        <p:pic>
          <p:nvPicPr>
            <p:cNvPr id="26" name="Picture 2" descr="C:\Users\ang\Desktop\d704fa5c809ebf8d6f97ef57f6f04ae3f6aec692.pdf - Adobe Acrobat Pro.jpg"/>
            <p:cNvPicPr>
              <a:picLocks noChangeAspect="1" noChangeArrowheads="1"/>
            </p:cNvPicPr>
            <p:nvPr/>
          </p:nvPicPr>
          <p:blipFill>
            <a:blip r:embed="rId6" cstate="print"/>
            <a:srcRect r="46584"/>
            <a:stretch>
              <a:fillRect/>
            </a:stretch>
          </p:blipFill>
          <p:spPr bwMode="auto">
            <a:xfrm>
              <a:off x="1153955" y="1931205"/>
              <a:ext cx="2649945" cy="2491095"/>
            </a:xfrm>
            <a:prstGeom prst="rect">
              <a:avLst/>
            </a:prstGeom>
            <a:noFill/>
          </p:spPr>
        </p:pic>
        <p:pic>
          <p:nvPicPr>
            <p:cNvPr id="27" name="Picture 3" descr="C:\Users\ang\Desktop\photo2.jpg"/>
            <p:cNvPicPr>
              <a:picLocks noChangeAspect="1" noChangeArrowheads="1"/>
            </p:cNvPicPr>
            <p:nvPr/>
          </p:nvPicPr>
          <p:blipFill>
            <a:blip r:embed="rId7" cstate="print"/>
            <a:srcRect l="17308" r="14615"/>
            <a:stretch>
              <a:fillRect/>
            </a:stretch>
          </p:blipFill>
          <p:spPr bwMode="auto">
            <a:xfrm>
              <a:off x="3957520" y="1931204"/>
              <a:ext cx="2265895" cy="2496325"/>
            </a:xfrm>
            <a:prstGeom prst="rect">
              <a:avLst/>
            </a:prstGeom>
            <a:noFill/>
          </p:spPr>
        </p:pic>
      </p:grpSp>
      <p:pic>
        <p:nvPicPr>
          <p:cNvPr id="28" name="Picture 5" descr="C:\Users\ang\Desktop\fro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34665" y="3736240"/>
            <a:ext cx="3917310" cy="2167953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115550" y="604054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  <a:latin typeface="Arial" charset="0"/>
              </a:rPr>
              <a:t>Haptic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belt: Direction sense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99207" y="5963730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Implanting a 3</a:t>
            </a:r>
            <a:r>
              <a:rPr lang="en-US" baseline="30000" dirty="0" smtClean="0">
                <a:solidFill>
                  <a:srgbClr val="FFFFFF"/>
                </a:solidFill>
                <a:latin typeface="Arial" charset="0"/>
              </a:rPr>
              <a:t>rd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eye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91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learning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50" y="932675"/>
            <a:ext cx="8454565" cy="4570412"/>
          </a:xfrm>
        </p:spPr>
        <p:txBody>
          <a:bodyPr/>
          <a:lstStyle/>
          <a:p>
            <a:r>
              <a:rPr lang="en-US" b="0" dirty="0" smtClean="0"/>
              <a:t>Given a 14x14 image patch x, can represent it using 196 real numbers. 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/>
              <a:t>Problem: Can we find a learn a better  feature vector to represent this? </a:t>
            </a:r>
            <a:endParaRPr lang="en-US" b="0" dirty="0"/>
          </a:p>
        </p:txBody>
      </p:sp>
      <p:pic>
        <p:nvPicPr>
          <p:cNvPr id="4" name="Picture 490"/>
          <p:cNvPicPr>
            <a:picLocks noChangeArrowheads="1"/>
          </p:cNvPicPr>
          <p:nvPr/>
        </p:nvPicPr>
        <p:blipFill>
          <a:blip r:embed="rId3" cstate="print"/>
          <a:srcRect r="1832" b="1832"/>
          <a:stretch>
            <a:fillRect/>
          </a:stretch>
        </p:blipFill>
        <p:spPr bwMode="auto">
          <a:xfrm>
            <a:off x="2805370" y="2315255"/>
            <a:ext cx="1228960" cy="12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5992985" y="1700775"/>
            <a:ext cx="614480" cy="2649945"/>
            <a:chOff x="5148075" y="3160165"/>
            <a:chExt cx="614480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48075" y="3236975"/>
              <a:ext cx="612668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255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87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89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48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…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0" y="215900"/>
            <a:ext cx="7156115" cy="304800"/>
          </a:xfrm>
        </p:spPr>
        <p:txBody>
          <a:bodyPr/>
          <a:lstStyle/>
          <a:p>
            <a:r>
              <a:rPr lang="en-US" sz="2000" dirty="0" smtClean="0"/>
              <a:t>What do we want computers to do with our data?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50" y="113045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Images/video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Audio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Text</a:t>
            </a:r>
            <a:endParaRPr lang="en-US" sz="2000" b="0" dirty="0"/>
          </a:p>
        </p:txBody>
      </p:sp>
      <p:pic>
        <p:nvPicPr>
          <p:cNvPr id="2661378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045" y="1118437"/>
            <a:ext cx="1662824" cy="1113745"/>
          </a:xfrm>
          <a:prstGeom prst="rect">
            <a:avLst/>
          </a:prstGeom>
          <a:noFill/>
        </p:spPr>
      </p:pic>
      <p:pic>
        <p:nvPicPr>
          <p:cNvPr id="5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7730" t="11764" r="30080" b="61154"/>
          <a:stretch>
            <a:fillRect/>
          </a:stretch>
        </p:blipFill>
        <p:spPr bwMode="auto">
          <a:xfrm>
            <a:off x="2377451" y="2846663"/>
            <a:ext cx="1613010" cy="1198048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4111519" y="1660068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>
          <a:xfrm flipH="1">
            <a:off x="4144080" y="3444763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5641875" y="1121311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Label: “Motorcycle”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Suggest tags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156" y="2846662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Speech recognition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Music classification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Speaker identification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www.elbacom.com/assets/images/textdocumen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2055" y="6883930"/>
            <a:ext cx="1536200" cy="15362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4188329" y="5115922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2323458" name="Picture 2" descr="C:\Users\ang\Desktop\aiwi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37" y="7231095"/>
            <a:ext cx="2022376" cy="15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3459" name="Picture 3" descr="C:\Users\ang\Desktop\ny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26" y="4536482"/>
            <a:ext cx="1832062" cy="14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21366" y="4705647"/>
            <a:ext cx="2185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Web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Anti-spam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Machine translation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First stage of visual processing: V1</a:t>
            </a:r>
          </a:p>
        </p:txBody>
      </p:sp>
      <p:sp>
        <p:nvSpPr>
          <p:cNvPr id="63500" name="Text Box 18"/>
          <p:cNvSpPr txBox="1">
            <a:spLocks noChangeArrowheads="1"/>
          </p:cNvSpPr>
          <p:nvPr/>
        </p:nvSpPr>
        <p:spPr bwMode="auto">
          <a:xfrm>
            <a:off x="731500" y="932675"/>
            <a:ext cx="7104925" cy="72686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V1 is the first stage of visual processing in the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brain.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Neurons in V1 typically modeled as edge detectors: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3493" name="Picture 5" descr="gabor-slide"/>
          <p:cNvPicPr>
            <a:picLocks noChangeAspect="1" noChangeArrowheads="1"/>
          </p:cNvPicPr>
          <p:nvPr/>
        </p:nvPicPr>
        <p:blipFill>
          <a:blip r:embed="rId3" cstate="print"/>
          <a:srcRect l="76357" t="59109" r="6061" b="25496"/>
          <a:stretch>
            <a:fillRect/>
          </a:stretch>
        </p:blipFill>
        <p:spPr bwMode="auto">
          <a:xfrm>
            <a:off x="4956050" y="2200040"/>
            <a:ext cx="2754917" cy="28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2" name="Picture 20" descr="gabor-slide"/>
          <p:cNvPicPr>
            <a:picLocks noChangeAspect="1" noChangeArrowheads="1"/>
          </p:cNvPicPr>
          <p:nvPr/>
        </p:nvPicPr>
        <p:blipFill>
          <a:blip r:embed="rId3" cstate="print"/>
          <a:srcRect l="65688" t="72035" r="22855" b="17506"/>
          <a:stretch>
            <a:fillRect/>
          </a:stretch>
        </p:blipFill>
        <p:spPr bwMode="auto">
          <a:xfrm>
            <a:off x="1538005" y="2200040"/>
            <a:ext cx="2623314" cy="283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438277" y="5157225"/>
            <a:ext cx="286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Neuron #1 of visual cortex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(model)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4727" y="5157225"/>
            <a:ext cx="286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Neuron #2 of visual cortex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(model)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sensor representations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952500"/>
            <a:ext cx="8458200" cy="514804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Sparse coding (Olshausen &amp; Field,1996)</a:t>
            </a: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Input: Images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(1)</a:t>
            </a:r>
            <a:r>
              <a:rPr lang="en-US" sz="2800" b="0" dirty="0" smtClean="0">
                <a:solidFill>
                  <a:schemeClr val="bg1"/>
                </a:solidFill>
              </a:rPr>
              <a:t>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(2)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(m)</a:t>
            </a:r>
            <a:r>
              <a:rPr lang="en-US" sz="2800" b="0" dirty="0" smtClean="0">
                <a:solidFill>
                  <a:schemeClr val="bg1"/>
                </a:solidFill>
              </a:rPr>
              <a:t> </a:t>
            </a:r>
            <a:r>
              <a:rPr lang="en-US" sz="2800" b="0" dirty="0" smtClean="0">
                <a:latin typeface="cmsy10"/>
              </a:rPr>
              <a:t>(each in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>
                <a:solidFill>
                  <a:schemeClr val="bg1"/>
                </a:solidFill>
                <a:latin typeface="Helvetica"/>
              </a:rPr>
              <a:t>n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 x n</a:t>
            </a:r>
            <a:r>
              <a:rPr lang="en-US" sz="2800" b="0" dirty="0" smtClean="0">
                <a:latin typeface="Helvetica"/>
              </a:rPr>
              <a:t>)</a:t>
            </a:r>
            <a:endParaRPr lang="en-US" sz="2800" b="0" baseline="30000" dirty="0" smtClean="0">
              <a:solidFill>
                <a:schemeClr val="bg1"/>
              </a:solidFill>
              <a:latin typeface="Helvetica"/>
            </a:endParaRP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Learn: Dictionary of bases </a:t>
            </a:r>
            <a:r>
              <a:rPr lang="en-US" sz="2800" b="0" dirty="0" smtClean="0">
                <a:latin typeface="Symbol" pitchFamily="18" charset="2"/>
              </a:rPr>
              <a:t>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r>
              <a:rPr lang="en-US" sz="2800" b="0" dirty="0" smtClean="0">
                <a:solidFill>
                  <a:schemeClr val="bg1"/>
                </a:solidFill>
                <a:latin typeface="Symbol" pitchFamily="18" charset="2"/>
              </a:rPr>
              <a:t>, 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2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err="1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800" b="0" baseline="-25000" dirty="0" err="1" smtClean="0">
                <a:solidFill>
                  <a:schemeClr val="bg1"/>
                </a:solidFill>
                <a:latin typeface="Helvetica"/>
              </a:rPr>
              <a:t>k</a:t>
            </a:r>
            <a:r>
              <a:rPr lang="en-US" sz="2800" b="0" baseline="-25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800" b="0" dirty="0" smtClean="0">
                <a:latin typeface="cmsy10"/>
              </a:rPr>
              <a:t>(also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/>
              <a:t>n</a:t>
            </a:r>
            <a:r>
              <a:rPr lang="en-US" sz="2800" b="0" baseline="30000" dirty="0" smtClean="0"/>
              <a:t> x n</a:t>
            </a:r>
            <a:r>
              <a:rPr lang="en-US" sz="2800" b="0" dirty="0" smtClean="0"/>
              <a:t>), so that each input x can be approximately decomposed as:  </a:t>
            </a:r>
          </a:p>
          <a:p>
            <a:pPr eaLnBrk="1" hangingPunct="1">
              <a:buFontTx/>
              <a:buNone/>
            </a:pPr>
            <a:r>
              <a:rPr lang="en-US" b="0" dirty="0" smtClean="0"/>
              <a:t>			</a:t>
            </a:r>
            <a:r>
              <a:rPr lang="en-US" b="0" dirty="0" smtClean="0">
                <a:latin typeface="Times"/>
              </a:rPr>
              <a:t>x</a:t>
            </a:r>
            <a:r>
              <a:rPr lang="en-US" b="0" dirty="0" smtClean="0"/>
              <a:t> </a:t>
            </a:r>
            <a:r>
              <a:rPr lang="en-US" b="0" dirty="0" smtClean="0">
                <a:latin typeface="cmsy10"/>
              </a:rPr>
              <a:t>  </a:t>
            </a:r>
            <a:r>
              <a:rPr lang="en-US" b="0" dirty="0" smtClean="0"/>
              <a:t> </a:t>
            </a:r>
            <a:r>
              <a:rPr lang="en-US" b="0" dirty="0" smtClean="0">
                <a:latin typeface="Symbol"/>
                <a:sym typeface="Symbol"/>
              </a:rPr>
              <a:t></a:t>
            </a:r>
            <a:r>
              <a:rPr lang="en-US" b="0" dirty="0" smtClean="0"/>
              <a:t> </a:t>
            </a:r>
            <a:r>
              <a:rPr lang="en-US" b="0" dirty="0" err="1" smtClean="0">
                <a:latin typeface="Times"/>
              </a:rPr>
              <a:t>a</a:t>
            </a:r>
            <a:r>
              <a:rPr lang="en-US" b="0" baseline="-25000" dirty="0" err="1" smtClean="0">
                <a:latin typeface="Times"/>
              </a:rPr>
              <a:t>j</a:t>
            </a:r>
            <a:r>
              <a:rPr lang="en-US" b="0" baseline="30000" dirty="0" smtClean="0">
                <a:latin typeface="Helvetica"/>
              </a:rPr>
              <a:t> </a:t>
            </a:r>
            <a:r>
              <a:rPr lang="en-US" b="0" dirty="0" err="1" smtClean="0">
                <a:latin typeface="Symbol" pitchFamily="18" charset="2"/>
              </a:rPr>
              <a:t>f</a:t>
            </a:r>
            <a:r>
              <a:rPr lang="en-US" b="0" baseline="-25000" dirty="0" err="1" smtClean="0"/>
              <a:t>j</a:t>
            </a:r>
            <a:endParaRPr lang="en-US" sz="1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0" dirty="0" smtClean="0"/>
              <a:t>			</a:t>
            </a:r>
            <a:r>
              <a:rPr lang="en-US" sz="2800" b="0" dirty="0" err="1" smtClean="0"/>
              <a:t>s.t</a:t>
            </a:r>
            <a:r>
              <a:rPr lang="en-US" sz="2800" b="0" dirty="0" smtClean="0"/>
              <a:t>. </a:t>
            </a:r>
            <a:r>
              <a:rPr lang="en-US" sz="2800" b="0" dirty="0" err="1" smtClean="0">
                <a:latin typeface="Times"/>
              </a:rPr>
              <a:t>a</a:t>
            </a:r>
            <a:r>
              <a:rPr lang="en-US" sz="2800" b="0" baseline="-25000" dirty="0" err="1" smtClean="0">
                <a:latin typeface="Helvetica"/>
              </a:rPr>
              <a:t>j</a:t>
            </a:r>
            <a:r>
              <a:rPr lang="en-US" sz="2800" b="0" dirty="0" err="1" smtClean="0">
                <a:latin typeface="Times"/>
              </a:rPr>
              <a:t>’s</a:t>
            </a:r>
            <a:r>
              <a:rPr lang="en-US" sz="2800" b="0" dirty="0" smtClean="0"/>
              <a:t> are mostly zero (“sparse”) </a:t>
            </a: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1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Use to represent 14x14 image patch succinctly, as [a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7</a:t>
            </a:r>
            <a:r>
              <a:rPr lang="en-US" sz="2800" b="0" dirty="0" smtClean="0">
                <a:solidFill>
                  <a:schemeClr val="bg1"/>
                </a:solidFill>
              </a:rPr>
              <a:t>=0.8, 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36</a:t>
            </a:r>
            <a:r>
              <a:rPr lang="en-US" sz="2800" b="0" dirty="0" smtClean="0">
                <a:solidFill>
                  <a:schemeClr val="bg1"/>
                </a:solidFill>
              </a:rPr>
              <a:t>=0.3, 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41</a:t>
            </a:r>
            <a:r>
              <a:rPr lang="en-US" sz="2800" b="0" dirty="0" smtClean="0">
                <a:solidFill>
                  <a:schemeClr val="bg1"/>
                </a:solidFill>
              </a:rPr>
              <a:t> = 0.5].  I.e., this indicates which “basic edges” make up the image.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0" y="6488668"/>
            <a:ext cx="2069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eaLnBrk="0" hangingPunct="0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[NIPS 2006, 2007]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7029" y="4849180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j=1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54840" y="4250954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k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576148" y="4696366"/>
            <a:ext cx="235728" cy="153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8028450" y="6501400"/>
            <a:ext cx="1997060" cy="126736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illustration</a:t>
            </a:r>
            <a:endParaRPr lang="en-US" dirty="0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8200" y="838200"/>
            <a:ext cx="281940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   Natural Images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725620" y="893485"/>
            <a:ext cx="5376701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Learned bases (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1 , …,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64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):  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“Edges”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990783" y="1371996"/>
            <a:ext cx="2514236" cy="2361899"/>
            <a:chOff x="1254" y="1900"/>
            <a:chExt cx="3576" cy="3361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254" y="1901"/>
              <a:ext cx="3576" cy="3362"/>
              <a:chOff x="929" y="5643"/>
              <a:chExt cx="7625" cy="5658"/>
            </a:xfrm>
          </p:grpSpPr>
          <p:pic>
            <p:nvPicPr>
              <p:cNvPr id="12" name="Picture 7" descr="img4_picture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5208" t="6490" r="9792" b="11691"/>
              <a:stretch>
                <a:fillRect/>
              </a:stretch>
            </p:blipFill>
            <p:spPr bwMode="auto">
              <a:xfrm>
                <a:off x="929" y="5643"/>
                <a:ext cx="3960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3" name="Picture 8" descr="img4_picture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5495" t="12363" r="16322" b="13461"/>
              <a:stretch>
                <a:fillRect/>
              </a:stretch>
            </p:blipFill>
            <p:spPr bwMode="auto">
              <a:xfrm>
                <a:off x="2782" y="6843"/>
                <a:ext cx="3957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4" name="Picture 9" descr="img4_picture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4536" t="7771" r="9883" b="10622"/>
              <a:stretch>
                <a:fillRect/>
              </a:stretch>
            </p:blipFill>
            <p:spPr bwMode="auto">
              <a:xfrm>
                <a:off x="4594" y="8103"/>
                <a:ext cx="3960" cy="3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</p:grp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579" y="2225"/>
              <a:ext cx="325" cy="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321" y="2876"/>
              <a:ext cx="326" cy="3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759" y="3507"/>
              <a:ext cx="325" cy="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4110" y="4485"/>
              <a:ext cx="325" cy="3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4114800" y="2133598"/>
            <a:ext cx="609600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2100580" y="4426801"/>
            <a:ext cx="6370320" cy="907199"/>
            <a:chOff x="1905000" y="3352800"/>
            <a:chExt cx="6794500" cy="1081088"/>
          </a:xfrm>
        </p:grpSpPr>
        <p:pic>
          <p:nvPicPr>
            <p:cNvPr id="17" name="Picture 49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8000" y="3352800"/>
              <a:ext cx="10826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Rectangle 492"/>
            <p:cNvSpPr>
              <a:spLocks noChangeArrowheads="1"/>
            </p:cNvSpPr>
            <p:nvPr/>
          </p:nvSpPr>
          <p:spPr bwMode="auto">
            <a:xfrm>
              <a:off x="1905000" y="3657601"/>
              <a:ext cx="5876725" cy="550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bg1"/>
                  </a:solidFill>
                  <a:latin typeface="Symbol"/>
                </a:rPr>
                <a:t>»</a:t>
              </a:r>
              <a:r>
                <a:rPr lang="en-US" sz="2400" dirty="0" smtClean="0">
                  <a:solidFill>
                    <a:schemeClr val="bg1"/>
                  </a:solidFill>
                  <a:latin typeface="Perpetua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Perpetua" pitchFamily="18" charset="0"/>
                </a:rPr>
                <a:t>0.8 *                   + 0.3 *                     + 0.5 *</a:t>
              </a:r>
              <a:endParaRPr lang="en-US" sz="2400" dirty="0">
                <a:solidFill>
                  <a:schemeClr val="bg1"/>
                </a:solidFill>
                <a:latin typeface="cmsy10"/>
              </a:endParaRPr>
            </a:p>
          </p:txBody>
        </p:sp>
        <p:pic>
          <p:nvPicPr>
            <p:cNvPr id="19" name="Picture 49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00675" y="3352800"/>
              <a:ext cx="1076325" cy="108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49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20000" y="3352800"/>
              <a:ext cx="1079500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Rectangle 495"/>
          <p:cNvSpPr>
            <a:spLocks noChangeArrowheads="1"/>
          </p:cNvSpPr>
          <p:nvPr/>
        </p:nvSpPr>
        <p:spPr bwMode="auto">
          <a:xfrm>
            <a:off x="914400" y="5334000"/>
            <a:ext cx="8001000" cy="5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Perpetua" pitchFamily="18" charset="0"/>
              </a:rPr>
              <a:t>     </a:t>
            </a:r>
            <a:r>
              <a:rPr lang="en-US" sz="2400" i="1" dirty="0">
                <a:solidFill>
                  <a:schemeClr val="bg1"/>
                </a:solidFill>
                <a:latin typeface="Cambria" pitchFamily="18" charset="0"/>
              </a:rPr>
              <a:t>x</a:t>
            </a:r>
            <a:r>
              <a:rPr lang="en-US" sz="2400" i="1" dirty="0">
                <a:solidFill>
                  <a:schemeClr val="bg1"/>
                </a:solidFill>
                <a:latin typeface="Perpetua" pitchFamily="18" charset="0"/>
              </a:rPr>
              <a:t> 	 </a:t>
            </a:r>
            <a:r>
              <a:rPr lang="en-US" sz="2400" i="1" dirty="0" smtClean="0">
                <a:solidFill>
                  <a:schemeClr val="bg1"/>
                </a:solidFill>
                <a:latin typeface="Perpetua" pitchFamily="18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i="1" dirty="0" smtClean="0">
                <a:solidFill>
                  <a:schemeClr val="bg1"/>
                </a:solidFill>
                <a:latin typeface="Perpetu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0.8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50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36</a:t>
            </a:r>
            <a:r>
              <a:rPr lang="en-US" sz="2400" baseline="-25000" dirty="0" smtClean="0">
                <a:solidFill>
                  <a:schemeClr val="bg1"/>
                </a:solidFill>
                <a:latin typeface="Perpetua" pitchFamily="18" charset="0"/>
                <a:sym typeface="Symbol" pitchFamily="18" charset="2"/>
              </a:rPr>
              <a:t>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+ 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0.3 *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42</a:t>
            </a:r>
            <a:r>
              <a:rPr lang="en-US" sz="2400" baseline="-50000" dirty="0" smtClean="0">
                <a:solidFill>
                  <a:schemeClr val="bg1"/>
                </a:solidFill>
                <a:latin typeface="Perpetua" pitchFamily="18" charset="0"/>
                <a:sym typeface="Symbol" pitchFamily="18" charset="2"/>
              </a:rPr>
              <a:t> 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+ 0.5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  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</a:rPr>
              <a:t>63</a:t>
            </a:r>
            <a:endParaRPr lang="en-US" sz="2400" baseline="-25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2" name="Rectangle 495"/>
          <p:cNvSpPr>
            <a:spLocks noChangeArrowheads="1"/>
          </p:cNvSpPr>
          <p:nvPr/>
        </p:nvSpPr>
        <p:spPr bwMode="auto">
          <a:xfrm>
            <a:off x="693095" y="5810110"/>
            <a:ext cx="6720875" cy="89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[a</a:t>
            </a:r>
            <a:r>
              <a:rPr lang="en-US" altLang="ko-KR" sz="2400" baseline="-25000" dirty="0" smtClean="0">
                <a:solidFill>
                  <a:schemeClr val="bg1"/>
                </a:solidFill>
                <a:latin typeface="Calibri"/>
              </a:rPr>
              <a:t>1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, …, a</a:t>
            </a:r>
            <a:r>
              <a:rPr lang="en-US" altLang="ko-KR" sz="2400" baseline="-25000" dirty="0" smtClean="0">
                <a:solidFill>
                  <a:schemeClr val="bg1"/>
                </a:solidFill>
                <a:latin typeface="Calibri"/>
              </a:rPr>
              <a:t>64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] = 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[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0, …, 0,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0.8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…, 0,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0.3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…, 0,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0.5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, 0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] </a:t>
            </a:r>
          </a:p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(feature representation) </a:t>
            </a:r>
            <a:endParaRPr lang="en-US" sz="2400" baseline="-25000" dirty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6" name="Group 33"/>
          <p:cNvGrpSpPr/>
          <p:nvPr/>
        </p:nvGrpSpPr>
        <p:grpSpPr>
          <a:xfrm>
            <a:off x="5486400" y="1371598"/>
            <a:ext cx="2590800" cy="2590800"/>
            <a:chOff x="5257800" y="1524000"/>
            <a:chExt cx="2590800" cy="259080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57800" y="1524000"/>
              <a:ext cx="25908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00704" y="3150407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4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243637" y="2828926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5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210422" y="3795711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Rectangle 27"/>
          <p:cNvSpPr>
            <a:spLocks noChangeAspect="1"/>
          </p:cNvSpPr>
          <p:nvPr/>
        </p:nvSpPr>
        <p:spPr>
          <a:xfrm>
            <a:off x="5791200" y="2960509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>
            <a:spLocks noChangeAspect="1"/>
          </p:cNvSpPr>
          <p:nvPr/>
        </p:nvSpPr>
        <p:spPr>
          <a:xfrm>
            <a:off x="6433089" y="2644420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7412400" y="3612442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pic>
        <p:nvPicPr>
          <p:cNvPr id="31" name="Picture 49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3300" y="4426803"/>
            <a:ext cx="1036320" cy="91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2" name="Straight Arrow Connector 31"/>
          <p:cNvCxnSpPr/>
          <p:nvPr/>
        </p:nvCxnSpPr>
        <p:spPr>
          <a:xfrm rot="10800000" flipV="1">
            <a:off x="3628646" y="3276598"/>
            <a:ext cx="2162556" cy="115020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5529865" y="3333227"/>
            <a:ext cx="1447877" cy="73927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0" idx="2"/>
          </p:cNvCxnSpPr>
          <p:nvPr/>
        </p:nvCxnSpPr>
        <p:spPr>
          <a:xfrm rot="16200000" flipH="1">
            <a:off x="7577143" y="3987702"/>
            <a:ext cx="454359" cy="42384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33400" y="3957934"/>
            <a:ext cx="1805837" cy="461645"/>
          </a:xfrm>
          <a:prstGeom prst="rect">
            <a:avLst/>
          </a:prstGeom>
          <a:noFill/>
        </p:spPr>
        <p:txBody>
          <a:bodyPr wrap="none" lIns="91419" tIns="45710" rIns="91419" bIns="45710" rtlCol="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smtClean="0">
                <a:solidFill>
                  <a:schemeClr val="bg1"/>
                </a:solidFill>
                <a:latin typeface="Calibri"/>
              </a:rPr>
              <a:t>Test example</a:t>
            </a:r>
            <a:endParaRPr lang="ko-KR" alt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1295402" y="2362200"/>
            <a:ext cx="229206" cy="22838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91419" tIns="45710" rIns="91419" bIns="45710"/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  <a:latin typeface="Calibri"/>
              <a:ea typeface="굴림" charset="-127"/>
            </a:endParaRPr>
          </a:p>
        </p:txBody>
      </p:sp>
      <p:sp>
        <p:nvSpPr>
          <p:cNvPr id="37" name="Rectangle 495"/>
          <p:cNvSpPr>
            <a:spLocks noChangeArrowheads="1"/>
          </p:cNvSpPr>
          <p:nvPr/>
        </p:nvSpPr>
        <p:spPr bwMode="auto">
          <a:xfrm>
            <a:off x="6363640" y="6262290"/>
            <a:ext cx="3124200" cy="5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More succinct, higher-level, representation.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8" grpId="0" animBg="1"/>
      <p:bldP spid="29" grpId="0" animBg="1"/>
      <p:bldP spid="30" grpId="0" animBg="1"/>
      <p:bldP spid="35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More examples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79055"/>
            <a:ext cx="8229600" cy="5638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Represent as: [a</a:t>
            </a:r>
            <a:r>
              <a:rPr lang="en-US" sz="1800" baseline="-25000" dirty="0" smtClean="0">
                <a:solidFill>
                  <a:schemeClr val="bg1"/>
                </a:solidFill>
              </a:rPr>
              <a:t>15</a:t>
            </a:r>
            <a:r>
              <a:rPr lang="en-US" sz="1800" dirty="0" smtClean="0">
                <a:solidFill>
                  <a:schemeClr val="bg1"/>
                </a:solidFill>
              </a:rPr>
              <a:t>=0.6, a</a:t>
            </a:r>
            <a:r>
              <a:rPr lang="en-US" sz="1800" baseline="-25000" dirty="0" smtClean="0">
                <a:solidFill>
                  <a:schemeClr val="bg1"/>
                </a:solidFill>
              </a:rPr>
              <a:t>28</a:t>
            </a:r>
            <a:r>
              <a:rPr lang="en-US" sz="1800" dirty="0" smtClean="0">
                <a:solidFill>
                  <a:schemeClr val="bg1"/>
                </a:solidFill>
              </a:rPr>
              <a:t>=0.8, a</a:t>
            </a:r>
            <a:r>
              <a:rPr lang="en-US" sz="1800" baseline="-25000" dirty="0" smtClean="0">
                <a:solidFill>
                  <a:schemeClr val="bg1"/>
                </a:solidFill>
              </a:rPr>
              <a:t>37</a:t>
            </a:r>
            <a:r>
              <a:rPr lang="en-US" sz="1800" dirty="0" smtClean="0">
                <a:solidFill>
                  <a:schemeClr val="bg1"/>
                </a:solidFill>
              </a:rPr>
              <a:t> = 0.4].</a:t>
            </a:r>
          </a:p>
          <a:p>
            <a:pPr algn="ctr" eaLnBrk="1" hangingPunct="1">
              <a:buFontTx/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Represent as: [a</a:t>
            </a:r>
            <a:r>
              <a:rPr lang="en-US" sz="1800" baseline="-25000" dirty="0" smtClean="0"/>
              <a:t>5</a:t>
            </a:r>
            <a:r>
              <a:rPr lang="en-US" sz="1800" dirty="0" smtClean="0">
                <a:solidFill>
                  <a:schemeClr val="bg1"/>
                </a:solidFill>
              </a:rPr>
              <a:t>=1.3, a</a:t>
            </a:r>
            <a:r>
              <a:rPr lang="en-US" sz="1800" baseline="-25000" dirty="0" smtClean="0"/>
              <a:t>1</a:t>
            </a:r>
            <a:r>
              <a:rPr lang="en-US" sz="1800" baseline="-25000" dirty="0" smtClean="0">
                <a:solidFill>
                  <a:schemeClr val="bg1"/>
                </a:solidFill>
              </a:rPr>
              <a:t>8</a:t>
            </a:r>
            <a:r>
              <a:rPr lang="en-US" sz="1800" dirty="0" smtClean="0">
                <a:solidFill>
                  <a:schemeClr val="bg1"/>
                </a:solidFill>
              </a:rPr>
              <a:t>=0.9, a</a:t>
            </a:r>
            <a:r>
              <a:rPr lang="en-US" sz="1800" baseline="-25000" dirty="0" smtClean="0"/>
              <a:t>2</a:t>
            </a:r>
            <a:r>
              <a:rPr lang="en-US" sz="1800" baseline="-25000" dirty="0" smtClean="0">
                <a:solidFill>
                  <a:schemeClr val="bg1"/>
                </a:solidFill>
              </a:rPr>
              <a:t>9</a:t>
            </a:r>
            <a:r>
              <a:rPr lang="en-US" sz="1800" dirty="0" smtClean="0">
                <a:solidFill>
                  <a:schemeClr val="bg1"/>
                </a:solidFill>
              </a:rPr>
              <a:t> = 0.3].</a:t>
            </a: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5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0063" y="883830"/>
            <a:ext cx="8643937" cy="1404938"/>
            <a:chOff x="315" y="828"/>
            <a:chExt cx="5445" cy="885"/>
          </a:xfrm>
        </p:grpSpPr>
        <p:pic>
          <p:nvPicPr>
            <p:cNvPr id="6657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16" y="834"/>
              <a:ext cx="687" cy="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18" y="828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5" y="854"/>
              <a:ext cx="673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86" y="854"/>
              <a:ext cx="673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7" name="Rectangle 9"/>
            <p:cNvSpPr>
              <a:spLocks noChangeArrowheads="1"/>
            </p:cNvSpPr>
            <p:nvPr/>
          </p:nvSpPr>
          <p:spPr bwMode="auto">
            <a:xfrm>
              <a:off x="998" y="1046"/>
              <a:ext cx="3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0.6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+ 0.8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+ 0.4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</a:p>
          </p:txBody>
        </p:sp>
        <p:sp>
          <p:nvSpPr>
            <p:cNvPr id="66578" name="Rectangle 10"/>
            <p:cNvSpPr>
              <a:spLocks noChangeArrowheads="1"/>
            </p:cNvSpPr>
            <p:nvPr/>
          </p:nvSpPr>
          <p:spPr bwMode="auto">
            <a:xfrm>
              <a:off x="720" y="1480"/>
              <a:ext cx="50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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15           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                     </a:t>
              </a:r>
              <a:r>
                <a:rPr lang="en-US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28                          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37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1963" y="3006319"/>
            <a:ext cx="8823325" cy="1420813"/>
            <a:chOff x="298" y="2218"/>
            <a:chExt cx="5558" cy="895"/>
          </a:xfrm>
        </p:grpSpPr>
        <p:pic>
          <p:nvPicPr>
            <p:cNvPr id="66567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" y="2218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8" name="Picture 1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10" y="2218"/>
              <a:ext cx="687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9" name="Picture 1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78" y="2218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0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08" y="2218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1" name="Rectangle 16"/>
            <p:cNvSpPr>
              <a:spLocks noChangeArrowheads="1"/>
            </p:cNvSpPr>
            <p:nvPr/>
          </p:nvSpPr>
          <p:spPr bwMode="auto">
            <a:xfrm>
              <a:off x="1018" y="2418"/>
              <a:ext cx="3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1.3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+ 0.9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+ 0.3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</a:p>
          </p:txBody>
        </p:sp>
        <p:sp>
          <p:nvSpPr>
            <p:cNvPr id="66572" name="Rectangle 17"/>
            <p:cNvSpPr>
              <a:spLocks noChangeArrowheads="1"/>
            </p:cNvSpPr>
            <p:nvPr/>
          </p:nvSpPr>
          <p:spPr bwMode="auto">
            <a:xfrm>
              <a:off x="816" y="2880"/>
              <a:ext cx="50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                 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5           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8                        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9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sp>
        <p:nvSpPr>
          <p:cNvPr id="66566" name="Text Box 20"/>
          <p:cNvSpPr txBox="1">
            <a:spLocks noChangeArrowheads="1"/>
          </p:cNvSpPr>
          <p:nvPr/>
        </p:nvSpPr>
        <p:spPr bwMode="auto">
          <a:xfrm>
            <a:off x="385763" y="4985802"/>
            <a:ext cx="825658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Method “invents” edge detection.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Automatically learns to represent an image in terms of the edges that appear in it.  Gives a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more succinct, higher-level representation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than the raw pixels. </a:t>
            </a: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Quantitatively similar to primary visual cortex (area V1) in brain.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9" name="Picture 1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730030" y="1408417"/>
            <a:ext cx="254318" cy="165735"/>
          </a:xfrm>
          <a:prstGeom prst="rect">
            <a:avLst/>
          </a:prstGeom>
        </p:spPr>
      </p:pic>
      <p:pic>
        <p:nvPicPr>
          <p:cNvPr id="20" name="Picture 1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730030" y="3466630"/>
            <a:ext cx="254318" cy="165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audio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073432"/>
            <a:ext cx="489426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494463"/>
            <a:ext cx="3722688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ctr">
              <a:spcBef>
                <a:spcPct val="100000"/>
              </a:spcBef>
            </a:pPr>
            <a:r>
              <a:rPr lang="en-US">
                <a:solidFill>
                  <a:srgbClr val="FFFFFF"/>
                </a:solidFill>
                <a:latin typeface="Helvetica" pitchFamily="34" charset="0"/>
              </a:rPr>
              <a:t>[Evan Smith &amp; Mike Lewicki, 2006]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525" y="66384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shows 20 basis functions learned from unlabeled audio.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audio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494463"/>
            <a:ext cx="3722688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ctr">
              <a:spcBef>
                <a:spcPct val="100000"/>
              </a:spcBef>
            </a:pPr>
            <a:r>
              <a:rPr lang="en-US" dirty="0">
                <a:solidFill>
                  <a:srgbClr val="FFFFFF"/>
                </a:solidFill>
                <a:latin typeface="Helvetica" pitchFamily="34" charset="0"/>
              </a:rPr>
              <a:t>[Evan Smith &amp; Mike </a:t>
            </a:r>
            <a:r>
              <a:rPr lang="en-US" dirty="0" err="1">
                <a:solidFill>
                  <a:srgbClr val="FFFFFF"/>
                </a:solidFill>
                <a:latin typeface="Helvetica" pitchFamily="34" charset="0"/>
              </a:rPr>
              <a:t>Lewicki</a:t>
            </a:r>
            <a:r>
              <a:rPr lang="en-US" dirty="0">
                <a:solidFill>
                  <a:srgbClr val="FFFFFF"/>
                </a:solidFill>
                <a:latin typeface="Helvetica" pitchFamily="34" charset="0"/>
              </a:rPr>
              <a:t>, 2006]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073432"/>
            <a:ext cx="489426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23525" y="66384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shows 20 basis functions learned from unlabeled audio.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</a:t>
            </a:r>
            <a:r>
              <a:rPr lang="en-US" dirty="0" smtClean="0"/>
              <a:t>feature hierarchies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3" y="1700213"/>
            <a:ext cx="5070475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991225" y="4619625"/>
            <a:ext cx="2195513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Input image (pixels)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6029325" y="3198813"/>
            <a:ext cx="1816202" cy="64376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“Sparse coding”</a:t>
            </a:r>
          </a:p>
          <a:p>
            <a:pPr marL="381000" indent="-38100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(edges; cf. V1)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8070" name="Text Box 6"/>
          <p:cNvSpPr txBox="1">
            <a:spLocks noChangeArrowheads="1"/>
          </p:cNvSpPr>
          <p:nvPr/>
        </p:nvSpPr>
        <p:spPr bwMode="auto">
          <a:xfrm>
            <a:off x="6087409" y="1892300"/>
            <a:ext cx="2747546" cy="103156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(Combinations of edges; 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cf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V2)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76200" y="1508125"/>
            <a:ext cx="914400" cy="914400"/>
          </a:xfrm>
          <a:prstGeom prst="rect">
            <a:avLst/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60438" y="1547813"/>
            <a:ext cx="4378325" cy="1841500"/>
            <a:chOff x="969" y="975"/>
            <a:chExt cx="2758" cy="1160"/>
          </a:xfrm>
          <a:solidFill>
            <a:schemeClr val="tx1"/>
          </a:solidFill>
        </p:grpSpPr>
        <p:sp>
          <p:nvSpPr>
            <p:cNvPr id="96267" name="Rectangle 9"/>
            <p:cNvSpPr>
              <a:spLocks noChangeArrowheads="1"/>
            </p:cNvSpPr>
            <p:nvPr/>
          </p:nvSpPr>
          <p:spPr bwMode="auto">
            <a:xfrm>
              <a:off x="969" y="975"/>
              <a:ext cx="2758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68" name="Rectangle 10"/>
            <p:cNvSpPr>
              <a:spLocks noChangeArrowheads="1"/>
            </p:cNvSpPr>
            <p:nvPr/>
          </p:nvSpPr>
          <p:spPr bwMode="auto">
            <a:xfrm>
              <a:off x="1646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69" name="Rectangle 11"/>
            <p:cNvSpPr>
              <a:spLocks noChangeArrowheads="1"/>
            </p:cNvSpPr>
            <p:nvPr/>
          </p:nvSpPr>
          <p:spPr bwMode="auto">
            <a:xfrm>
              <a:off x="1767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0" name="Rectangle 12"/>
            <p:cNvSpPr>
              <a:spLocks noChangeArrowheads="1"/>
            </p:cNvSpPr>
            <p:nvPr/>
          </p:nvSpPr>
          <p:spPr bwMode="auto">
            <a:xfrm>
              <a:off x="1695" y="1168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1" name="Rectangle 13"/>
            <p:cNvSpPr>
              <a:spLocks noChangeArrowheads="1"/>
            </p:cNvSpPr>
            <p:nvPr/>
          </p:nvSpPr>
          <p:spPr bwMode="auto">
            <a:xfrm>
              <a:off x="2541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2" name="Rectangle 14"/>
            <p:cNvSpPr>
              <a:spLocks noChangeArrowheads="1"/>
            </p:cNvSpPr>
            <p:nvPr/>
          </p:nvSpPr>
          <p:spPr bwMode="auto">
            <a:xfrm>
              <a:off x="2614" y="1120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3" name="Rectangle 15"/>
            <p:cNvSpPr>
              <a:spLocks noChangeArrowheads="1"/>
            </p:cNvSpPr>
            <p:nvPr/>
          </p:nvSpPr>
          <p:spPr bwMode="auto">
            <a:xfrm>
              <a:off x="2668" y="1059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69060" y="6501400"/>
            <a:ext cx="2637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Times"/>
              </a:rPr>
              <a:t>[Lee, Ranganath &amp; Ng, 2007]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56240" y="3198570"/>
            <a:ext cx="4733645" cy="1844245"/>
            <a:chOff x="856240" y="3198570"/>
            <a:chExt cx="4733645" cy="1844245"/>
          </a:xfrm>
        </p:grpSpPr>
        <p:sp>
          <p:nvSpPr>
            <p:cNvPr id="19" name="TextBox 18"/>
            <p:cNvSpPr txBox="1"/>
            <p:nvPr/>
          </p:nvSpPr>
          <p:spPr>
            <a:xfrm>
              <a:off x="856240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06105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46804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48739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1868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9739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96124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17020" y="6155755"/>
            <a:ext cx="7048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[Technical details: Sparse autoencoder or sparse version of Hinton’s DBN.]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7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feature hierarchies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5953125" y="5448300"/>
            <a:ext cx="13747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Input image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5991225" y="4027488"/>
            <a:ext cx="1146175" cy="3635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Model V1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5946775" y="2720975"/>
            <a:ext cx="1425575" cy="693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(Model V2?)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38100" y="1136021"/>
            <a:ext cx="5719763" cy="4931404"/>
            <a:chOff x="757237" y="1540833"/>
            <a:chExt cx="5719763" cy="4931404"/>
          </a:xfrm>
        </p:grpSpPr>
        <p:grpSp>
          <p:nvGrpSpPr>
            <p:cNvPr id="3" name="Group 19"/>
            <p:cNvGrpSpPr/>
            <p:nvPr/>
          </p:nvGrpSpPr>
          <p:grpSpPr>
            <a:xfrm>
              <a:off x="1096274" y="1540833"/>
              <a:ext cx="5380726" cy="4228061"/>
              <a:chOff x="1104900" y="1540833"/>
              <a:chExt cx="5380726" cy="4228061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41297" y="1540833"/>
                <a:ext cx="5070475" cy="3538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104900" y="3186136"/>
                <a:ext cx="5380726" cy="2582758"/>
              </a:xfrm>
              <a:prstGeom prst="rect">
                <a:avLst/>
              </a:prstGeom>
              <a:solidFill>
                <a:schemeClr val="tx1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wrap="square" lIns="90487" tIns="44450" rIns="90487" bIns="44450" anchor="ctr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pic>
          <p:nvPicPr>
            <p:cNvPr id="972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3500" y="2933700"/>
              <a:ext cx="5070475" cy="3538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87" name="Rectangle 7"/>
            <p:cNvSpPr>
              <a:spLocks noChangeArrowheads="1"/>
            </p:cNvSpPr>
            <p:nvPr/>
          </p:nvSpPr>
          <p:spPr bwMode="auto">
            <a:xfrm>
              <a:off x="757237" y="2741612"/>
              <a:ext cx="914400" cy="9144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948363" y="1225550"/>
            <a:ext cx="1425575" cy="693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(Model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V3?)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9060" y="6501400"/>
            <a:ext cx="2637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Times"/>
              </a:rPr>
              <a:t>[Lee, Ranganath &amp; Ng, 2007]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020" y="6155755"/>
            <a:ext cx="7048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[Technical details: Sparse autoencoder or sparse version of Hinton’s DBN.]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17835" y="4033150"/>
            <a:ext cx="4733645" cy="1844245"/>
            <a:chOff x="856240" y="3198570"/>
            <a:chExt cx="4733645" cy="1844245"/>
          </a:xfrm>
        </p:grpSpPr>
        <p:sp>
          <p:nvSpPr>
            <p:cNvPr id="17" name="TextBox 16"/>
            <p:cNvSpPr txBox="1"/>
            <p:nvPr/>
          </p:nvSpPr>
          <p:spPr>
            <a:xfrm>
              <a:off x="856240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06105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46804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48739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1868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9739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96124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" y="215900"/>
            <a:ext cx="9178795" cy="304800"/>
          </a:xfrm>
        </p:spPr>
        <p:txBody>
          <a:bodyPr/>
          <a:lstStyle/>
          <a:p>
            <a:r>
              <a:rPr lang="en-US" dirty="0" smtClean="0"/>
              <a:t>Hierarchical Sparse coding (Sparse DBN): Trained on face images</a:t>
            </a:r>
            <a:endParaRPr lang="en-US" dirty="0"/>
          </a:p>
        </p:txBody>
      </p:sp>
      <p:graphicFrame>
        <p:nvGraphicFramePr>
          <p:cNvPr id="3085314" name="Object 2"/>
          <p:cNvGraphicFramePr>
            <a:graphicFrameLocks noChangeAspect="1"/>
          </p:cNvGraphicFramePr>
          <p:nvPr/>
        </p:nvGraphicFramePr>
        <p:xfrm>
          <a:off x="4624994" y="4122263"/>
          <a:ext cx="1752006" cy="11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566" name="Acrobat Document" r:id="rId4" imgW="5728680" imgH="3856320" progId="AcroExch.Document.7">
                  <p:embed/>
                </p:oleObj>
              </mc:Choice>
              <mc:Fallback>
                <p:oleObj name="Acrobat Document" r:id="rId4" imgW="5728680" imgH="3856320" progId="AcroExch.Document.7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4994" y="4122263"/>
                        <a:ext cx="1752006" cy="11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8965" y="5667234"/>
            <a:ext cx="966716" cy="96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076750" y="598370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pixels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0853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8740" y="1431940"/>
            <a:ext cx="1920250" cy="209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556698" y="4525665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edges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 rot="5400000">
            <a:off x="5257160" y="5280052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4527732" y="2324780"/>
            <a:ext cx="2011362" cy="1379665"/>
            <a:chOff x="2313296" y="1969937"/>
            <a:chExt cx="2011362" cy="1379665"/>
          </a:xfrm>
        </p:grpSpPr>
        <p:graphicFrame>
          <p:nvGraphicFramePr>
            <p:cNvPr id="23" name="Object 91"/>
            <p:cNvGraphicFramePr>
              <a:graphicFrameLocks noChangeAspect="1"/>
            </p:cNvGraphicFramePr>
            <p:nvPr/>
          </p:nvGraphicFramePr>
          <p:xfrm>
            <a:off x="2330119" y="1990702"/>
            <a:ext cx="1962150" cy="1358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567" name="Acrobat Document" r:id="rId8" imgW="5728680" imgH="3843720" progId="AcroExch.Document.7">
                    <p:embed/>
                  </p:oleObj>
                </mc:Choice>
                <mc:Fallback>
                  <p:oleObj name="Acrobat Document" r:id="rId8" imgW="5728680" imgH="3843720" progId="AcroExch.Document.7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0119" y="1990702"/>
                          <a:ext cx="1962150" cy="1358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 useBgFill="1"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2313296" y="1969937"/>
              <a:ext cx="2011362" cy="36576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4462332" y="655093"/>
            <a:ext cx="2011680" cy="1526251"/>
            <a:chOff x="487339" y="750628"/>
            <a:chExt cx="2011680" cy="1526251"/>
          </a:xfrm>
        </p:grpSpPr>
        <p:graphicFrame>
          <p:nvGraphicFramePr>
            <p:cNvPr id="25" name="Object 92"/>
            <p:cNvGraphicFramePr>
              <a:graphicFrameLocks noChangeAspect="1"/>
            </p:cNvGraphicFramePr>
            <p:nvPr/>
          </p:nvGraphicFramePr>
          <p:xfrm>
            <a:off x="528614" y="838604"/>
            <a:ext cx="1962150" cy="143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568" name="Acrobat Document" r:id="rId10" imgW="5728680" imgH="4071960" progId="AcroExch.Document.7">
                    <p:embed/>
                  </p:oleObj>
                </mc:Choice>
                <mc:Fallback>
                  <p:oleObj name="Acrobat Document" r:id="rId10" imgW="5728680" imgH="4071960" progId="AcroExch.Document.7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614" y="838604"/>
                          <a:ext cx="1962150" cy="1438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 useBgFill="1">
          <p:nvSpPr>
            <p:cNvPr id="26" name="TextBox 27"/>
            <p:cNvSpPr txBox="1">
              <a:spLocks noChangeArrowheads="1"/>
            </p:cNvSpPr>
            <p:nvPr/>
          </p:nvSpPr>
          <p:spPr bwMode="auto">
            <a:xfrm>
              <a:off x="487339" y="750628"/>
              <a:ext cx="2011680" cy="18288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9" name="AutoShape 4"/>
          <p:cNvSpPr>
            <a:spLocks noChangeArrowheads="1"/>
          </p:cNvSpPr>
          <p:nvPr/>
        </p:nvSpPr>
        <p:spPr bwMode="auto">
          <a:xfrm rot="5400000">
            <a:off x="5294618" y="3726483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 rot="5400000">
            <a:off x="5234411" y="2254799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95448" y="269913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parts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(combination 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of edges)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84075" y="1295695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models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31164" y="6519446"/>
            <a:ext cx="144943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[Honglak Lee]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5120" y="3736240"/>
            <a:ext cx="22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Training set: Aligned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images of faces.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Machine learning applications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056904" y="239091"/>
            <a:ext cx="694444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algn="ctr" defTabSz="914210"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Computer vision is hard! </a:t>
            </a:r>
            <a:endParaRPr lang="en-US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201026" name="Picture 2" descr="C:\Users\ang\Desktop\img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310" y="855865"/>
            <a:ext cx="2265895" cy="1507850"/>
          </a:xfrm>
          <a:prstGeom prst="rect">
            <a:avLst/>
          </a:prstGeom>
          <a:noFill/>
        </p:spPr>
      </p:pic>
      <p:pic>
        <p:nvPicPr>
          <p:cNvPr id="3201027" name="Picture 3" descr="C:\Users\ang\Desktop\imgr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6660" y="855865"/>
            <a:ext cx="1997060" cy="1495867"/>
          </a:xfrm>
          <a:prstGeom prst="rect">
            <a:avLst/>
          </a:prstGeom>
          <a:noFill/>
        </p:spPr>
      </p:pic>
      <p:pic>
        <p:nvPicPr>
          <p:cNvPr id="3201028" name="Picture 4" descr="C:\Users\ang\Desktop\img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309" y="4696365"/>
            <a:ext cx="2153451" cy="1613010"/>
          </a:xfrm>
          <a:prstGeom prst="rect">
            <a:avLst/>
          </a:prstGeom>
          <a:noFill/>
        </p:spPr>
      </p:pic>
      <p:pic>
        <p:nvPicPr>
          <p:cNvPr id="3201029" name="Picture 5" descr="C:\Users\ang\Desktop\img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905" y="2584090"/>
            <a:ext cx="2286000" cy="1714500"/>
          </a:xfrm>
          <a:prstGeom prst="rect">
            <a:avLst/>
          </a:prstGeom>
          <a:noFill/>
        </p:spPr>
      </p:pic>
      <p:pic>
        <p:nvPicPr>
          <p:cNvPr id="3201030" name="Picture 6" descr="C:\Users\ang\Desktop\imgr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6660" y="2699305"/>
            <a:ext cx="1999634" cy="1497795"/>
          </a:xfrm>
          <a:prstGeom prst="rect">
            <a:avLst/>
          </a:prstGeom>
          <a:noFill/>
        </p:spPr>
      </p:pic>
      <p:pic>
        <p:nvPicPr>
          <p:cNvPr id="3201031" name="Picture 7" descr="C:\Users\ang\Desktop\imgr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92985" y="2737710"/>
            <a:ext cx="2050906" cy="1536200"/>
          </a:xfrm>
          <a:prstGeom prst="rect">
            <a:avLst/>
          </a:prstGeom>
          <a:noFill/>
        </p:spPr>
      </p:pic>
      <p:pic>
        <p:nvPicPr>
          <p:cNvPr id="3201032" name="Picture 8" descr="C:\Users\ang\Desktop\imgr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54580" y="855865"/>
            <a:ext cx="2050906" cy="1536200"/>
          </a:xfrm>
          <a:prstGeom prst="rect">
            <a:avLst/>
          </a:prstGeom>
          <a:noFill/>
        </p:spPr>
      </p:pic>
      <p:pic>
        <p:nvPicPr>
          <p:cNvPr id="3201033" name="Picture 9" descr="C:\Users\ang\Desktop\imgre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58255" y="4619555"/>
            <a:ext cx="2150680" cy="1737749"/>
          </a:xfrm>
          <a:prstGeom prst="rect">
            <a:avLst/>
          </a:prstGeom>
          <a:noFill/>
        </p:spPr>
      </p:pic>
      <p:pic>
        <p:nvPicPr>
          <p:cNvPr id="3201034" name="Picture 10" descr="C:\Users\ang\Desktop\imgr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54580" y="4619555"/>
            <a:ext cx="2316178" cy="1728225"/>
          </a:xfrm>
          <a:prstGeom prst="rect">
            <a:avLst/>
          </a:prstGeom>
          <a:noFill/>
        </p:spPr>
      </p:pic>
      <p:grpSp>
        <p:nvGrpSpPr>
          <p:cNvPr id="2" name="Group 20"/>
          <p:cNvGrpSpPr/>
          <p:nvPr/>
        </p:nvGrpSpPr>
        <p:grpSpPr>
          <a:xfrm>
            <a:off x="856545" y="932675"/>
            <a:ext cx="2064040" cy="1366114"/>
            <a:chOff x="856545" y="932675"/>
            <a:chExt cx="2064040" cy="136611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6545" y="93267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73470" y="1444747"/>
            <a:ext cx="121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63F828"/>
                </a:solidFill>
              </a:rPr>
              <a:t>Motorcycle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611876" y="1713580"/>
            <a:ext cx="1075339" cy="640080"/>
          </a:xfrm>
          <a:prstGeom prst="rect">
            <a:avLst/>
          </a:prstGeom>
          <a:noFill/>
          <a:ln w="38100" cap="flat" cmpd="sng" algn="ctr">
            <a:solidFill>
              <a:srgbClr val="63F8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grpSp>
        <p:nvGrpSpPr>
          <p:cNvPr id="3" name="Group 21"/>
          <p:cNvGrpSpPr/>
          <p:nvPr/>
        </p:nvGrpSpPr>
        <p:grpSpPr>
          <a:xfrm>
            <a:off x="5877770" y="817460"/>
            <a:ext cx="2035465" cy="1344175"/>
            <a:chOff x="856545" y="932675"/>
            <a:chExt cx="2064040" cy="1366114"/>
          </a:xfrm>
        </p:grpSpPr>
        <p:sp>
          <p:nvSpPr>
            <p:cNvPr id="23" name="Rectangle 22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56545" y="93267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1077145" y="2353965"/>
            <a:ext cx="1691040" cy="1154825"/>
            <a:chOff x="856545" y="886067"/>
            <a:chExt cx="2064040" cy="1412722"/>
          </a:xfrm>
        </p:grpSpPr>
        <p:sp>
          <p:nvSpPr>
            <p:cNvPr id="27" name="Rectangle 26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56545" y="886067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6" name="Group 28"/>
          <p:cNvGrpSpPr/>
          <p:nvPr/>
        </p:nvGrpSpPr>
        <p:grpSpPr>
          <a:xfrm>
            <a:off x="3727090" y="2862755"/>
            <a:ext cx="1691040" cy="1145300"/>
            <a:chOff x="856545" y="897719"/>
            <a:chExt cx="2064040" cy="140107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56545" y="897719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7" name="Group 31"/>
          <p:cNvGrpSpPr/>
          <p:nvPr/>
        </p:nvGrpSpPr>
        <p:grpSpPr>
          <a:xfrm>
            <a:off x="6108200" y="2833875"/>
            <a:ext cx="1691040" cy="1135775"/>
            <a:chOff x="856545" y="909371"/>
            <a:chExt cx="2064040" cy="1389418"/>
          </a:xfrm>
        </p:grpSpPr>
        <p:sp>
          <p:nvSpPr>
            <p:cNvPr id="33" name="Rectangle 32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56545" y="909371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8" name="Group 37"/>
          <p:cNvGrpSpPr/>
          <p:nvPr/>
        </p:nvGrpSpPr>
        <p:grpSpPr>
          <a:xfrm>
            <a:off x="6530655" y="5272440"/>
            <a:ext cx="1152149" cy="960125"/>
            <a:chOff x="1453510" y="1936870"/>
            <a:chExt cx="1989877" cy="1605463"/>
          </a:xfrm>
        </p:grpSpPr>
        <p:sp>
          <p:nvSpPr>
            <p:cNvPr id="39" name="Rectangle 38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53510" y="1936870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9" name="Group 43"/>
          <p:cNvGrpSpPr/>
          <p:nvPr/>
        </p:nvGrpSpPr>
        <p:grpSpPr>
          <a:xfrm>
            <a:off x="3938775" y="4427225"/>
            <a:ext cx="1209299" cy="922025"/>
            <a:chOff x="1354804" y="2000578"/>
            <a:chExt cx="2088583" cy="1541755"/>
          </a:xfrm>
        </p:grpSpPr>
        <p:sp>
          <p:nvSpPr>
            <p:cNvPr id="45" name="Rectangle 44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54804" y="2000578"/>
              <a:ext cx="10502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10" name="Group 46"/>
          <p:cNvGrpSpPr/>
          <p:nvPr/>
        </p:nvGrpSpPr>
        <p:grpSpPr>
          <a:xfrm>
            <a:off x="1384385" y="5080415"/>
            <a:ext cx="1613010" cy="1164953"/>
            <a:chOff x="1354016" y="2081362"/>
            <a:chExt cx="2089371" cy="1460971"/>
          </a:xfrm>
        </p:grpSpPr>
        <p:sp>
          <p:nvSpPr>
            <p:cNvPr id="48" name="Rectangle 47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354016" y="2081362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915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7533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7406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872335" y="215900"/>
            <a:ext cx="7386545" cy="304800"/>
          </a:xfrm>
        </p:spPr>
        <p:txBody>
          <a:bodyPr/>
          <a:lstStyle/>
          <a:p>
            <a:pPr eaLnBrk="1" hangingPunct="1"/>
            <a:r>
              <a:rPr lang="en-US" dirty="0" smtClean="0"/>
              <a:t>Unsupervised feature learning (Self-taught learning)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7365" name="Text Box 19"/>
          <p:cNvSpPr txBox="1">
            <a:spLocks noChangeArrowheads="1"/>
          </p:cNvSpPr>
          <p:nvPr/>
        </p:nvSpPr>
        <p:spPr bwMode="auto">
          <a:xfrm>
            <a:off x="6876300" y="4273909"/>
            <a:ext cx="1619250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Testing: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What is this?  </a:t>
            </a:r>
          </a:p>
        </p:txBody>
      </p: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3875" y="2861814"/>
            <a:ext cx="1531188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677991" y="2882844"/>
            <a:ext cx="1992853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Not 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858000"/>
            <a:ext cx="545053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bg1"/>
                </a:solidFill>
              </a:rPr>
              <a:t>[This uses unlabeled data. One can learn the features from labeled data too.]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100" y="900987"/>
            <a:ext cx="1257374" cy="7564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2" name="Picture 6" descr="http://t2.gstatic.com/images?q=tbn:ANd9GcTL9hSacq02lg06-d1mjwiBX5E3yNKEBXdBdyL2OuTvLG_4Wq1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32" y="1962569"/>
            <a:ext cx="1281113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3" descr="C:\Users\ang\Desktop\treesAndGrer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55" y="1938445"/>
            <a:ext cx="1152150" cy="9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C:\Users\ang\Desktop\imgr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42" y="909820"/>
            <a:ext cx="1124545" cy="8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0092" y="2129962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367" y="1028237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3717" y="2142662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02930" y="925050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42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90483" y="5001809"/>
            <a:ext cx="1649973" cy="1105137"/>
          </a:xfrm>
          <a:prstGeom prst="rect">
            <a:avLst/>
          </a:prstGeom>
          <a:noFill/>
        </p:spPr>
      </p:pic>
      <p:grpSp>
        <p:nvGrpSpPr>
          <p:cNvPr id="2" name="Group 40"/>
          <p:cNvGrpSpPr/>
          <p:nvPr/>
        </p:nvGrpSpPr>
        <p:grpSpPr>
          <a:xfrm>
            <a:off x="616285" y="3544215"/>
            <a:ext cx="5486400" cy="3017520"/>
            <a:chOff x="616285" y="3544215"/>
            <a:chExt cx="5486400" cy="3017520"/>
          </a:xfrm>
        </p:grpSpPr>
        <p:grpSp>
          <p:nvGrpSpPr>
            <p:cNvPr id="5" name="Group 38"/>
            <p:cNvGrpSpPr/>
            <p:nvPr/>
          </p:nvGrpSpPr>
          <p:grpSpPr>
            <a:xfrm>
              <a:off x="616285" y="3544215"/>
              <a:ext cx="5486400" cy="3017520"/>
              <a:chOff x="660205" y="3505810"/>
              <a:chExt cx="5486400" cy="3017520"/>
            </a:xfrm>
          </p:grpSpPr>
          <p:sp>
            <p:nvSpPr>
              <p:cNvPr id="22" name="Rectangle 4"/>
              <p:cNvSpPr>
                <a:spLocks noChangeArrowheads="1"/>
              </p:cNvSpPr>
              <p:nvPr/>
            </p:nvSpPr>
            <p:spPr bwMode="auto">
              <a:xfrm>
                <a:off x="660205" y="3505810"/>
                <a:ext cx="5486400" cy="3017520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986450" y="3709937"/>
                <a:ext cx="1050820" cy="588459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573470" y="3709937"/>
                <a:ext cx="849183" cy="63540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5" name="Picture 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836758" y="4524454"/>
                <a:ext cx="897147" cy="67129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6" name="Picture 9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986450" y="5354402"/>
                <a:ext cx="1012416" cy="76268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27" name="Text Box 10"/>
              <p:cNvSpPr txBox="1">
                <a:spLocks noChangeArrowheads="1"/>
              </p:cNvSpPr>
              <p:nvPr/>
            </p:nvSpPr>
            <p:spPr bwMode="auto">
              <a:xfrm>
                <a:off x="2344510" y="6117350"/>
                <a:ext cx="2146742" cy="36933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b="1" dirty="0" smtClean="0">
                    <a:solidFill>
                      <a:srgbClr val="000000"/>
                    </a:solidFill>
                    <a:latin typeface="Arial" charset="0"/>
                  </a:rPr>
                  <a:t>Unlabeled images</a:t>
                </a:r>
                <a:endParaRPr lang="en-US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pic>
            <p:nvPicPr>
              <p:cNvPr id="28" name="Picture 11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997716" y="4485933"/>
                <a:ext cx="1001150" cy="74833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9" name="Picture 23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2356464" y="3729780"/>
                <a:ext cx="785780" cy="544129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</p:spPr>
          </p:pic>
          <p:pic>
            <p:nvPicPr>
              <p:cNvPr id="2327554" name="Picture 2" descr="C:\Users\ang\Desktop\imgres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0967" y="4485934"/>
                <a:ext cx="986981" cy="671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556" name="Picture 4" descr="C:\Users\ang\Desktop\Giant-Anteater.jp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1046" y="5344360"/>
                <a:ext cx="1115832" cy="7431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557" name="Picture 5" descr="C:\Users\ang\Desktop\imgres.jp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2074" y="3709937"/>
                <a:ext cx="1166515" cy="682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559" name="Picture 7" descr="C:\Users\ang\Desktop\imgres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7301" y="5316077"/>
                <a:ext cx="961670" cy="7942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4837538" y="4931173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6600" dirty="0" smtClean="0">
                    <a:solidFill>
                      <a:schemeClr val="tx2"/>
                    </a:solidFill>
                  </a:rPr>
                  <a:t>…</a:t>
                </a:r>
              </a:p>
            </p:txBody>
          </p:sp>
        </p:grpSp>
        <p:pic>
          <p:nvPicPr>
            <p:cNvPr id="2102274" name="Picture 2" descr="C:\Users\ang\Desktop\imgres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496660" y="4504340"/>
              <a:ext cx="949637" cy="711311"/>
            </a:xfrm>
            <a:prstGeom prst="rect">
              <a:avLst/>
            </a:prstGeom>
            <a:noFill/>
          </p:spPr>
        </p:pic>
      </p:grpSp>
      <p:sp>
        <p:nvSpPr>
          <p:cNvPr id="39" name="TextBox 38"/>
          <p:cNvSpPr txBox="1"/>
          <p:nvPr/>
        </p:nvSpPr>
        <p:spPr>
          <a:xfrm>
            <a:off x="4561961" y="6578210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[Lee, Raina and Ng, 2006; Raina, Lee, Battle, Packer &amp; Ng, 2007]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18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120" y="215900"/>
            <a:ext cx="7348140" cy="304800"/>
          </a:xfrm>
        </p:spPr>
        <p:txBody>
          <a:bodyPr/>
          <a:lstStyle/>
          <a:p>
            <a:r>
              <a:rPr lang="en-US" dirty="0" smtClean="0"/>
              <a:t>Video Activity recognition (Hollywood 2 benchmark)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408334"/>
              </p:ext>
            </p:extLst>
          </p:nvPr>
        </p:nvGraphicFramePr>
        <p:xfrm>
          <a:off x="577880" y="2699305"/>
          <a:ext cx="7796215" cy="2966720"/>
        </p:xfrm>
        <a:graphic>
          <a:graphicData uri="http://schemas.openxmlformats.org/drawingml/2006/table">
            <a:tbl>
              <a:tblPr firstRow="1" bandRow="1"/>
              <a:tblGrid>
                <a:gridCol w="6619428"/>
                <a:gridCol w="1176787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Method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Hessian + ESURF [</a:t>
                      </a:r>
                      <a:r>
                        <a:rPr lang="en-US" b="0" dirty="0" err="1" smtClean="0"/>
                        <a:t>Williems</a:t>
                      </a:r>
                      <a:r>
                        <a:rPr lang="en-US" b="0" dirty="0" smtClean="0"/>
                        <a:t> et al 2008]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38%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Harris3D</a:t>
                      </a:r>
                      <a:r>
                        <a:rPr lang="en-US" b="0" baseline="0" dirty="0" smtClean="0"/>
                        <a:t> + HOG/HOF [Laptev et al 2003, 2004]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45%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Cuboids + HOG/HOF  [Dollar et al 2005,</a:t>
                      </a:r>
                      <a:r>
                        <a:rPr lang="en-US" b="0" baseline="0" dirty="0" smtClean="0"/>
                        <a:t> Laptev 2004</a:t>
                      </a:r>
                      <a:r>
                        <a:rPr lang="en-US" b="0" dirty="0" smtClean="0"/>
                        <a:t>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Hessian + HOG/HOF [Laptev 2004,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dirty="0" err="1" smtClean="0"/>
                        <a:t>Williems</a:t>
                      </a:r>
                      <a:r>
                        <a:rPr lang="en-US" b="0" baseline="0" dirty="0" smtClean="0"/>
                        <a:t> et al 2008]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Dense + HOG / HOF [Laptev 2004]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47%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Cuboids + HOG3D [</a:t>
                      </a:r>
                      <a:r>
                        <a:rPr lang="en-US" b="0" dirty="0" err="1" smtClean="0"/>
                        <a:t>Klaser</a:t>
                      </a:r>
                      <a:r>
                        <a:rPr lang="en-US" b="0" baseline="0" dirty="0" smtClean="0"/>
                        <a:t> 2008,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Dollar et al 2005</a:t>
                      </a:r>
                      <a:r>
                        <a:rPr lang="en-US" b="0" dirty="0" smtClean="0"/>
                        <a:t>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Unsupervised feature learning (our method)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52%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614815" y="5848515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Unsupervised feature learning significantly improves on the previous state-of-the-art. </a:t>
            </a:r>
          </a:p>
        </p:txBody>
      </p:sp>
      <p:pic>
        <p:nvPicPr>
          <p:cNvPr id="2136067" name="Picture 3" descr="C:\Users\ang\Desktop\Hollywoo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930" y="817460"/>
            <a:ext cx="7335355" cy="1627407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 bwMode="auto">
          <a:xfrm rot="10800000">
            <a:off x="8489310" y="5464465"/>
            <a:ext cx="46086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237430" y="6550223"/>
            <a:ext cx="193514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[Le, Zhou &amp; Ng, 2011]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01070" y="5470236"/>
            <a:ext cx="4187737" cy="1299999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4318" y="1708899"/>
            <a:ext cx="8305800" cy="137445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6250" y="272642"/>
            <a:ext cx="8305800" cy="134094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448032"/>
              </p:ext>
            </p:extLst>
          </p:nvPr>
        </p:nvGraphicFramePr>
        <p:xfrm>
          <a:off x="683646" y="592801"/>
          <a:ext cx="3811544" cy="915212"/>
        </p:xfrm>
        <a:graphic>
          <a:graphicData uri="http://schemas.openxmlformats.org/drawingml/2006/table">
            <a:tbl>
              <a:tblPr firstRow="1" bandRow="1"/>
              <a:tblGrid>
                <a:gridCol w="2652332"/>
                <a:gridCol w="1159212"/>
              </a:tblGrid>
              <a:tr h="2564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TIMIT Phone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0561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(Clarkson et al.,1999)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79.6%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054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80.3%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77624"/>
              </p:ext>
            </p:extLst>
          </p:nvPr>
        </p:nvGraphicFramePr>
        <p:xfrm>
          <a:off x="4840835" y="592801"/>
          <a:ext cx="3783265" cy="914400"/>
        </p:xfrm>
        <a:graphic>
          <a:graphicData uri="http://schemas.openxmlformats.org/drawingml/2006/table">
            <a:tbl>
              <a:tblPr firstRow="1" bandRow="1"/>
              <a:tblGrid>
                <a:gridCol w="2758474"/>
                <a:gridCol w="1024791"/>
              </a:tblGrid>
              <a:tr h="1690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TIMIT Speaker identification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221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(Reynolds, 1995)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99.7%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2454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100.0%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16285" y="272641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Audio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571" y="1700774"/>
            <a:ext cx="132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Images</a:t>
            </a:r>
            <a:endParaRPr lang="en-US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6282" y="5467120"/>
            <a:ext cx="2417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Multimodal (audio/video)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953260"/>
              </p:ext>
            </p:extLst>
          </p:nvPr>
        </p:nvGraphicFramePr>
        <p:xfrm>
          <a:off x="683645" y="2040192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CIFAR Object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(Ciresan et al., 2011)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80.5%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82.0%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004526"/>
              </p:ext>
            </p:extLst>
          </p:nvPr>
        </p:nvGraphicFramePr>
        <p:xfrm>
          <a:off x="4844135" y="2040192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6754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NORB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Object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6754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(Scherer</a:t>
                      </a:r>
                      <a:r>
                        <a:rPr lang="en-US" sz="1200" baseline="0" dirty="0" smtClean="0"/>
                        <a:t> et al., 2010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94.4%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8478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95.0%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771241"/>
              </p:ext>
            </p:extLst>
          </p:nvPr>
        </p:nvGraphicFramePr>
        <p:xfrm>
          <a:off x="697987" y="5778433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19825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AVLetters Lip reading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390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(Zhao et al., 2009)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58.9%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263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</a:t>
                      </a:r>
                      <a:r>
                        <a:rPr lang="en-US" sz="1200" baseline="0" dirty="0" smtClean="0"/>
                        <a:t> 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65.8%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88240" y="3117031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Galaxy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84093" y="3180736"/>
            <a:ext cx="8350862" cy="2206919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081385"/>
              </p:ext>
            </p:extLst>
          </p:nvPr>
        </p:nvGraphicFramePr>
        <p:xfrm>
          <a:off x="683645" y="3468210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Hollywood2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C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(Laptev et</a:t>
                      </a:r>
                      <a:r>
                        <a:rPr lang="en-US" sz="1200" baseline="0" dirty="0" smtClean="0"/>
                        <a:t> al.</a:t>
                      </a:r>
                      <a:r>
                        <a:rPr lang="en-US" sz="1200" dirty="0" smtClean="0"/>
                        <a:t>,</a:t>
                      </a:r>
                      <a:r>
                        <a:rPr lang="en-US" sz="1200" baseline="0" dirty="0" smtClean="0"/>
                        <a:t> 2004)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48%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53%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33351"/>
              </p:ext>
            </p:extLst>
          </p:nvPr>
        </p:nvGraphicFramePr>
        <p:xfrm>
          <a:off x="683645" y="4397251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1977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KTH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8380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(Wang et al.,</a:t>
                      </a:r>
                      <a:r>
                        <a:rPr lang="en-US" sz="1200" baseline="0" dirty="0" smtClean="0"/>
                        <a:t> 2010)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92.1%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784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93.9%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474445"/>
              </p:ext>
            </p:extLst>
          </p:nvPr>
        </p:nvGraphicFramePr>
        <p:xfrm>
          <a:off x="4844135" y="4397251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036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UCF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2932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(Wang et al.,</a:t>
                      </a:r>
                      <a:r>
                        <a:rPr lang="en-US" sz="1200" baseline="0" dirty="0" smtClean="0"/>
                        <a:t> 2010)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85.6%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3176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86.5%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118324"/>
              </p:ext>
            </p:extLst>
          </p:nvPr>
        </p:nvGraphicFramePr>
        <p:xfrm>
          <a:off x="4844135" y="3468210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6883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YouTube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7601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(Liu et al.,</a:t>
                      </a:r>
                      <a:r>
                        <a:rPr lang="en-US" sz="1200" baseline="0" dirty="0" smtClean="0"/>
                        <a:t> 2009)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71.2%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005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75.8%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704933" y="3184120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</a:rPr>
              <a:t>Video</a:t>
            </a:r>
            <a:endParaRPr lang="en-US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17" y="5472589"/>
            <a:ext cx="8263827" cy="137445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1570" y="5464464"/>
            <a:ext cx="3766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Text/NLP</a:t>
            </a:r>
            <a:endParaRPr lang="en-US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156690"/>
              </p:ext>
            </p:extLst>
          </p:nvPr>
        </p:nvGraphicFramePr>
        <p:xfrm>
          <a:off x="683645" y="5803882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Paraphrase detection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(Das &amp; Smith, 2009)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76.1%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76.4%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676822"/>
              </p:ext>
            </p:extLst>
          </p:nvPr>
        </p:nvGraphicFramePr>
        <p:xfrm>
          <a:off x="4764025" y="5810110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65160"/>
                <a:gridCol w="1014805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Sentiment (MR/MPQA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data)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(Nakagawa et al., 2010)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77.3%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77.7%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57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2699305"/>
            <a:ext cx="86995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How do you build a high accuracy learning system?</a:t>
            </a:r>
            <a:endParaRPr lang="en-US" sz="6000" b="1" kern="1200" dirty="0">
              <a:solidFill>
                <a:srgbClr val="FFFFFF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99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Learning: Labeled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2235" y="1086295"/>
            <a:ext cx="8229600" cy="4915841"/>
          </a:xfrm>
        </p:spPr>
        <p:txBody>
          <a:bodyPr/>
          <a:lstStyle/>
          <a:p>
            <a:r>
              <a:rPr lang="en-US" sz="2000" b="0" dirty="0" smtClean="0"/>
              <a:t>Choices of learning algorithm:</a:t>
            </a:r>
          </a:p>
          <a:p>
            <a:pPr lvl="1"/>
            <a:r>
              <a:rPr lang="en-US" sz="2000" b="0" dirty="0" smtClean="0"/>
              <a:t>Memory based</a:t>
            </a:r>
          </a:p>
          <a:p>
            <a:pPr lvl="1"/>
            <a:r>
              <a:rPr lang="en-US" sz="2000" b="0" dirty="0" smtClean="0"/>
              <a:t>Winnow</a:t>
            </a:r>
          </a:p>
          <a:p>
            <a:pPr lvl="1"/>
            <a:r>
              <a:rPr lang="en-US" sz="2000" b="0" dirty="0" smtClean="0"/>
              <a:t>Perceptron</a:t>
            </a:r>
          </a:p>
          <a:p>
            <a:pPr lvl="1"/>
            <a:r>
              <a:rPr lang="en-US" sz="2000" b="0" dirty="0" smtClean="0"/>
              <a:t>Naïve Bayes</a:t>
            </a:r>
          </a:p>
          <a:p>
            <a:pPr lvl="1"/>
            <a:r>
              <a:rPr lang="en-US" sz="2000" b="0" dirty="0" smtClean="0"/>
              <a:t>SVM</a:t>
            </a:r>
          </a:p>
          <a:p>
            <a:pPr lvl="1"/>
            <a:r>
              <a:rPr lang="en-US" sz="2000" b="0" dirty="0" smtClean="0"/>
              <a:t>…. </a:t>
            </a:r>
          </a:p>
          <a:p>
            <a:r>
              <a:rPr lang="en-US" sz="2000" b="0" dirty="0" smtClean="0"/>
              <a:t>What matters the most? </a:t>
            </a:r>
          </a:p>
          <a:p>
            <a:pPr lvl="0">
              <a:buNone/>
            </a:pPr>
            <a:endParaRPr lang="en-US" sz="2000" b="0" dirty="0" smtClean="0">
              <a:solidFill>
                <a:srgbClr val="FFFFFF"/>
              </a:solidFill>
            </a:endParaRPr>
          </a:p>
          <a:p>
            <a:pPr lvl="1"/>
            <a:endParaRPr lang="en-US" sz="2000" b="0" dirty="0" smtClean="0"/>
          </a:p>
          <a:p>
            <a:pPr lvl="1"/>
            <a:endParaRPr lang="en-US" sz="2000" b="0" dirty="0" smtClean="0"/>
          </a:p>
        </p:txBody>
      </p:sp>
      <p:grpSp>
        <p:nvGrpSpPr>
          <p:cNvPr id="3" name="Group 9"/>
          <p:cNvGrpSpPr/>
          <p:nvPr/>
        </p:nvGrpSpPr>
        <p:grpSpPr>
          <a:xfrm>
            <a:off x="4341569" y="1047889"/>
            <a:ext cx="4753937" cy="4109335"/>
            <a:chOff x="4341570" y="1047890"/>
            <a:chExt cx="4531790" cy="3917310"/>
          </a:xfrm>
        </p:grpSpPr>
        <p:grpSp>
          <p:nvGrpSpPr>
            <p:cNvPr id="4" name="Group 3"/>
            <p:cNvGrpSpPr/>
            <p:nvPr/>
          </p:nvGrpSpPr>
          <p:grpSpPr>
            <a:xfrm>
              <a:off x="4341570" y="1047890"/>
              <a:ext cx="4531790" cy="3917310"/>
              <a:chOff x="2229295" y="894270"/>
              <a:chExt cx="4915840" cy="4416575"/>
            </a:xfrm>
          </p:grpSpPr>
          <p:pic>
            <p:nvPicPr>
              <p:cNvPr id="6" name="Picture 2" descr="C:\Users\ang\Desktop\Noname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29295" y="894270"/>
                <a:ext cx="4839030" cy="4131070"/>
              </a:xfrm>
              <a:prstGeom prst="rect">
                <a:avLst/>
              </a:prstGeom>
              <a:noFill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336627" y="5003068"/>
                <a:ext cx="18085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FF"/>
                    </a:solidFill>
                  </a:rPr>
                  <a:t>[</a:t>
                </a:r>
                <a:r>
                  <a:rPr lang="en-US" sz="1400" dirty="0" err="1" smtClean="0">
                    <a:solidFill>
                      <a:srgbClr val="FFFFFF"/>
                    </a:solidFill>
                  </a:rPr>
                  <a:t>Banko</a:t>
                </a:r>
                <a:r>
                  <a:rPr lang="en-US" sz="1400" dirty="0" smtClean="0">
                    <a:solidFill>
                      <a:srgbClr val="FFFFFF"/>
                    </a:solidFill>
                  </a:rPr>
                  <a:t> &amp; Brill, 2001]</a:t>
                </a: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566333" y="4503552"/>
              <a:ext cx="2142452" cy="2053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Training set size (millions)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749092" y="2649757"/>
              <a:ext cx="140910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     Accuracy    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22790" y="5464465"/>
            <a:ext cx="6720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olidFill>
                  <a:srgbClr val="FFFFFF"/>
                </a:solidFill>
              </a:rPr>
              <a:t>“It’s not who has the best algorithm that wins. It’s who has the most data.”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30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2245"/>
            <a:ext cx="8229600" cy="6155755"/>
          </a:xfrm>
        </p:spPr>
        <p:txBody>
          <a:bodyPr/>
          <a:lstStyle/>
          <a:p>
            <a:pPr>
              <a:buNone/>
            </a:pPr>
            <a:r>
              <a:rPr lang="en-US" sz="1800" b="0" dirty="0" smtClean="0"/>
              <a:t>Large numbers of features is critical. The specific learning algorithm is important, but ones that can scale to many features also have a big advantage. </a:t>
            </a:r>
            <a:endParaRPr lang="en-US" sz="1800" b="0" dirty="0"/>
          </a:p>
        </p:txBody>
      </p:sp>
      <p:pic>
        <p:nvPicPr>
          <p:cNvPr id="6" name="Picture 5" descr="whiteningcv.png"/>
          <p:cNvPicPr>
            <a:picLocks noChangeAspect="1"/>
          </p:cNvPicPr>
          <p:nvPr/>
        </p:nvPicPr>
        <p:blipFill>
          <a:blip r:embed="rId3" cstate="print"/>
          <a:srcRect t="6348"/>
          <a:stretch>
            <a:fillRect/>
          </a:stretch>
        </p:blipFill>
        <p:spPr>
          <a:xfrm>
            <a:off x="729695" y="1824236"/>
            <a:ext cx="7260350" cy="5099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8020" y="6539805"/>
            <a:ext cx="136928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[Adam Coates]</a:t>
            </a:r>
          </a:p>
        </p:txBody>
      </p:sp>
    </p:spTree>
    <p:extLst>
      <p:ext uri="{BB962C8B-B14F-4D97-AF65-F5344CB8AC3E}">
        <p14:creationId xmlns:p14="http://schemas.microsoft.com/office/powerpoint/2010/main" val="27544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411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 Box 6"/>
          <p:cNvSpPr txBox="1">
            <a:spLocks noChangeArrowheads="1"/>
          </p:cNvSpPr>
          <p:nvPr/>
        </p:nvSpPr>
        <p:spPr bwMode="auto">
          <a:xfrm>
            <a:off x="230473" y="2699305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000000"/>
                </a:solidFill>
                <a:latin typeface="Pristina" pitchFamily="66" charset="0"/>
              </a:rPr>
              <a:t>Learning from Labeled data</a:t>
            </a:r>
            <a:endParaRPr lang="en-US" sz="6000" b="1" dirty="0">
              <a:solidFill>
                <a:srgbClr val="000000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17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1"/>
          <p:cNvGrpSpPr>
            <a:grpSpLocks/>
          </p:cNvGrpSpPr>
          <p:nvPr/>
        </p:nvGrpSpPr>
        <p:grpSpPr bwMode="auto">
          <a:xfrm>
            <a:off x="1017984" y="1777008"/>
            <a:ext cx="2241352" cy="2402086"/>
            <a:chOff x="0" y="0"/>
            <a:chExt cx="2008" cy="2152"/>
          </a:xfrm>
        </p:grpSpPr>
        <p:grpSp>
          <p:nvGrpSpPr>
            <p:cNvPr id="19458" name="Group 2"/>
            <p:cNvGrpSpPr>
              <a:grpSpLocks/>
            </p:cNvGrpSpPr>
            <p:nvPr/>
          </p:nvGrpSpPr>
          <p:grpSpPr bwMode="auto">
            <a:xfrm>
              <a:off x="344" y="96"/>
              <a:ext cx="1320" cy="496"/>
              <a:chOff x="0" y="0"/>
              <a:chExt cx="1320" cy="496"/>
            </a:xfrm>
          </p:grpSpPr>
          <p:sp>
            <p:nvSpPr>
              <p:cNvPr id="19459" name="Line 3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0" name="Line 4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1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2" name="Line 6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3" name="Line 7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4" name="Line 8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5" name="Line 9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6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7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8" name="Line 12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9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0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471" name="Group 15"/>
            <p:cNvGrpSpPr>
              <a:grpSpLocks/>
            </p:cNvGrpSpPr>
            <p:nvPr/>
          </p:nvGrpSpPr>
          <p:grpSpPr bwMode="auto">
            <a:xfrm>
              <a:off x="80" y="584"/>
              <a:ext cx="1848" cy="496"/>
              <a:chOff x="0" y="0"/>
              <a:chExt cx="1848" cy="496"/>
            </a:xfrm>
          </p:grpSpPr>
          <p:sp>
            <p:nvSpPr>
              <p:cNvPr id="19472" name="Line 16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3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4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5" name="Line 19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6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7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8" name="Line 22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9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0" name="Line 24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1" name="Line 25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2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3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4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5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6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7" name="Line 31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8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9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490" name="Group 34"/>
            <p:cNvGrpSpPr>
              <a:grpSpLocks/>
            </p:cNvGrpSpPr>
            <p:nvPr/>
          </p:nvGrpSpPr>
          <p:grpSpPr bwMode="auto">
            <a:xfrm>
              <a:off x="80" y="1080"/>
              <a:ext cx="1848" cy="496"/>
              <a:chOff x="0" y="0"/>
              <a:chExt cx="1848" cy="496"/>
            </a:xfrm>
          </p:grpSpPr>
          <p:sp>
            <p:nvSpPr>
              <p:cNvPr id="19491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2" name="Line 36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3" name="Line 37"/>
              <p:cNvSpPr>
                <a:spLocks noChangeShapeType="1"/>
              </p:cNvSpPr>
              <p:nvPr/>
            </p:nvSpPr>
            <p:spPr bwMode="auto">
              <a:xfrm>
                <a:off x="1312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4" name="Line 38"/>
              <p:cNvSpPr>
                <a:spLocks noChangeShapeType="1"/>
              </p:cNvSpPr>
              <p:nvPr/>
            </p:nvSpPr>
            <p:spPr bwMode="auto">
              <a:xfrm rot="10800000" flipH="1"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5" name="Line 39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6" name="Line 40"/>
              <p:cNvSpPr>
                <a:spLocks noChangeShapeType="1"/>
              </p:cNvSpPr>
              <p:nvPr/>
            </p:nvSpPr>
            <p:spPr bwMode="auto">
              <a:xfrm>
                <a:off x="157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7" name="Line 41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8" name="Line 42"/>
              <p:cNvSpPr>
                <a:spLocks noChangeShapeType="1"/>
              </p:cNvSpPr>
              <p:nvPr/>
            </p:nvSpPr>
            <p:spPr bwMode="auto">
              <a:xfrm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9" name="Line 43"/>
              <p:cNvSpPr>
                <a:spLocks noChangeShapeType="1"/>
              </p:cNvSpPr>
              <p:nvPr/>
            </p:nvSpPr>
            <p:spPr bwMode="auto">
              <a:xfrm>
                <a:off x="1048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0" name="Line 44"/>
              <p:cNvSpPr>
                <a:spLocks noChangeShapeType="1"/>
              </p:cNvSpPr>
              <p:nvPr/>
            </p:nvSpPr>
            <p:spPr bwMode="auto">
              <a:xfrm rot="10800000" flipH="1"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1" name="Line 45"/>
              <p:cNvSpPr>
                <a:spLocks noChangeShapeType="1"/>
              </p:cNvSpPr>
              <p:nvPr/>
            </p:nvSpPr>
            <p:spPr bwMode="auto">
              <a:xfrm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2" name="Line 46"/>
              <p:cNvSpPr>
                <a:spLocks noChangeShapeType="1"/>
              </p:cNvSpPr>
              <p:nvPr/>
            </p:nvSpPr>
            <p:spPr bwMode="auto">
              <a:xfrm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3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4" name="Line 48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5" name="Line 49"/>
              <p:cNvSpPr>
                <a:spLocks noChangeShapeType="1"/>
              </p:cNvSpPr>
              <p:nvPr/>
            </p:nvSpPr>
            <p:spPr bwMode="auto">
              <a:xfrm>
                <a:off x="520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6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7" name="Line 51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8" name="Line 52"/>
              <p:cNvSpPr>
                <a:spLocks noChangeShapeType="1"/>
              </p:cNvSpPr>
              <p:nvPr/>
            </p:nvSpPr>
            <p:spPr bwMode="auto">
              <a:xfrm>
                <a:off x="25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09" name="Group 53"/>
            <p:cNvGrpSpPr>
              <a:grpSpLocks/>
            </p:cNvGrpSpPr>
            <p:nvPr/>
          </p:nvGrpSpPr>
          <p:grpSpPr bwMode="auto">
            <a:xfrm>
              <a:off x="80" y="1568"/>
              <a:ext cx="1848" cy="496"/>
              <a:chOff x="0" y="0"/>
              <a:chExt cx="1848" cy="496"/>
            </a:xfrm>
          </p:grpSpPr>
          <p:sp>
            <p:nvSpPr>
              <p:cNvPr id="19510" name="Line 54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1" name="Line 55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2" name="Line 56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3" name="Line 57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4" name="Line 58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5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6" name="Line 60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7" name="Line 61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8" name="Line 62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9" name="Line 63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0" name="Line 64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1" name="Line 65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2" name="Line 66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3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4" name="Line 68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5" name="Line 69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6" name="Line 70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7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28" name="Group 72"/>
            <p:cNvGrpSpPr>
              <a:grpSpLocks/>
            </p:cNvGrpSpPr>
            <p:nvPr/>
          </p:nvGrpSpPr>
          <p:grpSpPr bwMode="auto">
            <a:xfrm>
              <a:off x="0" y="1992"/>
              <a:ext cx="2008" cy="160"/>
              <a:chOff x="0" y="0"/>
              <a:chExt cx="2008" cy="160"/>
            </a:xfrm>
          </p:grpSpPr>
          <p:sp>
            <p:nvSpPr>
              <p:cNvPr id="19529" name="Oval 7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0" name="Oval 74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1" name="Oval 75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2" name="Oval 76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3" name="Oval 77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4" name="Oval 78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5" name="Oval 79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6" name="Oval 80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37" name="Group 81"/>
            <p:cNvGrpSpPr>
              <a:grpSpLocks/>
            </p:cNvGrpSpPr>
            <p:nvPr/>
          </p:nvGrpSpPr>
          <p:grpSpPr bwMode="auto">
            <a:xfrm>
              <a:off x="264" y="1496"/>
              <a:ext cx="1480" cy="160"/>
              <a:chOff x="0" y="0"/>
              <a:chExt cx="1480" cy="160"/>
            </a:xfrm>
          </p:grpSpPr>
          <p:sp>
            <p:nvSpPr>
              <p:cNvPr id="19538" name="Oval 82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9" name="Oval 83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0" name="Oval 84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1" name="Oval 85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2" name="Oval 86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3" name="Oval 87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44" name="Group 88"/>
            <p:cNvGrpSpPr>
              <a:grpSpLocks/>
            </p:cNvGrpSpPr>
            <p:nvPr/>
          </p:nvGrpSpPr>
          <p:grpSpPr bwMode="auto">
            <a:xfrm>
              <a:off x="0" y="1000"/>
              <a:ext cx="2008" cy="160"/>
              <a:chOff x="0" y="0"/>
              <a:chExt cx="2008" cy="160"/>
            </a:xfrm>
          </p:grpSpPr>
          <p:sp>
            <p:nvSpPr>
              <p:cNvPr id="19545" name="Oval 89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6" name="Oval 90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7" name="Oval 91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8" name="Oval 92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9" name="Oval 93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0" name="Oval 94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1" name="Oval 95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2" name="Oval 96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53" name="Group 97"/>
            <p:cNvGrpSpPr>
              <a:grpSpLocks/>
            </p:cNvGrpSpPr>
            <p:nvPr/>
          </p:nvGrpSpPr>
          <p:grpSpPr bwMode="auto">
            <a:xfrm>
              <a:off x="264" y="504"/>
              <a:ext cx="1480" cy="160"/>
              <a:chOff x="0" y="0"/>
              <a:chExt cx="1480" cy="160"/>
            </a:xfrm>
          </p:grpSpPr>
          <p:sp>
            <p:nvSpPr>
              <p:cNvPr id="19554" name="Oval 98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5" name="Oval 99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6" name="Oval 100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7" name="Oval 101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8" name="Oval 102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9" name="Oval 103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60" name="Group 104"/>
            <p:cNvGrpSpPr>
              <a:grpSpLocks/>
            </p:cNvGrpSpPr>
            <p:nvPr/>
          </p:nvGrpSpPr>
          <p:grpSpPr bwMode="auto">
            <a:xfrm>
              <a:off x="536" y="0"/>
              <a:ext cx="936" cy="168"/>
              <a:chOff x="0" y="0"/>
              <a:chExt cx="936" cy="168"/>
            </a:xfrm>
          </p:grpSpPr>
          <p:sp>
            <p:nvSpPr>
              <p:cNvPr id="19561" name="Oval 105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62" name="Oval 106"/>
              <p:cNvSpPr>
                <a:spLocks/>
              </p:cNvSpPr>
              <p:nvPr/>
            </p:nvSpPr>
            <p:spPr bwMode="auto">
              <a:xfrm>
                <a:off x="2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63" name="Oval 107"/>
              <p:cNvSpPr>
                <a:spLocks/>
              </p:cNvSpPr>
              <p:nvPr/>
            </p:nvSpPr>
            <p:spPr bwMode="auto">
              <a:xfrm>
                <a:off x="512" y="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64" name="Oval 108"/>
              <p:cNvSpPr>
                <a:spLocks/>
              </p:cNvSpPr>
              <p:nvPr/>
            </p:nvSpPr>
            <p:spPr bwMode="auto">
              <a:xfrm>
                <a:off x="77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19565" name="Rectangle 109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sp>
        <p:nvSpPr>
          <p:cNvPr id="19566" name="Rectangle 110"/>
          <p:cNvSpPr>
            <a:spLocks/>
          </p:cNvSpPr>
          <p:nvPr/>
        </p:nvSpPr>
        <p:spPr bwMode="auto">
          <a:xfrm>
            <a:off x="759024" y="1526977"/>
            <a:ext cx="2768203" cy="2857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19568" name="Group 112"/>
          <p:cNvGrpSpPr>
            <a:grpSpLocks/>
          </p:cNvGrpSpPr>
          <p:nvPr/>
        </p:nvGrpSpPr>
        <p:grpSpPr bwMode="auto">
          <a:xfrm>
            <a:off x="1203276" y="4545212"/>
            <a:ext cx="1935586" cy="1628551"/>
            <a:chOff x="0" y="0"/>
            <a:chExt cx="1733" cy="1459"/>
          </a:xfrm>
        </p:grpSpPr>
        <p:grpSp>
          <p:nvGrpSpPr>
            <p:cNvPr id="19569" name="Group 113"/>
            <p:cNvGrpSpPr>
              <a:grpSpLocks/>
            </p:cNvGrpSpPr>
            <p:nvPr/>
          </p:nvGrpSpPr>
          <p:grpSpPr bwMode="auto">
            <a:xfrm>
              <a:off x="497" y="424"/>
              <a:ext cx="640" cy="648"/>
              <a:chOff x="0" y="0"/>
              <a:chExt cx="640" cy="648"/>
            </a:xfrm>
          </p:grpSpPr>
          <p:sp>
            <p:nvSpPr>
              <p:cNvPr id="19570" name="Oval 114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1" name="Rectangle 115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2" name="Oval 116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3" name="Line 117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4" name="Line 118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19575" name="Line 119"/>
            <p:cNvSpPr>
              <a:spLocks noChangeShapeType="1"/>
            </p:cNvSpPr>
            <p:nvPr/>
          </p:nvSpPr>
          <p:spPr bwMode="auto">
            <a:xfrm>
              <a:off x="817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19576" name="Rectangle 120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788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1"/>
          <p:cNvGrpSpPr>
            <a:grpSpLocks/>
          </p:cNvGrpSpPr>
          <p:nvPr/>
        </p:nvGrpSpPr>
        <p:grpSpPr bwMode="auto">
          <a:xfrm>
            <a:off x="1017984" y="1777008"/>
            <a:ext cx="2241352" cy="2402086"/>
            <a:chOff x="0" y="0"/>
            <a:chExt cx="2008" cy="2152"/>
          </a:xfrm>
        </p:grpSpPr>
        <p:grpSp>
          <p:nvGrpSpPr>
            <p:cNvPr id="20482" name="Group 2"/>
            <p:cNvGrpSpPr>
              <a:grpSpLocks/>
            </p:cNvGrpSpPr>
            <p:nvPr/>
          </p:nvGrpSpPr>
          <p:grpSpPr bwMode="auto">
            <a:xfrm>
              <a:off x="344" y="96"/>
              <a:ext cx="1320" cy="496"/>
              <a:chOff x="0" y="0"/>
              <a:chExt cx="1320" cy="496"/>
            </a:xfrm>
          </p:grpSpPr>
          <p:sp>
            <p:nvSpPr>
              <p:cNvPr id="20483" name="Line 3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4" name="Line 4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5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6" name="Line 6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7" name="Line 7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8" name="Line 8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9" name="Line 9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0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1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2" name="Line 12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3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4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495" name="Group 15"/>
            <p:cNvGrpSpPr>
              <a:grpSpLocks/>
            </p:cNvGrpSpPr>
            <p:nvPr/>
          </p:nvGrpSpPr>
          <p:grpSpPr bwMode="auto">
            <a:xfrm>
              <a:off x="80" y="584"/>
              <a:ext cx="1848" cy="496"/>
              <a:chOff x="0" y="0"/>
              <a:chExt cx="1848" cy="496"/>
            </a:xfrm>
          </p:grpSpPr>
          <p:sp>
            <p:nvSpPr>
              <p:cNvPr id="20496" name="Line 16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7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8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9" name="Line 19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0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1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2" name="Line 22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3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4" name="Line 24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5" name="Line 25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6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7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8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9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0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1" name="Line 31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2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3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14" name="Group 34"/>
            <p:cNvGrpSpPr>
              <a:grpSpLocks/>
            </p:cNvGrpSpPr>
            <p:nvPr/>
          </p:nvGrpSpPr>
          <p:grpSpPr bwMode="auto">
            <a:xfrm>
              <a:off x="80" y="1080"/>
              <a:ext cx="1848" cy="496"/>
              <a:chOff x="0" y="0"/>
              <a:chExt cx="1848" cy="496"/>
            </a:xfrm>
          </p:grpSpPr>
          <p:sp>
            <p:nvSpPr>
              <p:cNvPr id="20515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6" name="Line 36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7" name="Line 37"/>
              <p:cNvSpPr>
                <a:spLocks noChangeShapeType="1"/>
              </p:cNvSpPr>
              <p:nvPr/>
            </p:nvSpPr>
            <p:spPr bwMode="auto">
              <a:xfrm>
                <a:off x="1312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8" name="Line 38"/>
              <p:cNvSpPr>
                <a:spLocks noChangeShapeType="1"/>
              </p:cNvSpPr>
              <p:nvPr/>
            </p:nvSpPr>
            <p:spPr bwMode="auto">
              <a:xfrm rot="10800000" flipH="1"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9" name="Line 39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0" name="Line 40"/>
              <p:cNvSpPr>
                <a:spLocks noChangeShapeType="1"/>
              </p:cNvSpPr>
              <p:nvPr/>
            </p:nvSpPr>
            <p:spPr bwMode="auto">
              <a:xfrm>
                <a:off x="157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1" name="Line 41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2" name="Line 42"/>
              <p:cNvSpPr>
                <a:spLocks noChangeShapeType="1"/>
              </p:cNvSpPr>
              <p:nvPr/>
            </p:nvSpPr>
            <p:spPr bwMode="auto">
              <a:xfrm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3" name="Line 43"/>
              <p:cNvSpPr>
                <a:spLocks noChangeShapeType="1"/>
              </p:cNvSpPr>
              <p:nvPr/>
            </p:nvSpPr>
            <p:spPr bwMode="auto">
              <a:xfrm>
                <a:off x="1048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4" name="Line 44"/>
              <p:cNvSpPr>
                <a:spLocks noChangeShapeType="1"/>
              </p:cNvSpPr>
              <p:nvPr/>
            </p:nvSpPr>
            <p:spPr bwMode="auto">
              <a:xfrm rot="10800000" flipH="1"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5" name="Line 45"/>
              <p:cNvSpPr>
                <a:spLocks noChangeShapeType="1"/>
              </p:cNvSpPr>
              <p:nvPr/>
            </p:nvSpPr>
            <p:spPr bwMode="auto">
              <a:xfrm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6" name="Line 46"/>
              <p:cNvSpPr>
                <a:spLocks noChangeShapeType="1"/>
              </p:cNvSpPr>
              <p:nvPr/>
            </p:nvSpPr>
            <p:spPr bwMode="auto">
              <a:xfrm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7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8" name="Line 48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9" name="Line 49"/>
              <p:cNvSpPr>
                <a:spLocks noChangeShapeType="1"/>
              </p:cNvSpPr>
              <p:nvPr/>
            </p:nvSpPr>
            <p:spPr bwMode="auto">
              <a:xfrm>
                <a:off x="520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0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1" name="Line 51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2" name="Line 52"/>
              <p:cNvSpPr>
                <a:spLocks noChangeShapeType="1"/>
              </p:cNvSpPr>
              <p:nvPr/>
            </p:nvSpPr>
            <p:spPr bwMode="auto">
              <a:xfrm>
                <a:off x="25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33" name="Group 53"/>
            <p:cNvGrpSpPr>
              <a:grpSpLocks/>
            </p:cNvGrpSpPr>
            <p:nvPr/>
          </p:nvGrpSpPr>
          <p:grpSpPr bwMode="auto">
            <a:xfrm>
              <a:off x="80" y="1568"/>
              <a:ext cx="1848" cy="496"/>
              <a:chOff x="0" y="0"/>
              <a:chExt cx="1848" cy="496"/>
            </a:xfrm>
          </p:grpSpPr>
          <p:sp>
            <p:nvSpPr>
              <p:cNvPr id="20534" name="Line 54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5" name="Line 55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6" name="Line 56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7" name="Line 57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8" name="Line 58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9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0" name="Line 60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1" name="Line 61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2" name="Line 62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3" name="Line 63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4" name="Line 64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5" name="Line 65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6" name="Line 66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7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8" name="Line 68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9" name="Line 69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0" name="Line 70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1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52" name="Group 72"/>
            <p:cNvGrpSpPr>
              <a:grpSpLocks/>
            </p:cNvGrpSpPr>
            <p:nvPr/>
          </p:nvGrpSpPr>
          <p:grpSpPr bwMode="auto">
            <a:xfrm>
              <a:off x="0" y="1992"/>
              <a:ext cx="2008" cy="160"/>
              <a:chOff x="0" y="0"/>
              <a:chExt cx="2008" cy="160"/>
            </a:xfrm>
          </p:grpSpPr>
          <p:sp>
            <p:nvSpPr>
              <p:cNvPr id="20553" name="Oval 7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4" name="Oval 74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5" name="Oval 75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6" name="Oval 76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7" name="Oval 77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8" name="Oval 78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9" name="Oval 79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0" name="Oval 80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61" name="Group 81"/>
            <p:cNvGrpSpPr>
              <a:grpSpLocks/>
            </p:cNvGrpSpPr>
            <p:nvPr/>
          </p:nvGrpSpPr>
          <p:grpSpPr bwMode="auto">
            <a:xfrm>
              <a:off x="264" y="1496"/>
              <a:ext cx="1480" cy="160"/>
              <a:chOff x="0" y="0"/>
              <a:chExt cx="1480" cy="160"/>
            </a:xfrm>
          </p:grpSpPr>
          <p:sp>
            <p:nvSpPr>
              <p:cNvPr id="20562" name="Oval 82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3" name="Oval 83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4" name="Oval 84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5" name="Oval 85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6" name="Oval 86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7" name="Oval 87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68" name="Group 88"/>
            <p:cNvGrpSpPr>
              <a:grpSpLocks/>
            </p:cNvGrpSpPr>
            <p:nvPr/>
          </p:nvGrpSpPr>
          <p:grpSpPr bwMode="auto">
            <a:xfrm>
              <a:off x="0" y="1000"/>
              <a:ext cx="2008" cy="160"/>
              <a:chOff x="0" y="0"/>
              <a:chExt cx="2008" cy="160"/>
            </a:xfrm>
          </p:grpSpPr>
          <p:sp>
            <p:nvSpPr>
              <p:cNvPr id="20569" name="Oval 89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0" name="Oval 90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1" name="Oval 91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2" name="Oval 92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3" name="Oval 93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4" name="Oval 94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5" name="Oval 95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6" name="Oval 96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77" name="Group 97"/>
            <p:cNvGrpSpPr>
              <a:grpSpLocks/>
            </p:cNvGrpSpPr>
            <p:nvPr/>
          </p:nvGrpSpPr>
          <p:grpSpPr bwMode="auto">
            <a:xfrm>
              <a:off x="264" y="504"/>
              <a:ext cx="1480" cy="160"/>
              <a:chOff x="0" y="0"/>
              <a:chExt cx="1480" cy="160"/>
            </a:xfrm>
          </p:grpSpPr>
          <p:sp>
            <p:nvSpPr>
              <p:cNvPr id="20578" name="Oval 98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9" name="Oval 99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0" name="Oval 100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1" name="Oval 101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2" name="Oval 102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3" name="Oval 103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84" name="Group 104"/>
            <p:cNvGrpSpPr>
              <a:grpSpLocks/>
            </p:cNvGrpSpPr>
            <p:nvPr/>
          </p:nvGrpSpPr>
          <p:grpSpPr bwMode="auto">
            <a:xfrm>
              <a:off x="536" y="0"/>
              <a:ext cx="936" cy="168"/>
              <a:chOff x="0" y="0"/>
              <a:chExt cx="936" cy="168"/>
            </a:xfrm>
          </p:grpSpPr>
          <p:sp>
            <p:nvSpPr>
              <p:cNvPr id="20585" name="Oval 105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6" name="Oval 106"/>
              <p:cNvSpPr>
                <a:spLocks/>
              </p:cNvSpPr>
              <p:nvPr/>
            </p:nvSpPr>
            <p:spPr bwMode="auto">
              <a:xfrm>
                <a:off x="2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7" name="Oval 107"/>
              <p:cNvSpPr>
                <a:spLocks/>
              </p:cNvSpPr>
              <p:nvPr/>
            </p:nvSpPr>
            <p:spPr bwMode="auto">
              <a:xfrm>
                <a:off x="512" y="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8" name="Oval 108"/>
              <p:cNvSpPr>
                <a:spLocks/>
              </p:cNvSpPr>
              <p:nvPr/>
            </p:nvSpPr>
            <p:spPr bwMode="auto">
              <a:xfrm>
                <a:off x="77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0589" name="Rectangle 109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sp>
        <p:nvSpPr>
          <p:cNvPr id="20590" name="AutoShape 110"/>
          <p:cNvSpPr>
            <a:spLocks/>
          </p:cNvSpPr>
          <p:nvPr/>
        </p:nvSpPr>
        <p:spPr bwMode="auto">
          <a:xfrm>
            <a:off x="857250" y="1625203"/>
            <a:ext cx="1250156" cy="1035844"/>
          </a:xfrm>
          <a:prstGeom prst="roundRect">
            <a:avLst>
              <a:gd name="adj" fmla="val 12931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1" name="AutoShape 111"/>
          <p:cNvSpPr>
            <a:spLocks/>
          </p:cNvSpPr>
          <p:nvPr/>
        </p:nvSpPr>
        <p:spPr bwMode="auto">
          <a:xfrm>
            <a:off x="2171031" y="1640830"/>
            <a:ext cx="1211089" cy="1003474"/>
          </a:xfrm>
          <a:prstGeom prst="roundRect">
            <a:avLst>
              <a:gd name="adj" fmla="val 13347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2" name="AutoShape 112"/>
          <p:cNvSpPr>
            <a:spLocks/>
          </p:cNvSpPr>
          <p:nvPr/>
        </p:nvSpPr>
        <p:spPr bwMode="auto">
          <a:xfrm>
            <a:off x="857250" y="2759273"/>
            <a:ext cx="1250156" cy="1491258"/>
          </a:xfrm>
          <a:prstGeom prst="roundRect">
            <a:avLst>
              <a:gd name="adj" fmla="val 10713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3" name="AutoShape 113"/>
          <p:cNvSpPr>
            <a:spLocks/>
          </p:cNvSpPr>
          <p:nvPr/>
        </p:nvSpPr>
        <p:spPr bwMode="auto">
          <a:xfrm>
            <a:off x="2169914" y="2759273"/>
            <a:ext cx="1250156" cy="1491258"/>
          </a:xfrm>
          <a:prstGeom prst="roundRect">
            <a:avLst>
              <a:gd name="adj" fmla="val 10713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4" name="Rectangle 114"/>
          <p:cNvSpPr>
            <a:spLocks/>
          </p:cNvSpPr>
          <p:nvPr/>
        </p:nvSpPr>
        <p:spPr bwMode="auto">
          <a:xfrm>
            <a:off x="759024" y="1526977"/>
            <a:ext cx="2768203" cy="2857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0597" name="Group 117"/>
          <p:cNvGrpSpPr>
            <a:grpSpLocks/>
          </p:cNvGrpSpPr>
          <p:nvPr/>
        </p:nvGrpSpPr>
        <p:grpSpPr bwMode="auto">
          <a:xfrm>
            <a:off x="1203276" y="4545212"/>
            <a:ext cx="1935586" cy="1628551"/>
            <a:chOff x="0" y="0"/>
            <a:chExt cx="1733" cy="1459"/>
          </a:xfrm>
        </p:grpSpPr>
        <p:grpSp>
          <p:nvGrpSpPr>
            <p:cNvPr id="20598" name="Group 118"/>
            <p:cNvGrpSpPr>
              <a:grpSpLocks/>
            </p:cNvGrpSpPr>
            <p:nvPr/>
          </p:nvGrpSpPr>
          <p:grpSpPr bwMode="auto">
            <a:xfrm>
              <a:off x="497" y="424"/>
              <a:ext cx="640" cy="648"/>
              <a:chOff x="0" y="0"/>
              <a:chExt cx="640" cy="648"/>
            </a:xfrm>
          </p:grpSpPr>
          <p:sp>
            <p:nvSpPr>
              <p:cNvPr id="20599" name="Oval 119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0" name="Rectangle 120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1" name="Oval 121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2" name="Line 122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3" name="Line 123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0604" name="Line 124"/>
            <p:cNvSpPr>
              <a:spLocks noChangeShapeType="1"/>
            </p:cNvSpPr>
            <p:nvPr/>
          </p:nvSpPr>
          <p:spPr bwMode="auto">
            <a:xfrm>
              <a:off x="817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0605" name="Rectangle 125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  <p:grpSp>
        <p:nvGrpSpPr>
          <p:cNvPr id="20606" name="Group 126"/>
          <p:cNvGrpSpPr>
            <a:grpSpLocks/>
          </p:cNvGrpSpPr>
          <p:nvPr/>
        </p:nvGrpSpPr>
        <p:grpSpPr bwMode="auto">
          <a:xfrm>
            <a:off x="4309691" y="5089922"/>
            <a:ext cx="4330899" cy="446484"/>
            <a:chOff x="0" y="0"/>
            <a:chExt cx="3880" cy="400"/>
          </a:xfrm>
        </p:grpSpPr>
        <p:sp>
          <p:nvSpPr>
            <p:cNvPr id="20607" name="AutoShape 127"/>
            <p:cNvSpPr>
              <a:spLocks/>
            </p:cNvSpPr>
            <p:nvPr/>
          </p:nvSpPr>
          <p:spPr bwMode="auto">
            <a:xfrm>
              <a:off x="0" y="0"/>
              <a:ext cx="400" cy="400"/>
            </a:xfrm>
            <a:prstGeom prst="roundRect">
              <a:avLst>
                <a:gd name="adj" fmla="val 3000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0608" name="Rectangle 128"/>
            <p:cNvSpPr>
              <a:spLocks/>
            </p:cNvSpPr>
            <p:nvPr/>
          </p:nvSpPr>
          <p:spPr bwMode="auto">
            <a:xfrm>
              <a:off x="568" y="22"/>
              <a:ext cx="331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Machine (Model Partition)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939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0" y="215900"/>
            <a:ext cx="7156115" cy="304800"/>
          </a:xfrm>
        </p:spPr>
        <p:txBody>
          <a:bodyPr/>
          <a:lstStyle/>
          <a:p>
            <a:r>
              <a:rPr lang="en-US" sz="2000" dirty="0" smtClean="0"/>
              <a:t>What do we want computers to do with our data?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50" y="113045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Images/video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Audio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Text</a:t>
            </a:r>
            <a:endParaRPr lang="en-US" sz="2000" b="0" dirty="0"/>
          </a:p>
        </p:txBody>
      </p:sp>
      <p:pic>
        <p:nvPicPr>
          <p:cNvPr id="2661378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045" y="1118437"/>
            <a:ext cx="1662824" cy="1113745"/>
          </a:xfrm>
          <a:prstGeom prst="rect">
            <a:avLst/>
          </a:prstGeom>
          <a:noFill/>
        </p:spPr>
      </p:pic>
      <p:pic>
        <p:nvPicPr>
          <p:cNvPr id="5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7730" t="11764" r="30080" b="61154"/>
          <a:stretch>
            <a:fillRect/>
          </a:stretch>
        </p:blipFill>
        <p:spPr bwMode="auto">
          <a:xfrm>
            <a:off x="2377451" y="2846663"/>
            <a:ext cx="1613010" cy="1198048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4111519" y="1660068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>
          <a:xfrm flipH="1">
            <a:off x="4144080" y="3444763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5641875" y="1121311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Label: “Motorcycle”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Suggest tags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156" y="2846662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Speech recognition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Speaker identification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Music classification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www.elbacom.com/assets/images/textdocumen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2055" y="6883930"/>
            <a:ext cx="1536200" cy="15362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4188329" y="5045375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2323458" name="Picture 2" descr="C:\Users\ang\Desktop\aiwi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37" y="7231095"/>
            <a:ext cx="2022376" cy="15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3459" name="Picture 3" descr="C:\Users\ang\Desktop\ny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26" y="4465935"/>
            <a:ext cx="1832062" cy="14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21366" y="4635100"/>
            <a:ext cx="2185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Web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Anti-spam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Machine translation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t="3876" r="37102" b="54264"/>
          <a:stretch>
            <a:fillRect/>
          </a:stretch>
        </p:blipFill>
        <p:spPr bwMode="auto">
          <a:xfrm>
            <a:off x="9718270" y="1086295"/>
            <a:ext cx="506394" cy="228787"/>
          </a:xfrm>
          <a:prstGeom prst="rect">
            <a:avLst/>
          </a:prstGeom>
          <a:noFill/>
        </p:spPr>
      </p:pic>
      <p:pic>
        <p:nvPicPr>
          <p:cNvPr id="19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59363" b="56277"/>
          <a:stretch>
            <a:fillRect/>
          </a:stretch>
        </p:blipFill>
        <p:spPr bwMode="auto">
          <a:xfrm>
            <a:off x="9372625" y="1346596"/>
            <a:ext cx="327172" cy="238964"/>
          </a:xfrm>
          <a:prstGeom prst="rect">
            <a:avLst/>
          </a:prstGeom>
          <a:noFill/>
        </p:spPr>
      </p:pic>
      <p:pic>
        <p:nvPicPr>
          <p:cNvPr id="20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t="49188" r="-175" b="7089"/>
          <a:stretch>
            <a:fillRect/>
          </a:stretch>
        </p:blipFill>
        <p:spPr bwMode="auto">
          <a:xfrm>
            <a:off x="9526246" y="1615431"/>
            <a:ext cx="806504" cy="238964"/>
          </a:xfrm>
          <a:prstGeom prst="rect">
            <a:avLst/>
          </a:prstGeom>
          <a:noFill/>
        </p:spPr>
      </p:pic>
      <p:pic>
        <p:nvPicPr>
          <p:cNvPr id="21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t="5465" r="-175" b="50812"/>
          <a:stretch>
            <a:fillRect/>
          </a:stretch>
        </p:blipFill>
        <p:spPr bwMode="auto">
          <a:xfrm>
            <a:off x="9219006" y="1922671"/>
            <a:ext cx="806504" cy="238964"/>
          </a:xfrm>
          <a:prstGeom prst="rect">
            <a:avLst/>
          </a:prstGeom>
          <a:noFill/>
        </p:spPr>
      </p:pic>
      <p:pic>
        <p:nvPicPr>
          <p:cNvPr id="22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r="-175" b="50812"/>
          <a:stretch>
            <a:fillRect/>
          </a:stretch>
        </p:blipFill>
        <p:spPr bwMode="auto">
          <a:xfrm>
            <a:off x="9833485" y="2737710"/>
            <a:ext cx="806505" cy="268835"/>
          </a:xfrm>
          <a:prstGeom prst="rect">
            <a:avLst/>
          </a:prstGeom>
          <a:noFill/>
        </p:spPr>
      </p:pic>
      <p:pic>
        <p:nvPicPr>
          <p:cNvPr id="23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4842" t="3876" r="18376" b="50812"/>
          <a:stretch>
            <a:fillRect/>
          </a:stretch>
        </p:blipFill>
        <p:spPr bwMode="auto">
          <a:xfrm>
            <a:off x="10025510" y="3066138"/>
            <a:ext cx="537670" cy="247647"/>
          </a:xfrm>
          <a:prstGeom prst="rect">
            <a:avLst/>
          </a:prstGeom>
          <a:noFill/>
        </p:spPr>
      </p:pic>
      <p:pic>
        <p:nvPicPr>
          <p:cNvPr id="24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2" t="48450" r="18376" b="7088"/>
          <a:stretch>
            <a:fillRect/>
          </a:stretch>
        </p:blipFill>
        <p:spPr bwMode="auto">
          <a:xfrm>
            <a:off x="9790813" y="3339608"/>
            <a:ext cx="657152" cy="243012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616285" y="5842337"/>
            <a:ext cx="791143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C000"/>
                </a:solidFill>
              </a:rPr>
              <a:t>Machine learning performs well on many of these problems, but is a lot of work.  What is it about machine learning that makes it so hard to use?</a:t>
            </a:r>
          </a:p>
        </p:txBody>
      </p:sp>
    </p:spTree>
    <p:extLst>
      <p:ext uri="{BB962C8B-B14F-4D97-AF65-F5344CB8AC3E}">
        <p14:creationId xmlns:p14="http://schemas.microsoft.com/office/powerpoint/2010/main" val="286480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303734" y="1910954"/>
            <a:ext cx="1651992" cy="1803797"/>
            <a:chOff x="0" y="0"/>
            <a:chExt cx="1480" cy="1616"/>
          </a:xfrm>
        </p:grpSpPr>
        <p:sp>
          <p:nvSpPr>
            <p:cNvPr id="21507" name="AutoShape 3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08" name="AutoShape 4"/>
            <p:cNvSpPr>
              <a:spLocks/>
            </p:cNvSpPr>
            <p:nvPr/>
          </p:nvSpPr>
          <p:spPr bwMode="auto">
            <a:xfrm>
              <a:off x="96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09" name="AutoShape 5"/>
            <p:cNvSpPr>
              <a:spLocks/>
            </p:cNvSpPr>
            <p:nvPr/>
          </p:nvSpPr>
          <p:spPr bwMode="auto">
            <a:xfrm>
              <a:off x="0" y="1096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0" name="AutoShape 6"/>
            <p:cNvSpPr>
              <a:spLocks/>
            </p:cNvSpPr>
            <p:nvPr/>
          </p:nvSpPr>
          <p:spPr bwMode="auto">
            <a:xfrm>
              <a:off x="960" y="1096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1511" name="Group 7"/>
          <p:cNvGrpSpPr>
            <a:grpSpLocks/>
          </p:cNvGrpSpPr>
          <p:nvPr/>
        </p:nvGrpSpPr>
        <p:grpSpPr bwMode="auto">
          <a:xfrm>
            <a:off x="1598415" y="2205634"/>
            <a:ext cx="1071563" cy="1223367"/>
            <a:chOff x="0" y="0"/>
            <a:chExt cx="960" cy="1096"/>
          </a:xfrm>
        </p:grpSpPr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 flipH="1">
              <a:off x="0" y="277"/>
              <a:ext cx="0" cy="523"/>
            </a:xfrm>
            <a:prstGeom prst="line">
              <a:avLst/>
            </a:prstGeom>
            <a:noFill/>
            <a:ln w="635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>
              <a:off x="960" y="280"/>
              <a:ext cx="0" cy="522"/>
            </a:xfrm>
            <a:prstGeom prst="line">
              <a:avLst/>
            </a:prstGeom>
            <a:noFill/>
            <a:ln w="635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4" name="Line 10"/>
            <p:cNvSpPr>
              <a:spLocks noChangeShapeType="1"/>
            </p:cNvSpPr>
            <p:nvPr/>
          </p:nvSpPr>
          <p:spPr bwMode="auto">
            <a:xfrm rot="10800000" flipH="1">
              <a:off x="271" y="0"/>
              <a:ext cx="409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>
              <a:off x="272" y="1096"/>
              <a:ext cx="408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6" name="Line 12"/>
            <p:cNvSpPr>
              <a:spLocks noChangeShapeType="1"/>
            </p:cNvSpPr>
            <p:nvPr/>
          </p:nvSpPr>
          <p:spPr bwMode="auto">
            <a:xfrm>
              <a:off x="264" y="264"/>
              <a:ext cx="440" cy="5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7" name="Line 13"/>
            <p:cNvSpPr>
              <a:spLocks noChangeShapeType="1"/>
            </p:cNvSpPr>
            <p:nvPr/>
          </p:nvSpPr>
          <p:spPr bwMode="auto">
            <a:xfrm flipH="1">
              <a:off x="264" y="264"/>
              <a:ext cx="440" cy="5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1518" name="Group 14"/>
          <p:cNvGrpSpPr>
            <a:grpSpLocks/>
          </p:cNvGrpSpPr>
          <p:nvPr/>
        </p:nvGrpSpPr>
        <p:grpSpPr bwMode="auto">
          <a:xfrm>
            <a:off x="4179094" y="5232797"/>
            <a:ext cx="4330899" cy="446484"/>
            <a:chOff x="0" y="0"/>
            <a:chExt cx="3880" cy="400"/>
          </a:xfrm>
        </p:grpSpPr>
        <p:sp>
          <p:nvSpPr>
            <p:cNvPr id="21519" name="AutoShape 15"/>
            <p:cNvSpPr>
              <a:spLocks/>
            </p:cNvSpPr>
            <p:nvPr/>
          </p:nvSpPr>
          <p:spPr bwMode="auto">
            <a:xfrm>
              <a:off x="0" y="0"/>
              <a:ext cx="400" cy="400"/>
            </a:xfrm>
            <a:prstGeom prst="roundRect">
              <a:avLst>
                <a:gd name="adj" fmla="val 3000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20" name="Rectangle 16"/>
            <p:cNvSpPr>
              <a:spLocks/>
            </p:cNvSpPr>
            <p:nvPr/>
          </p:nvSpPr>
          <p:spPr bwMode="auto">
            <a:xfrm>
              <a:off x="568" y="22"/>
              <a:ext cx="331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Machine (Model Partition)</a:t>
              </a:r>
            </a:p>
          </p:txBody>
        </p:sp>
      </p:grpSp>
      <p:grpSp>
        <p:nvGrpSpPr>
          <p:cNvPr id="21521" name="Group 17"/>
          <p:cNvGrpSpPr>
            <a:grpSpLocks/>
          </p:cNvGrpSpPr>
          <p:nvPr/>
        </p:nvGrpSpPr>
        <p:grpSpPr bwMode="auto">
          <a:xfrm>
            <a:off x="1393032" y="2000250"/>
            <a:ext cx="4167932" cy="4111005"/>
            <a:chOff x="0" y="0"/>
            <a:chExt cx="3734" cy="3683"/>
          </a:xfrm>
        </p:grpSpPr>
        <p:grpSp>
          <p:nvGrpSpPr>
            <p:cNvPr id="21522" name="Group 18"/>
            <p:cNvGrpSpPr>
              <a:grpSpLocks/>
            </p:cNvGrpSpPr>
            <p:nvPr/>
          </p:nvGrpSpPr>
          <p:grpSpPr bwMode="auto">
            <a:xfrm>
              <a:off x="0" y="0"/>
              <a:ext cx="1320" cy="1456"/>
              <a:chOff x="0" y="0"/>
              <a:chExt cx="1320" cy="1456"/>
            </a:xfrm>
          </p:grpSpPr>
          <p:grpSp>
            <p:nvGrpSpPr>
              <p:cNvPr id="21523" name="Group 19"/>
              <p:cNvGrpSpPr>
                <a:grpSpLocks/>
              </p:cNvGrpSpPr>
              <p:nvPr/>
            </p:nvGrpSpPr>
            <p:grpSpPr bwMode="auto">
              <a:xfrm>
                <a:off x="0" y="0"/>
                <a:ext cx="360" cy="360"/>
                <a:chOff x="0" y="0"/>
                <a:chExt cx="360" cy="360"/>
              </a:xfrm>
            </p:grpSpPr>
            <p:sp>
              <p:nvSpPr>
                <p:cNvPr id="21524" name="Rectangle 20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25" name="Rectangle 21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26" name="Rectangle 22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27" name="Rectangle 23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1528" name="Group 24"/>
              <p:cNvGrpSpPr>
                <a:grpSpLocks/>
              </p:cNvGrpSpPr>
              <p:nvPr/>
            </p:nvGrpSpPr>
            <p:grpSpPr bwMode="auto">
              <a:xfrm>
                <a:off x="960" y="0"/>
                <a:ext cx="360" cy="360"/>
                <a:chOff x="0" y="0"/>
                <a:chExt cx="360" cy="360"/>
              </a:xfrm>
            </p:grpSpPr>
            <p:sp>
              <p:nvSpPr>
                <p:cNvPr id="21529" name="Rectangle 2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0" name="Rectangle 2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1" name="Rectangle 2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2" name="Rectangle 2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1533" name="Group 29"/>
              <p:cNvGrpSpPr>
                <a:grpSpLocks/>
              </p:cNvGrpSpPr>
              <p:nvPr/>
            </p:nvGrpSpPr>
            <p:grpSpPr bwMode="auto">
              <a:xfrm>
                <a:off x="0" y="1096"/>
                <a:ext cx="360" cy="360"/>
                <a:chOff x="0" y="0"/>
                <a:chExt cx="360" cy="360"/>
              </a:xfrm>
            </p:grpSpPr>
            <p:sp>
              <p:nvSpPr>
                <p:cNvPr id="21534" name="Rectangle 30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5" name="Rectangle 31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6" name="Rectangle 32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7" name="Rectangle 33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1538" name="Group 34"/>
              <p:cNvGrpSpPr>
                <a:grpSpLocks/>
              </p:cNvGrpSpPr>
              <p:nvPr/>
            </p:nvGrpSpPr>
            <p:grpSpPr bwMode="auto">
              <a:xfrm>
                <a:off x="960" y="1096"/>
                <a:ext cx="360" cy="360"/>
                <a:chOff x="0" y="0"/>
                <a:chExt cx="360" cy="360"/>
              </a:xfrm>
            </p:grpSpPr>
            <p:sp>
              <p:nvSpPr>
                <p:cNvPr id="21539" name="Rectangle 3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40" name="Rectangle 3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41" name="Rectangle 3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42" name="Rectangle 3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1543" name="Group 39"/>
            <p:cNvGrpSpPr>
              <a:grpSpLocks/>
            </p:cNvGrpSpPr>
            <p:nvPr/>
          </p:nvGrpSpPr>
          <p:grpSpPr bwMode="auto">
            <a:xfrm>
              <a:off x="2616" y="3334"/>
              <a:ext cx="1118" cy="349"/>
              <a:chOff x="0" y="22"/>
              <a:chExt cx="1118" cy="349"/>
            </a:xfrm>
          </p:grpSpPr>
          <p:sp>
            <p:nvSpPr>
              <p:cNvPr id="21544" name="Rectangle 40"/>
              <p:cNvSpPr>
                <a:spLocks/>
              </p:cNvSpPr>
              <p:nvPr/>
            </p:nvSpPr>
            <p:spPr bwMode="auto">
              <a:xfrm>
                <a:off x="0" y="12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45" name="Rectangle 41"/>
              <p:cNvSpPr>
                <a:spLocks/>
              </p:cNvSpPr>
              <p:nvPr/>
            </p:nvSpPr>
            <p:spPr bwMode="auto">
              <a:xfrm>
                <a:off x="488" y="22"/>
                <a:ext cx="630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500">
                    <a:solidFill>
                      <a:srgbClr val="000000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Core</a:t>
                </a:r>
              </a:p>
            </p:txBody>
          </p:sp>
        </p:grpSp>
      </p:grpSp>
      <p:sp>
        <p:nvSpPr>
          <p:cNvPr id="21546" name="Rectangle 42"/>
          <p:cNvSpPr>
            <a:spLocks/>
          </p:cNvSpPr>
          <p:nvPr/>
        </p:nvSpPr>
        <p:spPr bwMode="auto">
          <a:xfrm>
            <a:off x="759024" y="1526977"/>
            <a:ext cx="2768203" cy="2857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1549" name="Group 45"/>
          <p:cNvGrpSpPr>
            <a:grpSpLocks/>
          </p:cNvGrpSpPr>
          <p:nvPr/>
        </p:nvGrpSpPr>
        <p:grpSpPr bwMode="auto">
          <a:xfrm>
            <a:off x="1203276" y="4545212"/>
            <a:ext cx="1935586" cy="1628551"/>
            <a:chOff x="0" y="0"/>
            <a:chExt cx="1733" cy="1459"/>
          </a:xfrm>
        </p:grpSpPr>
        <p:grpSp>
          <p:nvGrpSpPr>
            <p:cNvPr id="21550" name="Group 46"/>
            <p:cNvGrpSpPr>
              <a:grpSpLocks/>
            </p:cNvGrpSpPr>
            <p:nvPr/>
          </p:nvGrpSpPr>
          <p:grpSpPr bwMode="auto">
            <a:xfrm>
              <a:off x="497" y="424"/>
              <a:ext cx="640" cy="648"/>
              <a:chOff x="0" y="0"/>
              <a:chExt cx="640" cy="648"/>
            </a:xfrm>
          </p:grpSpPr>
          <p:sp>
            <p:nvSpPr>
              <p:cNvPr id="21551" name="Oval 47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2" name="Rectangle 48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3" name="Oval 49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4" name="Line 50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5" name="Line 51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1556" name="Line 52"/>
            <p:cNvSpPr>
              <a:spLocks noChangeShapeType="1"/>
            </p:cNvSpPr>
            <p:nvPr/>
          </p:nvSpPr>
          <p:spPr bwMode="auto">
            <a:xfrm>
              <a:off x="817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57" name="Rectangle 53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  <p:sp>
        <p:nvSpPr>
          <p:cNvPr id="53" name="Rectangle 42"/>
          <p:cNvSpPr>
            <a:spLocks/>
          </p:cNvSpPr>
          <p:nvPr/>
        </p:nvSpPr>
        <p:spPr bwMode="auto">
          <a:xfrm>
            <a:off x="3974592" y="483210"/>
            <a:ext cx="5206008" cy="464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Parallelize across ~100 machines (~1600 cores). </a:t>
            </a:r>
          </a:p>
          <a:p>
            <a:pPr algn="l">
              <a:spcBef>
                <a:spcPct val="0"/>
              </a:spcBef>
            </a:pPr>
            <a:endParaRPr lang="en-US" sz="2500" dirty="0" smtClean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894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848320" y="1616273"/>
            <a:ext cx="580430" cy="580430"/>
            <a:chOff x="0" y="0"/>
            <a:chExt cx="520" cy="520"/>
          </a:xfrm>
        </p:grpSpPr>
        <p:sp>
          <p:nvSpPr>
            <p:cNvPr id="22531" name="AutoShape 3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32" name="Group 4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33" name="Rectangle 5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34" name="Rectangle 6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35" name="Rectangle 7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36" name="Rectangle 8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18047" y="1616273"/>
            <a:ext cx="580430" cy="580430"/>
            <a:chOff x="0" y="0"/>
            <a:chExt cx="520" cy="520"/>
          </a:xfrm>
        </p:grpSpPr>
        <p:sp>
          <p:nvSpPr>
            <p:cNvPr id="22538" name="AutoShape 10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39" name="Group 11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40" name="Rectangle 12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1" name="Rectangle 1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2" name="Rectangle 14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3" name="Rectangle 15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2544" name="Group 16"/>
          <p:cNvGrpSpPr>
            <a:grpSpLocks/>
          </p:cNvGrpSpPr>
          <p:nvPr/>
        </p:nvGrpSpPr>
        <p:grpSpPr bwMode="auto">
          <a:xfrm>
            <a:off x="848320" y="2286000"/>
            <a:ext cx="580430" cy="580430"/>
            <a:chOff x="0" y="0"/>
            <a:chExt cx="520" cy="520"/>
          </a:xfrm>
        </p:grpSpPr>
        <p:sp>
          <p:nvSpPr>
            <p:cNvPr id="22545" name="AutoShape 17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46" name="Group 18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47" name="Rectangle 19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8" name="Rectangle 20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9" name="Rectangle 21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0" name="Rectangle 22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2551" name="Group 23"/>
          <p:cNvGrpSpPr>
            <a:grpSpLocks/>
          </p:cNvGrpSpPr>
          <p:nvPr/>
        </p:nvGrpSpPr>
        <p:grpSpPr bwMode="auto">
          <a:xfrm>
            <a:off x="1518047" y="2286000"/>
            <a:ext cx="580430" cy="580430"/>
            <a:chOff x="0" y="0"/>
            <a:chExt cx="520" cy="520"/>
          </a:xfrm>
        </p:grpSpPr>
        <p:sp>
          <p:nvSpPr>
            <p:cNvPr id="22552" name="AutoShape 24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53" name="Group 25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54" name="Rectangle 26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5" name="Rectangle 27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6" name="Rectangle 28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7" name="Rectangle 29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2558" name="Rectangle 30"/>
          <p:cNvSpPr>
            <a:spLocks/>
          </p:cNvSpPr>
          <p:nvPr/>
        </p:nvSpPr>
        <p:spPr bwMode="auto">
          <a:xfrm>
            <a:off x="759023" y="1526977"/>
            <a:ext cx="1428750" cy="142875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2559" name="Group 31"/>
          <p:cNvGrpSpPr>
            <a:grpSpLocks/>
          </p:cNvGrpSpPr>
          <p:nvPr/>
        </p:nvGrpSpPr>
        <p:grpSpPr bwMode="auto">
          <a:xfrm>
            <a:off x="756791" y="3062884"/>
            <a:ext cx="1935586" cy="1628551"/>
            <a:chOff x="0" y="0"/>
            <a:chExt cx="1733" cy="1459"/>
          </a:xfrm>
        </p:grpSpPr>
        <p:grpSp>
          <p:nvGrpSpPr>
            <p:cNvPr id="22560" name="Group 32"/>
            <p:cNvGrpSpPr>
              <a:grpSpLocks/>
            </p:cNvGrpSpPr>
            <p:nvPr/>
          </p:nvGrpSpPr>
          <p:grpSpPr bwMode="auto">
            <a:xfrm>
              <a:off x="321" y="424"/>
              <a:ext cx="640" cy="648"/>
              <a:chOff x="0" y="0"/>
              <a:chExt cx="640" cy="648"/>
            </a:xfrm>
          </p:grpSpPr>
          <p:sp>
            <p:nvSpPr>
              <p:cNvPr id="22561" name="Oval 33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2" name="Rectangle 34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3" name="Oval 35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4" name="Line 36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5" name="Line 37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2566" name="Line 38"/>
            <p:cNvSpPr>
              <a:spLocks noChangeShapeType="1"/>
            </p:cNvSpPr>
            <p:nvPr/>
          </p:nvSpPr>
          <p:spPr bwMode="auto">
            <a:xfrm>
              <a:off x="641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2567" name="Rectangle 39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  <p:sp>
        <p:nvSpPr>
          <p:cNvPr id="22568" name="Rectangle 4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6367" y="1410891"/>
            <a:ext cx="6715125" cy="233957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4288" tIns="32144" rIns="0" bIns="32144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500"/>
              <a:t>Unsupervised or Supervised Objective</a:t>
            </a:r>
          </a:p>
          <a:p>
            <a:pPr>
              <a:spcBef>
                <a:spcPts val="844"/>
              </a:spcBef>
            </a:pPr>
            <a:r>
              <a:rPr lang="en-US" sz="2500"/>
              <a:t>Minibatch Stochastic Gradient Descent (SGD)</a:t>
            </a:r>
          </a:p>
          <a:p>
            <a:pPr>
              <a:spcBef>
                <a:spcPts val="844"/>
              </a:spcBef>
            </a:pPr>
            <a:r>
              <a:rPr lang="en-US" sz="2500"/>
              <a:t>Model parameters sharded by partition</a:t>
            </a:r>
          </a:p>
          <a:p>
            <a:pPr>
              <a:spcBef>
                <a:spcPts val="844"/>
              </a:spcBef>
            </a:pPr>
            <a:r>
              <a:rPr lang="en-US" sz="2500"/>
              <a:t>10s, 100s, or 1000s of cores per model</a:t>
            </a:r>
            <a:br>
              <a:rPr lang="en-US" sz="2500"/>
            </a:br>
            <a:endParaRPr lang="en-US" sz="2500"/>
          </a:p>
        </p:txBody>
      </p:sp>
      <p:sp>
        <p:nvSpPr>
          <p:cNvPr id="22569" name="Rectangle 41"/>
          <p:cNvSpPr>
            <a:spLocks/>
          </p:cNvSpPr>
          <p:nvPr/>
        </p:nvSpPr>
        <p:spPr bwMode="auto">
          <a:xfrm>
            <a:off x="64741" y="294680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Basic DistBelief Model Training</a:t>
            </a:r>
          </a:p>
        </p:txBody>
      </p:sp>
    </p:spTree>
    <p:extLst>
      <p:ext uri="{BB962C8B-B14F-4D97-AF65-F5344CB8AC3E}">
        <p14:creationId xmlns:p14="http://schemas.microsoft.com/office/powerpoint/2010/main" val="52713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8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848320" y="1616273"/>
            <a:ext cx="580430" cy="580430"/>
            <a:chOff x="0" y="0"/>
            <a:chExt cx="520" cy="520"/>
          </a:xfrm>
        </p:grpSpPr>
        <p:sp>
          <p:nvSpPr>
            <p:cNvPr id="23555" name="AutoShape 3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56" name="Group 4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57" name="Rectangle 5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58" name="Rectangle 6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59" name="Rectangle 7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0" name="Rectangle 8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561" name="Group 9"/>
          <p:cNvGrpSpPr>
            <a:grpSpLocks/>
          </p:cNvGrpSpPr>
          <p:nvPr/>
        </p:nvGrpSpPr>
        <p:grpSpPr bwMode="auto">
          <a:xfrm>
            <a:off x="1518047" y="1616273"/>
            <a:ext cx="580430" cy="580430"/>
            <a:chOff x="0" y="0"/>
            <a:chExt cx="520" cy="520"/>
          </a:xfrm>
        </p:grpSpPr>
        <p:sp>
          <p:nvSpPr>
            <p:cNvPr id="23562" name="AutoShape 10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63" name="Group 11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64" name="Rectangle 12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5" name="Rectangle 1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6" name="Rectangle 14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7" name="Rectangle 15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568" name="Group 16"/>
          <p:cNvGrpSpPr>
            <a:grpSpLocks/>
          </p:cNvGrpSpPr>
          <p:nvPr/>
        </p:nvGrpSpPr>
        <p:grpSpPr bwMode="auto">
          <a:xfrm>
            <a:off x="848320" y="2286000"/>
            <a:ext cx="580430" cy="580430"/>
            <a:chOff x="0" y="0"/>
            <a:chExt cx="520" cy="520"/>
          </a:xfrm>
        </p:grpSpPr>
        <p:sp>
          <p:nvSpPr>
            <p:cNvPr id="23569" name="AutoShape 17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70" name="Group 18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71" name="Rectangle 19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2" name="Rectangle 20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3" name="Rectangle 21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4" name="Rectangle 22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575" name="Group 23"/>
          <p:cNvGrpSpPr>
            <a:grpSpLocks/>
          </p:cNvGrpSpPr>
          <p:nvPr/>
        </p:nvGrpSpPr>
        <p:grpSpPr bwMode="auto">
          <a:xfrm>
            <a:off x="1518047" y="2286000"/>
            <a:ext cx="580430" cy="580430"/>
            <a:chOff x="0" y="0"/>
            <a:chExt cx="520" cy="520"/>
          </a:xfrm>
        </p:grpSpPr>
        <p:sp>
          <p:nvSpPr>
            <p:cNvPr id="23576" name="AutoShape 24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77" name="Group 25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78" name="Rectangle 26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9" name="Rectangle 27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0" name="Rectangle 28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1" name="Rectangle 29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3582" name="Rectangle 30"/>
          <p:cNvSpPr>
            <a:spLocks/>
          </p:cNvSpPr>
          <p:nvPr/>
        </p:nvSpPr>
        <p:spPr bwMode="auto">
          <a:xfrm>
            <a:off x="759023" y="1526977"/>
            <a:ext cx="1428750" cy="142875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3583" name="Group 31"/>
          <p:cNvGrpSpPr>
            <a:grpSpLocks/>
          </p:cNvGrpSpPr>
          <p:nvPr/>
        </p:nvGrpSpPr>
        <p:grpSpPr bwMode="auto">
          <a:xfrm>
            <a:off x="756791" y="3062884"/>
            <a:ext cx="1935586" cy="1628551"/>
            <a:chOff x="0" y="0"/>
            <a:chExt cx="1733" cy="1459"/>
          </a:xfrm>
        </p:grpSpPr>
        <p:grpSp>
          <p:nvGrpSpPr>
            <p:cNvPr id="23584" name="Group 32"/>
            <p:cNvGrpSpPr>
              <a:grpSpLocks/>
            </p:cNvGrpSpPr>
            <p:nvPr/>
          </p:nvGrpSpPr>
          <p:grpSpPr bwMode="auto">
            <a:xfrm>
              <a:off x="321" y="424"/>
              <a:ext cx="640" cy="648"/>
              <a:chOff x="0" y="0"/>
              <a:chExt cx="640" cy="648"/>
            </a:xfrm>
          </p:grpSpPr>
          <p:sp>
            <p:nvSpPr>
              <p:cNvPr id="23585" name="Oval 33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6" name="Rectangle 34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7" name="Oval 35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8" name="Line 36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9" name="Line 37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3590" name="Line 38"/>
            <p:cNvSpPr>
              <a:spLocks noChangeShapeType="1"/>
            </p:cNvSpPr>
            <p:nvPr/>
          </p:nvSpPr>
          <p:spPr bwMode="auto">
            <a:xfrm>
              <a:off x="641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3591" name="Rectangle 39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  <p:sp>
        <p:nvSpPr>
          <p:cNvPr id="23592" name="Rectangle 40"/>
          <p:cNvSpPr>
            <a:spLocks/>
          </p:cNvSpPr>
          <p:nvPr/>
        </p:nvSpPr>
        <p:spPr bwMode="auto">
          <a:xfrm>
            <a:off x="64741" y="294680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Basic DistBelief Model Training</a:t>
            </a:r>
          </a:p>
        </p:txBody>
      </p:sp>
      <p:sp>
        <p:nvSpPr>
          <p:cNvPr id="23594" name="Rectangle 42"/>
          <p:cNvSpPr>
            <a:spLocks/>
          </p:cNvSpPr>
          <p:nvPr/>
        </p:nvSpPr>
        <p:spPr bwMode="auto">
          <a:xfrm>
            <a:off x="3321707" y="1095576"/>
            <a:ext cx="5206008" cy="464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Parallelize across ~100 machines (~1600 cores). </a:t>
            </a:r>
          </a:p>
          <a:p>
            <a:pPr algn="l">
              <a:spcBef>
                <a:spcPct val="0"/>
              </a:spcBef>
            </a:pPr>
            <a:endParaRPr lang="en-US" sz="2500" dirty="0" smtClean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But 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training is still slow with large data </a:t>
            </a: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sets.</a:t>
            </a:r>
          </a:p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Add another 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dimension of parallelism, and have multiple model instances </a:t>
            </a: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in parallel. </a:t>
            </a: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904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1"/>
          <p:cNvGrpSpPr>
            <a:grpSpLocks/>
          </p:cNvGrpSpPr>
          <p:nvPr/>
        </p:nvGrpSpPr>
        <p:grpSpPr bwMode="auto">
          <a:xfrm>
            <a:off x="695401" y="3339704"/>
            <a:ext cx="1010171" cy="1928813"/>
            <a:chOff x="0" y="0"/>
            <a:chExt cx="904" cy="1728"/>
          </a:xfrm>
        </p:grpSpPr>
        <p:sp>
          <p:nvSpPr>
            <p:cNvPr id="24578" name="AutoShape 2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579" name="Group 3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580" name="Rectangle 4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1" name="Rectangle 5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2" name="Rectangle 6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3" name="Rectangle 7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584" name="AutoShape 8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585" name="Group 9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586" name="Rectangle 10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7" name="Rectangle 11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8" name="Rectangle 12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9" name="Rectangle 13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590" name="AutoShape 14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591" name="Group 15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592" name="Rectangle 16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93" name="Rectangle 17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94" name="Rectangle 18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95" name="Rectangle 19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596" name="AutoShape 20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597" name="Group 21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598" name="Rectangle 22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99" name="Rectangle 23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00" name="Rectangle 24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01" name="Rectangle 25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02" name="Rectangle 26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3" name="Oval 27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4" name="Rectangle 28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5" name="Oval 29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6" name="Line 30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7" name="Line 31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8" name="Line 32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4609" name="Rectangle 33"/>
          <p:cNvSpPr>
            <a:spLocks/>
          </p:cNvSpPr>
          <p:nvPr/>
        </p:nvSpPr>
        <p:spPr bwMode="auto">
          <a:xfrm>
            <a:off x="64741" y="294680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Two Approaches to Multi-Model Training</a:t>
            </a:r>
          </a:p>
        </p:txBody>
      </p:sp>
      <p:grpSp>
        <p:nvGrpSpPr>
          <p:cNvPr id="24610" name="Group 34"/>
          <p:cNvGrpSpPr>
            <a:grpSpLocks/>
          </p:cNvGrpSpPr>
          <p:nvPr/>
        </p:nvGrpSpPr>
        <p:grpSpPr bwMode="auto">
          <a:xfrm>
            <a:off x="2044898" y="3339704"/>
            <a:ext cx="1009055" cy="1928813"/>
            <a:chOff x="0" y="0"/>
            <a:chExt cx="904" cy="1728"/>
          </a:xfrm>
        </p:grpSpPr>
        <p:sp>
          <p:nvSpPr>
            <p:cNvPr id="24611" name="AutoShape 35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12" name="Group 36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613" name="Rectangle 37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14" name="Rectangle 38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15" name="Rectangle 39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16" name="Rectangle 40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17" name="AutoShape 41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18" name="Group 42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619" name="Rectangle 43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0" name="Rectangle 44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1" name="Rectangle 45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2" name="Rectangle 46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23" name="AutoShape 47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24" name="Group 48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625" name="Rectangle 49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6" name="Rectangle 50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7" name="Rectangle 51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8" name="Rectangle 52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29" name="AutoShape 53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30" name="Group 54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631" name="Rectangle 55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32" name="Rectangle 56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33" name="Rectangle 57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34" name="Rectangle 58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35" name="Rectangle 59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36" name="Oval 60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37" name="Rectangle 61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38" name="Oval 62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39" name="Line 63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40" name="Line 64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41" name="Line 65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4642" name="Group 66"/>
          <p:cNvGrpSpPr>
            <a:grpSpLocks/>
          </p:cNvGrpSpPr>
          <p:nvPr/>
        </p:nvGrpSpPr>
        <p:grpSpPr bwMode="auto">
          <a:xfrm>
            <a:off x="3393282" y="3339704"/>
            <a:ext cx="1009055" cy="1928813"/>
            <a:chOff x="0" y="0"/>
            <a:chExt cx="904" cy="1728"/>
          </a:xfrm>
        </p:grpSpPr>
        <p:sp>
          <p:nvSpPr>
            <p:cNvPr id="24643" name="AutoShape 67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44" name="Group 68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645" name="Rectangle 69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46" name="Rectangle 70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47" name="Rectangle 71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48" name="Rectangle 72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49" name="AutoShape 73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50" name="Group 74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651" name="Rectangle 75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2" name="Rectangle 76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3" name="Rectangle 77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4" name="Rectangle 78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55" name="AutoShape 79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56" name="Group 80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657" name="Rectangle 81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8" name="Rectangle 82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9" name="Rectangle 83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60" name="Rectangle 84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61" name="AutoShape 85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62" name="Group 86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663" name="Rectangle 87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64" name="Rectangle 88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65" name="Rectangle 89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66" name="Rectangle 90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67" name="Rectangle 91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68" name="Oval 92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69" name="Rectangle 93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70" name="Oval 94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71" name="Line 95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72" name="Line 96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73" name="Line 97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4674" name="Group 98"/>
          <p:cNvGrpSpPr>
            <a:grpSpLocks/>
          </p:cNvGrpSpPr>
          <p:nvPr/>
        </p:nvGrpSpPr>
        <p:grpSpPr bwMode="auto">
          <a:xfrm>
            <a:off x="4741665" y="3339704"/>
            <a:ext cx="1009055" cy="1928813"/>
            <a:chOff x="0" y="0"/>
            <a:chExt cx="904" cy="1728"/>
          </a:xfrm>
        </p:grpSpPr>
        <p:sp>
          <p:nvSpPr>
            <p:cNvPr id="24675" name="AutoShape 99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76" name="Group 100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677" name="Rectangle 101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78" name="Rectangle 102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79" name="Rectangle 103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80" name="Rectangle 104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81" name="AutoShape 105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82" name="Group 106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683" name="Rectangle 107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84" name="Rectangle 108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85" name="Rectangle 109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86" name="Rectangle 110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87" name="AutoShape 111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88" name="Group 112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689" name="Rectangle 113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0" name="Rectangle 114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1" name="Rectangle 115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2" name="Rectangle 116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93" name="AutoShape 117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94" name="Group 118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695" name="Rectangle 119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6" name="Rectangle 120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7" name="Rectangle 121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8" name="Rectangle 122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99" name="Rectangle 123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0" name="Oval 124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1" name="Rectangle 125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2" name="Oval 126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3" name="Line 127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4" name="Line 128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5" name="Line 129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4706" name="Group 130"/>
          <p:cNvGrpSpPr>
            <a:grpSpLocks/>
          </p:cNvGrpSpPr>
          <p:nvPr/>
        </p:nvGrpSpPr>
        <p:grpSpPr bwMode="auto">
          <a:xfrm>
            <a:off x="6090047" y="3339704"/>
            <a:ext cx="1009055" cy="1928813"/>
            <a:chOff x="0" y="0"/>
            <a:chExt cx="904" cy="1728"/>
          </a:xfrm>
        </p:grpSpPr>
        <p:sp>
          <p:nvSpPr>
            <p:cNvPr id="24707" name="AutoShape 131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08" name="Group 132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709" name="Rectangle 133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0" name="Rectangle 134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1" name="Rectangle 135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2" name="Rectangle 136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13" name="AutoShape 137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14" name="Group 138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715" name="Rectangle 139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6" name="Rectangle 140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7" name="Rectangle 141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8" name="Rectangle 142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19" name="AutoShape 143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20" name="Group 144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721" name="Rectangle 145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2" name="Rectangle 146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3" name="Rectangle 147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4" name="Rectangle 148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25" name="AutoShape 149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26" name="Group 150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727" name="Rectangle 151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8" name="Rectangle 152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9" name="Rectangle 153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30" name="Rectangle 154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31" name="Rectangle 155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2" name="Oval 156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3" name="Rectangle 157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4" name="Oval 158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5" name="Line 159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6" name="Line 160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7" name="Line 161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4738" name="Group 162"/>
          <p:cNvGrpSpPr>
            <a:grpSpLocks/>
          </p:cNvGrpSpPr>
          <p:nvPr/>
        </p:nvGrpSpPr>
        <p:grpSpPr bwMode="auto">
          <a:xfrm>
            <a:off x="7438430" y="3339704"/>
            <a:ext cx="1009055" cy="1928813"/>
            <a:chOff x="0" y="0"/>
            <a:chExt cx="904" cy="1728"/>
          </a:xfrm>
        </p:grpSpPr>
        <p:sp>
          <p:nvSpPr>
            <p:cNvPr id="24739" name="AutoShape 163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40" name="Group 164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741" name="Rectangle 165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2" name="Rectangle 166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3" name="Rectangle 167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4" name="Rectangle 168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45" name="AutoShape 169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46" name="Group 170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747" name="Rectangle 171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8" name="Rectangle 172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9" name="Rectangle 173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50" name="Rectangle 174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51" name="AutoShape 175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52" name="Group 176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753" name="Rectangle 177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54" name="Rectangle 178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55" name="Rectangle 179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56" name="Rectangle 180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57" name="AutoShape 181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58" name="Group 182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759" name="Rectangle 183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60" name="Rectangle 184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61" name="Rectangle 185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62" name="Rectangle 186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63" name="Rectangle 187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4" name="Oval 188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5" name="Rectangle 189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6" name="Oval 190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7" name="Line 191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8" name="Line 192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9" name="Line 193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4770" name="Rectangle 194"/>
          <p:cNvSpPr>
            <a:spLocks/>
          </p:cNvSpPr>
          <p:nvPr/>
        </p:nvSpPr>
        <p:spPr bwMode="auto">
          <a:xfrm>
            <a:off x="1225599" y="1410891"/>
            <a:ext cx="6697266" cy="116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(1)  Downpour: Asynchronous Distributed SGD</a:t>
            </a:r>
          </a:p>
          <a:p>
            <a:pPr algn="l"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(2)  Sandblaster: Distributed L-BFGS</a:t>
            </a:r>
          </a:p>
        </p:txBody>
      </p:sp>
    </p:spTree>
    <p:extLst>
      <p:ext uri="{BB962C8B-B14F-4D97-AF65-F5344CB8AC3E}">
        <p14:creationId xmlns:p14="http://schemas.microsoft.com/office/powerpoint/2010/main" val="3779914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70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1"/>
          <p:cNvGrpSpPr>
            <a:grpSpLocks/>
          </p:cNvGrpSpPr>
          <p:nvPr/>
        </p:nvGrpSpPr>
        <p:grpSpPr bwMode="auto">
          <a:xfrm>
            <a:off x="2580680" y="2348508"/>
            <a:ext cx="937617" cy="1035844"/>
            <a:chOff x="0" y="0"/>
            <a:chExt cx="840" cy="928"/>
          </a:xfrm>
        </p:grpSpPr>
        <p:sp>
          <p:nvSpPr>
            <p:cNvPr id="25602" name="Line 2"/>
            <p:cNvSpPr>
              <a:spLocks noChangeShapeType="1"/>
            </p:cNvSpPr>
            <p:nvPr/>
          </p:nvSpPr>
          <p:spPr bwMode="auto">
            <a:xfrm flipH="1">
              <a:off x="0" y="0"/>
              <a:ext cx="400" cy="92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03" name="Rectangle 3"/>
            <p:cNvSpPr>
              <a:spLocks/>
            </p:cNvSpPr>
            <p:nvPr/>
          </p:nvSpPr>
          <p:spPr bwMode="auto">
            <a:xfrm>
              <a:off x="176" y="252"/>
              <a:ext cx="664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 i="1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</a:p>
          </p:txBody>
        </p:sp>
      </p:grp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1741289" y="3446860"/>
            <a:ext cx="1428750" cy="2536031"/>
            <a:chOff x="0" y="0"/>
            <a:chExt cx="1280" cy="2272"/>
          </a:xfrm>
        </p:grpSpPr>
        <p:grpSp>
          <p:nvGrpSpPr>
            <p:cNvPr id="25605" name="Group 5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5606" name="AutoShape 6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07" name="Group 7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08" name="Rectangle 8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09" name="Rectangle 9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0" name="Rectangle 10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1" name="Rectangle 11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5612" name="Group 12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5613" name="AutoShape 13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14" name="Group 14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15" name="Rectangle 1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6" name="Rectangle 1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7" name="Rectangle 1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8" name="Rectangle 1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5619" name="Group 19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5620" name="AutoShape 20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21" name="Group 21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22" name="Rectangle 22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23" name="Rectangle 23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24" name="Rectangle 24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25" name="Rectangle 25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5626" name="Group 26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5627" name="AutoShape 27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28" name="Group 28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29" name="Rectangle 29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0" name="Rectangle 30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1" name="Rectangle 31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2" name="Rectangle 32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5633" name="Rectangle 33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5634" name="Group 34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5635" name="Group 35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5636" name="Oval 36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7" name="Rectangle 37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8" name="Oval 38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4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5641" name="Line 41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5642" name="Rectangle 42"/>
          <p:cNvSpPr>
            <a:spLocks/>
          </p:cNvSpPr>
          <p:nvPr/>
        </p:nvSpPr>
        <p:spPr bwMode="auto">
          <a:xfrm>
            <a:off x="131714" y="3728144"/>
            <a:ext cx="144660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  <a:p>
            <a:pPr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25643" name="Rectangle 43"/>
          <p:cNvSpPr>
            <a:spLocks/>
          </p:cNvSpPr>
          <p:nvPr/>
        </p:nvSpPr>
        <p:spPr bwMode="auto">
          <a:xfrm>
            <a:off x="823799" y="5222779"/>
            <a:ext cx="685285" cy="77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Data</a:t>
            </a:r>
          </a:p>
          <a:p>
            <a:pPr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grpSp>
        <p:nvGrpSpPr>
          <p:cNvPr id="25644" name="Group 44"/>
          <p:cNvGrpSpPr>
            <a:grpSpLocks/>
          </p:cNvGrpSpPr>
          <p:nvPr/>
        </p:nvGrpSpPr>
        <p:grpSpPr bwMode="auto">
          <a:xfrm>
            <a:off x="1777008" y="2348508"/>
            <a:ext cx="982266" cy="1035844"/>
            <a:chOff x="0" y="0"/>
            <a:chExt cx="880" cy="928"/>
          </a:xfrm>
        </p:grpSpPr>
        <p:sp>
          <p:nvSpPr>
            <p:cNvPr id="25645" name="Line 45"/>
            <p:cNvSpPr>
              <a:spLocks noChangeShapeType="1"/>
            </p:cNvSpPr>
            <p:nvPr/>
          </p:nvSpPr>
          <p:spPr bwMode="auto">
            <a:xfrm flipH="1">
              <a:off x="480" y="0"/>
              <a:ext cx="400" cy="92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46" name="Rectangle 46"/>
            <p:cNvSpPr>
              <a:spLocks/>
            </p:cNvSpPr>
            <p:nvPr/>
          </p:nvSpPr>
          <p:spPr bwMode="auto">
            <a:xfrm>
              <a:off x="0" y="248"/>
              <a:ext cx="664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∆</a:t>
              </a:r>
              <a:r>
                <a:rPr lang="en-US" sz="2500" i="1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</a:p>
          </p:txBody>
        </p:sp>
      </p:grpSp>
      <p:grpSp>
        <p:nvGrpSpPr>
          <p:cNvPr id="25647" name="Group 47"/>
          <p:cNvGrpSpPr>
            <a:grpSpLocks/>
          </p:cNvGrpSpPr>
          <p:nvPr/>
        </p:nvGrpSpPr>
        <p:grpSpPr bwMode="auto">
          <a:xfrm>
            <a:off x="2580680" y="2348508"/>
            <a:ext cx="937617" cy="1035844"/>
            <a:chOff x="0" y="0"/>
            <a:chExt cx="840" cy="928"/>
          </a:xfrm>
        </p:grpSpPr>
        <p:sp>
          <p:nvSpPr>
            <p:cNvPr id="25648" name="Line 48"/>
            <p:cNvSpPr>
              <a:spLocks noChangeShapeType="1"/>
            </p:cNvSpPr>
            <p:nvPr/>
          </p:nvSpPr>
          <p:spPr bwMode="auto">
            <a:xfrm flipH="1">
              <a:off x="0" y="0"/>
              <a:ext cx="400" cy="928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49" name="Rectangle 49"/>
            <p:cNvSpPr>
              <a:spLocks/>
            </p:cNvSpPr>
            <p:nvPr/>
          </p:nvSpPr>
          <p:spPr bwMode="auto">
            <a:xfrm>
              <a:off x="176" y="248"/>
              <a:ext cx="664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 i="1">
                  <a:solidFill>
                    <a:srgbClr val="001F67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  <a:r>
                <a:rPr lang="ja-JP" altLang="en-US" sz="2500">
                  <a:solidFill>
                    <a:srgbClr val="001F67"/>
                  </a:solidFill>
                  <a:latin typeface="Arial"/>
                  <a:ea typeface="ＭＳ Ｐゴシック" charset="0"/>
                  <a:cs typeface="Gill Sans" charset="0"/>
                  <a:sym typeface="Gill Sans" charset="0"/>
                </a:rPr>
                <a:t>’</a:t>
              </a:r>
              <a:endParaRPr lang="en-US" sz="2500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25650" name="Rectangle 50"/>
          <p:cNvSpPr>
            <a:spLocks/>
          </p:cNvSpPr>
          <p:nvPr/>
        </p:nvSpPr>
        <p:spPr bwMode="auto">
          <a:xfrm>
            <a:off x="4670227" y="977801"/>
            <a:ext cx="2044898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= 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 + ∆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</a:p>
        </p:txBody>
      </p:sp>
      <p:sp>
        <p:nvSpPr>
          <p:cNvPr id="25651" name="Rectangle 5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Parallelize across different model instances</a:t>
            </a:r>
            <a:endParaRPr lang="en-US" sz="3000" u="sng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grpSp>
        <p:nvGrpSpPr>
          <p:cNvPr id="25652" name="Group 52"/>
          <p:cNvGrpSpPr>
            <a:grpSpLocks/>
          </p:cNvGrpSpPr>
          <p:nvPr/>
        </p:nvGrpSpPr>
        <p:grpSpPr bwMode="auto">
          <a:xfrm>
            <a:off x="2178844" y="1518048"/>
            <a:ext cx="4777383" cy="759023"/>
            <a:chOff x="0" y="0"/>
            <a:chExt cx="4280" cy="680"/>
          </a:xfrm>
        </p:grpSpPr>
        <p:sp>
          <p:nvSpPr>
            <p:cNvPr id="25653" name="AutoShape 53"/>
            <p:cNvSpPr>
              <a:spLocks/>
            </p:cNvSpPr>
            <p:nvPr/>
          </p:nvSpPr>
          <p:spPr bwMode="auto">
            <a:xfrm>
              <a:off x="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4" name="Rectangle 54"/>
            <p:cNvSpPr>
              <a:spLocks/>
            </p:cNvSpPr>
            <p:nvPr/>
          </p:nvSpPr>
          <p:spPr bwMode="auto">
            <a:xfrm>
              <a:off x="0" y="0"/>
              <a:ext cx="4280" cy="6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5" name="AutoShape 55"/>
            <p:cNvSpPr>
              <a:spLocks/>
            </p:cNvSpPr>
            <p:nvPr/>
          </p:nvSpPr>
          <p:spPr bwMode="auto">
            <a:xfrm>
              <a:off x="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6" name="AutoShape 56"/>
            <p:cNvSpPr>
              <a:spLocks/>
            </p:cNvSpPr>
            <p:nvPr/>
          </p:nvSpPr>
          <p:spPr bwMode="auto">
            <a:xfrm>
              <a:off x="12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7" name="AutoShape 57"/>
            <p:cNvSpPr>
              <a:spLocks/>
            </p:cNvSpPr>
            <p:nvPr/>
          </p:nvSpPr>
          <p:spPr bwMode="auto">
            <a:xfrm>
              <a:off x="18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8" name="AutoShape 58"/>
            <p:cNvSpPr>
              <a:spLocks/>
            </p:cNvSpPr>
            <p:nvPr/>
          </p:nvSpPr>
          <p:spPr bwMode="auto">
            <a:xfrm>
              <a:off x="24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9" name="AutoShape 59"/>
            <p:cNvSpPr>
              <a:spLocks/>
            </p:cNvSpPr>
            <p:nvPr/>
          </p:nvSpPr>
          <p:spPr bwMode="auto">
            <a:xfrm>
              <a:off x="30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60" name="AutoShape 60"/>
            <p:cNvSpPr>
              <a:spLocks/>
            </p:cNvSpPr>
            <p:nvPr/>
          </p:nvSpPr>
          <p:spPr bwMode="auto">
            <a:xfrm>
              <a:off x="3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5661" name="Rectangle 61"/>
          <p:cNvSpPr>
            <a:spLocks/>
          </p:cNvSpPr>
          <p:nvPr/>
        </p:nvSpPr>
        <p:spPr bwMode="auto">
          <a:xfrm>
            <a:off x="2190006" y="1086647"/>
            <a:ext cx="2560797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Parameter Server</a:t>
            </a:r>
          </a:p>
        </p:txBody>
      </p:sp>
      <p:grpSp>
        <p:nvGrpSpPr>
          <p:cNvPr id="25662" name="Group 62"/>
          <p:cNvGrpSpPr>
            <a:grpSpLocks/>
          </p:cNvGrpSpPr>
          <p:nvPr/>
        </p:nvGrpSpPr>
        <p:grpSpPr bwMode="auto">
          <a:xfrm>
            <a:off x="1777008" y="2348508"/>
            <a:ext cx="982266" cy="1035844"/>
            <a:chOff x="0" y="0"/>
            <a:chExt cx="880" cy="928"/>
          </a:xfrm>
        </p:grpSpPr>
        <p:sp>
          <p:nvSpPr>
            <p:cNvPr id="25663" name="Line 63"/>
            <p:cNvSpPr>
              <a:spLocks noChangeShapeType="1"/>
            </p:cNvSpPr>
            <p:nvPr/>
          </p:nvSpPr>
          <p:spPr bwMode="auto">
            <a:xfrm flipH="1">
              <a:off x="480" y="0"/>
              <a:ext cx="400" cy="92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64" name="Rectangle 64"/>
            <p:cNvSpPr>
              <a:spLocks/>
            </p:cNvSpPr>
            <p:nvPr/>
          </p:nvSpPr>
          <p:spPr bwMode="auto">
            <a:xfrm>
              <a:off x="0" y="248"/>
              <a:ext cx="664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∆</a:t>
              </a:r>
              <a:r>
                <a:rPr lang="en-US" sz="2500" i="1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  <a:r>
                <a:rPr lang="ja-JP" altLang="en-US" sz="2500" i="1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  <a:sym typeface="Gill Sans" charset="0"/>
                </a:rPr>
                <a:t>’</a:t>
              </a:r>
              <a:endPara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25665" name="Rectangle 65"/>
          <p:cNvSpPr>
            <a:spLocks/>
          </p:cNvSpPr>
          <p:nvPr/>
        </p:nvSpPr>
        <p:spPr bwMode="auto">
          <a:xfrm>
            <a:off x="4670227" y="982266"/>
            <a:ext cx="3012578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 dirty="0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 dirty="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’’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= </a:t>
            </a:r>
            <a:r>
              <a:rPr lang="en-US" sz="25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 i="1" dirty="0">
                <a:solidFill>
                  <a:srgbClr val="000000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 + ∆</a:t>
            </a:r>
            <a:r>
              <a:rPr lang="en-US" sz="25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 i="1" dirty="0">
                <a:solidFill>
                  <a:srgbClr val="000000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endParaRPr lang="en-US" sz="2500" i="1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06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50" grpId="0" autoUpdateAnimBg="0"/>
      <p:bldP spid="25650" grpId="1" autoUpdateAnimBg="0"/>
      <p:bldP spid="2566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1"/>
          <p:cNvGrpSpPr>
            <a:grpSpLocks/>
          </p:cNvGrpSpPr>
          <p:nvPr/>
        </p:nvGrpSpPr>
        <p:grpSpPr bwMode="auto">
          <a:xfrm>
            <a:off x="1741289" y="3446860"/>
            <a:ext cx="1428750" cy="2536031"/>
            <a:chOff x="0" y="0"/>
            <a:chExt cx="1280" cy="2272"/>
          </a:xfrm>
        </p:grpSpPr>
        <p:grpSp>
          <p:nvGrpSpPr>
            <p:cNvPr id="26626" name="Group 2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6627" name="AutoShape 3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28" name="Group 4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29" name="Rectangle 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0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1" name="Rectangle 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2" name="Rectangle 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33" name="Group 9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6634" name="AutoShape 10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35" name="Group 11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36" name="Rectangle 12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7" name="Rectangle 13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8" name="Rectangle 14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9" name="Rectangle 15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40" name="Group 16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6641" name="AutoShape 17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42" name="Group 18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43" name="Rectangle 19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44" name="Rectangle 20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45" name="Rectangle 21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46" name="Rectangle 22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47" name="Group 23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6648" name="AutoShape 24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49" name="Group 25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50" name="Rectangle 26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1" name="Rectangle 27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2" name="Rectangle 28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3" name="Rectangle 29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6654" name="Rectangle 30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6655" name="Group 31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6656" name="Group 32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6657" name="Oval 33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8" name="Rectangle 34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9" name="Oval 35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0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1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6662" name="Line 38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6663" name="Group 39"/>
          <p:cNvGrpSpPr>
            <a:grpSpLocks/>
          </p:cNvGrpSpPr>
          <p:nvPr/>
        </p:nvGrpSpPr>
        <p:grpSpPr bwMode="auto">
          <a:xfrm>
            <a:off x="3857625" y="3446860"/>
            <a:ext cx="1428750" cy="2536031"/>
            <a:chOff x="0" y="0"/>
            <a:chExt cx="1280" cy="2272"/>
          </a:xfrm>
        </p:grpSpPr>
        <p:grpSp>
          <p:nvGrpSpPr>
            <p:cNvPr id="26664" name="Group 40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6665" name="AutoShape 41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66" name="Group 42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67" name="Rectangle 43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8" name="Rectangle 44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9" name="Rectangle 45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0" name="Rectangle 46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71" name="Group 47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6672" name="AutoShape 48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73" name="Group 49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74" name="Rectangle 50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5" name="Rectangle 51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6" name="Rectangle 52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7" name="Rectangle 53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78" name="Group 54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6679" name="AutoShape 55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80" name="Group 56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81" name="Rectangle 57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2" name="Rectangle 58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3" name="Rectangle 59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4" name="Rectangle 60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85" name="Group 61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6686" name="AutoShape 62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87" name="Group 63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88" name="Rectangle 64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9" name="Rectangle 65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0" name="Rectangle 66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1" name="Rectangle 67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6692" name="Rectangle 68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6693" name="Group 69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6694" name="Group 70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6695" name="Oval 71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6" name="Rectangle 72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7" name="Oval 73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8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9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6700" name="Line 76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6701" name="Group 77"/>
          <p:cNvGrpSpPr>
            <a:grpSpLocks/>
          </p:cNvGrpSpPr>
          <p:nvPr/>
        </p:nvGrpSpPr>
        <p:grpSpPr bwMode="auto">
          <a:xfrm>
            <a:off x="5973961" y="3446860"/>
            <a:ext cx="1428750" cy="2536031"/>
            <a:chOff x="0" y="0"/>
            <a:chExt cx="1280" cy="2272"/>
          </a:xfrm>
        </p:grpSpPr>
        <p:grpSp>
          <p:nvGrpSpPr>
            <p:cNvPr id="26702" name="Group 78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6703" name="AutoShape 79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04" name="Group 80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05" name="Rectangle 81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06" name="Rectangle 82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07" name="Rectangle 83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08" name="Rectangle 84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709" name="Group 85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6710" name="AutoShape 86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11" name="Group 87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12" name="Rectangle 88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13" name="Rectangle 89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14" name="Rectangle 90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15" name="Rectangle 91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716" name="Group 92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6717" name="AutoShape 93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18" name="Group 94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19" name="Rectangle 9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0" name="Rectangle 9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1" name="Rectangle 9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2" name="Rectangle 9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723" name="Group 99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6724" name="AutoShape 100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25" name="Group 101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26" name="Rectangle 102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7" name="Rectangle 103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8" name="Rectangle 104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9" name="Rectangle 105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6730" name="Rectangle 106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6731" name="Group 107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6732" name="Group 108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6733" name="Oval 109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4" name="Rectangle 110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5" name="Oval 111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6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7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6738" name="Line 114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6739" name="Group 115"/>
          <p:cNvGrpSpPr>
            <a:grpSpLocks/>
          </p:cNvGrpSpPr>
          <p:nvPr/>
        </p:nvGrpSpPr>
        <p:grpSpPr bwMode="auto">
          <a:xfrm>
            <a:off x="2178844" y="1518048"/>
            <a:ext cx="4777383" cy="759023"/>
            <a:chOff x="0" y="0"/>
            <a:chExt cx="4280" cy="680"/>
          </a:xfrm>
        </p:grpSpPr>
        <p:sp>
          <p:nvSpPr>
            <p:cNvPr id="26740" name="AutoShape 116"/>
            <p:cNvSpPr>
              <a:spLocks/>
            </p:cNvSpPr>
            <p:nvPr/>
          </p:nvSpPr>
          <p:spPr bwMode="auto">
            <a:xfrm>
              <a:off x="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1" name="Rectangle 117"/>
            <p:cNvSpPr>
              <a:spLocks/>
            </p:cNvSpPr>
            <p:nvPr/>
          </p:nvSpPr>
          <p:spPr bwMode="auto">
            <a:xfrm>
              <a:off x="0" y="0"/>
              <a:ext cx="4280" cy="6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2" name="AutoShape 118"/>
            <p:cNvSpPr>
              <a:spLocks/>
            </p:cNvSpPr>
            <p:nvPr/>
          </p:nvSpPr>
          <p:spPr bwMode="auto">
            <a:xfrm>
              <a:off x="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3" name="AutoShape 119"/>
            <p:cNvSpPr>
              <a:spLocks/>
            </p:cNvSpPr>
            <p:nvPr/>
          </p:nvSpPr>
          <p:spPr bwMode="auto">
            <a:xfrm>
              <a:off x="12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4" name="AutoShape 120"/>
            <p:cNvSpPr>
              <a:spLocks/>
            </p:cNvSpPr>
            <p:nvPr/>
          </p:nvSpPr>
          <p:spPr bwMode="auto">
            <a:xfrm>
              <a:off x="18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5" name="AutoShape 121"/>
            <p:cNvSpPr>
              <a:spLocks/>
            </p:cNvSpPr>
            <p:nvPr/>
          </p:nvSpPr>
          <p:spPr bwMode="auto">
            <a:xfrm>
              <a:off x="24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6" name="AutoShape 122"/>
            <p:cNvSpPr>
              <a:spLocks/>
            </p:cNvSpPr>
            <p:nvPr/>
          </p:nvSpPr>
          <p:spPr bwMode="auto">
            <a:xfrm>
              <a:off x="30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7" name="AutoShape 123"/>
            <p:cNvSpPr>
              <a:spLocks/>
            </p:cNvSpPr>
            <p:nvPr/>
          </p:nvSpPr>
          <p:spPr bwMode="auto">
            <a:xfrm>
              <a:off x="3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6748" name="Rectangle 124"/>
          <p:cNvSpPr>
            <a:spLocks/>
          </p:cNvSpPr>
          <p:nvPr/>
        </p:nvSpPr>
        <p:spPr bwMode="auto">
          <a:xfrm>
            <a:off x="2190006" y="1086647"/>
            <a:ext cx="2560797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Parameter Server</a:t>
            </a:r>
          </a:p>
        </p:txBody>
      </p:sp>
      <p:sp>
        <p:nvSpPr>
          <p:cNvPr id="26749" name="Rectangle 125"/>
          <p:cNvSpPr>
            <a:spLocks/>
          </p:cNvSpPr>
          <p:nvPr/>
        </p:nvSpPr>
        <p:spPr bwMode="auto">
          <a:xfrm>
            <a:off x="131714" y="3728144"/>
            <a:ext cx="144660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Workers</a:t>
            </a:r>
          </a:p>
        </p:txBody>
      </p:sp>
      <p:sp>
        <p:nvSpPr>
          <p:cNvPr id="26750" name="Rectangle 126"/>
          <p:cNvSpPr>
            <a:spLocks/>
          </p:cNvSpPr>
          <p:nvPr/>
        </p:nvSpPr>
        <p:spPr bwMode="auto">
          <a:xfrm>
            <a:off x="652477" y="5222779"/>
            <a:ext cx="1027927" cy="77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Data</a:t>
            </a:r>
          </a:p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Shards</a:t>
            </a:r>
          </a:p>
        </p:txBody>
      </p:sp>
      <p:sp>
        <p:nvSpPr>
          <p:cNvPr id="26751" name="Line 127"/>
          <p:cNvSpPr>
            <a:spLocks noChangeShapeType="1"/>
          </p:cNvSpPr>
          <p:nvPr/>
        </p:nvSpPr>
        <p:spPr bwMode="auto">
          <a:xfrm flipH="1">
            <a:off x="2312789" y="2348508"/>
            <a:ext cx="446484" cy="10358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2" name="Line 128"/>
          <p:cNvSpPr>
            <a:spLocks noChangeShapeType="1"/>
          </p:cNvSpPr>
          <p:nvPr/>
        </p:nvSpPr>
        <p:spPr bwMode="auto">
          <a:xfrm flipH="1">
            <a:off x="2580681" y="2348508"/>
            <a:ext cx="446484" cy="1035844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3" name="Line 129"/>
          <p:cNvSpPr>
            <a:spLocks noChangeShapeType="1"/>
          </p:cNvSpPr>
          <p:nvPr/>
        </p:nvSpPr>
        <p:spPr bwMode="auto">
          <a:xfrm>
            <a:off x="6134696" y="2357437"/>
            <a:ext cx="446484" cy="10358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4" name="Line 130"/>
          <p:cNvSpPr>
            <a:spLocks noChangeShapeType="1"/>
          </p:cNvSpPr>
          <p:nvPr/>
        </p:nvSpPr>
        <p:spPr bwMode="auto">
          <a:xfrm>
            <a:off x="6402586" y="2357437"/>
            <a:ext cx="446484" cy="1035844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5" name="Line 131"/>
          <p:cNvSpPr>
            <a:spLocks noChangeShapeType="1"/>
          </p:cNvSpPr>
          <p:nvPr/>
        </p:nvSpPr>
        <p:spPr bwMode="auto">
          <a:xfrm>
            <a:off x="4455914" y="2338462"/>
            <a:ext cx="0" cy="10358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6" name="Line 132"/>
          <p:cNvSpPr>
            <a:spLocks noChangeShapeType="1"/>
          </p:cNvSpPr>
          <p:nvPr/>
        </p:nvSpPr>
        <p:spPr bwMode="auto">
          <a:xfrm>
            <a:off x="4679156" y="2339578"/>
            <a:ext cx="0" cy="1035844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7" name="Rectangle 133"/>
          <p:cNvSpPr>
            <a:spLocks/>
          </p:cNvSpPr>
          <p:nvPr/>
        </p:nvSpPr>
        <p:spPr bwMode="auto">
          <a:xfrm>
            <a:off x="4670227" y="977801"/>
            <a:ext cx="2044898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= 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 + ∆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</a:p>
        </p:txBody>
      </p:sp>
      <p:sp>
        <p:nvSpPr>
          <p:cNvPr id="26758" name="Rectangle 134"/>
          <p:cNvSpPr>
            <a:spLocks/>
          </p:cNvSpPr>
          <p:nvPr/>
        </p:nvSpPr>
        <p:spPr bwMode="auto">
          <a:xfrm>
            <a:off x="1777008" y="2625328"/>
            <a:ext cx="74116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∆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</a:p>
        </p:txBody>
      </p:sp>
      <p:sp>
        <p:nvSpPr>
          <p:cNvPr id="26759" name="Rectangle 135"/>
          <p:cNvSpPr>
            <a:spLocks/>
          </p:cNvSpPr>
          <p:nvPr/>
        </p:nvSpPr>
        <p:spPr bwMode="auto">
          <a:xfrm>
            <a:off x="2777133" y="2625328"/>
            <a:ext cx="741164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endParaRPr lang="en-US" sz="2500">
              <a:solidFill>
                <a:srgbClr val="001F67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138" name="Rectangle 5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Parallelize across different model instances</a:t>
            </a:r>
            <a:endParaRPr lang="en-US" sz="3000" u="sng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895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2762486" y="911468"/>
            <a:ext cx="4301877" cy="3389932"/>
            <a:chOff x="0" y="27"/>
            <a:chExt cx="3854" cy="3037"/>
          </a:xfrm>
        </p:grpSpPr>
        <p:grpSp>
          <p:nvGrpSpPr>
            <p:cNvPr id="27651" name="Group 3"/>
            <p:cNvGrpSpPr>
              <a:grpSpLocks/>
            </p:cNvGrpSpPr>
            <p:nvPr/>
          </p:nvGrpSpPr>
          <p:grpSpPr bwMode="auto">
            <a:xfrm>
              <a:off x="136" y="2051"/>
              <a:ext cx="471" cy="713"/>
              <a:chOff x="0" y="0"/>
              <a:chExt cx="471" cy="712"/>
            </a:xfrm>
          </p:grpSpPr>
          <p:grpSp>
            <p:nvGrpSpPr>
              <p:cNvPr id="27652" name="Group 4"/>
              <p:cNvGrpSpPr>
                <a:grpSpLocks/>
              </p:cNvGrpSpPr>
              <p:nvPr/>
            </p:nvGrpSpPr>
            <p:grpSpPr bwMode="auto">
              <a:xfrm>
                <a:off x="0" y="231"/>
                <a:ext cx="471" cy="481"/>
                <a:chOff x="0" y="0"/>
                <a:chExt cx="471" cy="480"/>
              </a:xfrm>
            </p:grpSpPr>
            <p:sp>
              <p:nvSpPr>
                <p:cNvPr id="27653" name="Oval 5"/>
                <p:cNvSpPr>
                  <a:spLocks/>
                </p:cNvSpPr>
                <p:nvPr/>
              </p:nvSpPr>
              <p:spPr bwMode="auto">
                <a:xfrm>
                  <a:off x="0" y="355"/>
                  <a:ext cx="471" cy="125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4" name="Rectangle 6"/>
                <p:cNvSpPr>
                  <a:spLocks/>
                </p:cNvSpPr>
                <p:nvPr/>
              </p:nvSpPr>
              <p:spPr bwMode="auto">
                <a:xfrm>
                  <a:off x="0" y="77"/>
                  <a:ext cx="471" cy="332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5" name="Oval 7"/>
                <p:cNvSpPr>
                  <a:spLocks/>
                </p:cNvSpPr>
                <p:nvPr/>
              </p:nvSpPr>
              <p:spPr bwMode="auto">
                <a:xfrm>
                  <a:off x="0" y="0"/>
                  <a:ext cx="471" cy="124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6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0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7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471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7658" name="Line 10"/>
              <p:cNvSpPr>
                <a:spLocks noChangeShapeType="1"/>
              </p:cNvSpPr>
              <p:nvPr/>
            </p:nvSpPr>
            <p:spPr bwMode="auto">
              <a:xfrm flipH="1">
                <a:off x="235" y="0"/>
                <a:ext cx="0" cy="28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7659" name="Rectangle 11"/>
            <p:cNvSpPr>
              <a:spLocks/>
            </p:cNvSpPr>
            <p:nvPr/>
          </p:nvSpPr>
          <p:spPr bwMode="auto">
            <a:xfrm>
              <a:off x="770" y="27"/>
              <a:ext cx="154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Parameter Server</a:t>
              </a:r>
            </a:p>
          </p:txBody>
        </p:sp>
        <p:sp>
          <p:nvSpPr>
            <p:cNvPr id="27660" name="Rectangle 12"/>
            <p:cNvSpPr>
              <a:spLocks/>
            </p:cNvSpPr>
            <p:nvPr/>
          </p:nvSpPr>
          <p:spPr bwMode="auto">
            <a:xfrm>
              <a:off x="3022" y="1352"/>
              <a:ext cx="83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17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Slave</a:t>
              </a:r>
              <a:r>
                <a:rPr lang="en-US" sz="17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 </a:t>
              </a:r>
              <a:r>
                <a:rPr lang="en-US" sz="17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models</a:t>
              </a:r>
              <a:endParaRPr lang="en-US" sz="17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  <p:sp>
          <p:nvSpPr>
            <p:cNvPr id="27661" name="Rectangle 13"/>
            <p:cNvSpPr>
              <a:spLocks/>
            </p:cNvSpPr>
            <p:nvPr/>
          </p:nvSpPr>
          <p:spPr bwMode="auto">
            <a:xfrm>
              <a:off x="850" y="2776"/>
              <a:ext cx="12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Data Shards</a:t>
              </a:r>
            </a:p>
          </p:txBody>
        </p:sp>
        <p:grpSp>
          <p:nvGrpSpPr>
            <p:cNvPr id="27662" name="Group 14"/>
            <p:cNvGrpSpPr>
              <a:grpSpLocks/>
            </p:cNvGrpSpPr>
            <p:nvPr/>
          </p:nvGrpSpPr>
          <p:grpSpPr bwMode="auto">
            <a:xfrm>
              <a:off x="0" y="1235"/>
              <a:ext cx="753" cy="753"/>
              <a:chOff x="0" y="0"/>
              <a:chExt cx="753" cy="752"/>
            </a:xfrm>
          </p:grpSpPr>
          <p:sp>
            <p:nvSpPr>
              <p:cNvPr id="27663" name="AutoShape 15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4" name="AutoShape 16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5" name="AutoShape 17"/>
              <p:cNvSpPr>
                <a:spLocks/>
              </p:cNvSpPr>
              <p:nvPr/>
            </p:nvSpPr>
            <p:spPr bwMode="auto">
              <a:xfrm>
                <a:off x="47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6" name="AutoShape 18"/>
              <p:cNvSpPr>
                <a:spLocks/>
              </p:cNvSpPr>
              <p:nvPr/>
            </p:nvSpPr>
            <p:spPr bwMode="auto">
              <a:xfrm>
                <a:off x="400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7" name="Rectangle 19"/>
              <p:cNvSpPr>
                <a:spLocks/>
              </p:cNvSpPr>
              <p:nvPr/>
            </p:nvSpPr>
            <p:spPr bwMode="auto">
              <a:xfrm>
                <a:off x="0" y="0"/>
                <a:ext cx="753" cy="752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668" name="Group 20"/>
            <p:cNvGrpSpPr>
              <a:grpSpLocks/>
            </p:cNvGrpSpPr>
            <p:nvPr/>
          </p:nvGrpSpPr>
          <p:grpSpPr bwMode="auto">
            <a:xfrm>
              <a:off x="1115" y="1235"/>
              <a:ext cx="753" cy="753"/>
              <a:chOff x="0" y="0"/>
              <a:chExt cx="753" cy="752"/>
            </a:xfrm>
          </p:grpSpPr>
          <p:sp>
            <p:nvSpPr>
              <p:cNvPr id="27669" name="AutoShape 21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0" name="AutoShape 22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1" name="AutoShape 23"/>
              <p:cNvSpPr>
                <a:spLocks/>
              </p:cNvSpPr>
              <p:nvPr/>
            </p:nvSpPr>
            <p:spPr bwMode="auto">
              <a:xfrm>
                <a:off x="47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2" name="AutoShape 24"/>
              <p:cNvSpPr>
                <a:spLocks/>
              </p:cNvSpPr>
              <p:nvPr/>
            </p:nvSpPr>
            <p:spPr bwMode="auto">
              <a:xfrm>
                <a:off x="400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3" name="Rectangle 25"/>
              <p:cNvSpPr>
                <a:spLocks/>
              </p:cNvSpPr>
              <p:nvPr/>
            </p:nvSpPr>
            <p:spPr bwMode="auto">
              <a:xfrm>
                <a:off x="0" y="0"/>
                <a:ext cx="753" cy="752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674" name="Group 26"/>
            <p:cNvGrpSpPr>
              <a:grpSpLocks/>
            </p:cNvGrpSpPr>
            <p:nvPr/>
          </p:nvGrpSpPr>
          <p:grpSpPr bwMode="auto">
            <a:xfrm>
              <a:off x="2230" y="1235"/>
              <a:ext cx="753" cy="753"/>
              <a:chOff x="0" y="0"/>
              <a:chExt cx="753" cy="752"/>
            </a:xfrm>
          </p:grpSpPr>
          <p:sp>
            <p:nvSpPr>
              <p:cNvPr id="27675" name="AutoShape 27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6" name="AutoShape 28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7" name="AutoShape 29"/>
              <p:cNvSpPr>
                <a:spLocks/>
              </p:cNvSpPr>
              <p:nvPr/>
            </p:nvSpPr>
            <p:spPr bwMode="auto">
              <a:xfrm>
                <a:off x="47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8" name="AutoShape 30"/>
              <p:cNvSpPr>
                <a:spLocks/>
              </p:cNvSpPr>
              <p:nvPr/>
            </p:nvSpPr>
            <p:spPr bwMode="auto">
              <a:xfrm>
                <a:off x="400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9" name="Rectangle 31"/>
              <p:cNvSpPr>
                <a:spLocks/>
              </p:cNvSpPr>
              <p:nvPr/>
            </p:nvSpPr>
            <p:spPr bwMode="auto">
              <a:xfrm>
                <a:off x="0" y="0"/>
                <a:ext cx="753" cy="752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680" name="Group 32"/>
            <p:cNvGrpSpPr>
              <a:grpSpLocks/>
            </p:cNvGrpSpPr>
            <p:nvPr/>
          </p:nvGrpSpPr>
          <p:grpSpPr bwMode="auto">
            <a:xfrm>
              <a:off x="230" y="308"/>
              <a:ext cx="2518" cy="399"/>
              <a:chOff x="0" y="0"/>
              <a:chExt cx="2518" cy="399"/>
            </a:xfrm>
          </p:grpSpPr>
          <p:sp>
            <p:nvSpPr>
              <p:cNvPr id="27681" name="AutoShape 33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2" name="Rectangle 34"/>
              <p:cNvSpPr>
                <a:spLocks/>
              </p:cNvSpPr>
              <p:nvPr/>
            </p:nvSpPr>
            <p:spPr bwMode="auto">
              <a:xfrm>
                <a:off x="0" y="0"/>
                <a:ext cx="2518" cy="399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3" name="AutoShape 35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4" name="AutoShape 36"/>
              <p:cNvSpPr>
                <a:spLocks/>
              </p:cNvSpPr>
              <p:nvPr/>
            </p:nvSpPr>
            <p:spPr bwMode="auto">
              <a:xfrm>
                <a:off x="753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5" name="AutoShape 37"/>
              <p:cNvSpPr>
                <a:spLocks/>
              </p:cNvSpPr>
              <p:nvPr/>
            </p:nvSpPr>
            <p:spPr bwMode="auto">
              <a:xfrm>
                <a:off x="1106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6" name="AutoShape 38"/>
              <p:cNvSpPr>
                <a:spLocks/>
              </p:cNvSpPr>
              <p:nvPr/>
            </p:nvSpPr>
            <p:spPr bwMode="auto">
              <a:xfrm>
                <a:off x="1459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7" name="AutoShape 39"/>
              <p:cNvSpPr>
                <a:spLocks/>
              </p:cNvSpPr>
              <p:nvPr/>
            </p:nvSpPr>
            <p:spPr bwMode="auto">
              <a:xfrm>
                <a:off x="1812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8" name="AutoShape 40"/>
              <p:cNvSpPr>
                <a:spLocks/>
              </p:cNvSpPr>
              <p:nvPr/>
            </p:nvSpPr>
            <p:spPr bwMode="auto">
              <a:xfrm>
                <a:off x="2165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7689" name="Line 41"/>
            <p:cNvSpPr>
              <a:spLocks noChangeShapeType="1"/>
            </p:cNvSpPr>
            <p:nvPr/>
          </p:nvSpPr>
          <p:spPr bwMode="auto">
            <a:xfrm flipH="1">
              <a:off x="367" y="750"/>
              <a:ext cx="236" cy="44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7690" name="Line 42"/>
            <p:cNvSpPr>
              <a:spLocks noChangeShapeType="1"/>
            </p:cNvSpPr>
            <p:nvPr/>
          </p:nvSpPr>
          <p:spPr bwMode="auto">
            <a:xfrm>
              <a:off x="2380" y="754"/>
              <a:ext cx="236" cy="44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7691" name="Line 43"/>
            <p:cNvSpPr>
              <a:spLocks noChangeShapeType="1"/>
            </p:cNvSpPr>
            <p:nvPr/>
          </p:nvSpPr>
          <p:spPr bwMode="auto">
            <a:xfrm>
              <a:off x="1488" y="746"/>
              <a:ext cx="0" cy="44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7692" name="Group 44"/>
            <p:cNvGrpSpPr>
              <a:grpSpLocks/>
            </p:cNvGrpSpPr>
            <p:nvPr/>
          </p:nvGrpSpPr>
          <p:grpSpPr bwMode="auto">
            <a:xfrm>
              <a:off x="1256" y="2052"/>
              <a:ext cx="471" cy="712"/>
              <a:chOff x="0" y="0"/>
              <a:chExt cx="471" cy="712"/>
            </a:xfrm>
          </p:grpSpPr>
          <p:grpSp>
            <p:nvGrpSpPr>
              <p:cNvPr id="27693" name="Group 45"/>
              <p:cNvGrpSpPr>
                <a:grpSpLocks/>
              </p:cNvGrpSpPr>
              <p:nvPr/>
            </p:nvGrpSpPr>
            <p:grpSpPr bwMode="auto">
              <a:xfrm>
                <a:off x="0" y="231"/>
                <a:ext cx="471" cy="481"/>
                <a:chOff x="0" y="0"/>
                <a:chExt cx="471" cy="480"/>
              </a:xfrm>
            </p:grpSpPr>
            <p:sp>
              <p:nvSpPr>
                <p:cNvPr id="27694" name="Oval 46"/>
                <p:cNvSpPr>
                  <a:spLocks/>
                </p:cNvSpPr>
                <p:nvPr/>
              </p:nvSpPr>
              <p:spPr bwMode="auto">
                <a:xfrm>
                  <a:off x="0" y="355"/>
                  <a:ext cx="471" cy="125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5" name="Rectangle 47"/>
                <p:cNvSpPr>
                  <a:spLocks/>
                </p:cNvSpPr>
                <p:nvPr/>
              </p:nvSpPr>
              <p:spPr bwMode="auto">
                <a:xfrm>
                  <a:off x="0" y="77"/>
                  <a:ext cx="471" cy="332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6" name="Oval 48"/>
                <p:cNvSpPr>
                  <a:spLocks/>
                </p:cNvSpPr>
                <p:nvPr/>
              </p:nvSpPr>
              <p:spPr bwMode="auto">
                <a:xfrm>
                  <a:off x="0" y="0"/>
                  <a:ext cx="471" cy="124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7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0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8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471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7699" name="Line 51"/>
              <p:cNvSpPr>
                <a:spLocks noChangeShapeType="1"/>
              </p:cNvSpPr>
              <p:nvPr/>
            </p:nvSpPr>
            <p:spPr bwMode="auto">
              <a:xfrm flipH="1">
                <a:off x="235" y="0"/>
                <a:ext cx="0" cy="28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700" name="Group 52"/>
            <p:cNvGrpSpPr>
              <a:grpSpLocks/>
            </p:cNvGrpSpPr>
            <p:nvPr/>
          </p:nvGrpSpPr>
          <p:grpSpPr bwMode="auto">
            <a:xfrm>
              <a:off x="2376" y="2052"/>
              <a:ext cx="471" cy="712"/>
              <a:chOff x="0" y="0"/>
              <a:chExt cx="471" cy="712"/>
            </a:xfrm>
          </p:grpSpPr>
          <p:grpSp>
            <p:nvGrpSpPr>
              <p:cNvPr id="27701" name="Group 53"/>
              <p:cNvGrpSpPr>
                <a:grpSpLocks/>
              </p:cNvGrpSpPr>
              <p:nvPr/>
            </p:nvGrpSpPr>
            <p:grpSpPr bwMode="auto">
              <a:xfrm>
                <a:off x="0" y="231"/>
                <a:ext cx="471" cy="481"/>
                <a:chOff x="0" y="0"/>
                <a:chExt cx="471" cy="480"/>
              </a:xfrm>
            </p:grpSpPr>
            <p:sp>
              <p:nvSpPr>
                <p:cNvPr id="27702" name="Oval 54"/>
                <p:cNvSpPr>
                  <a:spLocks/>
                </p:cNvSpPr>
                <p:nvPr/>
              </p:nvSpPr>
              <p:spPr bwMode="auto">
                <a:xfrm>
                  <a:off x="0" y="355"/>
                  <a:ext cx="471" cy="125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3" name="Rectangle 55"/>
                <p:cNvSpPr>
                  <a:spLocks/>
                </p:cNvSpPr>
                <p:nvPr/>
              </p:nvSpPr>
              <p:spPr bwMode="auto">
                <a:xfrm>
                  <a:off x="0" y="77"/>
                  <a:ext cx="471" cy="332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4" name="Oval 56"/>
                <p:cNvSpPr>
                  <a:spLocks/>
                </p:cNvSpPr>
                <p:nvPr/>
              </p:nvSpPr>
              <p:spPr bwMode="auto">
                <a:xfrm>
                  <a:off x="0" y="0"/>
                  <a:ext cx="471" cy="124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5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0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6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471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7707" name="Line 59"/>
              <p:cNvSpPr>
                <a:spLocks noChangeShapeType="1"/>
              </p:cNvSpPr>
              <p:nvPr/>
            </p:nvSpPr>
            <p:spPr bwMode="auto">
              <a:xfrm flipH="1">
                <a:off x="235" y="0"/>
                <a:ext cx="0" cy="28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7708" name="Rectangle 6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0430" y="5188149"/>
            <a:ext cx="8286750" cy="148232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4288" tIns="32144" rIns="0" bIns="32144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500" dirty="0" smtClean="0"/>
              <a:t>Better </a:t>
            </a:r>
            <a:r>
              <a:rPr lang="en-US" sz="2500" dirty="0"/>
              <a:t>robustness to individual slow machines</a:t>
            </a:r>
          </a:p>
          <a:p>
            <a:pPr>
              <a:spcBef>
                <a:spcPts val="844"/>
              </a:spcBef>
            </a:pPr>
            <a:r>
              <a:rPr lang="en-US" sz="2500" dirty="0"/>
              <a:t>Makes forward progress even during evictions/restarts</a:t>
            </a:r>
          </a:p>
        </p:txBody>
      </p:sp>
      <p:sp>
        <p:nvSpPr>
          <p:cNvPr id="27709" name="Rectangle 61"/>
          <p:cNvSpPr>
            <a:spLocks/>
          </p:cNvSpPr>
          <p:nvPr/>
        </p:nvSpPr>
        <p:spPr bwMode="auto">
          <a:xfrm>
            <a:off x="285751" y="4420195"/>
            <a:ext cx="8143875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844"/>
              </a:spcBef>
            </a:pP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From an engineering standpoint, </a:t>
            </a: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superior to a 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single model with the same number of total machines:</a:t>
            </a:r>
            <a:b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</a:b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63" name="Rectangle 5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Parallelize across different model instances</a:t>
            </a:r>
            <a:endParaRPr lang="en-US" sz="3000" u="sng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573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64740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u="sng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Parallel Deep Learning speedup</a:t>
            </a:r>
            <a:endParaRPr lang="en-US" sz="3200" u="sng" dirty="0">
              <a:solidFill>
                <a:srgbClr val="000000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9526245" y="2359845"/>
            <a:ext cx="3759398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To reach the same model 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quality </a:t>
            </a:r>
            <a:r>
              <a:rPr lang="en-US" sz="2100" dirty="0" err="1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DistBelief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reached in 4 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days took 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55 days using a GPU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.... </a:t>
            </a:r>
            <a:endParaRPr lang="en-US" sz="2100" dirty="0">
              <a:solidFill>
                <a:srgbClr val="000000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33798" name="Rectangle 6"/>
          <p:cNvSpPr>
            <a:spLocks/>
          </p:cNvSpPr>
          <p:nvPr/>
        </p:nvSpPr>
        <p:spPr bwMode="auto">
          <a:xfrm>
            <a:off x="5228676" y="3006545"/>
            <a:ext cx="3839766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Significant speedup on small models compared to GPU.  </a:t>
            </a:r>
          </a:p>
          <a:p>
            <a:pPr algn="l"/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Enables training of large models.</a:t>
            </a:r>
            <a:endParaRPr lang="en-US" sz="2100" dirty="0">
              <a:solidFill>
                <a:srgbClr val="000000"/>
              </a:solidFill>
              <a:ea typeface="ＭＳ Ｐゴシック" charset="0"/>
              <a:cs typeface="Gill Sans" charset="0"/>
            </a:endParaRP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3" y="1821656"/>
            <a:ext cx="4661297" cy="388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708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utoUpdateAnimBg="0"/>
      <p:bldP spid="33798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808310" y="356600"/>
            <a:ext cx="7949835" cy="921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99480" y="5931184"/>
            <a:ext cx="7949835" cy="921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9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335" y="215900"/>
            <a:ext cx="7348140" cy="304800"/>
          </a:xfrm>
        </p:spPr>
        <p:txBody>
          <a:bodyPr/>
          <a:lstStyle/>
          <a:p>
            <a:r>
              <a:rPr lang="en-US" dirty="0" smtClean="0"/>
              <a:t>Google Deep Learning – Train small models faster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05" y="971080"/>
            <a:ext cx="6067990" cy="505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4793" y="6488668"/>
            <a:ext cx="45534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[with Jeff Dean, Quoc Le and many others]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6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hard?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254" y="1816959"/>
            <a:ext cx="3098661" cy="180503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 bwMode="auto">
          <a:xfrm>
            <a:off x="3943960" y="2124200"/>
            <a:ext cx="268835" cy="26883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38005" y="1431940"/>
            <a:ext cx="158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 see this: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14" descr="StanleyTinyS_Numb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1015" y="3928265"/>
            <a:ext cx="46672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468390" y="3020215"/>
            <a:ext cx="109537" cy="1127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459725" y="3008235"/>
            <a:ext cx="5324475" cy="2609850"/>
            <a:chOff x="2286" y="1392"/>
            <a:chExt cx="3354" cy="1644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672" y="1773"/>
              <a:ext cx="17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But the camera sees this:</a:t>
              </a:r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>
              <a:off x="2364" y="1398"/>
              <a:ext cx="3276" cy="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8"/>
            <p:cNvSpPr>
              <a:spLocks noChangeShapeType="1"/>
            </p:cNvSpPr>
            <p:nvPr/>
          </p:nvSpPr>
          <p:spPr bwMode="auto">
            <a:xfrm>
              <a:off x="2292" y="1392"/>
              <a:ext cx="456" cy="5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>
              <a:off x="2286" y="1470"/>
              <a:ext cx="498" cy="156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 on Android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9" y="932675"/>
            <a:ext cx="8379416" cy="5069460"/>
          </a:xfrm>
        </p:spPr>
      </p:pic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01071" y="4120290"/>
            <a:ext cx="4224550" cy="12673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2699305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Learning from Unlabeled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9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Google Deep Learning – Train bigger models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15471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10 million parameters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40434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 billion parameters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4034330" y="2690155"/>
            <a:ext cx="921720" cy="1228960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04793" y="6488668"/>
            <a:ext cx="45534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[with Jeff Dean, Quoc Le and many others]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9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65" y="1259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Training procedure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373" y="1239915"/>
            <a:ext cx="8229600" cy="4570412"/>
          </a:xfrm>
        </p:spPr>
        <p:txBody>
          <a:bodyPr/>
          <a:lstStyle/>
          <a:p>
            <a:pPr>
              <a:spcBef>
                <a:spcPts val="600"/>
              </a:spcBef>
              <a:buNone/>
            </a:pPr>
            <a:r>
              <a:rPr lang="en-US" sz="2000" b="0" dirty="0" smtClean="0"/>
              <a:t>What features can we learn if we train a massive model on a massive amount of data.  Can we learn a “grandmother cell”?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Train on 10 million images (YouTube)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1000 machines (16,000 cores) for 1 week. 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Test on novel images</a:t>
            </a:r>
            <a:endParaRPr lang="en-US" sz="2000" b="0" dirty="0"/>
          </a:p>
        </p:txBody>
      </p:sp>
      <p:pic>
        <p:nvPicPr>
          <p:cNvPr id="2672642" name="Picture 2" descr="C:\Users\ang\Desktop\Nona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285" y="3313785"/>
            <a:ext cx="3463446" cy="2880375"/>
          </a:xfrm>
          <a:prstGeom prst="rect">
            <a:avLst/>
          </a:prstGeom>
          <a:noFill/>
        </p:spPr>
      </p:pic>
      <p:pic>
        <p:nvPicPr>
          <p:cNvPr id="2672643" name="Picture 3" descr="C:\Users\ang\Desktop\Noname.png"/>
          <p:cNvPicPr>
            <a:picLocks noChangeAspect="1" noChangeArrowheads="1"/>
          </p:cNvPicPr>
          <p:nvPr/>
        </p:nvPicPr>
        <p:blipFill>
          <a:blip r:embed="rId3" cstate="print"/>
          <a:srcRect r="40164" b="43821"/>
          <a:stretch>
            <a:fillRect/>
          </a:stretch>
        </p:blipFill>
        <p:spPr bwMode="auto">
          <a:xfrm>
            <a:off x="4687215" y="3275379"/>
            <a:ext cx="3945758" cy="29187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550" y="6309375"/>
            <a:ext cx="707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Training set (YouTube)                           Test set (FITW + ImageNet)</a:t>
            </a:r>
          </a:p>
        </p:txBody>
      </p:sp>
    </p:spTree>
    <p:extLst>
      <p:ext uri="{BB962C8B-B14F-4D97-AF65-F5344CB8AC3E}">
        <p14:creationId xmlns:p14="http://schemas.microsoft.com/office/powerpoint/2010/main" val="123256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averaged_fa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31" y="1880632"/>
            <a:ext cx="4127500" cy="3256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7000"/>
                    </a14:imgEffect>
                    <a14:imgEffect>
                      <a14:brightnessContrast bright="-37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0" y="1916063"/>
            <a:ext cx="4254435" cy="3190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7063" y="5189090"/>
            <a:ext cx="284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3176" y="5189090"/>
            <a:ext cx="263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Optimal stimulus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by numerical optimization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7397" y="238076"/>
            <a:ext cx="256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The face neuron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8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neuron</a:t>
            </a:r>
            <a:endParaRPr lang="en-US" dirty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7535" y="2814520"/>
            <a:ext cx="1728225" cy="12875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79130" y="469636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063" y="151130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6855" y="1499349"/>
            <a:ext cx="348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Average of top stimuli from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4" y="2000306"/>
            <a:ext cx="3958839" cy="2969129"/>
          </a:xfrm>
          <a:prstGeom prst="rect">
            <a:avLst/>
          </a:prstGeom>
        </p:spPr>
      </p:pic>
      <p:pic>
        <p:nvPicPr>
          <p:cNvPr id="15" name="Picture 14" descr="averaged_catface2.png"/>
          <p:cNvPicPr>
            <a:picLocks noChangeAspect="1"/>
          </p:cNvPicPr>
          <p:nvPr/>
        </p:nvPicPr>
        <p:blipFill>
          <a:blip r:embed="rId5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98" y="2123230"/>
            <a:ext cx="3862642" cy="3041276"/>
          </a:xfrm>
          <a:prstGeom prst="rect">
            <a:avLst/>
          </a:prstGeom>
        </p:spPr>
      </p:pic>
      <p:pic>
        <p:nvPicPr>
          <p:cNvPr id="2325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35" y="1931205"/>
            <a:ext cx="3687410" cy="318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097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730030" y="358149"/>
            <a:ext cx="581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ImageNet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 classification: 22,000 classes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9048" y="1024831"/>
            <a:ext cx="4226688" cy="5909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…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American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smooth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canis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Florida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norrisi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whitetip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shark, reef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whitetip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Triaenodon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obseus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Atlantic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spiny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acanthias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Pacific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spiny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suckleyi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hammerhead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hammerhead shark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smooth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hammerhead,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zygaena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smalleye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hammerhead,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tudes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shovelhead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bonnethead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bonnet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tiburo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angel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shark, angelfish,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Squatina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squatina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monkfish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electric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crampfish,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numbfish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torpedo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smalltooth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sawfish,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Pristis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pectinatus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g</a:t>
            </a:r>
            <a:r>
              <a:rPr lang="is-IS" sz="1400" dirty="0" smtClean="0">
                <a:solidFill>
                  <a:prstClr val="white"/>
                </a:solidFill>
                <a:latin typeface="Calibri"/>
              </a:rPr>
              <a:t>uitarfish</a:t>
            </a:r>
            <a:endParaRPr lang="is-I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tr-TR" sz="1400" dirty="0" err="1" smtClean="0">
                <a:solidFill>
                  <a:prstClr val="white"/>
                </a:solidFill>
                <a:latin typeface="Calibri"/>
              </a:rPr>
              <a:t>roughtail</a:t>
            </a:r>
            <a:r>
              <a:rPr lang="tr-TR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stingray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Dasyatis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centroura</a:t>
            </a:r>
            <a:endParaRPr lang="tr-TR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tr-TR" sz="1400" dirty="0" err="1" smtClean="0">
                <a:solidFill>
                  <a:prstClr val="white"/>
                </a:solidFill>
                <a:latin typeface="Calibri"/>
              </a:rPr>
              <a:t>butterfly</a:t>
            </a:r>
            <a:r>
              <a:rPr lang="tr-TR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ray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eagle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spotted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eagle ray, spotted 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Aetobatus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narinari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cownose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cow-nosed 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Rhinoptera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bonasus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manta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manta ray, devilfish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Atlantic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manta, Manta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birostris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devil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Mobula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hypostoma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grey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skate, gray skate, Raja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batis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little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skate, Raja </a:t>
            </a: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erinacea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…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122605522_190633b05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07" y="2475743"/>
            <a:ext cx="1316975" cy="987731"/>
          </a:xfrm>
          <a:prstGeom prst="rect">
            <a:avLst/>
          </a:prstGeom>
        </p:spPr>
      </p:pic>
      <p:pic>
        <p:nvPicPr>
          <p:cNvPr id="20" name="Picture 19" descr="182057624_070cb8f3a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84" y="2475743"/>
            <a:ext cx="1279444" cy="987731"/>
          </a:xfrm>
          <a:prstGeom prst="rect">
            <a:avLst/>
          </a:prstGeom>
        </p:spPr>
      </p:pic>
      <p:pic>
        <p:nvPicPr>
          <p:cNvPr id="21" name="Picture 20" descr="2144442372_6f59b15fc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57" y="2475743"/>
            <a:ext cx="1316975" cy="987731"/>
          </a:xfrm>
          <a:prstGeom prst="rect">
            <a:avLst/>
          </a:prstGeom>
        </p:spPr>
      </p:pic>
      <p:pic>
        <p:nvPicPr>
          <p:cNvPr id="23" name="Picture 22" descr="1338400888_595cb269f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13" y="3960111"/>
            <a:ext cx="1266615" cy="978547"/>
          </a:xfrm>
          <a:prstGeom prst="rect">
            <a:avLst/>
          </a:prstGeom>
        </p:spPr>
      </p:pic>
      <p:sp>
        <p:nvSpPr>
          <p:cNvPr id="25" name="Frame 24"/>
          <p:cNvSpPr/>
          <p:nvPr/>
        </p:nvSpPr>
        <p:spPr>
          <a:xfrm>
            <a:off x="692773" y="4271620"/>
            <a:ext cx="2835252" cy="29503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ame 25"/>
          <p:cNvSpPr/>
          <p:nvPr/>
        </p:nvSpPr>
        <p:spPr>
          <a:xfrm>
            <a:off x="692772" y="5514372"/>
            <a:ext cx="2424719" cy="29503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70807" y="2167878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Stingray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70807" y="3599403"/>
            <a:ext cx="109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white"/>
                </a:solidFill>
                <a:latin typeface="Calibri"/>
              </a:rPr>
              <a:t>Mantaray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6" t="23190" r="946" b="7767"/>
          <a:stretch/>
        </p:blipFill>
        <p:spPr bwMode="auto">
          <a:xfrm>
            <a:off x="5170807" y="3968735"/>
            <a:ext cx="1309911" cy="9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2" t="18647" r="34080" b="14851"/>
          <a:stretch/>
        </p:blipFill>
        <p:spPr bwMode="auto">
          <a:xfrm>
            <a:off x="7802857" y="3968734"/>
            <a:ext cx="1316975" cy="9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00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195" y="1713367"/>
            <a:ext cx="2875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0.005%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35" y="2733297"/>
            <a:ext cx="200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Random guess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51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9.5%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3448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?</a:t>
            </a:r>
            <a:endParaRPr lang="en-US" sz="6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3738" y="2733297"/>
            <a:ext cx="22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Feature learning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From raw pixels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4667" y="2733297"/>
            <a:ext cx="281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State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-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of-the-art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(Weston,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Bengio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‘11)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40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195" y="1713367"/>
            <a:ext cx="2875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0.005%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35" y="2733297"/>
            <a:ext cx="200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Random guess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51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9.5%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4667" y="2733297"/>
            <a:ext cx="281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State-of-the-art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(Weston,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Bengio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‘11)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3738" y="1713367"/>
            <a:ext cx="2510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18.7%</a:t>
            </a:r>
            <a:endParaRPr lang="en-US" sz="6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3738" y="2733297"/>
            <a:ext cx="22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Feature learning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From raw pixels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35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 with HPC GPU cluster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893" y="6132068"/>
            <a:ext cx="558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HPC cluster:  GPUs with </a:t>
            </a:r>
            <a:r>
              <a:rPr lang="en-US" dirty="0" err="1" smtClean="0">
                <a:solidFill>
                  <a:srgbClr val="FFFFFF"/>
                </a:solidFill>
              </a:rPr>
              <a:t>Infiniband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Difficult to program---lots of MPI and CUDA code</a:t>
            </a:r>
            <a:r>
              <a:rPr lang="en-US" b="1" dirty="0" smtClean="0">
                <a:solidFill>
                  <a:srgbClr val="FFFFFF"/>
                </a:solidFill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879240" y="395005"/>
            <a:ext cx="4083169" cy="3149210"/>
            <a:chOff x="607256" y="599668"/>
            <a:chExt cx="4083169" cy="3149210"/>
          </a:xfrm>
        </p:grpSpPr>
        <p:sp>
          <p:nvSpPr>
            <p:cNvPr id="5" name="TextBox 4"/>
            <p:cNvSpPr txBox="1"/>
            <p:nvPr/>
          </p:nvSpPr>
          <p:spPr>
            <a:xfrm>
              <a:off x="1473276" y="1022123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GPUs with CUDA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7256" y="3102547"/>
              <a:ext cx="40831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1 very fast node.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b="1" dirty="0" smtClean="0">
                  <a:solidFill>
                    <a:srgbClr val="FFFF00"/>
                  </a:solidFill>
                </a:rPr>
                <a:t>Limited memory;  hard to scale out.</a:t>
              </a:r>
            </a:p>
          </p:txBody>
        </p:sp>
        <p:pic>
          <p:nvPicPr>
            <p:cNvPr id="2328578" name="Picture 2" descr="http://www.geforce.com/Active/en_US/shared/images/products/geforce-gtx-titan/geforce-gtx-titan-B-1_gallery_previe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4400000">
              <a:off x="1004571" y="1252167"/>
              <a:ext cx="3110805" cy="1805807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309045" y="779055"/>
            <a:ext cx="3942105" cy="2743888"/>
            <a:chOff x="4845535" y="953947"/>
            <a:chExt cx="3942105" cy="2743888"/>
          </a:xfrm>
        </p:grpSpPr>
        <p:sp>
          <p:nvSpPr>
            <p:cNvPr id="4" name="TextBox 3"/>
            <p:cNvSpPr txBox="1"/>
            <p:nvPr/>
          </p:nvSpPr>
          <p:spPr>
            <a:xfrm>
              <a:off x="5505801" y="953947"/>
              <a:ext cx="2351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“Cloud” infrastructure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45535" y="3051504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Many inexpensive nodes.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b="1" dirty="0" smtClean="0">
                  <a:solidFill>
                    <a:srgbClr val="FFFF00"/>
                  </a:solidFill>
                </a:rPr>
                <a:t>Comm. bottlenecks, node failures.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532125" y="15855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532125" y="23536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490780" y="15855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490780" y="2392065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Cloud 15"/>
            <p:cNvSpPr/>
            <p:nvPr/>
          </p:nvSpPr>
          <p:spPr bwMode="auto">
            <a:xfrm>
              <a:off x="6223415" y="1623965"/>
              <a:ext cx="1075340" cy="1190555"/>
            </a:xfrm>
            <a:prstGeom prst="cloud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18" name="Curved Connector 17"/>
            <p:cNvCxnSpPr>
              <a:stCxn id="12" idx="3"/>
            </p:cNvCxnSpPr>
            <p:nvPr/>
          </p:nvCxnSpPr>
          <p:spPr bwMode="auto">
            <a:xfrm>
              <a:off x="6031390" y="1835193"/>
              <a:ext cx="1305770" cy="787302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0" name="Curved Connector 19"/>
            <p:cNvCxnSpPr/>
            <p:nvPr/>
          </p:nvCxnSpPr>
          <p:spPr bwMode="auto">
            <a:xfrm flipV="1">
              <a:off x="6069795" y="1777586"/>
              <a:ext cx="1344175" cy="806504"/>
            </a:xfrm>
            <a:prstGeom prst="curvedConnector3">
              <a:avLst>
                <a:gd name="adj1" fmla="val 62755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2598490" y="3315327"/>
            <a:ext cx="1036936" cy="1649873"/>
            <a:chOff x="3381444" y="3479534"/>
            <a:chExt cx="1036936" cy="1649873"/>
          </a:xfrm>
        </p:grpSpPr>
        <p:grpSp>
          <p:nvGrpSpPr>
            <p:cNvPr id="35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31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32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3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36" name="Rectangle 35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609519" y="4619555"/>
            <a:ext cx="1036936" cy="1649873"/>
            <a:chOff x="3381444" y="3479534"/>
            <a:chExt cx="1036936" cy="1649873"/>
          </a:xfrm>
        </p:grpSpPr>
        <p:grpSp>
          <p:nvGrpSpPr>
            <p:cNvPr id="39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41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2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40" name="Rectangle 39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17269" y="3313785"/>
            <a:ext cx="1036936" cy="1649873"/>
            <a:chOff x="3381444" y="3479534"/>
            <a:chExt cx="1036936" cy="1649873"/>
          </a:xfrm>
        </p:grpSpPr>
        <p:grpSp>
          <p:nvGrpSpPr>
            <p:cNvPr id="45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47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8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9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46" name="Rectangle 45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528296" y="4619555"/>
            <a:ext cx="1036936" cy="1649873"/>
            <a:chOff x="3381444" y="3479534"/>
            <a:chExt cx="1036936" cy="1649873"/>
          </a:xfrm>
        </p:grpSpPr>
        <p:grpSp>
          <p:nvGrpSpPr>
            <p:cNvPr id="51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5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54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55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52" name="Rectangle 51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761668" y="3928265"/>
            <a:ext cx="1651415" cy="115215"/>
            <a:chOff x="731500" y="3889860"/>
            <a:chExt cx="1036935" cy="7681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4" name="Group 63"/>
          <p:cNvGrpSpPr/>
          <p:nvPr/>
        </p:nvGrpSpPr>
        <p:grpSpPr>
          <a:xfrm>
            <a:off x="3800073" y="5464465"/>
            <a:ext cx="1651415" cy="115215"/>
            <a:chOff x="731500" y="3889860"/>
            <a:chExt cx="1036935" cy="7681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7" name="Group 66"/>
          <p:cNvGrpSpPr/>
          <p:nvPr/>
        </p:nvGrpSpPr>
        <p:grpSpPr>
          <a:xfrm rot="1686466">
            <a:off x="3792379" y="4718022"/>
            <a:ext cx="1759489" cy="148712"/>
            <a:chOff x="731500" y="3889860"/>
            <a:chExt cx="1036935" cy="76810"/>
          </a:xfrm>
        </p:grpSpPr>
        <p:cxnSp>
          <p:nvCxnSpPr>
            <p:cNvPr id="68" name="Straight Arrow Connector 67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70" name="Group 69"/>
          <p:cNvGrpSpPr/>
          <p:nvPr/>
        </p:nvGrpSpPr>
        <p:grpSpPr>
          <a:xfrm rot="19788535">
            <a:off x="3717039" y="4719738"/>
            <a:ext cx="1651415" cy="115215"/>
            <a:chOff x="731500" y="3889860"/>
            <a:chExt cx="1036935" cy="76810"/>
          </a:xfrm>
        </p:grpSpPr>
        <p:cxnSp>
          <p:nvCxnSpPr>
            <p:cNvPr id="71" name="Straight Arrow Connector 70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57" name="TextBox 56"/>
          <p:cNvSpPr txBox="1"/>
          <p:nvPr/>
        </p:nvSpPr>
        <p:spPr>
          <a:xfrm>
            <a:off x="3684858" y="4619555"/>
            <a:ext cx="18050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Network fabric</a:t>
            </a:r>
          </a:p>
        </p:txBody>
      </p:sp>
    </p:spTree>
    <p:extLst>
      <p:ext uri="{BB962C8B-B14F-4D97-AF65-F5344CB8AC3E}">
        <p14:creationId xmlns:p14="http://schemas.microsoft.com/office/powerpoint/2010/main" val="365505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6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3" name="Group 39"/>
          <p:cNvGrpSpPr/>
          <p:nvPr/>
        </p:nvGrpSpPr>
        <p:grpSpPr>
          <a:xfrm>
            <a:off x="728662" y="4267200"/>
            <a:ext cx="2325688" cy="1943100"/>
            <a:chOff x="728662" y="4267200"/>
            <a:chExt cx="2325688" cy="1943100"/>
          </a:xfrm>
        </p:grpSpPr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-129382" y="52379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>
            <a:xfrm>
              <a:off x="728662" y="61341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</p:grpSp>
      <p:grpSp>
        <p:nvGrpSpPr>
          <p:cNvPr id="4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5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3068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6" name="Group 7"/>
          <p:cNvGrpSpPr/>
          <p:nvPr/>
        </p:nvGrpSpPr>
        <p:grpSpPr>
          <a:xfrm>
            <a:off x="2598066" y="5365316"/>
            <a:ext cx="993399" cy="373487"/>
            <a:chOff x="2598066" y="5365316"/>
            <a:chExt cx="993399" cy="373487"/>
          </a:xfrm>
        </p:grpSpPr>
        <p:sp>
          <p:nvSpPr>
            <p:cNvPr id="48" name="Plus 47"/>
            <p:cNvSpPr>
              <a:spLocks/>
            </p:cNvSpPr>
            <p:nvPr/>
          </p:nvSpPr>
          <p:spPr>
            <a:xfrm>
              <a:off x="2598066" y="542606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pic>
          <p:nvPicPr>
            <p:cNvPr id="57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0066" y="5365316"/>
              <a:ext cx="741399" cy="3734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1269170" y="4107493"/>
            <a:ext cx="1093030" cy="582807"/>
            <a:chOff x="1269170" y="4107493"/>
            <a:chExt cx="1093030" cy="582807"/>
          </a:xfrm>
        </p:grpSpPr>
        <p:pic>
          <p:nvPicPr>
            <p:cNvPr id="37" name="Picture 8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62100" y="4107493"/>
              <a:ext cx="800100" cy="4660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2" name="Plus 61"/>
            <p:cNvSpPr>
              <a:spLocks/>
            </p:cNvSpPr>
            <p:nvPr/>
          </p:nvSpPr>
          <p:spPr>
            <a:xfrm>
              <a:off x="1269170" y="44383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8" name="Group 9"/>
          <p:cNvGrpSpPr/>
          <p:nvPr/>
        </p:nvGrpSpPr>
        <p:grpSpPr>
          <a:xfrm>
            <a:off x="1249950" y="5210412"/>
            <a:ext cx="884106" cy="408164"/>
            <a:chOff x="1249950" y="5210412"/>
            <a:chExt cx="884106" cy="408164"/>
          </a:xfrm>
        </p:grpSpPr>
        <p:pic>
          <p:nvPicPr>
            <p:cNvPr id="63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55621" y="5210412"/>
              <a:ext cx="678435" cy="40816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4" name="Minus 63"/>
            <p:cNvSpPr/>
            <p:nvPr/>
          </p:nvSpPr>
          <p:spPr>
            <a:xfrm>
              <a:off x="1249950" y="531176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92326" y="4573568"/>
            <a:ext cx="909073" cy="549142"/>
            <a:chOff x="2392326" y="4573568"/>
            <a:chExt cx="909073" cy="549142"/>
          </a:xfrm>
        </p:grpSpPr>
        <p:pic>
          <p:nvPicPr>
            <p:cNvPr id="65" name="Picture 23" descr="C:\Users\ang\Desktop\treesAndGrer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7" y="4573568"/>
              <a:ext cx="701072" cy="54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Minus 65"/>
            <p:cNvSpPr/>
            <p:nvPr/>
          </p:nvSpPr>
          <p:spPr>
            <a:xfrm>
              <a:off x="2392326" y="4733839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5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Stanford GPU 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0649"/>
            <a:ext cx="8229600" cy="5799155"/>
          </a:xfrm>
        </p:spPr>
        <p:txBody>
          <a:bodyPr/>
          <a:lstStyle/>
          <a:p>
            <a:r>
              <a:rPr lang="en-US" sz="2400" b="0" dirty="0" smtClean="0"/>
              <a:t>Current system</a:t>
            </a:r>
          </a:p>
          <a:p>
            <a:pPr lvl="1"/>
            <a:r>
              <a:rPr lang="en-US" b="0" dirty="0" smtClean="0"/>
              <a:t>64 GPUs in 16 machines.</a:t>
            </a:r>
          </a:p>
          <a:p>
            <a:pPr lvl="1"/>
            <a:r>
              <a:rPr lang="en-US" b="0" dirty="0" smtClean="0"/>
              <a:t>Tightly optimized CUDA for Deep Learning operations.</a:t>
            </a:r>
          </a:p>
          <a:p>
            <a:pPr lvl="1"/>
            <a:r>
              <a:rPr lang="en-US" b="0" dirty="0" smtClean="0"/>
              <a:t> 47x faster than single-GPU implementation.</a:t>
            </a:r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r>
              <a:rPr lang="en-US" b="0" dirty="0" smtClean="0"/>
              <a:t>Train 11.2 billion parameter, 9 layer neural network in &lt; 4 days.</a:t>
            </a:r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>
              <a:buNone/>
            </a:pPr>
            <a:endParaRPr lang="en-US" b="0" dirty="0" smtClean="0"/>
          </a:p>
          <a:p>
            <a:pPr lvl="1">
              <a:buNone/>
            </a:pPr>
            <a:endParaRPr lang="en-US" b="0" dirty="0" smtClean="0"/>
          </a:p>
          <a:p>
            <a:pPr lvl="1">
              <a:buNone/>
            </a:pPr>
            <a:endParaRPr lang="en-US" b="0" dirty="0" smtClean="0"/>
          </a:p>
          <a:p>
            <a:pPr>
              <a:buNone/>
            </a:pPr>
            <a:endParaRPr lang="en-US" b="0" dirty="0" smtClean="0"/>
          </a:p>
          <a:p>
            <a:pPr lvl="1"/>
            <a:endParaRPr lang="en-US" b="0" dirty="0" smtClean="0"/>
          </a:p>
        </p:txBody>
      </p:sp>
      <p:graphicFrame>
        <p:nvGraphicFramePr>
          <p:cNvPr id="221" name="Chart 220"/>
          <p:cNvGraphicFramePr/>
          <p:nvPr/>
        </p:nvGraphicFramePr>
        <p:xfrm>
          <a:off x="1883650" y="2161635"/>
          <a:ext cx="5453510" cy="3409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8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Vehicular perception</a:t>
            </a:r>
            <a:endParaRPr lang="en-US" dirty="0"/>
          </a:p>
        </p:txBody>
      </p:sp>
      <p:pic>
        <p:nvPicPr>
          <p:cNvPr id="4" name="1N_a2_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5980" y="1086295"/>
            <a:ext cx="6373993" cy="47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4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2852925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Discussion: Engineering vs.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25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740650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Discussion: Engineering vs.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1691625" y="2507280"/>
            <a:ext cx="0" cy="3418045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345980" y="5541276"/>
            <a:ext cx="6260015" cy="1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574940" y="561808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Human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ingenuity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2993" y="5656490"/>
            <a:ext cx="1005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Data/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learning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574940" y="3621025"/>
            <a:ext cx="1190555" cy="1881845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326768" y="3948390"/>
            <a:ext cx="1190555" cy="1554480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4473" y="2737710"/>
            <a:ext cx="304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Contribution to performance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63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740650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Discussion: Engineering vs.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1691625" y="2507280"/>
            <a:ext cx="0" cy="3418045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345980" y="5541276"/>
            <a:ext cx="6260015" cy="1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95925" y="5740659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Time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Arc 1"/>
          <p:cNvSpPr/>
          <p:nvPr/>
        </p:nvSpPr>
        <p:spPr bwMode="auto">
          <a:xfrm>
            <a:off x="1691625" y="5042010"/>
            <a:ext cx="914400" cy="914400"/>
          </a:xfrm>
          <a:prstGeom prst="arc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698171" y="4350720"/>
            <a:ext cx="5600584" cy="61883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Freeform 10"/>
          <p:cNvSpPr/>
          <p:nvPr/>
        </p:nvSpPr>
        <p:spPr bwMode="auto">
          <a:xfrm>
            <a:off x="1698171" y="3307278"/>
            <a:ext cx="4986104" cy="2078182"/>
          </a:xfrm>
          <a:custGeom>
            <a:avLst/>
            <a:gdLst>
              <a:gd name="connsiteX0" fmla="*/ 0 w 3253839"/>
              <a:gd name="connsiteY0" fmla="*/ 2078182 h 2078182"/>
              <a:gd name="connsiteX1" fmla="*/ 843148 w 3253839"/>
              <a:gd name="connsiteY1" fmla="*/ 2030680 h 2078182"/>
              <a:gd name="connsiteX2" fmla="*/ 1626920 w 3253839"/>
              <a:gd name="connsiteY2" fmla="*/ 1864426 h 2078182"/>
              <a:gd name="connsiteX3" fmla="*/ 2315689 w 3253839"/>
              <a:gd name="connsiteY3" fmla="*/ 1496291 h 2078182"/>
              <a:gd name="connsiteX4" fmla="*/ 2873829 w 3253839"/>
              <a:gd name="connsiteY4" fmla="*/ 866899 h 2078182"/>
              <a:gd name="connsiteX5" fmla="*/ 3253839 w 3253839"/>
              <a:gd name="connsiteY5" fmla="*/ 0 h 207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3839" h="2078182">
                <a:moveTo>
                  <a:pt x="0" y="2078182"/>
                </a:moveTo>
                <a:cubicBezTo>
                  <a:pt x="285997" y="2072244"/>
                  <a:pt x="571995" y="2066306"/>
                  <a:pt x="843148" y="2030680"/>
                </a:cubicBezTo>
                <a:cubicBezTo>
                  <a:pt x="1114301" y="1995054"/>
                  <a:pt x="1381497" y="1953491"/>
                  <a:pt x="1626920" y="1864426"/>
                </a:cubicBezTo>
                <a:cubicBezTo>
                  <a:pt x="1872343" y="1775361"/>
                  <a:pt x="2107871" y="1662545"/>
                  <a:pt x="2315689" y="1496291"/>
                </a:cubicBezTo>
                <a:cubicBezTo>
                  <a:pt x="2523507" y="1330037"/>
                  <a:pt x="2717471" y="1116281"/>
                  <a:pt x="2873829" y="866899"/>
                </a:cubicBezTo>
                <a:cubicBezTo>
                  <a:pt x="3030187" y="617517"/>
                  <a:pt x="3186546" y="146462"/>
                  <a:pt x="3253839" y="0"/>
                </a:cubicBezTo>
              </a:path>
            </a:pathLst>
          </a:cu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84473" y="2737710"/>
            <a:ext cx="304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Contribution to performance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493720" y="3275380"/>
            <a:ext cx="2227490" cy="211008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455315" y="5694895"/>
            <a:ext cx="0" cy="345645"/>
          </a:xfrm>
          <a:prstGeom prst="straightConnector1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170554" y="6109991"/>
            <a:ext cx="64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Now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7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1484" y="395005"/>
            <a:ext cx="8903025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Why it works: Lets you take advantage of your ever-growing datasets.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Scaling up and getting your infrastructure right is key.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Supervised learning versions work really well now.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Unsupervised learning versions exciting for the longer term.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Coursera’s online machine learning class: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</a:t>
            </a:r>
            <a:r>
              <a:rPr lang="en-US" dirty="0" smtClean="0">
                <a:solidFill>
                  <a:schemeClr val="bg1"/>
                </a:solidFill>
              </a:rPr>
              <a:t>			</a:t>
            </a:r>
            <a:r>
              <a:rPr lang="en-US" dirty="0" smtClean="0">
                <a:solidFill>
                  <a:srgbClr val="00B0F0"/>
                </a:solidFill>
              </a:rPr>
              <a:t>http</a:t>
            </a:r>
            <a:r>
              <a:rPr lang="en-US" dirty="0">
                <a:solidFill>
                  <a:srgbClr val="00B0F0"/>
                </a:solidFill>
              </a:rPr>
              <a:t>://</a:t>
            </a:r>
            <a:r>
              <a:rPr lang="en-US" dirty="0" smtClean="0">
                <a:solidFill>
                  <a:srgbClr val="00B0F0"/>
                </a:solidFill>
              </a:rPr>
              <a:t>ml-class.org</a:t>
            </a: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Learn to make them work for yourself:   	</a:t>
            </a:r>
          </a:p>
          <a:p>
            <a:pPr lvl="6">
              <a:spcAft>
                <a:spcPts val="600"/>
              </a:spcAft>
            </a:pPr>
            <a:r>
              <a:rPr lang="en-US" dirty="0" smtClean="0">
                <a:solidFill>
                  <a:srgbClr val="00B0F0"/>
                </a:solidFill>
              </a:rPr>
              <a:t>http://deeplearning.stanford.edu/wiki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2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Learning: Things you should </a:t>
            </a:r>
            <a:r>
              <a:rPr lang="en-US" dirty="0" err="1" smtClean="0"/>
              <a:t>knpw</a:t>
            </a:r>
            <a:endParaRPr lang="en-US" dirty="0"/>
          </a:p>
        </p:txBody>
      </p:sp>
      <p:pic>
        <p:nvPicPr>
          <p:cNvPr id="1513474" name="Picture 2" descr="C:\Users\ang\Desktop\Vi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0" y="1295400"/>
            <a:ext cx="2247900" cy="1518127"/>
          </a:xfrm>
          <a:prstGeom prst="rect">
            <a:avLst/>
          </a:prstGeom>
          <a:noFill/>
        </p:spPr>
      </p:pic>
      <p:pic>
        <p:nvPicPr>
          <p:cNvPr id="1513475" name="Picture 3" descr="C:\Users\ang\Desktop\Au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8200" y="1219200"/>
            <a:ext cx="2720085" cy="1676400"/>
          </a:xfrm>
          <a:prstGeom prst="rect">
            <a:avLst/>
          </a:prstGeom>
          <a:noFill/>
        </p:spPr>
      </p:pic>
      <p:pic>
        <p:nvPicPr>
          <p:cNvPr id="1513476" name="Picture 4" descr="C:\Users\ang\Desktop\CDBN-aud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32015" y="4158695"/>
            <a:ext cx="1322019" cy="1152150"/>
          </a:xfrm>
          <a:prstGeom prst="rect">
            <a:avLst/>
          </a:prstGeom>
          <a:noFill/>
        </p:spPr>
      </p:pic>
      <p:pic>
        <p:nvPicPr>
          <p:cNvPr id="1513477" name="Picture 5" descr="C:\Users\ang\Desktop\face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29548" y="-949170"/>
            <a:ext cx="1146351" cy="2339386"/>
          </a:xfrm>
          <a:prstGeom prst="rect">
            <a:avLst/>
          </a:prstGeom>
          <a:noFill/>
        </p:spPr>
      </p:pic>
      <p:cxnSp>
        <p:nvCxnSpPr>
          <p:cNvPr id="39" name="Straight Connector 38"/>
          <p:cNvCxnSpPr/>
          <p:nvPr/>
        </p:nvCxnSpPr>
        <p:spPr bwMode="auto">
          <a:xfrm>
            <a:off x="270640" y="3697835"/>
            <a:ext cx="8686800" cy="381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Rectangle 39"/>
          <p:cNvSpPr/>
          <p:nvPr/>
        </p:nvSpPr>
        <p:spPr bwMode="auto">
          <a:xfrm>
            <a:off x="10063915" y="3880931"/>
            <a:ext cx="287783" cy="256156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39475" y="3864806"/>
            <a:ext cx="8794745" cy="1525018"/>
            <a:chOff x="-1145642" y="5186310"/>
            <a:chExt cx="10241863" cy="1775950"/>
          </a:xfrm>
        </p:grpSpPr>
        <p:grpSp>
          <p:nvGrpSpPr>
            <p:cNvPr id="50" name="Group 9"/>
            <p:cNvGrpSpPr/>
            <p:nvPr/>
          </p:nvGrpSpPr>
          <p:grpSpPr>
            <a:xfrm>
              <a:off x="-1145643" y="5186308"/>
              <a:ext cx="10241864" cy="1775949"/>
              <a:chOff x="-1145643" y="5186308"/>
              <a:chExt cx="10241864" cy="1775949"/>
            </a:xfrm>
          </p:grpSpPr>
          <p:grpSp>
            <p:nvGrpSpPr>
              <p:cNvPr id="52" name="Group 41"/>
              <p:cNvGrpSpPr/>
              <p:nvPr/>
            </p:nvGrpSpPr>
            <p:grpSpPr>
              <a:xfrm>
                <a:off x="-1145643" y="5186308"/>
                <a:ext cx="10241864" cy="1775949"/>
                <a:chOff x="-1313441" y="4942901"/>
                <a:chExt cx="11645625" cy="2019363"/>
              </a:xfrm>
            </p:grpSpPr>
            <p:grpSp>
              <p:nvGrpSpPr>
                <p:cNvPr id="54" name="Group 47"/>
                <p:cNvGrpSpPr/>
                <p:nvPr/>
              </p:nvGrpSpPr>
              <p:grpSpPr>
                <a:xfrm>
                  <a:off x="-1313441" y="4942901"/>
                  <a:ext cx="11645625" cy="2019363"/>
                  <a:chOff x="-1310844" y="4619555"/>
                  <a:chExt cx="12909060" cy="2238445"/>
                </a:xfrm>
              </p:grpSpPr>
              <p:sp>
                <p:nvSpPr>
                  <p:cNvPr id="56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7453070" y="6084888"/>
                    <a:ext cx="1460500" cy="773112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 dirty="0">
                      <a:solidFill>
                        <a:srgbClr val="FFFFFF"/>
                      </a:solidFill>
                      <a:latin typeface="Helvetica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310844" y="6079220"/>
                    <a:ext cx="12909060" cy="380663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 rtl="0" eaLnBrk="0" fontAlgn="base" hangingPunct="0">
                      <a:spcBef>
                        <a:spcPts val="1800"/>
                      </a:spcBef>
                      <a:spcAft>
                        <a:spcPct val="0"/>
                      </a:spcAft>
                    </a:pPr>
                    <a:r>
                      <a:rPr lang="en-US" sz="11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    Adam Coates       Quoc Le       Andrew Saxe   Andrew Maas Chris Manning Jiquan Ngiam  Richard Socher     Will Zou </a:t>
                    </a:r>
                    <a:endParaRPr lang="en-US" sz="1100" kern="1200" dirty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64" name="Picture 15" descr="quoc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 l="1705" r="4264"/>
                  <a:stretch>
                    <a:fillRect/>
                  </a:stretch>
                </p:blipFill>
                <p:spPr bwMode="auto">
                  <a:xfrm>
                    <a:off x="402520" y="4643227"/>
                    <a:ext cx="1266930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65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253" r="8954"/>
                  <a:stretch/>
                </p:blipFill>
                <p:spPr bwMode="auto">
                  <a:xfrm>
                    <a:off x="3379099" y="4627991"/>
                    <a:ext cx="1180649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6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258" t="4155" r="29433" b="66507"/>
                  <a:stretch/>
                </p:blipFill>
                <p:spPr bwMode="auto">
                  <a:xfrm>
                    <a:off x="1816938" y="4629028"/>
                    <a:ext cx="1364789" cy="1371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7" name="Picture 1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>
                    <a:off x="6103681" y="4619555"/>
                    <a:ext cx="1112108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/>
                  <a:srcRect/>
                  <a:stretch>
                    <a:fillRect/>
                  </a:stretch>
                </p:blipFill>
                <p:spPr bwMode="auto">
                  <a:xfrm>
                    <a:off x="7446537" y="4619555"/>
                    <a:ext cx="1168870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5" name="Picture 2" descr="http://www-nlp.stanford.edu/~manning/images/chrism2.jp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4219149" y="4949890"/>
                  <a:ext cx="925829" cy="1234439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53" name="Picture 2" descr="will_phot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2132" y="5196990"/>
                <a:ext cx="912360" cy="10881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" name="Picture 4" descr="http://www.stanford.edu/~acoates/adam3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9" t="11506" r="23115" b="33870"/>
            <a:stretch/>
          </p:blipFill>
          <p:spPr bwMode="auto">
            <a:xfrm>
              <a:off x="-795502" y="5221239"/>
              <a:ext cx="869892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0" y="4287261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Stanford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3109" y="5593031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Google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47450" y="5171541"/>
            <a:ext cx="8705441" cy="1675504"/>
            <a:chOff x="347450" y="5171541"/>
            <a:chExt cx="8705441" cy="1675504"/>
          </a:xfrm>
        </p:grpSpPr>
        <p:grpSp>
          <p:nvGrpSpPr>
            <p:cNvPr id="7" name="Group 6"/>
            <p:cNvGrpSpPr/>
            <p:nvPr/>
          </p:nvGrpSpPr>
          <p:grpSpPr>
            <a:xfrm>
              <a:off x="347450" y="5171541"/>
              <a:ext cx="8705441" cy="1675504"/>
              <a:chOff x="347450" y="5171541"/>
              <a:chExt cx="8705441" cy="1675504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47450" y="6246881"/>
                <a:ext cx="8705441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100" dirty="0" smtClean="0">
                    <a:solidFill>
                      <a:schemeClr val="bg1"/>
                    </a:solidFill>
                  </a:rPr>
                  <a:t>            Kai Chen     Greg Corrado     Jeff Dean   Matthieu Devin  Andrea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Frome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Rajat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Monga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Marc’Aurelio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  Paul Tucker      Kay Le             </a:t>
                </a:r>
              </a:p>
              <a:p>
                <a:pPr algn="l">
                  <a:spcBef>
                    <a:spcPts val="0"/>
                  </a:spcBef>
                </a:pPr>
                <a:r>
                  <a:rPr lang="en-US" sz="1100" dirty="0" smtClean="0">
                    <a:solidFill>
                      <a:schemeClr val="bg1"/>
                    </a:solidFill>
                  </a:rPr>
                  <a:t>                                                                                                                                                         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Ranzato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100" dirty="0" smtClean="0">
                    <a:solidFill>
                      <a:schemeClr val="bg1"/>
                    </a:solidFill>
                  </a:rPr>
                </a:b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809929" y="5171541"/>
                <a:ext cx="8102249" cy="1034102"/>
                <a:chOff x="1182889" y="1182155"/>
                <a:chExt cx="10531706" cy="1344177"/>
              </a:xfrm>
            </p:grpSpPr>
            <p:pic>
              <p:nvPicPr>
                <p:cNvPr id="46" name="Picture 5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71272" y="1182155"/>
                  <a:ext cx="1089422" cy="1341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7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68" t="3105" r="1720" b="3726"/>
                <a:stretch>
                  <a:fillRect/>
                </a:stretch>
              </p:blipFill>
              <p:spPr bwMode="auto">
                <a:xfrm>
                  <a:off x="8329801" y="1182155"/>
                  <a:ext cx="108942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8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933" b="1349"/>
                <a:stretch>
                  <a:fillRect/>
                </a:stretch>
              </p:blipFill>
              <p:spPr bwMode="auto">
                <a:xfrm>
                  <a:off x="10634103" y="1182155"/>
                  <a:ext cx="108049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" name="Picture 9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6660" y="1184646"/>
                  <a:ext cx="1089422" cy="1341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" name="Picture 10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8810" y="1184646"/>
                  <a:ext cx="1090538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" name="Picture 11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02" t="2580" r="19951" b="2567"/>
                <a:stretch>
                  <a:fillRect/>
                </a:stretch>
              </p:blipFill>
              <p:spPr bwMode="auto">
                <a:xfrm>
                  <a:off x="2344510" y="1184646"/>
                  <a:ext cx="108942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13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2889" y="1184646"/>
                  <a:ext cx="1080492" cy="1336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Picture 14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1954" y="1182155"/>
                  <a:ext cx="1081610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6"/>
            <a:stretch/>
          </p:blipFill>
          <p:spPr>
            <a:xfrm>
              <a:off x="4418379" y="5176533"/>
              <a:ext cx="861351" cy="103218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 bwMode="auto">
          <a:xfrm>
            <a:off x="756386" y="3864804"/>
            <a:ext cx="896834" cy="126166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1716511" y="3851455"/>
            <a:ext cx="896834" cy="126166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2599826" y="5118820"/>
            <a:ext cx="896834" cy="1371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0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-129382" y="5237956"/>
            <a:ext cx="19431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28662" y="6134100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3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4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3068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48" name="Plus 47"/>
          <p:cNvSpPr>
            <a:spLocks/>
          </p:cNvSpPr>
          <p:nvPr/>
        </p:nvSpPr>
        <p:spPr>
          <a:xfrm>
            <a:off x="2598066" y="54260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2" name="Plus 61"/>
          <p:cNvSpPr>
            <a:spLocks/>
          </p:cNvSpPr>
          <p:nvPr/>
        </p:nvSpPr>
        <p:spPr>
          <a:xfrm>
            <a:off x="1269170" y="4438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4" name="Minus 63"/>
          <p:cNvSpPr/>
          <p:nvPr/>
        </p:nvSpPr>
        <p:spPr>
          <a:xfrm>
            <a:off x="1249950" y="5311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inus 65"/>
          <p:cNvSpPr/>
          <p:nvPr/>
        </p:nvSpPr>
        <p:spPr>
          <a:xfrm>
            <a:off x="2392326" y="4733839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96320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-129382" y="5237956"/>
            <a:ext cx="19431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28662" y="6134100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3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4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3068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48" name="Plus 47"/>
          <p:cNvSpPr>
            <a:spLocks/>
          </p:cNvSpPr>
          <p:nvPr/>
        </p:nvSpPr>
        <p:spPr>
          <a:xfrm>
            <a:off x="2598066" y="54260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2" name="Plus 61"/>
          <p:cNvSpPr>
            <a:spLocks/>
          </p:cNvSpPr>
          <p:nvPr/>
        </p:nvSpPr>
        <p:spPr>
          <a:xfrm>
            <a:off x="1269170" y="4438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4" name="Minus 63"/>
          <p:cNvSpPr/>
          <p:nvPr/>
        </p:nvSpPr>
        <p:spPr>
          <a:xfrm>
            <a:off x="1249950" y="5311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inus 65"/>
          <p:cNvSpPr/>
          <p:nvPr/>
        </p:nvSpPr>
        <p:spPr>
          <a:xfrm>
            <a:off x="2392326" y="4733839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lus 26"/>
          <p:cNvSpPr>
            <a:spLocks/>
          </p:cNvSpPr>
          <p:nvPr/>
        </p:nvSpPr>
        <p:spPr>
          <a:xfrm>
            <a:off x="2038350" y="5197195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8" name="Plus 27"/>
          <p:cNvSpPr>
            <a:spLocks/>
          </p:cNvSpPr>
          <p:nvPr/>
        </p:nvSpPr>
        <p:spPr>
          <a:xfrm>
            <a:off x="2057316" y="43398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9" name="Plus 28"/>
          <p:cNvSpPr>
            <a:spLocks/>
          </p:cNvSpPr>
          <p:nvPr/>
        </p:nvSpPr>
        <p:spPr>
          <a:xfrm>
            <a:off x="1482090" y="512497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0" name="Plus 29"/>
          <p:cNvSpPr>
            <a:spLocks/>
          </p:cNvSpPr>
          <p:nvPr/>
        </p:nvSpPr>
        <p:spPr>
          <a:xfrm>
            <a:off x="1345200" y="5686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2" name="Minus 31"/>
          <p:cNvSpPr/>
          <p:nvPr/>
        </p:nvSpPr>
        <p:spPr>
          <a:xfrm>
            <a:off x="1592850" y="4553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Minus 36"/>
          <p:cNvSpPr/>
          <p:nvPr/>
        </p:nvSpPr>
        <p:spPr>
          <a:xfrm>
            <a:off x="1973850" y="558370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Minus 39"/>
          <p:cNvSpPr/>
          <p:nvPr/>
        </p:nvSpPr>
        <p:spPr>
          <a:xfrm>
            <a:off x="1516650" y="4915335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Minus 40"/>
          <p:cNvSpPr/>
          <p:nvPr/>
        </p:nvSpPr>
        <p:spPr>
          <a:xfrm>
            <a:off x="2875550" y="56546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inus 41"/>
          <p:cNvSpPr/>
          <p:nvPr/>
        </p:nvSpPr>
        <p:spPr>
          <a:xfrm>
            <a:off x="2381166" y="530414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0770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7" grpId="0" animBg="1"/>
      <p:bldP spid="40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5400000" flipH="1" flipV="1">
            <a:off x="-129382" y="5237956"/>
            <a:ext cx="19431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28662" y="6134100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3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8" name="Plus 47"/>
          <p:cNvSpPr>
            <a:spLocks/>
          </p:cNvSpPr>
          <p:nvPr/>
        </p:nvSpPr>
        <p:spPr>
          <a:xfrm>
            <a:off x="2598066" y="54260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2" name="Plus 61"/>
          <p:cNvSpPr>
            <a:spLocks/>
          </p:cNvSpPr>
          <p:nvPr/>
        </p:nvSpPr>
        <p:spPr>
          <a:xfrm>
            <a:off x="1269170" y="4438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4" name="Minus 63"/>
          <p:cNvSpPr/>
          <p:nvPr/>
        </p:nvSpPr>
        <p:spPr>
          <a:xfrm>
            <a:off x="1249950" y="5311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inus 65"/>
          <p:cNvSpPr/>
          <p:nvPr/>
        </p:nvSpPr>
        <p:spPr>
          <a:xfrm>
            <a:off x="2392326" y="4733839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lus 26"/>
          <p:cNvSpPr>
            <a:spLocks/>
          </p:cNvSpPr>
          <p:nvPr/>
        </p:nvSpPr>
        <p:spPr>
          <a:xfrm>
            <a:off x="2038350" y="5197195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8" name="Plus 27"/>
          <p:cNvSpPr>
            <a:spLocks/>
          </p:cNvSpPr>
          <p:nvPr/>
        </p:nvSpPr>
        <p:spPr>
          <a:xfrm>
            <a:off x="2057316" y="43398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9" name="Plus 28"/>
          <p:cNvSpPr>
            <a:spLocks/>
          </p:cNvSpPr>
          <p:nvPr/>
        </p:nvSpPr>
        <p:spPr>
          <a:xfrm>
            <a:off x="1482090" y="512497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0" name="Plus 29"/>
          <p:cNvSpPr>
            <a:spLocks/>
          </p:cNvSpPr>
          <p:nvPr/>
        </p:nvSpPr>
        <p:spPr>
          <a:xfrm>
            <a:off x="1345200" y="5686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2" name="Minus 31"/>
          <p:cNvSpPr/>
          <p:nvPr/>
        </p:nvSpPr>
        <p:spPr>
          <a:xfrm>
            <a:off x="1592850" y="4553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Minus 36"/>
          <p:cNvSpPr/>
          <p:nvPr/>
        </p:nvSpPr>
        <p:spPr>
          <a:xfrm>
            <a:off x="1973850" y="558370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Minus 39"/>
          <p:cNvSpPr/>
          <p:nvPr/>
        </p:nvSpPr>
        <p:spPr>
          <a:xfrm>
            <a:off x="1516650" y="4915335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Minus 40"/>
          <p:cNvSpPr/>
          <p:nvPr/>
        </p:nvSpPr>
        <p:spPr>
          <a:xfrm>
            <a:off x="2875550" y="56546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inus 41"/>
          <p:cNvSpPr/>
          <p:nvPr/>
        </p:nvSpPr>
        <p:spPr>
          <a:xfrm>
            <a:off x="2381166" y="530414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2114550" y="1828800"/>
            <a:ext cx="5010658" cy="829527"/>
            <a:chOff x="2114550" y="1828800"/>
            <a:chExt cx="5010658" cy="829527"/>
          </a:xfrm>
        </p:grpSpPr>
        <p:cxnSp>
          <p:nvCxnSpPr>
            <p:cNvPr id="43" name="Straight Arrow Connector 42"/>
            <p:cNvCxnSpPr/>
            <p:nvPr/>
          </p:nvCxnSpPr>
          <p:spPr>
            <a:xfrm rot="10800000" flipV="1">
              <a:off x="2114550" y="2171702"/>
              <a:ext cx="1295400" cy="1589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head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4" name="Straight Arrow Connector 43"/>
            <p:cNvCxnSpPr/>
            <p:nvPr/>
          </p:nvCxnSpPr>
          <p:spPr>
            <a:xfrm rot="10800000" flipV="1">
              <a:off x="5829808" y="2171702"/>
              <a:ext cx="1295400" cy="1589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head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45" name="AutoShape 6"/>
            <p:cNvSpPr>
              <a:spLocks noChangeArrowheads="1"/>
            </p:cNvSpPr>
            <p:nvPr/>
          </p:nvSpPr>
          <p:spPr bwMode="auto">
            <a:xfrm>
              <a:off x="3562350" y="1828800"/>
              <a:ext cx="2057398" cy="829527"/>
            </a:xfrm>
            <a:prstGeom prst="roundRect">
              <a:avLst>
                <a:gd name="adj" fmla="val 171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1597" tIns="40798" rIns="81597" bIns="40798" anchor="ctr" anchorCtr="1"/>
            <a:lstStyle/>
            <a:p>
              <a:pPr marL="0" marR="0" lvl="0" indent="0" algn="ctr" defTabSz="407303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Tx/>
                <a:buNone/>
                <a:tabLst>
                  <a:tab pos="656292" algn="l"/>
                  <a:tab pos="1312581" algn="l"/>
                </a:tabLst>
                <a:defRPr/>
              </a:pPr>
              <a:r>
                <a:rPr kumimoji="0" lang="en-GB" sz="2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Feature representation</a:t>
              </a:r>
            </a:p>
          </p:txBody>
        </p:sp>
      </p:grpSp>
      <p:grpSp>
        <p:nvGrpSpPr>
          <p:cNvPr id="5" name="Group 82"/>
          <p:cNvGrpSpPr/>
          <p:nvPr/>
        </p:nvGrpSpPr>
        <p:grpSpPr>
          <a:xfrm>
            <a:off x="1189518" y="1431940"/>
            <a:ext cx="1730736" cy="1289996"/>
            <a:chOff x="1284767" y="1431938"/>
            <a:chExt cx="1730735" cy="1289996"/>
          </a:xfrm>
        </p:grpSpPr>
        <p:sp>
          <p:nvSpPr>
            <p:cNvPr id="47" name="Rectangle 46"/>
            <p:cNvSpPr>
              <a:spLocks noChangeAspect="1"/>
            </p:cNvSpPr>
            <p:nvPr/>
          </p:nvSpPr>
          <p:spPr>
            <a:xfrm>
              <a:off x="1500965" y="2112334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1284767" y="1600200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689499" y="1431938"/>
              <a:ext cx="1326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handlebars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106132" y="2308301"/>
              <a:ext cx="72167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81350" y="2763875"/>
            <a:ext cx="3009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E.g., Does it have Handlebars?  Wheels?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48075" y="4273910"/>
            <a:ext cx="2697943" cy="2299353"/>
            <a:chOff x="5127348" y="4253826"/>
            <a:chExt cx="2697943" cy="2299353"/>
          </a:xfrm>
        </p:grpSpPr>
        <p:cxnSp>
          <p:nvCxnSpPr>
            <p:cNvPr id="67" name="Straight Arrow Connector 66"/>
            <p:cNvCxnSpPr/>
            <p:nvPr/>
          </p:nvCxnSpPr>
          <p:spPr>
            <a:xfrm rot="5400000" flipH="1" flipV="1">
              <a:off x="4641559" y="5224582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>
            <a:xfrm>
              <a:off x="5499603" y="6120726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69" name="Text Box 572"/>
            <p:cNvSpPr txBox="1">
              <a:spLocks noChangeArrowheads="1"/>
            </p:cNvSpPr>
            <p:nvPr/>
          </p:nvSpPr>
          <p:spPr bwMode="auto">
            <a:xfrm>
              <a:off x="6079515" y="6153090"/>
              <a:ext cx="1497483" cy="40008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lIns="91419" tIns="45710" rIns="91419" bIns="4571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Handlebars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Text Box 572"/>
            <p:cNvSpPr txBox="1">
              <a:spLocks noChangeArrowheads="1"/>
            </p:cNvSpPr>
            <p:nvPr/>
          </p:nvSpPr>
          <p:spPr bwMode="auto">
            <a:xfrm>
              <a:off x="5127348" y="4674539"/>
              <a:ext cx="492400" cy="94831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vert="vert270" wrap="none" lIns="91419" tIns="45710" rIns="91419" bIns="4571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Plus 70"/>
            <p:cNvSpPr>
              <a:spLocks/>
            </p:cNvSpPr>
            <p:nvPr/>
          </p:nvSpPr>
          <p:spPr>
            <a:xfrm>
              <a:off x="7490780" y="5080415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2" name="Plus 71"/>
            <p:cNvSpPr>
              <a:spLocks/>
            </p:cNvSpPr>
            <p:nvPr/>
          </p:nvSpPr>
          <p:spPr>
            <a:xfrm>
              <a:off x="6586738" y="4330636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3" name="Minus 72"/>
            <p:cNvSpPr/>
            <p:nvPr/>
          </p:nvSpPr>
          <p:spPr>
            <a:xfrm>
              <a:off x="6020891" y="5298386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Minus 73"/>
            <p:cNvSpPr/>
            <p:nvPr/>
          </p:nvSpPr>
          <p:spPr>
            <a:xfrm>
              <a:off x="6663548" y="5521191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Plus 74"/>
            <p:cNvSpPr>
              <a:spLocks/>
            </p:cNvSpPr>
            <p:nvPr/>
          </p:nvSpPr>
          <p:spPr>
            <a:xfrm>
              <a:off x="7260350" y="481158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6" name="Plus 75"/>
            <p:cNvSpPr>
              <a:spLocks/>
            </p:cNvSpPr>
            <p:nvPr/>
          </p:nvSpPr>
          <p:spPr>
            <a:xfrm>
              <a:off x="7337160" y="4465935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7" name="Plus 76"/>
            <p:cNvSpPr>
              <a:spLocks/>
            </p:cNvSpPr>
            <p:nvPr/>
          </p:nvSpPr>
          <p:spPr>
            <a:xfrm>
              <a:off x="6701953" y="4676281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8" name="Plus 77"/>
            <p:cNvSpPr>
              <a:spLocks/>
            </p:cNvSpPr>
            <p:nvPr/>
          </p:nvSpPr>
          <p:spPr>
            <a:xfrm>
              <a:off x="7009193" y="4945116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9" name="Minus 78"/>
            <p:cNvSpPr/>
            <p:nvPr/>
          </p:nvSpPr>
          <p:spPr>
            <a:xfrm>
              <a:off x="6216292" y="565466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Minus 79"/>
            <p:cNvSpPr/>
            <p:nvPr/>
          </p:nvSpPr>
          <p:spPr>
            <a:xfrm>
              <a:off x="6492250" y="588692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Minus 80"/>
            <p:cNvSpPr/>
            <p:nvPr/>
          </p:nvSpPr>
          <p:spPr>
            <a:xfrm>
              <a:off x="6300225" y="5234035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Minus 81"/>
            <p:cNvSpPr/>
            <p:nvPr/>
          </p:nvSpPr>
          <p:spPr>
            <a:xfrm>
              <a:off x="5762555" y="511882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Minus 82"/>
            <p:cNvSpPr/>
            <p:nvPr/>
          </p:nvSpPr>
          <p:spPr>
            <a:xfrm>
              <a:off x="6649541" y="5755586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 bwMode="auto">
          <a:xfrm>
            <a:off x="9295815" y="3966670"/>
            <a:ext cx="2452037" cy="2085934"/>
          </a:xfrm>
          <a:prstGeom prst="line">
            <a:avLst/>
          </a:prstGeom>
          <a:noFill/>
          <a:ln w="38100" cap="flat" cmpd="sng" algn="ctr">
            <a:solidFill>
              <a:srgbClr val="CC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60" name="Text Box 572"/>
          <p:cNvSpPr txBox="1">
            <a:spLocks noChangeArrowheads="1"/>
          </p:cNvSpPr>
          <p:nvPr/>
        </p:nvSpPr>
        <p:spPr bwMode="auto">
          <a:xfrm>
            <a:off x="6114814" y="3736240"/>
            <a:ext cx="1095130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Features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68997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30"/>
  <p:tag name="DEFAULTHEIGHT" val="446"/>
  <p:tag name="DEFAULTDISPLAYSOURCE" val="\documentclass{article}\pagestyle{empty}&#10;\begin{document}&#10;&#10;\end{document}&#10;"/>
  <p:tag name="EMBEDFONTS" val="0"/>
  <p:tag name="PREVIOUS_ACTIVE_SLIDE" val="14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4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206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spcBef>
            <a:spcPts val="0"/>
          </a:spcBef>
          <a:defRPr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spcBef>
            <a:spcPts val="0"/>
          </a:spcBef>
          <a:defRPr dirty="0" smtClean="0">
            <a:solidFill>
              <a:schemeClr val="bg1"/>
            </a:solidFill>
            <a:latin typeface="Times"/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 Blue Bullet and Title">
  <a:themeElements>
    <a:clrScheme name="ST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3D8FF"/>
      </a:accent1>
      <a:accent2>
        <a:srgbClr val="C1EA44"/>
      </a:accent2>
      <a:accent3>
        <a:srgbClr val="C52B87"/>
      </a:accent3>
      <a:accent4>
        <a:srgbClr val="FFEE7F"/>
      </a:accent4>
      <a:accent5>
        <a:srgbClr val="FF9C44"/>
      </a:accent5>
      <a:accent6>
        <a:srgbClr val="595959"/>
      </a:accent6>
      <a:hlink>
        <a:srgbClr val="C52B87"/>
      </a:hlink>
      <a:folHlink>
        <a:srgbClr val="595959"/>
      </a:folHlink>
    </a:clrScheme>
    <a:fontScheme name="STA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B8DAF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2124" tIns="41061" rIns="82124" bIns="41061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i="0"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orp Blue Bullet and Titl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E82AB"/>
        </a:accent1>
        <a:accent2>
          <a:srgbClr val="C4DBDA"/>
        </a:accent2>
        <a:accent3>
          <a:srgbClr val="FFFFFF"/>
        </a:accent3>
        <a:accent4>
          <a:srgbClr val="000000"/>
        </a:accent4>
        <a:accent5>
          <a:srgbClr val="B6C1D2"/>
        </a:accent5>
        <a:accent6>
          <a:srgbClr val="B1C6C5"/>
        </a:accent6>
        <a:hlink>
          <a:srgbClr val="26578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bg1">
              <a:lumMod val="6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26446</TotalTime>
  <Words>2535</Words>
  <Application>Microsoft Office PowerPoint</Application>
  <PresentationFormat>On-screen Show (4:3)</PresentationFormat>
  <Paragraphs>657</Paragraphs>
  <Slides>65</Slides>
  <Notes>40</Notes>
  <HiddenSlides>6</HiddenSlides>
  <MMClips>1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4_untitled 1</vt:lpstr>
      <vt:lpstr>1_untitled 1</vt:lpstr>
      <vt:lpstr>6_untitled 1</vt:lpstr>
      <vt:lpstr>1_Office Theme</vt:lpstr>
      <vt:lpstr>Corp Blue Bullet and Title</vt:lpstr>
      <vt:lpstr> Black </vt:lpstr>
      <vt:lpstr>Blank</vt:lpstr>
      <vt:lpstr>5_untitled 1</vt:lpstr>
      <vt:lpstr>Acrobat Document</vt:lpstr>
      <vt:lpstr>This talk: Deep Learning</vt:lpstr>
      <vt:lpstr>What do we want computers to do with our data?</vt:lpstr>
      <vt:lpstr>PowerPoint Presentation</vt:lpstr>
      <vt:lpstr>What do we want computers to do with our data?</vt:lpstr>
      <vt:lpstr>Why is this hard?</vt:lpstr>
      <vt:lpstr>Machine learning and feature representations</vt:lpstr>
      <vt:lpstr>Machine learning and feature representations</vt:lpstr>
      <vt:lpstr>Machine learning and feature representations</vt:lpstr>
      <vt:lpstr>What we want</vt:lpstr>
      <vt:lpstr>How is computer perception done?</vt:lpstr>
      <vt:lpstr>Feature representations</vt:lpstr>
      <vt:lpstr>Computer vision features</vt:lpstr>
      <vt:lpstr>Audio features</vt:lpstr>
      <vt:lpstr>NLP features</vt:lpstr>
      <vt:lpstr>Feature representations</vt:lpstr>
      <vt:lpstr>The “one learning algorithm” hypothesis</vt:lpstr>
      <vt:lpstr>The “one learning algorithm” hypothesis</vt:lpstr>
      <vt:lpstr>Sensor representations in the brain</vt:lpstr>
      <vt:lpstr>Feature learning problem</vt:lpstr>
      <vt:lpstr>First stage of visual processing: V1</vt:lpstr>
      <vt:lpstr>Learning sensor representations</vt:lpstr>
      <vt:lpstr>Sparse coding illustration</vt:lpstr>
      <vt:lpstr>More examples</vt:lpstr>
      <vt:lpstr>Sparse coding applied to audio</vt:lpstr>
      <vt:lpstr>Sparse coding applied to audio</vt:lpstr>
      <vt:lpstr>Learning feature hierarchies</vt:lpstr>
      <vt:lpstr>Learning feature hierarchies</vt:lpstr>
      <vt:lpstr>Hierarchical Sparse coding (Sparse DBN): Trained on face images</vt:lpstr>
      <vt:lpstr>Machine learning applications</vt:lpstr>
      <vt:lpstr>Unsupervised feature learning (Self-taught learning)</vt:lpstr>
      <vt:lpstr>Video Activity recognition (Hollywood 2 benchmark)</vt:lpstr>
      <vt:lpstr>PowerPoint Presentation</vt:lpstr>
      <vt:lpstr>PowerPoint Presentation</vt:lpstr>
      <vt:lpstr>Supervised Learning: Labeled data</vt:lpstr>
      <vt:lpstr>Unsupervised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Google Deep Learning – Train small models faster</vt:lpstr>
      <vt:lpstr>Speech recognition on Android</vt:lpstr>
      <vt:lpstr>PowerPoint Presentation</vt:lpstr>
      <vt:lpstr>Google Deep Learning – Train bigger models</vt:lpstr>
      <vt:lpstr>Training procedure</vt:lpstr>
      <vt:lpstr>PowerPoint Presentation</vt:lpstr>
      <vt:lpstr>Cat neuron</vt:lpstr>
      <vt:lpstr>PowerPoint Presentation</vt:lpstr>
      <vt:lpstr>PowerPoint Presentation</vt:lpstr>
      <vt:lpstr>PowerPoint Presentation</vt:lpstr>
      <vt:lpstr>Scaling up with HPC GPU cluster</vt:lpstr>
      <vt:lpstr>Stanford GPU cluster</vt:lpstr>
      <vt:lpstr>Vehicular perception</vt:lpstr>
      <vt:lpstr>PowerPoint Presentation</vt:lpstr>
      <vt:lpstr>PowerPoint Presentation</vt:lpstr>
      <vt:lpstr>PowerPoint Presentation</vt:lpstr>
      <vt:lpstr>Deep Learning: Things you should knpw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root</dc:creator>
  <cp:lastModifiedBy>Andrew Ng</cp:lastModifiedBy>
  <cp:revision>645</cp:revision>
  <dcterms:created xsi:type="dcterms:W3CDTF">2006-04-24T00:02:39Z</dcterms:created>
  <dcterms:modified xsi:type="dcterms:W3CDTF">2013-10-04T22:23:09Z</dcterms:modified>
</cp:coreProperties>
</file>