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handoutMasterIdLst>
    <p:handoutMasterId r:id="rId45"/>
  </p:handoutMasterIdLst>
  <p:sldIdLst>
    <p:sldId id="657" r:id="rId3"/>
    <p:sldId id="644" r:id="rId4"/>
    <p:sldId id="625" r:id="rId5"/>
    <p:sldId id="601" r:id="rId6"/>
    <p:sldId id="602" r:id="rId7"/>
    <p:sldId id="629" r:id="rId8"/>
    <p:sldId id="646" r:id="rId9"/>
    <p:sldId id="620" r:id="rId10"/>
    <p:sldId id="642" r:id="rId11"/>
    <p:sldId id="630" r:id="rId12"/>
    <p:sldId id="628" r:id="rId13"/>
    <p:sldId id="631" r:id="rId14"/>
    <p:sldId id="638" r:id="rId15"/>
    <p:sldId id="654" r:id="rId16"/>
    <p:sldId id="635" r:id="rId17"/>
    <p:sldId id="652" r:id="rId18"/>
    <p:sldId id="526" r:id="rId19"/>
    <p:sldId id="653" r:id="rId20"/>
    <p:sldId id="636" r:id="rId21"/>
    <p:sldId id="650" r:id="rId22"/>
    <p:sldId id="648" r:id="rId23"/>
    <p:sldId id="610" r:id="rId24"/>
    <p:sldId id="592" r:id="rId25"/>
    <p:sldId id="632" r:id="rId26"/>
    <p:sldId id="655" r:id="rId27"/>
    <p:sldId id="647" r:id="rId28"/>
    <p:sldId id="639" r:id="rId29"/>
    <p:sldId id="619" r:id="rId30"/>
    <p:sldId id="574" r:id="rId31"/>
    <p:sldId id="575" r:id="rId32"/>
    <p:sldId id="616" r:id="rId33"/>
    <p:sldId id="617" r:id="rId34"/>
    <p:sldId id="641" r:id="rId35"/>
    <p:sldId id="583" r:id="rId36"/>
    <p:sldId id="521" r:id="rId37"/>
    <p:sldId id="612" r:id="rId38"/>
    <p:sldId id="643" r:id="rId39"/>
    <p:sldId id="656" r:id="rId40"/>
    <p:sldId id="614" r:id="rId41"/>
    <p:sldId id="496" r:id="rId42"/>
    <p:sldId id="621" r:id="rId43"/>
  </p:sldIdLst>
  <p:sldSz cx="9144000" cy="5143500" type="screen16x9"/>
  <p:notesSz cx="6985000" cy="9271000"/>
  <p:custDataLst>
    <p:tags r:id="rId4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70" d="100"/>
          <a:sy n="70" d="100"/>
        </p:scale>
        <p:origin x="-1695" y="-1239"/>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07053440"/>
        <c:axId val="107055360"/>
      </c:scatterChart>
      <c:valAx>
        <c:axId val="107053440"/>
        <c:scaling>
          <c:orientation val="minMax"/>
          <c:max val="100"/>
          <c:min val="0"/>
        </c:scaling>
        <c:delete val="0"/>
        <c:axPos val="b"/>
        <c:numFmt formatCode="General" sourceLinked="1"/>
        <c:majorTickMark val="out"/>
        <c:minorTickMark val="none"/>
        <c:tickLblPos val="nextTo"/>
        <c:crossAx val="107055360"/>
        <c:crosses val="autoZero"/>
        <c:crossBetween val="midCat"/>
        <c:majorUnit val="10"/>
      </c:valAx>
      <c:valAx>
        <c:axId val="107055360"/>
        <c:scaling>
          <c:orientation val="minMax"/>
          <c:max val="100"/>
          <c:min val="0"/>
        </c:scaling>
        <c:delete val="0"/>
        <c:axPos val="l"/>
        <c:numFmt formatCode="General" sourceLinked="1"/>
        <c:majorTickMark val="out"/>
        <c:minorTickMark val="none"/>
        <c:tickLblPos val="nextTo"/>
        <c:crossAx val="107053440"/>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118752000"/>
        <c:axId val="118753536"/>
      </c:barChart>
      <c:catAx>
        <c:axId val="118752000"/>
        <c:scaling>
          <c:orientation val="minMax"/>
        </c:scaling>
        <c:delete val="0"/>
        <c:axPos val="b"/>
        <c:majorTickMark val="out"/>
        <c:minorTickMark val="out"/>
        <c:tickLblPos val="nextTo"/>
        <c:crossAx val="118753536"/>
        <c:crosses val="autoZero"/>
        <c:auto val="1"/>
        <c:lblAlgn val="ctr"/>
        <c:lblOffset val="100"/>
        <c:noMultiLvlLbl val="0"/>
      </c:catAx>
      <c:valAx>
        <c:axId val="118753536"/>
        <c:scaling>
          <c:orientation val="minMax"/>
        </c:scaling>
        <c:delete val="0"/>
        <c:axPos val="l"/>
        <c:majorGridlines/>
        <c:numFmt formatCode="0%" sourceLinked="1"/>
        <c:majorTickMark val="out"/>
        <c:minorTickMark val="none"/>
        <c:tickLblPos val="nextTo"/>
        <c:crossAx val="1187520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12/27/2012</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12/27/2012</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36</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 We’re using technology to address the problem of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41</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12/27/2012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12/27/2012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12/27/2012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12/27/2012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12/27/2012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12/27/2012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12/27/2012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12/27/2012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12/27/2012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12/27/2012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12/27/2012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12/27/2012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12/27/2012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emf"/><Relationship Id="rId11" Type="http://schemas.openxmlformats.org/officeDocument/2006/relationships/image" Target="../media/image15.emf"/><Relationship Id="rId5" Type="http://schemas.openxmlformats.org/officeDocument/2006/relationships/image" Target="../media/image48.emf"/><Relationship Id="rId10" Type="http://schemas.openxmlformats.org/officeDocument/2006/relationships/image" Target="../media/image14.emf"/><Relationship Id="rId4" Type="http://schemas.openxmlformats.org/officeDocument/2006/relationships/image" Target="../media/image47.emf"/><Relationship Id="rId9" Type="http://schemas.openxmlformats.org/officeDocument/2006/relationships/image" Target="../media/image13.emf"/></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Arial" pitchFamily="34" charset="0"/>
                <a:cs typeface="Arial" pitchFamily="34" charset="0"/>
              </a:rPr>
              <a:t>Daphne Koller &amp; Andrew </a:t>
            </a:r>
            <a:r>
              <a:rPr lang="en-US" sz="2200" b="1" dirty="0" smtClean="0">
                <a:solidFill>
                  <a:schemeClr val="bg1"/>
                </a:solidFill>
                <a:latin typeface="Arial" pitchFamily="34" charset="0"/>
                <a:cs typeface="Arial" pitchFamily="34" charset="0"/>
              </a:rPr>
              <a:t>Ng</a:t>
            </a:r>
            <a:endParaRPr lang="en-US" sz="2200" b="1" dirty="0">
              <a:solidFill>
                <a:schemeClr val="bg1"/>
              </a:solidFill>
              <a:latin typeface="Arial" pitchFamily="34" charset="0"/>
              <a:cs typeface="Arial" pitchFamily="34" charset="0"/>
            </a:endParaRP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1696"/>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363911" y="61422"/>
            <a:ext cx="6475446" cy="4431127"/>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5" name="Rectangle 4"/>
          <p:cNvSpPr/>
          <p:nvPr/>
        </p:nvSpPr>
        <p:spPr>
          <a:xfrm>
            <a:off x="7162800" y="4107384"/>
            <a:ext cx="2743200" cy="430887"/>
          </a:xfrm>
          <a:prstGeom prst="rect">
            <a:avLst/>
          </a:prstGeom>
        </p:spPr>
        <p:txBody>
          <a:bodyPr wrap="square">
            <a:spAutoFit/>
          </a:bodyPr>
          <a:lstStyle/>
          <a:p>
            <a:r>
              <a:rPr lang="en-US" sz="1050" dirty="0">
                <a:solidFill>
                  <a:schemeClr val="tx1">
                    <a:lumMod val="65000"/>
                    <a:lumOff val="35000"/>
                  </a:schemeClr>
                </a:solidFill>
              </a:rPr>
              <a:t>C</a:t>
            </a:r>
            <a:r>
              <a:rPr lang="en-US" sz="1050" dirty="0" smtClean="0">
                <a:solidFill>
                  <a:schemeClr val="tx1">
                    <a:lumMod val="65000"/>
                    <a:lumOff val="35000"/>
                  </a:schemeClr>
                </a:solidFill>
              </a:rPr>
              <a:t>f. Calibrated Peer Review™</a:t>
            </a:r>
          </a:p>
          <a:p>
            <a:r>
              <a:rPr lang="en-US" sz="1050" dirty="0" smtClean="0">
                <a:solidFill>
                  <a:schemeClr val="tx1">
                    <a:lumMod val="65000"/>
                    <a:lumOff val="35000"/>
                  </a:schemeClr>
                </a:solidFill>
              </a:rPr>
              <a:t>(Chapman, 2001)</a:t>
            </a:r>
          </a:p>
        </p:txBody>
      </p:sp>
      <p:sp>
        <p:nvSpPr>
          <p:cNvPr id="6" name="Rectangle 5"/>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Workflow</a:t>
            </a:r>
            <a:endParaRPr lang="en-US" sz="2400" b="1" dirty="0">
              <a:solidFill>
                <a:schemeClr val="bg1"/>
              </a:solidFill>
              <a:latin typeface="Helvetica" pitchFamily="34" charset="0"/>
              <a:cs typeface="Rockwell"/>
            </a:endParaRPr>
          </a:p>
        </p:txBody>
      </p:sp>
      <p:grpSp>
        <p:nvGrpSpPr>
          <p:cNvPr id="9" name="Group 8"/>
          <p:cNvGrpSpPr/>
          <p:nvPr/>
        </p:nvGrpSpPr>
        <p:grpSpPr>
          <a:xfrm>
            <a:off x="1066800" y="350316"/>
            <a:ext cx="5935325" cy="3821634"/>
            <a:chOff x="990600" y="285750"/>
            <a:chExt cx="5621394" cy="3619500"/>
          </a:xfrm>
        </p:grpSpPr>
        <p:pic>
          <p:nvPicPr>
            <p:cNvPr id="3" name="Picture 2" descr="peerpipeline.png"/>
            <p:cNvPicPr>
              <a:picLocks noChangeAspect="1"/>
            </p:cNvPicPr>
            <p:nvPr/>
          </p:nvPicPr>
          <p:blipFill rotWithShape="1">
            <a:blip r:embed="rId2" cstate="print"/>
            <a:srcRect t="13605"/>
            <a:stretch/>
          </p:blipFill>
          <p:spPr>
            <a:xfrm>
              <a:off x="990600" y="285750"/>
              <a:ext cx="5621394"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eerpipeline.png"/>
            <p:cNvPicPr>
              <a:picLocks noChangeAspect="1"/>
            </p:cNvPicPr>
            <p:nvPr/>
          </p:nvPicPr>
          <p:blipFill rotWithShape="1">
            <a:blip r:embed="rId2" cstate="print"/>
            <a:srcRect l="4660" t="3336" r="73906" b="85979"/>
            <a:stretch/>
          </p:blipFill>
          <p:spPr>
            <a:xfrm>
              <a:off x="5486400" y="3478478"/>
              <a:ext cx="1046107" cy="388672"/>
            </a:xfrm>
            <a:prstGeom prst="rect">
              <a:avLst/>
            </a:prstGeom>
            <a:solidFill>
              <a:srgbClr val="FFFFFF">
                <a:shade val="85000"/>
              </a:srgbClr>
            </a:solidFill>
            <a:ln w="88900" cap="sq">
              <a:noFill/>
              <a:miter lim="800000"/>
            </a:ln>
            <a:effectLst/>
          </p:spPr>
        </p:pic>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2198895277"/>
      </p:ext>
    </p:extLst>
  </p:cSld>
  <p:clrMapOvr>
    <a:masterClrMapping/>
  </p:clrMapOvr>
  <p:transition advTm="31133"/>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35623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TextBox 4"/>
          <p:cNvSpPr txBox="1">
            <a:spLocks noChangeArrowheads="1"/>
          </p:cNvSpPr>
          <p:nvPr/>
        </p:nvSpPr>
        <p:spPr bwMode="auto">
          <a:xfrm>
            <a:off x="125017" y="4902402"/>
            <a:ext cx="3857625" cy="211845"/>
          </a:xfrm>
          <a:prstGeom prst="rect">
            <a:avLst/>
          </a:prstGeom>
          <a:noFill/>
          <a:ln w="9525">
            <a:noFill/>
            <a:miter lim="800000"/>
            <a:headEnd/>
            <a:tailEnd/>
          </a:ln>
        </p:spPr>
        <p:txBody>
          <a:bodyPr lIns="57397" tIns="28698" rIns="57397" bIns="28698">
            <a:spAutoFit/>
          </a:bodyPr>
          <a:lstStyle/>
          <a:p>
            <a:r>
              <a:rPr lang="en-US" sz="1000" dirty="0"/>
              <a:t>** font size proportional to </a:t>
            </a:r>
            <a:r>
              <a:rPr lang="en-US" sz="1000" dirty="0" err="1"/>
              <a:t>sqrt</a:t>
            </a:r>
            <a:r>
              <a:rPr lang="en-US" sz="1000" dirty="0"/>
              <a:t>(number of participants)</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11141" y="0"/>
            <a:ext cx="9144000" cy="51435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Rectangle 10"/>
          <p:cNvSpPr/>
          <p:nvPr/>
        </p:nvSpPr>
        <p:spPr>
          <a:xfrm>
            <a:off x="863" y="1216251"/>
            <a:ext cx="9144000" cy="26710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vv</a:t>
            </a:r>
            <a:endParaRPr lang="en-US" dirty="0">
              <a:latin typeface="Arial"/>
            </a:endParaRPr>
          </a:p>
        </p:txBody>
      </p:sp>
      <p:pic>
        <p:nvPicPr>
          <p:cNvPr id="7" name="Picture 6" descr="QuoteMan.jpg"/>
          <p:cNvPicPr>
            <a:picLocks noChangeAspect="1"/>
          </p:cNvPicPr>
          <p:nvPr/>
        </p:nvPicPr>
        <p:blipFill>
          <a:blip r:embed="rId2" cstate="print"/>
          <a:stretch>
            <a:fillRect/>
          </a:stretch>
        </p:blipFill>
        <p:spPr>
          <a:xfrm>
            <a:off x="320156" y="1553975"/>
            <a:ext cx="2006600" cy="2032000"/>
          </a:xfrm>
          <a:prstGeom prst="rect">
            <a:avLst/>
          </a:prstGeom>
        </p:spPr>
      </p:pic>
      <p:pic>
        <p:nvPicPr>
          <p:cNvPr id="12" name="Picture 11"/>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a:off x="1711480" y="925100"/>
            <a:ext cx="2762788" cy="1598084"/>
          </a:xfrm>
          <a:prstGeom prst="rect">
            <a:avLst/>
          </a:prstGeom>
        </p:spPr>
      </p:pic>
      <p:pic>
        <p:nvPicPr>
          <p:cNvPr id="13" name="Picture 12"/>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flipH="1">
            <a:off x="6681961" y="2523183"/>
            <a:ext cx="2762788" cy="1598084"/>
          </a:xfrm>
          <a:prstGeom prst="rect">
            <a:avLst/>
          </a:prstGeom>
        </p:spPr>
      </p:pic>
      <p:sp>
        <p:nvSpPr>
          <p:cNvPr id="8" name="TextBox 7"/>
          <p:cNvSpPr txBox="1"/>
          <p:nvPr/>
        </p:nvSpPr>
        <p:spPr>
          <a:xfrm>
            <a:off x="3085469" y="1759983"/>
            <a:ext cx="5950958" cy="1892826"/>
          </a:xfrm>
          <a:prstGeom prst="rect">
            <a:avLst/>
          </a:prstGeom>
          <a:noFill/>
        </p:spPr>
        <p:txBody>
          <a:bodyPr wrap="square" lIns="45720" tIns="22860" rIns="45720" bIns="22860" rtlCol="0">
            <a:spAutoFit/>
          </a:bodyPr>
          <a:lstStyle/>
          <a:p>
            <a:pPr>
              <a:spcAft>
                <a:spcPts val="900"/>
              </a:spcAft>
            </a:pPr>
            <a:r>
              <a:rPr lang="en-US" sz="2000" b="1" dirty="0" smtClean="0">
                <a:solidFill>
                  <a:srgbClr val="1B2E45"/>
                </a:solidFill>
                <a:latin typeface="Helvetica" pitchFamily="34" charset="0"/>
                <a:cs typeface="Rockwell"/>
              </a:rPr>
              <a:t>Fellow students on these forums really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gave the sense that I wasn't just sitting in my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office working on it by myself. The spirit of cooperation and information sharing has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been far more than any “non-virtual”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course I ever took.       </a:t>
            </a:r>
            <a:r>
              <a:rPr lang="en-US" sz="2000" i="1" dirty="0" smtClean="0">
                <a:solidFill>
                  <a:srgbClr val="1B2E45"/>
                </a:solidFill>
                <a:latin typeface="Helvetica" pitchFamily="34" charset="0"/>
                <a:cs typeface="Rockwell"/>
              </a:rPr>
              <a:t>(</a:t>
            </a:r>
            <a:r>
              <a:rPr lang="en-US" sz="2000" i="1" dirty="0" err="1" smtClean="0">
                <a:solidFill>
                  <a:srgbClr val="1B2E45"/>
                </a:solidFill>
                <a:latin typeface="Helvetica" pitchFamily="34" charset="0"/>
                <a:cs typeface="Rockwell"/>
              </a:rPr>
              <a:t>Sanjaya</a:t>
            </a:r>
            <a:r>
              <a:rPr lang="en-US" sz="2000" i="1" dirty="0" smtClean="0">
                <a:solidFill>
                  <a:srgbClr val="1B2E45"/>
                </a:solidFill>
                <a:latin typeface="Helvetica" pitchFamily="34" charset="0"/>
                <a:cs typeface="Rockwell"/>
              </a:rPr>
              <a:t> Kumar)</a:t>
            </a:r>
            <a:endParaRPr lang="en-US" sz="2000" i="1" dirty="0">
              <a:solidFill>
                <a:srgbClr val="1B2E45"/>
              </a:solidFill>
              <a:effectLst>
                <a:outerShdw blurRad="50800" dist="38100" dir="2700000" algn="tl" rotWithShape="0">
                  <a:prstClr val="black">
                    <a:alpha val="40000"/>
                  </a:prstClr>
                </a:outerShdw>
              </a:effectLst>
              <a:latin typeface="Helvetica" pitchFamily="34" charset="0"/>
              <a:cs typeface="Rockwell"/>
            </a:endParaRPr>
          </a:p>
        </p:txBody>
      </p:sp>
      <p:sp>
        <p:nvSpPr>
          <p:cNvPr id="14" name="Rectangle 13"/>
          <p:cNvSpPr/>
          <p:nvPr/>
        </p:nvSpPr>
        <p:spPr>
          <a:xfrm>
            <a:off x="-1" y="3887348"/>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Rectangle 14"/>
          <p:cNvSpPr/>
          <p:nvPr/>
        </p:nvSpPr>
        <p:spPr>
          <a:xfrm>
            <a:off x="-1" y="1144374"/>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Tree>
    <p:extLst>
      <p:ext uri="{BB962C8B-B14F-4D97-AF65-F5344CB8AC3E}">
        <p14:creationId xmlns:p14="http://schemas.microsoft.com/office/powerpoint/2010/main" val="4173936871"/>
      </p:ext>
    </p:extLst>
  </p:cSld>
  <p:clrMapOvr>
    <a:masterClrMapping/>
  </p:clrMapOvr>
  <mc:AlternateContent xmlns:mc="http://schemas.openxmlformats.org/markup-compatibility/2006" xmlns:p14="http://schemas.microsoft.com/office/powerpoint/2010/main">
    <mc:Choice Requires="p14">
      <p:transition spd="med" p14:dur="700" advTm="25219">
        <p:fade/>
      </p:transition>
    </mc:Choice>
    <mc:Fallback xmlns="">
      <p:transition spd="med" advTm="25219">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a:t>
            </a:r>
            <a:r>
              <a:rPr lang="en-US" sz="2400" b="1" dirty="0" smtClean="0">
                <a:solidFill>
                  <a:schemeClr val="bg1"/>
                </a:solidFill>
                <a:latin typeface="Rockwell"/>
                <a:cs typeface="Rockwell"/>
              </a:rPr>
              <a:t>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2 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2865744"/>
            <a:ext cx="6876898" cy="553998"/>
          </a:xfrm>
          <a:prstGeom prst="rect">
            <a:avLst/>
          </a:prstGeom>
          <a:noFill/>
        </p:spPr>
        <p:txBody>
          <a:bodyPr wrap="square" lIns="45720" tIns="22860" rIns="45720" bIns="22860" rtlCol="0">
            <a:spAutoFit/>
          </a:bodyPr>
          <a:lstStyle/>
          <a:p>
            <a:r>
              <a:rPr lang="en-US" sz="3300" b="1" dirty="0">
                <a:solidFill>
                  <a:srgbClr val="FFFFFF"/>
                </a:solidFill>
                <a:latin typeface="Helvetica" pitchFamily="34" charset="0"/>
                <a:cs typeface="Rockwell"/>
              </a:rPr>
              <a:t>7</a:t>
            </a:r>
            <a:r>
              <a:rPr lang="en-US" sz="3300" b="1" smtClean="0">
                <a:solidFill>
                  <a:srgbClr val="FFFFFF"/>
                </a:solidFill>
                <a:latin typeface="Helvetica" pitchFamily="34" charset="0"/>
                <a:cs typeface="Rockwell"/>
              </a:rPr>
              <a:t>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208 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33 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34.5"/>
</p:tagLst>
</file>

<file path=ppt/tags/tag7.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72824</TotalTime>
  <Words>1548</Words>
  <Application>Microsoft Office PowerPoint</Application>
  <PresentationFormat>On-screen Show (16:9)</PresentationFormat>
  <Paragraphs>227</Paragraphs>
  <Slides>41</Slides>
  <Notes>23</Notes>
  <HiddenSlides>2</HiddenSlides>
  <MMClips>4</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789</cp:revision>
  <dcterms:created xsi:type="dcterms:W3CDTF">2010-05-04T01:04:58Z</dcterms:created>
  <dcterms:modified xsi:type="dcterms:W3CDTF">2012-12-27T14:31:20Z</dcterms:modified>
</cp:coreProperties>
</file>