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charts/chart3.xml" ContentType="application/vnd.openxmlformats-officedocument.drawingml.chart+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handoutMasterIdLst>
    <p:handoutMasterId r:id="rId51"/>
  </p:handoutMasterIdLst>
  <p:sldIdLst>
    <p:sldId id="618" r:id="rId3"/>
    <p:sldId id="595" r:id="rId4"/>
    <p:sldId id="596" r:id="rId5"/>
    <p:sldId id="597" r:id="rId6"/>
    <p:sldId id="624" r:id="rId7"/>
    <p:sldId id="644" r:id="rId8"/>
    <p:sldId id="625" r:id="rId9"/>
    <p:sldId id="601" r:id="rId10"/>
    <p:sldId id="602" r:id="rId11"/>
    <p:sldId id="629" r:id="rId12"/>
    <p:sldId id="646" r:id="rId13"/>
    <p:sldId id="620" r:id="rId14"/>
    <p:sldId id="642" r:id="rId15"/>
    <p:sldId id="630" r:id="rId16"/>
    <p:sldId id="631" r:id="rId17"/>
    <p:sldId id="628" r:id="rId18"/>
    <p:sldId id="638" r:id="rId19"/>
    <p:sldId id="607" r:id="rId20"/>
    <p:sldId id="654" r:id="rId21"/>
    <p:sldId id="635" r:id="rId22"/>
    <p:sldId id="651" r:id="rId23"/>
    <p:sldId id="652" r:id="rId24"/>
    <p:sldId id="526" r:id="rId25"/>
    <p:sldId id="653" r:id="rId26"/>
    <p:sldId id="636" r:id="rId27"/>
    <p:sldId id="650" r:id="rId28"/>
    <p:sldId id="648" r:id="rId29"/>
    <p:sldId id="610" r:id="rId30"/>
    <p:sldId id="592" r:id="rId31"/>
    <p:sldId id="632" r:id="rId32"/>
    <p:sldId id="647" r:id="rId33"/>
    <p:sldId id="639" r:id="rId34"/>
    <p:sldId id="619" r:id="rId35"/>
    <p:sldId id="574" r:id="rId36"/>
    <p:sldId id="575" r:id="rId37"/>
    <p:sldId id="616" r:id="rId38"/>
    <p:sldId id="617" r:id="rId39"/>
    <p:sldId id="641" r:id="rId40"/>
    <p:sldId id="583" r:id="rId41"/>
    <p:sldId id="521" r:id="rId42"/>
    <p:sldId id="612" r:id="rId43"/>
    <p:sldId id="643" r:id="rId44"/>
    <p:sldId id="615" r:id="rId45"/>
    <p:sldId id="614" r:id="rId46"/>
    <p:sldId id="496" r:id="rId47"/>
    <p:sldId id="427" r:id="rId48"/>
    <p:sldId id="621" r:id="rId49"/>
  </p:sldIdLst>
  <p:sldSz cx="9144000" cy="5143500" type="screen16x9"/>
  <p:notesSz cx="6985000" cy="9271000"/>
  <p:custDataLst>
    <p:tags r:id="rId5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52" autoAdjust="0"/>
    <p:restoredTop sz="85990" autoAdjust="0"/>
  </p:normalViewPr>
  <p:slideViewPr>
    <p:cSldViewPr>
      <p:cViewPr>
        <p:scale>
          <a:sx n="20" d="100"/>
          <a:sy n="20" d="100"/>
        </p:scale>
        <p:origin x="-3135" y="-178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LydiaB:Downloads:Sadler%20and%20Good%20Grading%20Data.xlsx" TargetMode="Externa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9"/>
    </mc:Choice>
    <mc:Fallback>
      <c:style val="39"/>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193353"/>
              </a:solidFill>
              <a:ln>
                <a:noFill/>
              </a:ln>
            </c:spPr>
          </c:dPt>
          <c:dPt>
            <c:idx val="1"/>
            <c:bubble3D val="0"/>
            <c:spPr>
              <a:solidFill>
                <a:srgbClr val="CB3E47"/>
              </a:solidFill>
              <a:ln>
                <a:noFill/>
              </a:ln>
            </c:spPr>
          </c:dPt>
          <c:dPt>
            <c:idx val="2"/>
            <c:bubble3D val="0"/>
            <c:spPr>
              <a:solidFill>
                <a:srgbClr val="28876A"/>
              </a:solidFill>
              <a:ln>
                <a:noFill/>
              </a:ln>
            </c:spPr>
          </c:dPt>
          <c:cat>
            <c:strRef>
              <c:f>Sheet1!$A$2:$A$5</c:f>
              <c:strCache>
                <c:ptCount val="3"/>
                <c:pt idx="0">
                  <c:v>1st Qtr</c:v>
                </c:pt>
                <c:pt idx="1">
                  <c:v>2nd Qtr</c:v>
                </c:pt>
                <c:pt idx="2">
                  <c:v>3rd Qtr</c:v>
                </c:pt>
              </c:strCache>
            </c:strRef>
          </c:cat>
          <c:val>
            <c:numRef>
              <c:f>Sheet1!$B$2:$B$5</c:f>
              <c:numCache>
                <c:formatCode>General</c:formatCode>
                <c:ptCount val="4"/>
                <c:pt idx="0">
                  <c:v>55.6</c:v>
                </c:pt>
                <c:pt idx="1">
                  <c:v>22.4</c:v>
                </c:pt>
                <c:pt idx="2">
                  <c:v>22</c:v>
                </c:pt>
              </c:numCache>
            </c:numRef>
          </c:val>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noFill/>
    <a:ln>
      <a:noFill/>
    </a:ln>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3014881311367112E-2"/>
          <c:y val="3.9593572339657011E-2"/>
          <c:w val="0.911758556837862"/>
          <c:h val="0.89373826214554275"/>
        </c:manualLayout>
      </c:layout>
      <c:scatterChart>
        <c:scatterStyle val="lineMarker"/>
        <c:varyColors val="0"/>
        <c:ser>
          <c:idx val="0"/>
          <c:order val="0"/>
          <c:spPr>
            <a:ln w="47625">
              <a:noFill/>
            </a:ln>
          </c:spPr>
          <c:marker>
            <c:spPr>
              <a:solidFill>
                <a:srgbClr val="1A3452"/>
              </a:solidFill>
              <a:ln>
                <a:noFill/>
              </a:ln>
              <a:scene3d>
                <a:camera prst="orthographicFront"/>
                <a:lightRig rig="threePt" dir="t"/>
              </a:scene3d>
              <a:sp3d>
                <a:bevelT/>
              </a:sp3d>
            </c:spPr>
          </c:marker>
          <c:xVal>
            <c:numRef>
              <c:f>Sheet1!$A$1:$A$178</c:f>
              <c:numCache>
                <c:formatCode>General</c:formatCode>
                <c:ptCount val="178"/>
                <c:pt idx="0">
                  <c:v>76</c:v>
                </c:pt>
                <c:pt idx="1">
                  <c:v>82</c:v>
                </c:pt>
                <c:pt idx="2">
                  <c:v>56</c:v>
                </c:pt>
                <c:pt idx="3">
                  <c:v>82</c:v>
                </c:pt>
                <c:pt idx="4">
                  <c:v>66</c:v>
                </c:pt>
                <c:pt idx="5">
                  <c:v>94</c:v>
                </c:pt>
                <c:pt idx="6">
                  <c:v>42</c:v>
                </c:pt>
                <c:pt idx="7">
                  <c:v>78</c:v>
                </c:pt>
                <c:pt idx="8">
                  <c:v>47.5</c:v>
                </c:pt>
                <c:pt idx="9">
                  <c:v>83</c:v>
                </c:pt>
                <c:pt idx="10">
                  <c:v>72</c:v>
                </c:pt>
                <c:pt idx="11">
                  <c:v>89</c:v>
                </c:pt>
                <c:pt idx="12">
                  <c:v>64</c:v>
                </c:pt>
                <c:pt idx="13">
                  <c:v>96</c:v>
                </c:pt>
                <c:pt idx="14">
                  <c:v>80</c:v>
                </c:pt>
                <c:pt idx="15">
                  <c:v>62</c:v>
                </c:pt>
                <c:pt idx="16">
                  <c:v>67</c:v>
                </c:pt>
                <c:pt idx="17">
                  <c:v>71</c:v>
                </c:pt>
                <c:pt idx="18">
                  <c:v>53</c:v>
                </c:pt>
                <c:pt idx="19">
                  <c:v>46</c:v>
                </c:pt>
                <c:pt idx="20">
                  <c:v>86</c:v>
                </c:pt>
                <c:pt idx="21">
                  <c:v>85</c:v>
                </c:pt>
                <c:pt idx="22">
                  <c:v>71</c:v>
                </c:pt>
                <c:pt idx="23">
                  <c:v>87</c:v>
                </c:pt>
                <c:pt idx="24">
                  <c:v>35</c:v>
                </c:pt>
                <c:pt idx="25">
                  <c:v>52</c:v>
                </c:pt>
                <c:pt idx="26">
                  <c:v>76</c:v>
                </c:pt>
                <c:pt idx="27">
                  <c:v>86</c:v>
                </c:pt>
                <c:pt idx="28">
                  <c:v>63</c:v>
                </c:pt>
                <c:pt idx="29">
                  <c:v>93.5</c:v>
                </c:pt>
                <c:pt idx="30">
                  <c:v>66</c:v>
                </c:pt>
                <c:pt idx="31">
                  <c:v>98</c:v>
                </c:pt>
                <c:pt idx="32">
                  <c:v>83</c:v>
                </c:pt>
                <c:pt idx="33">
                  <c:v>73</c:v>
                </c:pt>
                <c:pt idx="34">
                  <c:v>85</c:v>
                </c:pt>
                <c:pt idx="35">
                  <c:v>61</c:v>
                </c:pt>
                <c:pt idx="36">
                  <c:v>54</c:v>
                </c:pt>
                <c:pt idx="37">
                  <c:v>66</c:v>
                </c:pt>
                <c:pt idx="38">
                  <c:v>84</c:v>
                </c:pt>
                <c:pt idx="39">
                  <c:v>71</c:v>
                </c:pt>
                <c:pt idx="40">
                  <c:v>73</c:v>
                </c:pt>
                <c:pt idx="41">
                  <c:v>85</c:v>
                </c:pt>
                <c:pt idx="42">
                  <c:v>77.5</c:v>
                </c:pt>
                <c:pt idx="43">
                  <c:v>68</c:v>
                </c:pt>
                <c:pt idx="44">
                  <c:v>73</c:v>
                </c:pt>
                <c:pt idx="45">
                  <c:v>67</c:v>
                </c:pt>
                <c:pt idx="46">
                  <c:v>81.5</c:v>
                </c:pt>
                <c:pt idx="47">
                  <c:v>45</c:v>
                </c:pt>
                <c:pt idx="48">
                  <c:v>60</c:v>
                </c:pt>
                <c:pt idx="49">
                  <c:v>76</c:v>
                </c:pt>
                <c:pt idx="50">
                  <c:v>49</c:v>
                </c:pt>
                <c:pt idx="51">
                  <c:v>61</c:v>
                </c:pt>
                <c:pt idx="52">
                  <c:v>67</c:v>
                </c:pt>
                <c:pt idx="53">
                  <c:v>82</c:v>
                </c:pt>
                <c:pt idx="54">
                  <c:v>81</c:v>
                </c:pt>
                <c:pt idx="55">
                  <c:v>70</c:v>
                </c:pt>
                <c:pt idx="56">
                  <c:v>76</c:v>
                </c:pt>
                <c:pt idx="57">
                  <c:v>60</c:v>
                </c:pt>
                <c:pt idx="58">
                  <c:v>72</c:v>
                </c:pt>
                <c:pt idx="59">
                  <c:v>72</c:v>
                </c:pt>
                <c:pt idx="60">
                  <c:v>59</c:v>
                </c:pt>
                <c:pt idx="61">
                  <c:v>79</c:v>
                </c:pt>
                <c:pt idx="62">
                  <c:v>78</c:v>
                </c:pt>
                <c:pt idx="63">
                  <c:v>88</c:v>
                </c:pt>
                <c:pt idx="64">
                  <c:v>91</c:v>
                </c:pt>
                <c:pt idx="65">
                  <c:v>89</c:v>
                </c:pt>
                <c:pt idx="66">
                  <c:v>76</c:v>
                </c:pt>
                <c:pt idx="67">
                  <c:v>62</c:v>
                </c:pt>
                <c:pt idx="68">
                  <c:v>84</c:v>
                </c:pt>
                <c:pt idx="69">
                  <c:v>58</c:v>
                </c:pt>
                <c:pt idx="70">
                  <c:v>80</c:v>
                </c:pt>
                <c:pt idx="71">
                  <c:v>57</c:v>
                </c:pt>
                <c:pt idx="72">
                  <c:v>66</c:v>
                </c:pt>
                <c:pt idx="73">
                  <c:v>82</c:v>
                </c:pt>
                <c:pt idx="74">
                  <c:v>72</c:v>
                </c:pt>
                <c:pt idx="75">
                  <c:v>70</c:v>
                </c:pt>
                <c:pt idx="76">
                  <c:v>72</c:v>
                </c:pt>
                <c:pt idx="77">
                  <c:v>72</c:v>
                </c:pt>
                <c:pt idx="78">
                  <c:v>81</c:v>
                </c:pt>
                <c:pt idx="79">
                  <c:v>63</c:v>
                </c:pt>
                <c:pt idx="80">
                  <c:v>80</c:v>
                </c:pt>
                <c:pt idx="81">
                  <c:v>52</c:v>
                </c:pt>
                <c:pt idx="82">
                  <c:v>98</c:v>
                </c:pt>
                <c:pt idx="83">
                  <c:v>43</c:v>
                </c:pt>
                <c:pt idx="84">
                  <c:v>82</c:v>
                </c:pt>
                <c:pt idx="85">
                  <c:v>41</c:v>
                </c:pt>
                <c:pt idx="86">
                  <c:v>89</c:v>
                </c:pt>
                <c:pt idx="87">
                  <c:v>90</c:v>
                </c:pt>
                <c:pt idx="88">
                  <c:v>92</c:v>
                </c:pt>
                <c:pt idx="89">
                  <c:v>78</c:v>
                </c:pt>
                <c:pt idx="90">
                  <c:v>74</c:v>
                </c:pt>
                <c:pt idx="91">
                  <c:v>87</c:v>
                </c:pt>
                <c:pt idx="92">
                  <c:v>82</c:v>
                </c:pt>
                <c:pt idx="94">
                  <c:v>70</c:v>
                </c:pt>
                <c:pt idx="95">
                  <c:v>65</c:v>
                </c:pt>
                <c:pt idx="96">
                  <c:v>63</c:v>
                </c:pt>
                <c:pt idx="97">
                  <c:v>91</c:v>
                </c:pt>
                <c:pt idx="98">
                  <c:v>90</c:v>
                </c:pt>
                <c:pt idx="99">
                  <c:v>77</c:v>
                </c:pt>
                <c:pt idx="100">
                  <c:v>89</c:v>
                </c:pt>
                <c:pt idx="101">
                  <c:v>44</c:v>
                </c:pt>
                <c:pt idx="102">
                  <c:v>93</c:v>
                </c:pt>
                <c:pt idx="103">
                  <c:v>89</c:v>
                </c:pt>
                <c:pt idx="104">
                  <c:v>97</c:v>
                </c:pt>
                <c:pt idx="105">
                  <c:v>85.5</c:v>
                </c:pt>
                <c:pt idx="106">
                  <c:v>95</c:v>
                </c:pt>
                <c:pt idx="107">
                  <c:v>88</c:v>
                </c:pt>
                <c:pt idx="108">
                  <c:v>86</c:v>
                </c:pt>
                <c:pt idx="109">
                  <c:v>89</c:v>
                </c:pt>
                <c:pt idx="110">
                  <c:v>75</c:v>
                </c:pt>
                <c:pt idx="111">
                  <c:v>95</c:v>
                </c:pt>
                <c:pt idx="112">
                  <c:v>92</c:v>
                </c:pt>
                <c:pt idx="113">
                  <c:v>89</c:v>
                </c:pt>
                <c:pt idx="114">
                  <c:v>87</c:v>
                </c:pt>
                <c:pt idx="115">
                  <c:v>92</c:v>
                </c:pt>
                <c:pt idx="116">
                  <c:v>56</c:v>
                </c:pt>
                <c:pt idx="118">
                  <c:v>96</c:v>
                </c:pt>
                <c:pt idx="119">
                  <c:v>89</c:v>
                </c:pt>
                <c:pt idx="120">
                  <c:v>89</c:v>
                </c:pt>
                <c:pt idx="121">
                  <c:v>91</c:v>
                </c:pt>
                <c:pt idx="123">
                  <c:v>95</c:v>
                </c:pt>
                <c:pt idx="124">
                  <c:v>98</c:v>
                </c:pt>
                <c:pt idx="125">
                  <c:v>66</c:v>
                </c:pt>
                <c:pt idx="126">
                  <c:v>53</c:v>
                </c:pt>
                <c:pt idx="127">
                  <c:v>76</c:v>
                </c:pt>
                <c:pt idx="128">
                  <c:v>68</c:v>
                </c:pt>
                <c:pt idx="129">
                  <c:v>57</c:v>
                </c:pt>
                <c:pt idx="130">
                  <c:v>98</c:v>
                </c:pt>
                <c:pt idx="131">
                  <c:v>76</c:v>
                </c:pt>
                <c:pt idx="132">
                  <c:v>91.5</c:v>
                </c:pt>
                <c:pt idx="133">
                  <c:v>84</c:v>
                </c:pt>
                <c:pt idx="134">
                  <c:v>78</c:v>
                </c:pt>
                <c:pt idx="135">
                  <c:v>97</c:v>
                </c:pt>
                <c:pt idx="136">
                  <c:v>77</c:v>
                </c:pt>
                <c:pt idx="137">
                  <c:v>59</c:v>
                </c:pt>
                <c:pt idx="138">
                  <c:v>71</c:v>
                </c:pt>
                <c:pt idx="139">
                  <c:v>87</c:v>
                </c:pt>
                <c:pt idx="140">
                  <c:v>83</c:v>
                </c:pt>
                <c:pt idx="141">
                  <c:v>56</c:v>
                </c:pt>
                <c:pt idx="142">
                  <c:v>91</c:v>
                </c:pt>
                <c:pt idx="144">
                  <c:v>83</c:v>
                </c:pt>
                <c:pt idx="145">
                  <c:v>52</c:v>
                </c:pt>
                <c:pt idx="146">
                  <c:v>75</c:v>
                </c:pt>
                <c:pt idx="147">
                  <c:v>74</c:v>
                </c:pt>
                <c:pt idx="148">
                  <c:v>77</c:v>
                </c:pt>
                <c:pt idx="149">
                  <c:v>62</c:v>
                </c:pt>
                <c:pt idx="150">
                  <c:v>75</c:v>
                </c:pt>
                <c:pt idx="151">
                  <c:v>68</c:v>
                </c:pt>
                <c:pt idx="152">
                  <c:v>67</c:v>
                </c:pt>
                <c:pt idx="153">
                  <c:v>72</c:v>
                </c:pt>
                <c:pt idx="154">
                  <c:v>79</c:v>
                </c:pt>
                <c:pt idx="155">
                  <c:v>89</c:v>
                </c:pt>
                <c:pt idx="156">
                  <c:v>75</c:v>
                </c:pt>
                <c:pt idx="157">
                  <c:v>74</c:v>
                </c:pt>
                <c:pt idx="158">
                  <c:v>72</c:v>
                </c:pt>
                <c:pt idx="159">
                  <c:v>83</c:v>
                </c:pt>
                <c:pt idx="160">
                  <c:v>69</c:v>
                </c:pt>
                <c:pt idx="161">
                  <c:v>77</c:v>
                </c:pt>
                <c:pt idx="163">
                  <c:v>82</c:v>
                </c:pt>
                <c:pt idx="164">
                  <c:v>94</c:v>
                </c:pt>
                <c:pt idx="165">
                  <c:v>71</c:v>
                </c:pt>
                <c:pt idx="166">
                  <c:v>94</c:v>
                </c:pt>
                <c:pt idx="167">
                  <c:v>88</c:v>
                </c:pt>
                <c:pt idx="169">
                  <c:v>92</c:v>
                </c:pt>
                <c:pt idx="170">
                  <c:v>86</c:v>
                </c:pt>
                <c:pt idx="171">
                  <c:v>78</c:v>
                </c:pt>
                <c:pt idx="172">
                  <c:v>65</c:v>
                </c:pt>
                <c:pt idx="173">
                  <c:v>75</c:v>
                </c:pt>
                <c:pt idx="174">
                  <c:v>86</c:v>
                </c:pt>
                <c:pt idx="175">
                  <c:v>82</c:v>
                </c:pt>
                <c:pt idx="176">
                  <c:v>83</c:v>
                </c:pt>
                <c:pt idx="177">
                  <c:v>80</c:v>
                </c:pt>
              </c:numCache>
            </c:numRef>
          </c:xVal>
          <c:yVal>
            <c:numRef>
              <c:f>Sheet1!$B$1:$B$178</c:f>
              <c:numCache>
                <c:formatCode>General</c:formatCode>
                <c:ptCount val="178"/>
                <c:pt idx="0">
                  <c:v>74</c:v>
                </c:pt>
                <c:pt idx="1">
                  <c:v>77</c:v>
                </c:pt>
                <c:pt idx="2">
                  <c:v>56</c:v>
                </c:pt>
                <c:pt idx="3">
                  <c:v>84</c:v>
                </c:pt>
                <c:pt idx="4">
                  <c:v>64.5</c:v>
                </c:pt>
                <c:pt idx="5">
                  <c:v>92</c:v>
                </c:pt>
                <c:pt idx="6">
                  <c:v>46</c:v>
                </c:pt>
                <c:pt idx="7">
                  <c:v>78</c:v>
                </c:pt>
                <c:pt idx="8">
                  <c:v>55</c:v>
                </c:pt>
                <c:pt idx="9">
                  <c:v>73.5</c:v>
                </c:pt>
                <c:pt idx="10">
                  <c:v>65</c:v>
                </c:pt>
                <c:pt idx="11">
                  <c:v>85.5</c:v>
                </c:pt>
                <c:pt idx="12">
                  <c:v>65.5</c:v>
                </c:pt>
                <c:pt idx="13">
                  <c:v>91</c:v>
                </c:pt>
                <c:pt idx="14">
                  <c:v>75.5</c:v>
                </c:pt>
                <c:pt idx="15">
                  <c:v>53</c:v>
                </c:pt>
                <c:pt idx="16">
                  <c:v>65</c:v>
                </c:pt>
                <c:pt idx="17">
                  <c:v>73</c:v>
                </c:pt>
                <c:pt idx="18">
                  <c:v>46</c:v>
                </c:pt>
                <c:pt idx="19">
                  <c:v>38.5</c:v>
                </c:pt>
                <c:pt idx="20">
                  <c:v>88</c:v>
                </c:pt>
                <c:pt idx="21">
                  <c:v>83</c:v>
                </c:pt>
                <c:pt idx="22">
                  <c:v>73.5</c:v>
                </c:pt>
                <c:pt idx="23">
                  <c:v>88</c:v>
                </c:pt>
                <c:pt idx="24">
                  <c:v>31</c:v>
                </c:pt>
                <c:pt idx="25">
                  <c:v>50</c:v>
                </c:pt>
                <c:pt idx="26">
                  <c:v>42</c:v>
                </c:pt>
                <c:pt idx="27">
                  <c:v>85</c:v>
                </c:pt>
                <c:pt idx="28">
                  <c:v>47</c:v>
                </c:pt>
                <c:pt idx="29">
                  <c:v>80</c:v>
                </c:pt>
                <c:pt idx="30">
                  <c:v>62</c:v>
                </c:pt>
                <c:pt idx="31">
                  <c:v>98</c:v>
                </c:pt>
                <c:pt idx="32">
                  <c:v>81</c:v>
                </c:pt>
                <c:pt idx="33">
                  <c:v>72</c:v>
                </c:pt>
                <c:pt idx="34">
                  <c:v>83</c:v>
                </c:pt>
                <c:pt idx="35">
                  <c:v>64</c:v>
                </c:pt>
                <c:pt idx="36">
                  <c:v>53</c:v>
                </c:pt>
                <c:pt idx="37">
                  <c:v>69</c:v>
                </c:pt>
                <c:pt idx="38">
                  <c:v>92</c:v>
                </c:pt>
                <c:pt idx="39">
                  <c:v>74</c:v>
                </c:pt>
                <c:pt idx="40">
                  <c:v>71</c:v>
                </c:pt>
                <c:pt idx="41">
                  <c:v>77</c:v>
                </c:pt>
                <c:pt idx="42">
                  <c:v>77.5</c:v>
                </c:pt>
                <c:pt idx="43">
                  <c:v>73</c:v>
                </c:pt>
                <c:pt idx="44">
                  <c:v>62.5</c:v>
                </c:pt>
                <c:pt idx="45">
                  <c:v>65</c:v>
                </c:pt>
                <c:pt idx="46">
                  <c:v>80.5</c:v>
                </c:pt>
                <c:pt idx="47">
                  <c:v>55.5</c:v>
                </c:pt>
                <c:pt idx="48">
                  <c:v>61</c:v>
                </c:pt>
                <c:pt idx="49">
                  <c:v>78</c:v>
                </c:pt>
                <c:pt idx="50">
                  <c:v>40</c:v>
                </c:pt>
                <c:pt idx="51">
                  <c:v>63</c:v>
                </c:pt>
                <c:pt idx="52">
                  <c:v>69</c:v>
                </c:pt>
                <c:pt idx="53">
                  <c:v>82</c:v>
                </c:pt>
                <c:pt idx="54">
                  <c:v>78</c:v>
                </c:pt>
                <c:pt idx="55">
                  <c:v>73</c:v>
                </c:pt>
                <c:pt idx="56">
                  <c:v>72</c:v>
                </c:pt>
                <c:pt idx="57">
                  <c:v>61</c:v>
                </c:pt>
                <c:pt idx="58">
                  <c:v>72</c:v>
                </c:pt>
                <c:pt idx="59">
                  <c:v>58</c:v>
                </c:pt>
                <c:pt idx="60">
                  <c:v>57</c:v>
                </c:pt>
                <c:pt idx="61">
                  <c:v>67</c:v>
                </c:pt>
                <c:pt idx="62">
                  <c:v>77</c:v>
                </c:pt>
                <c:pt idx="63">
                  <c:v>80</c:v>
                </c:pt>
                <c:pt idx="64">
                  <c:v>80</c:v>
                </c:pt>
                <c:pt idx="65">
                  <c:v>88</c:v>
                </c:pt>
                <c:pt idx="66">
                  <c:v>67</c:v>
                </c:pt>
                <c:pt idx="67">
                  <c:v>65</c:v>
                </c:pt>
                <c:pt idx="68">
                  <c:v>87</c:v>
                </c:pt>
                <c:pt idx="69">
                  <c:v>62</c:v>
                </c:pt>
                <c:pt idx="70">
                  <c:v>75</c:v>
                </c:pt>
                <c:pt idx="71">
                  <c:v>55</c:v>
                </c:pt>
                <c:pt idx="72">
                  <c:v>69</c:v>
                </c:pt>
                <c:pt idx="73">
                  <c:v>85</c:v>
                </c:pt>
                <c:pt idx="74">
                  <c:v>61</c:v>
                </c:pt>
                <c:pt idx="75">
                  <c:v>58</c:v>
                </c:pt>
                <c:pt idx="76">
                  <c:v>74</c:v>
                </c:pt>
                <c:pt idx="77">
                  <c:v>66</c:v>
                </c:pt>
                <c:pt idx="78">
                  <c:v>81</c:v>
                </c:pt>
                <c:pt idx="79">
                  <c:v>59</c:v>
                </c:pt>
                <c:pt idx="80">
                  <c:v>75.5</c:v>
                </c:pt>
                <c:pt idx="81">
                  <c:v>45</c:v>
                </c:pt>
                <c:pt idx="82">
                  <c:v>95</c:v>
                </c:pt>
                <c:pt idx="83">
                  <c:v>37.5</c:v>
                </c:pt>
                <c:pt idx="84">
                  <c:v>80</c:v>
                </c:pt>
                <c:pt idx="85">
                  <c:v>47.5</c:v>
                </c:pt>
                <c:pt idx="86">
                  <c:v>79</c:v>
                </c:pt>
                <c:pt idx="87">
                  <c:v>77</c:v>
                </c:pt>
                <c:pt idx="88">
                  <c:v>92</c:v>
                </c:pt>
                <c:pt idx="89">
                  <c:v>71</c:v>
                </c:pt>
                <c:pt idx="90">
                  <c:v>73</c:v>
                </c:pt>
                <c:pt idx="91">
                  <c:v>67.5</c:v>
                </c:pt>
                <c:pt idx="92">
                  <c:v>64</c:v>
                </c:pt>
                <c:pt idx="94">
                  <c:v>64</c:v>
                </c:pt>
                <c:pt idx="95">
                  <c:v>63</c:v>
                </c:pt>
                <c:pt idx="96">
                  <c:v>58</c:v>
                </c:pt>
                <c:pt idx="97">
                  <c:v>75.5</c:v>
                </c:pt>
                <c:pt idx="98">
                  <c:v>90</c:v>
                </c:pt>
                <c:pt idx="99">
                  <c:v>78</c:v>
                </c:pt>
                <c:pt idx="100">
                  <c:v>87</c:v>
                </c:pt>
                <c:pt idx="101">
                  <c:v>39</c:v>
                </c:pt>
                <c:pt idx="102">
                  <c:v>89</c:v>
                </c:pt>
                <c:pt idx="103">
                  <c:v>91</c:v>
                </c:pt>
                <c:pt idx="104">
                  <c:v>95</c:v>
                </c:pt>
                <c:pt idx="105">
                  <c:v>81.5</c:v>
                </c:pt>
                <c:pt idx="106">
                  <c:v>92</c:v>
                </c:pt>
                <c:pt idx="107">
                  <c:v>72</c:v>
                </c:pt>
                <c:pt idx="108">
                  <c:v>81</c:v>
                </c:pt>
                <c:pt idx="109">
                  <c:v>86</c:v>
                </c:pt>
                <c:pt idx="110">
                  <c:v>68</c:v>
                </c:pt>
                <c:pt idx="111">
                  <c:v>95</c:v>
                </c:pt>
                <c:pt idx="112">
                  <c:v>91</c:v>
                </c:pt>
                <c:pt idx="113">
                  <c:v>87.5</c:v>
                </c:pt>
                <c:pt idx="114">
                  <c:v>81</c:v>
                </c:pt>
                <c:pt idx="115">
                  <c:v>86</c:v>
                </c:pt>
                <c:pt idx="116">
                  <c:v>59</c:v>
                </c:pt>
                <c:pt idx="118">
                  <c:v>96</c:v>
                </c:pt>
                <c:pt idx="119">
                  <c:v>72</c:v>
                </c:pt>
                <c:pt idx="120">
                  <c:v>83</c:v>
                </c:pt>
                <c:pt idx="121">
                  <c:v>89</c:v>
                </c:pt>
                <c:pt idx="123">
                  <c:v>95</c:v>
                </c:pt>
                <c:pt idx="124">
                  <c:v>98.5</c:v>
                </c:pt>
                <c:pt idx="125">
                  <c:v>55</c:v>
                </c:pt>
                <c:pt idx="126">
                  <c:v>49</c:v>
                </c:pt>
                <c:pt idx="127">
                  <c:v>80</c:v>
                </c:pt>
                <c:pt idx="128">
                  <c:v>69</c:v>
                </c:pt>
                <c:pt idx="129">
                  <c:v>52</c:v>
                </c:pt>
                <c:pt idx="130">
                  <c:v>97.5</c:v>
                </c:pt>
                <c:pt idx="131">
                  <c:v>72</c:v>
                </c:pt>
                <c:pt idx="132">
                  <c:v>88</c:v>
                </c:pt>
                <c:pt idx="133">
                  <c:v>83</c:v>
                </c:pt>
                <c:pt idx="134">
                  <c:v>63</c:v>
                </c:pt>
                <c:pt idx="135">
                  <c:v>94</c:v>
                </c:pt>
                <c:pt idx="136">
                  <c:v>70</c:v>
                </c:pt>
                <c:pt idx="137">
                  <c:v>57</c:v>
                </c:pt>
                <c:pt idx="138">
                  <c:v>74</c:v>
                </c:pt>
                <c:pt idx="139">
                  <c:v>89</c:v>
                </c:pt>
                <c:pt idx="140">
                  <c:v>80</c:v>
                </c:pt>
                <c:pt idx="141">
                  <c:v>51</c:v>
                </c:pt>
                <c:pt idx="142">
                  <c:v>88</c:v>
                </c:pt>
                <c:pt idx="144">
                  <c:v>80</c:v>
                </c:pt>
                <c:pt idx="145">
                  <c:v>54.5</c:v>
                </c:pt>
                <c:pt idx="146">
                  <c:v>70</c:v>
                </c:pt>
                <c:pt idx="147">
                  <c:v>70</c:v>
                </c:pt>
                <c:pt idx="148">
                  <c:v>78</c:v>
                </c:pt>
                <c:pt idx="149">
                  <c:v>60</c:v>
                </c:pt>
                <c:pt idx="150">
                  <c:v>71</c:v>
                </c:pt>
                <c:pt idx="151">
                  <c:v>61</c:v>
                </c:pt>
                <c:pt idx="152">
                  <c:v>67</c:v>
                </c:pt>
                <c:pt idx="153">
                  <c:v>65</c:v>
                </c:pt>
                <c:pt idx="154">
                  <c:v>78</c:v>
                </c:pt>
                <c:pt idx="155">
                  <c:v>83</c:v>
                </c:pt>
                <c:pt idx="156">
                  <c:v>72</c:v>
                </c:pt>
                <c:pt idx="157">
                  <c:v>69</c:v>
                </c:pt>
                <c:pt idx="158">
                  <c:v>59</c:v>
                </c:pt>
                <c:pt idx="159">
                  <c:v>81</c:v>
                </c:pt>
                <c:pt idx="160">
                  <c:v>62</c:v>
                </c:pt>
                <c:pt idx="161">
                  <c:v>71</c:v>
                </c:pt>
                <c:pt idx="163">
                  <c:v>84</c:v>
                </c:pt>
                <c:pt idx="164">
                  <c:v>90</c:v>
                </c:pt>
                <c:pt idx="165">
                  <c:v>71</c:v>
                </c:pt>
                <c:pt idx="166">
                  <c:v>82</c:v>
                </c:pt>
                <c:pt idx="167">
                  <c:v>88</c:v>
                </c:pt>
                <c:pt idx="169">
                  <c:v>90</c:v>
                </c:pt>
                <c:pt idx="170">
                  <c:v>80</c:v>
                </c:pt>
                <c:pt idx="171">
                  <c:v>73</c:v>
                </c:pt>
                <c:pt idx="172">
                  <c:v>67</c:v>
                </c:pt>
                <c:pt idx="173">
                  <c:v>73</c:v>
                </c:pt>
                <c:pt idx="174">
                  <c:v>90</c:v>
                </c:pt>
                <c:pt idx="175">
                  <c:v>82</c:v>
                </c:pt>
                <c:pt idx="176">
                  <c:v>50.5</c:v>
                </c:pt>
                <c:pt idx="177">
                  <c:v>78</c:v>
                </c:pt>
              </c:numCache>
            </c:numRef>
          </c:yVal>
          <c:smooth val="0"/>
        </c:ser>
        <c:ser>
          <c:idx val="1"/>
          <c:order val="1"/>
          <c:spPr>
            <a:ln w="47625">
              <a:noFill/>
            </a:ln>
            <a:effectLst>
              <a:outerShdw blurRad="50800" dist="38100" dir="2700000" algn="tl" rotWithShape="0">
                <a:srgbClr val="000000">
                  <a:alpha val="43000"/>
                </a:srgbClr>
              </a:outerShdw>
            </a:effectLst>
          </c:spPr>
          <c:marker>
            <c:spPr>
              <a:solidFill>
                <a:srgbClr val="DE4652"/>
              </a:solidFill>
              <a:effectLst>
                <a:outerShdw blurRad="50800" dist="38100" dir="2700000" algn="tl" rotWithShape="0">
                  <a:srgbClr val="000000">
                    <a:alpha val="43000"/>
                  </a:srgbClr>
                </a:outerShdw>
              </a:effectLst>
              <a:scene3d>
                <a:camera prst="orthographicFront"/>
                <a:lightRig rig="threePt" dir="t"/>
              </a:scene3d>
              <a:sp3d>
                <a:bevelT w="25400"/>
                <a:bevelB w="120650" h="25400" prst="cross"/>
              </a:sp3d>
            </c:spPr>
          </c:marker>
          <c:xVal>
            <c:numRef>
              <c:f>Sheet1!$D$1:$D$24</c:f>
              <c:numCache>
                <c:formatCode>General</c:formatCode>
                <c:ptCount val="24"/>
                <c:pt idx="0">
                  <c:v>90</c:v>
                </c:pt>
                <c:pt idx="1">
                  <c:v>62</c:v>
                </c:pt>
                <c:pt idx="2">
                  <c:v>67</c:v>
                </c:pt>
                <c:pt idx="3">
                  <c:v>72</c:v>
                </c:pt>
                <c:pt idx="4">
                  <c:v>92</c:v>
                </c:pt>
                <c:pt idx="5">
                  <c:v>62</c:v>
                </c:pt>
                <c:pt idx="6">
                  <c:v>83</c:v>
                </c:pt>
                <c:pt idx="7">
                  <c:v>88</c:v>
                </c:pt>
                <c:pt idx="8">
                  <c:v>37</c:v>
                </c:pt>
                <c:pt idx="9">
                  <c:v>84</c:v>
                </c:pt>
                <c:pt idx="10">
                  <c:v>66.5</c:v>
                </c:pt>
                <c:pt idx="11">
                  <c:v>57</c:v>
                </c:pt>
                <c:pt idx="12">
                  <c:v>95</c:v>
                </c:pt>
                <c:pt idx="13">
                  <c:v>81</c:v>
                </c:pt>
                <c:pt idx="14">
                  <c:v>42</c:v>
                </c:pt>
                <c:pt idx="15">
                  <c:v>91</c:v>
                </c:pt>
                <c:pt idx="16">
                  <c:v>94</c:v>
                </c:pt>
                <c:pt idx="17">
                  <c:v>87</c:v>
                </c:pt>
                <c:pt idx="18">
                  <c:v>76</c:v>
                </c:pt>
                <c:pt idx="19">
                  <c:v>91</c:v>
                </c:pt>
                <c:pt idx="20">
                  <c:v>59</c:v>
                </c:pt>
                <c:pt idx="21">
                  <c:v>89</c:v>
                </c:pt>
                <c:pt idx="22">
                  <c:v>92</c:v>
                </c:pt>
                <c:pt idx="23">
                  <c:v>63</c:v>
                </c:pt>
              </c:numCache>
            </c:numRef>
          </c:xVal>
          <c:yVal>
            <c:numRef>
              <c:f>Sheet1!$E$1:$E$24</c:f>
              <c:numCache>
                <c:formatCode>General</c:formatCode>
                <c:ptCount val="24"/>
                <c:pt idx="0">
                  <c:v>91</c:v>
                </c:pt>
                <c:pt idx="1">
                  <c:v>68</c:v>
                </c:pt>
                <c:pt idx="2">
                  <c:v>73</c:v>
                </c:pt>
                <c:pt idx="3">
                  <c:v>69</c:v>
                </c:pt>
                <c:pt idx="4">
                  <c:v>90.5</c:v>
                </c:pt>
                <c:pt idx="5">
                  <c:v>70</c:v>
                </c:pt>
                <c:pt idx="6">
                  <c:v>80</c:v>
                </c:pt>
                <c:pt idx="7">
                  <c:v>88</c:v>
                </c:pt>
                <c:pt idx="8">
                  <c:v>35</c:v>
                </c:pt>
                <c:pt idx="9">
                  <c:v>88</c:v>
                </c:pt>
                <c:pt idx="10">
                  <c:v>70</c:v>
                </c:pt>
                <c:pt idx="11">
                  <c:v>66</c:v>
                </c:pt>
                <c:pt idx="12">
                  <c:v>92</c:v>
                </c:pt>
                <c:pt idx="13">
                  <c:v>84</c:v>
                </c:pt>
                <c:pt idx="14">
                  <c:v>48</c:v>
                </c:pt>
                <c:pt idx="15">
                  <c:v>91</c:v>
                </c:pt>
                <c:pt idx="16">
                  <c:v>94</c:v>
                </c:pt>
                <c:pt idx="17">
                  <c:v>89</c:v>
                </c:pt>
                <c:pt idx="18">
                  <c:v>74</c:v>
                </c:pt>
                <c:pt idx="19">
                  <c:v>96</c:v>
                </c:pt>
                <c:pt idx="20">
                  <c:v>59</c:v>
                </c:pt>
                <c:pt idx="21">
                  <c:v>88</c:v>
                </c:pt>
                <c:pt idx="22">
                  <c:v>92</c:v>
                </c:pt>
                <c:pt idx="23">
                  <c:v>70</c:v>
                </c:pt>
              </c:numCache>
            </c:numRef>
          </c:yVal>
          <c:smooth val="0"/>
        </c:ser>
        <c:dLbls>
          <c:showLegendKey val="0"/>
          <c:showVal val="0"/>
          <c:showCatName val="0"/>
          <c:showSerName val="0"/>
          <c:showPercent val="0"/>
          <c:showBubbleSize val="0"/>
        </c:dLbls>
        <c:axId val="116404224"/>
        <c:axId val="116406144"/>
      </c:scatterChart>
      <c:valAx>
        <c:axId val="116404224"/>
        <c:scaling>
          <c:orientation val="minMax"/>
          <c:max val="100"/>
          <c:min val="0"/>
        </c:scaling>
        <c:delete val="0"/>
        <c:axPos val="b"/>
        <c:numFmt formatCode="General" sourceLinked="1"/>
        <c:majorTickMark val="out"/>
        <c:minorTickMark val="none"/>
        <c:tickLblPos val="nextTo"/>
        <c:crossAx val="116406144"/>
        <c:crosses val="autoZero"/>
        <c:crossBetween val="midCat"/>
        <c:majorUnit val="10"/>
      </c:valAx>
      <c:valAx>
        <c:axId val="116406144"/>
        <c:scaling>
          <c:orientation val="minMax"/>
          <c:max val="100"/>
          <c:min val="0"/>
        </c:scaling>
        <c:delete val="0"/>
        <c:axPos val="l"/>
        <c:numFmt formatCode="General" sourceLinked="1"/>
        <c:majorTickMark val="out"/>
        <c:minorTickMark val="none"/>
        <c:tickLblPos val="nextTo"/>
        <c:crossAx val="116404224"/>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0725803805774303E-2"/>
          <c:y val="7.4687500000000004E-2"/>
          <c:w val="0.75489919619422796"/>
          <c:h val="0.7500521653543305"/>
        </c:manualLayout>
      </c:layout>
      <c:barChart>
        <c:barDir val="col"/>
        <c:grouping val="clustered"/>
        <c:varyColors val="0"/>
        <c:ser>
          <c:idx val="0"/>
          <c:order val="0"/>
          <c:tx>
            <c:strRef>
              <c:f>Sheet1!$B$1</c:f>
              <c:strCache>
                <c:ptCount val="1"/>
                <c:pt idx="0">
                  <c:v>Lecture</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Sheet1!$B$2:$B$4</c:f>
              <c:numCache>
                <c:formatCode>0%</c:formatCode>
                <c:ptCount val="3"/>
                <c:pt idx="0">
                  <c:v>0.57999999999999996</c:v>
                </c:pt>
                <c:pt idx="1">
                  <c:v>0.5</c:v>
                </c:pt>
                <c:pt idx="2">
                  <c:v>0.41</c:v>
                </c:pt>
              </c:numCache>
            </c:numRef>
          </c:val>
        </c:ser>
        <c:ser>
          <c:idx val="1"/>
          <c:order val="1"/>
          <c:tx>
            <c:strRef>
              <c:f>Sheet1!$C$1</c:f>
              <c:strCache>
                <c:ptCount val="1"/>
                <c:pt idx="0">
                  <c:v>Active Learning</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Sheet1!$C$2:$C$4</c:f>
              <c:numCache>
                <c:formatCode>0%</c:formatCode>
                <c:ptCount val="3"/>
                <c:pt idx="0">
                  <c:v>0.81</c:v>
                </c:pt>
                <c:pt idx="1">
                  <c:v>0.85</c:v>
                </c:pt>
                <c:pt idx="2">
                  <c:v>0.74</c:v>
                </c:pt>
              </c:numCache>
            </c:numRef>
          </c:val>
        </c:ser>
        <c:dLbls>
          <c:showLegendKey val="0"/>
          <c:showVal val="0"/>
          <c:showCatName val="0"/>
          <c:showSerName val="0"/>
          <c:showPercent val="0"/>
          <c:showBubbleSize val="0"/>
        </c:dLbls>
        <c:gapWidth val="150"/>
        <c:axId val="189990784"/>
        <c:axId val="189992320"/>
      </c:barChart>
      <c:catAx>
        <c:axId val="189990784"/>
        <c:scaling>
          <c:orientation val="minMax"/>
        </c:scaling>
        <c:delete val="0"/>
        <c:axPos val="b"/>
        <c:majorTickMark val="out"/>
        <c:minorTickMark val="out"/>
        <c:tickLblPos val="nextTo"/>
        <c:crossAx val="189992320"/>
        <c:crosses val="autoZero"/>
        <c:auto val="1"/>
        <c:lblAlgn val="ctr"/>
        <c:lblOffset val="100"/>
        <c:noMultiLvlLbl val="0"/>
      </c:catAx>
      <c:valAx>
        <c:axId val="189992320"/>
        <c:scaling>
          <c:orientation val="minMax"/>
        </c:scaling>
        <c:delete val="0"/>
        <c:axPos val="l"/>
        <c:majorGridlines/>
        <c:numFmt formatCode="0%" sourceLinked="1"/>
        <c:majorTickMark val="out"/>
        <c:minorTickMark val="none"/>
        <c:tickLblPos val="nextTo"/>
        <c:crossAx val="1899907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7F4275AF-E9C8-4DDC-96C2-88D9AAE21784}" type="datetimeFigureOut">
              <a:rPr lang="en-US"/>
              <a:pPr>
                <a:defRPr/>
              </a:pPr>
              <a:t>10/8/2012</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C6FAB327-7451-4E79-9B7D-B6AC9EDF44B7}" type="slidenum">
              <a:rPr lang="en-US"/>
              <a:pPr>
                <a:defRPr/>
              </a:pPr>
              <a:t>‹#›</a:t>
            </a:fld>
            <a:endParaRPr lang="en-US"/>
          </a:p>
        </p:txBody>
      </p:sp>
    </p:spTree>
    <p:extLst>
      <p:ext uri="{BB962C8B-B14F-4D97-AF65-F5344CB8AC3E}">
        <p14:creationId xmlns:p14="http://schemas.microsoft.com/office/powerpoint/2010/main" val="156888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A35E3AAC-F1EA-48E7-8C01-0D0E1393C8D1}" type="datetimeFigureOut">
              <a:rPr lang="en-US" smtClean="0"/>
              <a:pPr/>
              <a:t>10/8/2012</a:t>
            </a:fld>
            <a:endParaRPr lang="en-US"/>
          </a:p>
        </p:txBody>
      </p:sp>
      <p:sp>
        <p:nvSpPr>
          <p:cNvPr id="4" name="Slide Image Placeholder 3"/>
          <p:cNvSpPr>
            <a:spLocks noGrp="1" noRot="1" noChangeAspect="1"/>
          </p:cNvSpPr>
          <p:nvPr>
            <p:ph type="sldImg" idx="2"/>
          </p:nvPr>
        </p:nvSpPr>
        <p:spPr>
          <a:xfrm>
            <a:off x="403225" y="695325"/>
            <a:ext cx="617855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fld id="{62425EF2-AEE5-49E8-912D-7A4D6183D534}" type="slidenum">
              <a:rPr lang="en-US" smtClean="0"/>
              <a:pPr/>
              <a:t>‹#›</a:t>
            </a:fld>
            <a:endParaRPr lang="en-US"/>
          </a:p>
        </p:txBody>
      </p:sp>
    </p:spTree>
    <p:extLst>
      <p:ext uri="{BB962C8B-B14F-4D97-AF65-F5344CB8AC3E}">
        <p14:creationId xmlns:p14="http://schemas.microsoft.com/office/powerpoint/2010/main" val="218525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10</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GRAPH?</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14</a:t>
            </a:fld>
            <a:endParaRPr lang="en-US"/>
          </a:p>
        </p:txBody>
      </p:sp>
    </p:spTree>
    <p:extLst>
      <p:ext uri="{BB962C8B-B14F-4D97-AF65-F5344CB8AC3E}">
        <p14:creationId xmlns:p14="http://schemas.microsoft.com/office/powerpoint/2010/main" val="1532982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some of the key elements that went into</a:t>
            </a:r>
            <a:r>
              <a:rPr lang="en-US" baseline="0" dirty="0" smtClean="0"/>
              <a:t> these courses.  First, when we designs content for the online environment, we can remove the constraints of classroom scheduling, and abandon the monolithic 1hr lecture. The content can be divided into short, coherent modules of 8-12 minutes each, which can be traversed in different ways by different students.  Some students might benefit from some additional preparation.  Others might want go into depth in certain topics.  So we can finally move away from the one-size-fits-all model of education into a much more personalized experience.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16</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r>
              <a:rPr lang="en-US" dirty="0" smtClean="0"/>
              <a:t>Expression equivalence (e.g., a^2 – b^2 = (</a:t>
            </a:r>
            <a:r>
              <a:rPr lang="en-US" dirty="0" err="1" smtClean="0"/>
              <a:t>a+b</a:t>
            </a:r>
            <a:r>
              <a:rPr lang="en-US" dirty="0" smtClean="0"/>
              <a:t>)(a-b)..)</a:t>
            </a:r>
          </a:p>
          <a:p>
            <a:r>
              <a:rPr lang="en-US" dirty="0" smtClean="0"/>
              <a:t>Theorem</a:t>
            </a:r>
            <a:r>
              <a:rPr lang="en-US" baseline="0" dirty="0" smtClean="0"/>
              <a:t> proving</a:t>
            </a:r>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38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HOLD</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41</a:t>
            </a:fld>
            <a:endParaRPr lang="en-US"/>
          </a:p>
        </p:txBody>
      </p:sp>
    </p:spTree>
    <p:extLst>
      <p:ext uri="{BB962C8B-B14F-4D97-AF65-F5344CB8AC3E}">
        <p14:creationId xmlns:p14="http://schemas.microsoft.com/office/powerpoint/2010/main" val="2957841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 would we</a:t>
            </a:r>
            <a:r>
              <a:rPr lang="en-US" b="0" baseline="0" dirty="0" smtClean="0"/>
              <a:t> get i</a:t>
            </a:r>
            <a:r>
              <a:rPr lang="en-US" b="0" dirty="0" smtClean="0"/>
              <a:t>f</a:t>
            </a:r>
            <a:r>
              <a:rPr lang="en-US" b="0" baseline="0" dirty="0" smtClean="0"/>
              <a:t> we could offer a free high-quality education to everyone?  First, it establishes education as a basic human right, so that anyone with the motivation and the ability would have the opportunity to get the skills that they need to make a better life for themselves, their families and their communities.  Second, it enables lifelong learning.  It’s a shame that for most of us, learning stops when we finish our formal education.  With these amazing courses, we would always have the opportunity to explore new directions, whether to expand our minds or to make a change in our </a:t>
            </a:r>
            <a:r>
              <a:rPr lang="en-US" b="0" baseline="0" dirty="0" err="1" smtClean="0"/>
              <a:t>livesk</a:t>
            </a:r>
            <a:r>
              <a:rPr lang="en-US" b="0" baseline="0" dirty="0" smtClean="0"/>
              <a:t>.  Finally, it opens the door to a wave of innovation.  Because talent can be found everywhere.  Maybe the next Albert Einstein or the next Steve Jobs is living in some remote village in Africa.  With access to education, he or she can come up with the next big idea, and help make the world a better place for all of us.</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47</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Tom Friedman summarized better than</a:t>
            </a:r>
            <a:r>
              <a:rPr lang="en-US" b="0" baseline="0" dirty="0" smtClean="0"/>
              <a:t> anyone what I’m about to tell you: Big breakthroughs are what happens when what is suddenly possible meets with is desperately necessary.  We’ve talked about the desperately necessary.  What about the suddenly possible?</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rPr>
              <a:t> We’re using technology to address the problem of high quality education, at scale.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a:t>
            </a:fld>
            <a:endParaRPr lang="en-US" dirty="0"/>
          </a:p>
        </p:txBody>
      </p:sp>
    </p:spTree>
    <p:extLst>
      <p:ext uri="{BB962C8B-B14F-4D97-AF65-F5344CB8AC3E}">
        <p14:creationId xmlns:p14="http://schemas.microsoft.com/office/powerpoint/2010/main" val="4205499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suddenly possible is to use technology to offer education at</a:t>
            </a:r>
            <a:r>
              <a:rPr lang="en-US" baseline="0" dirty="0" smtClean="0"/>
              <a:t> scale.  This started with 3 courses that Stanford opened to the world in the fall.  For example, </a:t>
            </a:r>
            <a:r>
              <a:rPr lang="en-US" dirty="0" smtClean="0"/>
              <a:t>the machine learning class was taught by my colleague Andrew</a:t>
            </a:r>
            <a:r>
              <a:rPr lang="en-US" baseline="0" dirty="0" smtClean="0"/>
              <a:t> Ng.  Andrew’s </a:t>
            </a:r>
            <a:r>
              <a:rPr lang="en-US" dirty="0" smtClean="0"/>
              <a:t>ML class</a:t>
            </a:r>
            <a:r>
              <a:rPr lang="en-US" baseline="0" dirty="0" smtClean="0"/>
              <a:t> is one of the larger at Stanford, with 400 students.  Andrew’s public machine learning class had an enrollment of over 100K students.  So for Andrew to reach the same audience by teaching his Stanford class, he would have to teach it for … 250 years.</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pPr>
                <a:defRPr/>
              </a:pPr>
              <a:t>10/8/2012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err="1" smtClean="0"/>
              <a:t>Dkandu</a:t>
            </a:r>
            <a:r>
              <a:rPr lang="en-US" dirty="0" smtClean="0"/>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pPr>
                <a:defRPr/>
              </a:pPr>
              <a:t>‹#›</a:t>
            </a:fld>
            <a:endParaRPr lang="en-US"/>
          </a:p>
        </p:txBody>
      </p:sp>
      <p:sp>
        <p:nvSpPr>
          <p:cNvPr id="7" name="TextBox 6"/>
          <p:cNvSpPr txBox="1"/>
          <p:nvPr userDrawn="1"/>
        </p:nvSpPr>
        <p:spPr>
          <a:xfrm>
            <a:off x="8594295" y="4943914"/>
            <a:ext cx="607859" cy="215444"/>
          </a:xfrm>
          <a:prstGeom prst="rect">
            <a:avLst/>
          </a:prstGeom>
          <a:noFill/>
        </p:spPr>
        <p:txBody>
          <a:bodyPr wrap="none" rtlCol="0">
            <a:spAutoFit/>
          </a:bodyPr>
          <a:lstStyle/>
          <a:p>
            <a:r>
              <a:rPr lang="en-US" sz="800" dirty="0" smtClean="0"/>
              <a:t>Coursera</a:t>
            </a:r>
            <a:endParaRPr lang="en-US" sz="8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pPr>
                <a:defRPr/>
              </a:pPr>
              <a:t>10/8/2012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pPr>
                <a:defRPr/>
              </a:pPr>
              <a:t>10/8/2012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350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3407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75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32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10/8/2012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7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10/8/2012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827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10/8/2012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0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6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10/8/2012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48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781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10/8/2012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7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pPr>
                <a:defRPr/>
              </a:pPr>
              <a:t>10/8/2012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pPr>
                <a:defRPr/>
              </a:pPr>
              <a:t>10/8/2012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pPr>
                <a:defRPr/>
              </a:pPr>
              <a:t>10/8/2012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pPr>
                <a:defRPr/>
              </a:pPr>
              <a:t>10/8/2012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pPr>
                <a:defRPr/>
              </a:pPr>
              <a:t>10/8/2012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pPr>
                <a:defRPr/>
              </a:pPr>
              <a:t>10/8/2012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pPr>
                <a:defRPr/>
              </a:pPr>
              <a:t>10/8/2012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pPr>
                <a:defRPr/>
              </a:pPr>
              <a:t>10/8/2012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rPr>
              <a:pPr fontAlgn="auto">
                <a:spcBef>
                  <a:spcPts val="0"/>
                </a:spcBef>
                <a:spcAft>
                  <a:spcPts val="0"/>
                </a:spcAft>
              </a:pPr>
              <a:t>10/8/2012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7" name="TextBox 6"/>
          <p:cNvSpPr txBox="1"/>
          <p:nvPr/>
        </p:nvSpPr>
        <p:spPr>
          <a:xfrm>
            <a:off x="7772400" y="4897279"/>
            <a:ext cx="1401346" cy="261610"/>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rPr>
              <a:t>                  Andrew Ng</a:t>
            </a:r>
            <a:endParaRPr lang="en-US" sz="1100" dirty="0">
              <a:solidFill>
                <a:prstClr val="black"/>
              </a:solidFill>
              <a:latin typeface="Calibri"/>
            </a:endParaRPr>
          </a:p>
        </p:txBody>
      </p:sp>
    </p:spTree>
    <p:extLst>
      <p:ext uri="{BB962C8B-B14F-4D97-AF65-F5344CB8AC3E}">
        <p14:creationId xmlns:p14="http://schemas.microsoft.com/office/powerpoint/2010/main" val="352204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5.emf"/><Relationship Id="rId5" Type="http://schemas.openxmlformats.org/officeDocument/2006/relationships/image" Target="../media/image12.emf"/><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notesSlide" Target="../notesSlides/notesSlide3.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 Id="rId9" Type="http://schemas.openxmlformats.org/officeDocument/2006/relationships/image" Target="../media/image11.emf"/></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emf"/><Relationship Id="rId7" Type="http://schemas.openxmlformats.org/officeDocument/2006/relationships/image" Target="../media/image59.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8.emf"/><Relationship Id="rId11" Type="http://schemas.openxmlformats.org/officeDocument/2006/relationships/image" Target="../media/image15.emf"/><Relationship Id="rId5" Type="http://schemas.openxmlformats.org/officeDocument/2006/relationships/image" Target="../media/image57.emf"/><Relationship Id="rId10" Type="http://schemas.openxmlformats.org/officeDocument/2006/relationships/image" Target="../media/image12.emf"/><Relationship Id="rId4" Type="http://schemas.openxmlformats.org/officeDocument/2006/relationships/image" Target="../media/image56.emf"/><Relationship Id="rId9" Type="http://schemas.openxmlformats.org/officeDocument/2006/relationships/image" Target="../media/image14.e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6.em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chart" Target="../charts/chart3.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9.emf"/><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280568"/>
            <a:ext cx="9144001" cy="286293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Rectangle 8"/>
          <p:cNvSpPr/>
          <p:nvPr/>
        </p:nvSpPr>
        <p:spPr>
          <a:xfrm>
            <a:off x="-1" y="1955177"/>
            <a:ext cx="9144001" cy="325391"/>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solidFill>
                <a:srgbClr val="1A3452"/>
              </a:solidFill>
              <a:latin typeface="Arial"/>
            </a:endParaRPr>
          </a:p>
        </p:txBody>
      </p:sp>
      <p:pic>
        <p:nvPicPr>
          <p:cNvPr id="5" name="Picture 4" descr="TitleSli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867" y="-350334"/>
            <a:ext cx="5208039" cy="2929522"/>
          </a:xfrm>
          <a:prstGeom prst="rect">
            <a:avLst/>
          </a:prstGeom>
        </p:spPr>
      </p:pic>
      <p:sp>
        <p:nvSpPr>
          <p:cNvPr id="7" name="TextBox 6"/>
          <p:cNvSpPr txBox="1"/>
          <p:nvPr/>
        </p:nvSpPr>
        <p:spPr>
          <a:xfrm>
            <a:off x="714551" y="2579188"/>
            <a:ext cx="7968337" cy="1523494"/>
          </a:xfrm>
          <a:prstGeom prst="rect">
            <a:avLst/>
          </a:prstGeom>
          <a:noFill/>
        </p:spPr>
        <p:txBody>
          <a:bodyPr wrap="square" lIns="45720" tIns="22860" rIns="45720" bIns="22860" rtlCol="0">
            <a:spAutoFit/>
          </a:bodyPr>
          <a:lstStyle/>
          <a:p>
            <a:pPr algn="ctr"/>
            <a:r>
              <a:rPr lang="en-US" sz="4800" b="1" dirty="0" smtClean="0">
                <a:solidFill>
                  <a:schemeClr val="bg1"/>
                </a:solidFill>
                <a:latin typeface="Helvetica" pitchFamily="34" charset="0"/>
                <a:cs typeface="Rockwell"/>
              </a:rPr>
              <a:t>The Online Revolution:</a:t>
            </a:r>
            <a:br>
              <a:rPr lang="en-US" sz="4800" b="1" dirty="0" smtClean="0">
                <a:solidFill>
                  <a:schemeClr val="bg1"/>
                </a:solidFill>
                <a:latin typeface="Helvetica" pitchFamily="34" charset="0"/>
                <a:cs typeface="Rockwell"/>
              </a:rPr>
            </a:br>
            <a:r>
              <a:rPr lang="en-US" sz="4800" b="1" dirty="0" smtClean="0">
                <a:solidFill>
                  <a:schemeClr val="bg1"/>
                </a:solidFill>
                <a:latin typeface="Helvetica" pitchFamily="34" charset="0"/>
                <a:cs typeface="Rockwell"/>
              </a:rPr>
              <a:t>Education at Scale</a:t>
            </a:r>
            <a:endParaRPr lang="en-US" sz="4800" b="1" dirty="0">
              <a:solidFill>
                <a:schemeClr val="bg1"/>
              </a:solidFill>
              <a:latin typeface="Helvetica" pitchFamily="34" charset="0"/>
              <a:cs typeface="Rockwell"/>
            </a:endParaRPr>
          </a:p>
        </p:txBody>
      </p:sp>
      <p:sp>
        <p:nvSpPr>
          <p:cNvPr id="8" name="TextBox 7"/>
          <p:cNvSpPr txBox="1"/>
          <p:nvPr/>
        </p:nvSpPr>
        <p:spPr>
          <a:xfrm>
            <a:off x="323823" y="4202362"/>
            <a:ext cx="7968337" cy="630942"/>
          </a:xfrm>
          <a:prstGeom prst="rect">
            <a:avLst/>
          </a:prstGeom>
          <a:noFill/>
        </p:spPr>
        <p:txBody>
          <a:bodyPr wrap="square" lIns="45720" tIns="22860" rIns="45720" bIns="22860" rtlCol="0">
            <a:spAutoFit/>
          </a:bodyPr>
          <a:lstStyle/>
          <a:p>
            <a:pPr algn="ctr"/>
            <a:r>
              <a:rPr lang="en-US" sz="2200" b="1" dirty="0" smtClean="0">
                <a:solidFill>
                  <a:schemeClr val="bg1"/>
                </a:solidFill>
                <a:latin typeface="Helvetica" pitchFamily="34" charset="0"/>
                <a:cs typeface="Rockwell"/>
              </a:rPr>
              <a:t>Daphne Koller &amp; Andrew Ng</a:t>
            </a:r>
          </a:p>
          <a:p>
            <a:pPr algn="ctr"/>
            <a:r>
              <a:rPr lang="en-US" sz="1600" b="1" dirty="0" smtClean="0">
                <a:solidFill>
                  <a:schemeClr val="bg1"/>
                </a:solidFill>
                <a:latin typeface="Helvetica" pitchFamily="34" charset="0"/>
                <a:cs typeface="Rockwell"/>
              </a:rPr>
              <a:t>Stanford University &amp; Coursera</a:t>
            </a:r>
            <a:endParaRPr lang="en-US" sz="1600" b="1" dirty="0">
              <a:solidFill>
                <a:schemeClr val="bg1"/>
              </a:solidFill>
              <a:latin typeface="Helvetica" pitchFamily="34" charset="0"/>
              <a:cs typeface="Rockwell"/>
            </a:endParaRPr>
          </a:p>
        </p:txBody>
      </p:sp>
    </p:spTree>
    <p:extLst>
      <p:ext uri="{BB962C8B-B14F-4D97-AF65-F5344CB8AC3E}">
        <p14:creationId xmlns:p14="http://schemas.microsoft.com/office/powerpoint/2010/main" val="1567942812"/>
      </p:ext>
    </p:extLst>
  </p:cSld>
  <p:clrMapOvr>
    <a:masterClrMapping/>
  </p:clrMapOvr>
  <p:transition advTm="2142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Education at Scale</a:t>
            </a:r>
          </a:p>
        </p:txBody>
      </p:sp>
      <p:pic>
        <p:nvPicPr>
          <p:cNvPr id="3" name="coursera demo ted format 16 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86633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4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1486" y="1916138"/>
            <a:ext cx="8232248" cy="1885132"/>
          </a:xfrm>
          <a:prstGeom prst="rect">
            <a:avLst/>
          </a:prstGeom>
          <a:noFill/>
        </p:spPr>
        <p:txBody>
          <a:bodyPr wrap="square" lIns="45720" tIns="22860" rIns="45720" bIns="22860" rtlCol="0">
            <a:spAutoFit/>
          </a:bodyPr>
          <a:lstStyle/>
          <a:p>
            <a:r>
              <a:rPr lang="en-US" sz="12000" dirty="0">
                <a:solidFill>
                  <a:srgbClr val="FFFFFF">
                    <a:alpha val="5000"/>
                  </a:srgbClr>
                </a:solidFill>
                <a:latin typeface="Helvetica" pitchFamily="34" charset="0"/>
                <a:cs typeface="Rockwell"/>
              </a:rPr>
              <a:t>1.25 million</a:t>
            </a:r>
          </a:p>
        </p:txBody>
      </p:sp>
      <p:sp>
        <p:nvSpPr>
          <p:cNvPr id="4" name="Rectangle 3"/>
          <p:cNvSpPr/>
          <p:nvPr/>
        </p:nvSpPr>
        <p:spPr>
          <a:xfrm>
            <a:off x="0" y="-19050"/>
            <a:ext cx="9144000" cy="5657850"/>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Helvetica" pitchFamily="34" charset="0"/>
              </a:rPr>
              <a:t> </a:t>
            </a:r>
            <a:endParaRPr lang="en-US" dirty="0">
              <a:latin typeface="Helvetica" pitchFamily="34" charset="0"/>
            </a:endParaRPr>
          </a:p>
        </p:txBody>
      </p:sp>
      <p:sp>
        <p:nvSpPr>
          <p:cNvPr id="7" name="TextBox 6"/>
          <p:cNvSpPr txBox="1"/>
          <p:nvPr/>
        </p:nvSpPr>
        <p:spPr>
          <a:xfrm>
            <a:off x="794497" y="3781392"/>
            <a:ext cx="7946407" cy="938719"/>
          </a:xfrm>
          <a:prstGeom prst="rect">
            <a:avLst/>
          </a:prstGeom>
          <a:noFill/>
        </p:spPr>
        <p:txBody>
          <a:bodyPr wrap="square" lIns="45720" tIns="22860" rIns="45720" bIns="22860" rtlCol="0">
            <a:spAutoFit/>
          </a:bodyPr>
          <a:lstStyle/>
          <a:p>
            <a:r>
              <a:rPr lang="en-US" sz="5800" b="1" dirty="0">
                <a:solidFill>
                  <a:schemeClr val="bg1"/>
                </a:solidFill>
                <a:latin typeface="Helvetica" pitchFamily="34" charset="0"/>
                <a:cs typeface="Rockwell"/>
              </a:rPr>
              <a:t>1.5 million students</a:t>
            </a:r>
            <a:endParaRPr lang="en-US" sz="8300" b="1" spc="25"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pitchFamily="34" charset="0"/>
              <a:cs typeface="Rockwell"/>
            </a:endParaRPr>
          </a:p>
        </p:txBody>
      </p:sp>
      <p:sp>
        <p:nvSpPr>
          <p:cNvPr id="10" name="TextBox 9"/>
          <p:cNvSpPr txBox="1"/>
          <p:nvPr/>
        </p:nvSpPr>
        <p:spPr>
          <a:xfrm>
            <a:off x="4483138" y="1400613"/>
            <a:ext cx="445542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Video lectures</a:t>
            </a:r>
          </a:p>
        </p:txBody>
      </p:sp>
      <p:sp>
        <p:nvSpPr>
          <p:cNvPr id="11" name="TextBox 10"/>
          <p:cNvSpPr txBox="1"/>
          <p:nvPr/>
        </p:nvSpPr>
        <p:spPr>
          <a:xfrm>
            <a:off x="4084983" y="4556264"/>
            <a:ext cx="642498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Assessments</a:t>
            </a:r>
          </a:p>
        </p:txBody>
      </p:sp>
      <p:sp>
        <p:nvSpPr>
          <p:cNvPr id="6" name="TextBox 5"/>
          <p:cNvSpPr txBox="1"/>
          <p:nvPr/>
        </p:nvSpPr>
        <p:spPr>
          <a:xfrm>
            <a:off x="4349357" y="2865744"/>
            <a:ext cx="6876898" cy="553998"/>
          </a:xfrm>
          <a:prstGeom prst="rect">
            <a:avLst/>
          </a:prstGeom>
          <a:noFill/>
        </p:spPr>
        <p:txBody>
          <a:bodyPr wrap="square" lIns="45720" tIns="22860" rIns="45720" bIns="22860" rtlCol="0">
            <a:spAutoFit/>
          </a:bodyPr>
          <a:lstStyle/>
          <a:p>
            <a:r>
              <a:rPr lang="en-US" sz="3300" b="1" dirty="0">
                <a:solidFill>
                  <a:srgbClr val="FFFFFF"/>
                </a:solidFill>
                <a:latin typeface="Helvetica" pitchFamily="34" charset="0"/>
                <a:cs typeface="Rockwell"/>
              </a:rPr>
              <a:t>4 million enrollments</a:t>
            </a:r>
          </a:p>
        </p:txBody>
      </p:sp>
      <p:sp>
        <p:nvSpPr>
          <p:cNvPr id="18" name="TextBox 17"/>
          <p:cNvSpPr txBox="1"/>
          <p:nvPr/>
        </p:nvSpPr>
        <p:spPr>
          <a:xfrm>
            <a:off x="7345880" y="-757473"/>
            <a:ext cx="2952763" cy="530915"/>
          </a:xfrm>
          <a:prstGeom prst="rect">
            <a:avLst/>
          </a:prstGeom>
          <a:noFill/>
        </p:spPr>
        <p:txBody>
          <a:bodyPr wrap="square" lIns="22860" tIns="11430" rIns="22860" bIns="11430" rtlCol="0">
            <a:spAutoFit/>
          </a:bodyPr>
          <a:lstStyle/>
          <a:p>
            <a:r>
              <a:rPr lang="en-US" sz="3300" b="1" dirty="0">
                <a:solidFill>
                  <a:srgbClr val="FFFFFF"/>
                </a:solidFill>
                <a:latin typeface="Helvetica" pitchFamily="34" charset="0"/>
                <a:cs typeface="Rockwell"/>
              </a:rPr>
              <a:t>190 countries</a:t>
            </a:r>
          </a:p>
        </p:txBody>
      </p:sp>
      <p:sp>
        <p:nvSpPr>
          <p:cNvPr id="12" name="TextBox 11"/>
          <p:cNvSpPr txBox="1"/>
          <p:nvPr/>
        </p:nvSpPr>
        <p:spPr>
          <a:xfrm>
            <a:off x="975088" y="1916138"/>
            <a:ext cx="3394842" cy="723275"/>
          </a:xfrm>
          <a:prstGeom prst="rect">
            <a:avLst/>
          </a:prstGeom>
          <a:noFill/>
        </p:spPr>
        <p:txBody>
          <a:bodyPr wrap="square" lIns="45720" tIns="22860" rIns="45720" bIns="22860" rtlCol="0">
            <a:spAutoFit/>
          </a:bodyPr>
          <a:lstStyle/>
          <a:p>
            <a:r>
              <a:rPr lang="en-US" sz="4400" b="1" dirty="0">
                <a:solidFill>
                  <a:schemeClr val="bg1"/>
                </a:solidFill>
                <a:latin typeface="Helvetica" pitchFamily="34" charset="0"/>
                <a:cs typeface="Rockwell"/>
              </a:rPr>
              <a:t>198 courses </a:t>
            </a:r>
          </a:p>
        </p:txBody>
      </p:sp>
      <p:sp>
        <p:nvSpPr>
          <p:cNvPr id="16" name="TextBox 15"/>
          <p:cNvSpPr txBox="1"/>
          <p:nvPr/>
        </p:nvSpPr>
        <p:spPr>
          <a:xfrm>
            <a:off x="444796" y="2858704"/>
            <a:ext cx="4455425" cy="723275"/>
          </a:xfrm>
          <a:prstGeom prst="rect">
            <a:avLst/>
          </a:prstGeom>
          <a:noFill/>
        </p:spPr>
        <p:txBody>
          <a:bodyPr wrap="square" lIns="45720" tIns="22860" rIns="45720" bIns="22860" rtlCol="0">
            <a:spAutoFit/>
          </a:bodyPr>
          <a:lstStyle/>
          <a:p>
            <a:r>
              <a:rPr lang="en-US" sz="4400" dirty="0">
                <a:solidFill>
                  <a:srgbClr val="FFFFFF">
                    <a:alpha val="13000"/>
                  </a:srgbClr>
                </a:solidFill>
                <a:latin typeface="Helvetica" pitchFamily="34" charset="0"/>
                <a:cs typeface="Rockwell"/>
              </a:rPr>
              <a:t>Community</a:t>
            </a:r>
          </a:p>
        </p:txBody>
      </p:sp>
      <p:sp>
        <p:nvSpPr>
          <p:cNvPr id="17" name="TextBox 16"/>
          <p:cNvSpPr txBox="1"/>
          <p:nvPr/>
        </p:nvSpPr>
        <p:spPr>
          <a:xfrm>
            <a:off x="905918" y="564324"/>
            <a:ext cx="4753702" cy="723275"/>
          </a:xfrm>
          <a:prstGeom prst="rect">
            <a:avLst/>
          </a:prstGeom>
          <a:noFill/>
        </p:spPr>
        <p:txBody>
          <a:bodyPr wrap="square" lIns="45720" tIns="22860" rIns="45720" bIns="22860" rtlCol="0">
            <a:spAutoFit/>
          </a:bodyPr>
          <a:lstStyle/>
          <a:p>
            <a:r>
              <a:rPr lang="en-US" sz="4400" b="1" dirty="0">
                <a:solidFill>
                  <a:schemeClr val="bg1"/>
                </a:solidFill>
                <a:latin typeface="Helvetica" pitchFamily="34" charset="0"/>
                <a:cs typeface="Rockwell"/>
              </a:rPr>
              <a:t>33 Universities</a:t>
            </a:r>
          </a:p>
        </p:txBody>
      </p:sp>
      <p:sp>
        <p:nvSpPr>
          <p:cNvPr id="14" name="TextBox 13"/>
          <p:cNvSpPr txBox="1"/>
          <p:nvPr/>
        </p:nvSpPr>
        <p:spPr>
          <a:xfrm>
            <a:off x="4688575" y="233465"/>
            <a:ext cx="4455425" cy="661720"/>
          </a:xfrm>
          <a:prstGeom prst="rect">
            <a:avLst/>
          </a:prstGeom>
          <a:noFill/>
        </p:spPr>
        <p:txBody>
          <a:bodyPr wrap="square" lIns="45720" tIns="22860" rIns="45720" bIns="22860" rtlCol="0">
            <a:spAutoFit/>
          </a:bodyPr>
          <a:lstStyle/>
          <a:p>
            <a:r>
              <a:rPr lang="en-US" sz="4000" dirty="0">
                <a:solidFill>
                  <a:srgbClr val="FFFFFF">
                    <a:alpha val="13000"/>
                  </a:srgbClr>
                </a:solidFill>
                <a:latin typeface="Helvetica" pitchFamily="34" charset="0"/>
                <a:cs typeface="Rockwell"/>
              </a:rPr>
              <a:t>Discussion forum</a:t>
            </a:r>
          </a:p>
        </p:txBody>
      </p:sp>
    </p:spTree>
    <p:extLst>
      <p:ext uri="{BB962C8B-B14F-4D97-AF65-F5344CB8AC3E}">
        <p14:creationId xmlns:p14="http://schemas.microsoft.com/office/powerpoint/2010/main" val="4238593288"/>
      </p:ext>
    </p:extLst>
  </p:cSld>
  <p:clrMapOvr>
    <a:masterClrMapping/>
  </p:clrMapOvr>
  <mc:AlternateContent xmlns:mc="http://schemas.openxmlformats.org/markup-compatibility/2006" xmlns:p14="http://schemas.microsoft.com/office/powerpoint/2010/main">
    <mc:Choice Requires="p14">
      <p:transition spd="med" p14:dur="700" advTm="24016">
        <p:fade/>
      </p:transition>
    </mc:Choice>
    <mc:Fallback xmlns="">
      <p:transition spd="med" advTm="24016">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3669"/>
          <a:stretch>
            <a:fillRect/>
          </a:stretch>
        </p:blipFill>
        <p:spPr>
          <a:xfrm>
            <a:off x="1024701" y="0"/>
            <a:ext cx="8045215" cy="5143500"/>
          </a:xfrm>
          <a:prstGeom prst="rect">
            <a:avLst/>
          </a:prstGeom>
        </p:spPr>
      </p:pic>
      <p:sp>
        <p:nvSpPr>
          <p:cNvPr id="11" name="TextBox 10"/>
          <p:cNvSpPr txBox="1"/>
          <p:nvPr/>
        </p:nvSpPr>
        <p:spPr>
          <a:xfrm>
            <a:off x="3878334" y="3235183"/>
            <a:ext cx="1297243" cy="323166"/>
          </a:xfrm>
          <a:prstGeom prst="rect">
            <a:avLst/>
          </a:prstGeom>
          <a:noFill/>
        </p:spPr>
        <p:txBody>
          <a:bodyPr wrap="square" lIns="45720" tIns="22860" rIns="45720" bIns="22860" rtlCol="0">
            <a:spAutoFit/>
          </a:bodyPr>
          <a:lstStyle/>
          <a:p>
            <a:r>
              <a:rPr lang="en-US" b="1" dirty="0" smtClean="0">
                <a:solidFill>
                  <a:srgbClr val="193353"/>
                </a:solidFill>
                <a:latin typeface="Arial"/>
                <a:cs typeface="Arial"/>
              </a:rPr>
              <a:t>Timeline</a:t>
            </a:r>
            <a:endParaRPr lang="en-US" b="1" dirty="0">
              <a:solidFill>
                <a:srgbClr val="193353"/>
              </a:solidFill>
              <a:latin typeface="Arial"/>
              <a:cs typeface="Arial"/>
            </a:endParaRPr>
          </a:p>
        </p:txBody>
      </p:sp>
      <p:sp>
        <p:nvSpPr>
          <p:cNvPr id="12" name="TextBox 11"/>
          <p:cNvSpPr txBox="1"/>
          <p:nvPr/>
        </p:nvSpPr>
        <p:spPr>
          <a:xfrm rot="16200000">
            <a:off x="-577401" y="2311574"/>
            <a:ext cx="1888498" cy="353943"/>
          </a:xfrm>
          <a:prstGeom prst="rect">
            <a:avLst/>
          </a:prstGeom>
          <a:noFill/>
        </p:spPr>
        <p:txBody>
          <a:bodyPr wrap="none" lIns="45720" tIns="22860" rIns="45720" bIns="22860" rtlCol="0">
            <a:spAutoFit/>
          </a:bodyPr>
          <a:lstStyle/>
          <a:p>
            <a:r>
              <a:rPr lang="en-US" sz="2000" b="1" dirty="0" smtClean="0">
                <a:solidFill>
                  <a:srgbClr val="193353"/>
                </a:solidFill>
                <a:latin typeface="Arial"/>
                <a:cs typeface="Arial"/>
              </a:rPr>
              <a:t># users on site</a:t>
            </a:r>
            <a:endParaRPr lang="en-US" sz="2000" b="1" dirty="0">
              <a:solidFill>
                <a:srgbClr val="193353"/>
              </a:solidFill>
              <a:latin typeface="Arial"/>
              <a:cs typeface="Arial"/>
            </a:endParaRPr>
          </a:p>
        </p:txBody>
      </p:sp>
      <p:sp>
        <p:nvSpPr>
          <p:cNvPr id="13" name="Rectangle 12"/>
          <p:cNvSpPr/>
          <p:nvPr/>
        </p:nvSpPr>
        <p:spPr>
          <a:xfrm>
            <a:off x="943056" y="2190449"/>
            <a:ext cx="81645" cy="970741"/>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Real Course</a:t>
            </a:r>
            <a:endParaRPr lang="en-US" sz="2400" b="1" dirty="0">
              <a:solidFill>
                <a:schemeClr val="bg1"/>
              </a:solidFill>
              <a:latin typeface="Helvetica" pitchFamily="34" charset="0"/>
              <a:cs typeface="Rockwell"/>
            </a:endParaRPr>
          </a:p>
        </p:txBody>
      </p:sp>
      <p:sp>
        <p:nvSpPr>
          <p:cNvPr id="20" name="TextBox 19"/>
          <p:cNvSpPr txBox="1"/>
          <p:nvPr/>
        </p:nvSpPr>
        <p:spPr>
          <a:xfrm>
            <a:off x="555607" y="2192211"/>
            <a:ext cx="430992"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100K</a:t>
            </a:r>
            <a:endParaRPr lang="en-US" sz="1000" b="1" dirty="0">
              <a:solidFill>
                <a:srgbClr val="193353"/>
              </a:solidFill>
              <a:latin typeface="Arial"/>
              <a:cs typeface="Arial"/>
            </a:endParaRPr>
          </a:p>
        </p:txBody>
      </p:sp>
      <p:sp>
        <p:nvSpPr>
          <p:cNvPr id="21" name="TextBox 20"/>
          <p:cNvSpPr txBox="1"/>
          <p:nvPr/>
        </p:nvSpPr>
        <p:spPr>
          <a:xfrm>
            <a:off x="599149" y="2488545"/>
            <a:ext cx="387450"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50K</a:t>
            </a:r>
            <a:endParaRPr lang="en-US" sz="1000" b="1" dirty="0">
              <a:solidFill>
                <a:srgbClr val="193353"/>
              </a:solidFill>
              <a:latin typeface="Arial"/>
              <a:cs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7657" y="1796384"/>
            <a:ext cx="1356946" cy="2874027"/>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34" y="783583"/>
            <a:ext cx="2500789" cy="2569928"/>
          </a:xfrm>
          <a:prstGeom prst="rect">
            <a:avLst/>
          </a:prstGeom>
          <a:effectLst>
            <a:outerShdw blurRad="50800" dist="38100" dir="8100000" algn="tr" rotWithShape="0">
              <a:prstClr val="black">
                <a:alpha val="40000"/>
              </a:prstClr>
            </a:outerShdw>
          </a:effectLst>
        </p:spPr>
      </p:pic>
      <p:sp>
        <p:nvSpPr>
          <p:cNvPr id="7" name="TextBox 6"/>
          <p:cNvSpPr txBox="1"/>
          <p:nvPr/>
        </p:nvSpPr>
        <p:spPr>
          <a:xfrm flipH="1">
            <a:off x="1305956" y="1678007"/>
            <a:ext cx="1901322" cy="353943"/>
          </a:xfrm>
          <a:prstGeom prst="rect">
            <a:avLst/>
          </a:prstGeom>
          <a:noFill/>
        </p:spPr>
        <p:txBody>
          <a:bodyPr wrap="none" lIns="45720" tIns="22860" rIns="45720" bIns="22860" rtlCol="0">
            <a:spAutoFit/>
          </a:bodyPr>
          <a:lstStyle/>
          <a:p>
            <a:r>
              <a:rPr lang="en-US" sz="2000" b="1" dirty="0" smtClean="0">
                <a:solidFill>
                  <a:schemeClr val="bg1"/>
                </a:solidFill>
                <a:latin typeface="Helvetica" pitchFamily="34" charset="0"/>
                <a:cs typeface="Rockwell"/>
              </a:rPr>
              <a:t>Course Begins</a:t>
            </a:r>
            <a:endParaRPr lang="en-US" sz="2000" b="1" dirty="0">
              <a:solidFill>
                <a:schemeClr val="bg1"/>
              </a:solidFill>
              <a:latin typeface="Helvetica" pitchFamily="34" charset="0"/>
              <a:cs typeface="Rockwell"/>
            </a:endParaRPr>
          </a:p>
        </p:txBody>
      </p:sp>
      <p:sp>
        <p:nvSpPr>
          <p:cNvPr id="10" name="Oval 9"/>
          <p:cNvSpPr/>
          <p:nvPr/>
        </p:nvSpPr>
        <p:spPr>
          <a:xfrm>
            <a:off x="992044" y="2915701"/>
            <a:ext cx="109791" cy="9525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a:t>
            </a:r>
            <a:endParaRPr lang="en-US" dirty="0">
              <a:latin typeface="Arial"/>
            </a:endParaRPr>
          </a:p>
        </p:txBody>
      </p:sp>
    </p:spTree>
    <p:extLst>
      <p:ext uri="{BB962C8B-B14F-4D97-AF65-F5344CB8AC3E}">
        <p14:creationId xmlns:p14="http://schemas.microsoft.com/office/powerpoint/2010/main" val="485974684"/>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2724150"/>
            <a:ext cx="7772400" cy="1021556"/>
          </a:xfrm>
        </p:spPr>
        <p:txBody>
          <a:bodyPr/>
          <a:lstStyle/>
          <a:p>
            <a:r>
              <a:rPr lang="en-US" sz="6000" dirty="0" smtClean="0"/>
              <a:t>video-based instruction</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57967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Video-Based Instruction</a:t>
            </a:r>
          </a:p>
        </p:txBody>
      </p:sp>
      <p:pic>
        <p:nvPicPr>
          <p:cNvPr id="2" name="speed and 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809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ang\Desktop\photo.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b="10077"/>
          <a:stretch/>
        </p:blipFill>
        <p:spPr bwMode="auto">
          <a:xfrm>
            <a:off x="1571140" y="313021"/>
            <a:ext cx="5972660" cy="4011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RecordingStudio.jpg"/>
          <p:cNvPicPr>
            <a:picLocks noChangeAspect="1"/>
          </p:cNvPicPr>
          <p:nvPr/>
        </p:nvPicPr>
        <p:blipFill>
          <a:blip r:embed="rId4" cstate="print"/>
          <a:stretch>
            <a:fillRect/>
          </a:stretch>
        </p:blipFill>
        <p:spPr>
          <a:xfrm>
            <a:off x="10058400" y="887365"/>
            <a:ext cx="2271422" cy="1280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bwMode="auto">
          <a:xfrm>
            <a:off x="1524002" y="1352543"/>
            <a:ext cx="2514598" cy="19152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8" name="TextBox 7"/>
          <p:cNvSpPr txBox="1"/>
          <p:nvPr/>
        </p:nvSpPr>
        <p:spPr>
          <a:xfrm>
            <a:off x="152411" y="895350"/>
            <a:ext cx="2022451" cy="584775"/>
          </a:xfrm>
          <a:prstGeom prst="rect">
            <a:avLst/>
          </a:prstGeom>
          <a:solidFill>
            <a:schemeClr val="bg1"/>
          </a:solidFill>
          <a:ln w="19050">
            <a:solidFill>
              <a:schemeClr val="tx1"/>
            </a:solidFill>
          </a:ln>
        </p:spPr>
        <p:txBody>
          <a:bodyPr wrap="square" rtlCol="0">
            <a:spAutoFit/>
          </a:bodyPr>
          <a:lstStyle/>
          <a:p>
            <a:r>
              <a:rPr lang="en-US" sz="1600" dirty="0" smtClean="0"/>
              <a:t>Writing on tablet appears on monitor</a:t>
            </a:r>
            <a:endParaRPr lang="en-US" sz="1600" dirty="0"/>
          </a:p>
        </p:txBody>
      </p:sp>
      <p:cxnSp>
        <p:nvCxnSpPr>
          <p:cNvPr id="28" name="Straight Arrow Connector 27"/>
          <p:cNvCxnSpPr>
            <a:stCxn id="29" idx="0"/>
          </p:cNvCxnSpPr>
          <p:nvPr/>
        </p:nvCxnSpPr>
        <p:spPr bwMode="auto">
          <a:xfrm flipH="1" flipV="1">
            <a:off x="5715000" y="2195874"/>
            <a:ext cx="1826172" cy="123778"/>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9" name="TextBox 28"/>
          <p:cNvSpPr txBox="1"/>
          <p:nvPr/>
        </p:nvSpPr>
        <p:spPr>
          <a:xfrm>
            <a:off x="6166944" y="2319652"/>
            <a:ext cx="2748456" cy="338554"/>
          </a:xfrm>
          <a:prstGeom prst="rect">
            <a:avLst/>
          </a:prstGeom>
          <a:solidFill>
            <a:schemeClr val="bg1"/>
          </a:solidFill>
          <a:ln w="19050">
            <a:solidFill>
              <a:schemeClr val="tx1"/>
            </a:solidFill>
          </a:ln>
        </p:spPr>
        <p:txBody>
          <a:bodyPr wrap="square" rtlCol="0">
            <a:spAutoFit/>
          </a:bodyPr>
          <a:lstStyle/>
          <a:p>
            <a:r>
              <a:rPr lang="en-US" sz="1600" dirty="0" smtClean="0"/>
              <a:t>Webcam to record instructor</a:t>
            </a:r>
            <a:endParaRPr lang="en-US" sz="1600" dirty="0"/>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Lecture Recording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201657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2333896" y="-8445"/>
            <a:ext cx="3338095" cy="5301036"/>
            <a:chOff x="4667791" y="-16890"/>
            <a:chExt cx="6676190" cy="10602072"/>
          </a:xfrm>
        </p:grpSpPr>
        <p:pic>
          <p:nvPicPr>
            <p:cNvPr id="21" name="Picture 20"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20" name="TextBox 19"/>
            <p:cNvSpPr txBox="1"/>
            <p:nvPr/>
          </p:nvSpPr>
          <p:spPr>
            <a:xfrm>
              <a:off x="5180463" y="2360948"/>
              <a:ext cx="3195268" cy="861774"/>
            </a:xfrm>
            <a:prstGeom prst="rect">
              <a:avLst/>
            </a:prstGeom>
            <a:noFill/>
          </p:spPr>
          <p:txBody>
            <a:bodyPr wrap="square" rtlCol="0">
              <a:spAutoFit/>
            </a:bodyPr>
            <a:lstStyle/>
            <a:p>
              <a:pPr algn="ctr"/>
              <a:r>
                <a:rPr lang="en-US" sz="1100" dirty="0" smtClean="0">
                  <a:solidFill>
                    <a:schemeClr val="bg1"/>
                  </a:solidFill>
                  <a:latin typeface="Arial"/>
                  <a:cs typeface="Arial"/>
                </a:rPr>
                <a:t>Modern sequencing methods (11 min)</a:t>
              </a:r>
              <a:endParaRPr lang="en-US" sz="1100" dirty="0">
                <a:solidFill>
                  <a:schemeClr val="bg1"/>
                </a:solidFill>
                <a:latin typeface="Arial"/>
                <a:cs typeface="Arial"/>
              </a:endParaRPr>
            </a:p>
          </p:txBody>
        </p:sp>
        <p:sp>
          <p:nvSpPr>
            <p:cNvPr id="26" name="TextBox 25"/>
            <p:cNvSpPr txBox="1"/>
            <p:nvPr/>
          </p:nvSpPr>
          <p:spPr>
            <a:xfrm>
              <a:off x="5477965" y="5519876"/>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Genomic economics (8 min)</a:t>
              </a:r>
              <a:endParaRPr lang="en-US" sz="1100" dirty="0">
                <a:solidFill>
                  <a:schemeClr val="bg1"/>
                </a:solidFill>
                <a:latin typeface="Arial"/>
                <a:cs typeface="Arial"/>
              </a:endParaRPr>
            </a:p>
          </p:txBody>
        </p:sp>
        <p:sp>
          <p:nvSpPr>
            <p:cNvPr id="27" name="TextBox 26"/>
            <p:cNvSpPr txBox="1"/>
            <p:nvPr/>
          </p:nvSpPr>
          <p:spPr>
            <a:xfrm>
              <a:off x="6569787" y="7343690"/>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Personalized medicine (13 min)</a:t>
              </a:r>
              <a:endParaRPr lang="en-US" sz="1100" dirty="0">
                <a:solidFill>
                  <a:schemeClr val="bg1"/>
                </a:solidFill>
                <a:latin typeface="Arial"/>
                <a:cs typeface="Arial"/>
              </a:endParaRPr>
            </a:p>
          </p:txBody>
        </p:sp>
        <p:sp>
          <p:nvSpPr>
            <p:cNvPr id="28" name="TextBox 27"/>
            <p:cNvSpPr txBox="1"/>
            <p:nvPr/>
          </p:nvSpPr>
          <p:spPr>
            <a:xfrm>
              <a:off x="8286603" y="3834862"/>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History: The Human Genome Project (12 min)</a:t>
              </a:r>
              <a:endParaRPr lang="en-US" sz="1100" dirty="0">
                <a:solidFill>
                  <a:schemeClr val="bg1"/>
                </a:solidFill>
                <a:latin typeface="Arial"/>
                <a:cs typeface="Arial"/>
              </a:endParaRPr>
            </a:p>
          </p:txBody>
        </p:sp>
        <p:sp>
          <p:nvSpPr>
            <p:cNvPr id="50" name="TextBox 49"/>
            <p:cNvSpPr txBox="1"/>
            <p:nvPr/>
          </p:nvSpPr>
          <p:spPr>
            <a:xfrm>
              <a:off x="5273273" y="1482958"/>
              <a:ext cx="3950442" cy="677108"/>
            </a:xfrm>
            <a:prstGeom prst="rect">
              <a:avLst/>
            </a:prstGeom>
            <a:noFill/>
          </p:spPr>
          <p:txBody>
            <a:bodyPr wrap="none" rtlCol="0">
              <a:spAutoFit/>
            </a:bodyPr>
            <a:lstStyle/>
            <a:p>
              <a:r>
                <a:rPr lang="en-US" sz="1600" b="1" dirty="0" smtClean="0">
                  <a:solidFill>
                    <a:srgbClr val="1F6751"/>
                  </a:solidFill>
                  <a:latin typeface="Helvetica" pitchFamily="34" charset="0"/>
                  <a:cs typeface="Rockwell"/>
                </a:rPr>
                <a:t>Modern Genomics</a:t>
              </a:r>
              <a:endParaRPr lang="en-US" sz="1600" b="1" dirty="0">
                <a:solidFill>
                  <a:srgbClr val="1F6751"/>
                </a:solidFill>
                <a:latin typeface="Helvetica" pitchFamily="34" charset="0"/>
                <a:cs typeface="Rockwell"/>
              </a:endParaRPr>
            </a:p>
          </p:txBody>
        </p:sp>
      </p:grpSp>
      <p:grpSp>
        <p:nvGrpSpPr>
          <p:cNvPr id="3" name="Group 42"/>
          <p:cNvGrpSpPr/>
          <p:nvPr/>
        </p:nvGrpSpPr>
        <p:grpSpPr>
          <a:xfrm>
            <a:off x="128534" y="-233814"/>
            <a:ext cx="2517318" cy="4710165"/>
            <a:chOff x="257067" y="-467628"/>
            <a:chExt cx="5034635" cy="9420330"/>
          </a:xfrm>
        </p:grpSpPr>
        <p:pic>
          <p:nvPicPr>
            <p:cNvPr id="11" name="Picture 10"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pic>
          <p:nvPicPr>
            <p:cNvPr id="5" name="Picture 4"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sp>
          <p:nvSpPr>
            <p:cNvPr id="6" name="TextBox 5"/>
            <p:cNvSpPr txBox="1"/>
            <p:nvPr/>
          </p:nvSpPr>
          <p:spPr>
            <a:xfrm>
              <a:off x="625265" y="1730790"/>
              <a:ext cx="2634757" cy="861774"/>
            </a:xfrm>
            <a:prstGeom prst="rect">
              <a:avLst/>
            </a:prstGeom>
            <a:noFill/>
          </p:spPr>
          <p:txBody>
            <a:bodyPr wrap="square" rtlCol="0">
              <a:spAutoFit/>
            </a:bodyPr>
            <a:lstStyle/>
            <a:p>
              <a:pPr algn="ctr"/>
              <a:r>
                <a:rPr lang="en-US" sz="1100" dirty="0" smtClean="0">
                  <a:solidFill>
                    <a:schemeClr val="bg1"/>
                  </a:solidFill>
                  <a:latin typeface="Arial"/>
                  <a:cs typeface="Arial"/>
                </a:rPr>
                <a:t>Genes and alleles (10 min)</a:t>
              </a:r>
              <a:endParaRPr lang="en-US" sz="1100" dirty="0">
                <a:solidFill>
                  <a:schemeClr val="bg1"/>
                </a:solidFill>
                <a:latin typeface="Arial"/>
                <a:cs typeface="Arial"/>
              </a:endParaRPr>
            </a:p>
          </p:txBody>
        </p:sp>
        <p:sp>
          <p:nvSpPr>
            <p:cNvPr id="49" name="TextBox 48"/>
            <p:cNvSpPr txBox="1"/>
            <p:nvPr/>
          </p:nvSpPr>
          <p:spPr>
            <a:xfrm>
              <a:off x="498083" y="266568"/>
              <a:ext cx="4793619" cy="1661994"/>
            </a:xfrm>
            <a:prstGeom prst="rect">
              <a:avLst/>
            </a:prstGeom>
            <a:noFill/>
          </p:spPr>
          <p:txBody>
            <a:bodyPr wrap="none" rtlCol="0">
              <a:spAutoFit/>
            </a:bodyPr>
            <a:lstStyle/>
            <a:p>
              <a:r>
                <a:rPr lang="en-US" sz="1600" b="1" dirty="0" smtClean="0">
                  <a:solidFill>
                    <a:srgbClr val="1B2E45"/>
                  </a:solidFill>
                  <a:latin typeface="Helvetica" pitchFamily="34" charset="0"/>
                  <a:cs typeface="Rockwell"/>
                </a:rPr>
                <a:t>Basic Genetics </a:t>
              </a:r>
              <a:br>
                <a:rPr lang="en-US" sz="1600" b="1" dirty="0" smtClean="0">
                  <a:solidFill>
                    <a:srgbClr val="1B2E45"/>
                  </a:solidFill>
                  <a:latin typeface="Helvetica" pitchFamily="34" charset="0"/>
                  <a:cs typeface="Rockwell"/>
                </a:rPr>
              </a:br>
              <a:r>
                <a:rPr lang="en-US" sz="1600" b="1" dirty="0" smtClean="0">
                  <a:solidFill>
                    <a:srgbClr val="1B2E45"/>
                  </a:solidFill>
                  <a:latin typeface="Helvetica" pitchFamily="34" charset="0"/>
                  <a:cs typeface="Rockwell"/>
                </a:rPr>
                <a:t>Refresher (OPTIONAL)</a:t>
              </a:r>
            </a:p>
            <a:p>
              <a:endParaRPr lang="en-US" sz="1600" b="1" dirty="0">
                <a:latin typeface="Helvetica" pitchFamily="34" charset="0"/>
                <a:cs typeface="Rockwel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5265" y="3215550"/>
              <a:ext cx="3002955" cy="1200328"/>
            </a:xfrm>
            <a:prstGeom prst="rect">
              <a:avLst/>
            </a:prstGeom>
          </p:spPr>
          <p:txBody>
            <a:bodyPr wrap="square">
              <a:spAutoFit/>
            </a:bodyPr>
            <a:lstStyle/>
            <a:p>
              <a:pPr algn="ctr"/>
              <a:r>
                <a:rPr lang="en-US" sz="1100" dirty="0" err="1" smtClean="0">
                  <a:solidFill>
                    <a:srgbClr val="FFFFFF"/>
                  </a:solidFill>
                  <a:latin typeface="Arial"/>
                  <a:cs typeface="Arial"/>
                </a:rPr>
                <a:t>Mendelian</a:t>
              </a:r>
              <a:r>
                <a:rPr lang="en-US" sz="1100" dirty="0" smtClean="0">
                  <a:solidFill>
                    <a:srgbClr val="FFFFFF"/>
                  </a:solidFill>
                  <a:latin typeface="Arial"/>
                  <a:cs typeface="Arial"/>
                </a:rPr>
                <a:t> </a:t>
              </a:r>
              <a:br>
                <a:rPr lang="en-US" sz="1100" dirty="0" smtClean="0">
                  <a:solidFill>
                    <a:srgbClr val="FFFFFF"/>
                  </a:solidFill>
                  <a:latin typeface="Arial"/>
                  <a:cs typeface="Arial"/>
                </a:rPr>
              </a:br>
              <a:r>
                <a:rPr lang="en-US" sz="1100" dirty="0" smtClean="0">
                  <a:solidFill>
                    <a:srgbClr val="FFFFFF"/>
                  </a:solidFill>
                  <a:latin typeface="Arial"/>
                  <a:cs typeface="Arial"/>
                </a:rPr>
                <a:t>inheritance </a:t>
              </a:r>
            </a:p>
            <a:p>
              <a:pPr algn="ctr"/>
              <a:r>
                <a:rPr lang="en-US" sz="1100" dirty="0" smtClean="0">
                  <a:solidFill>
                    <a:srgbClr val="FFFFFF"/>
                  </a:solidFill>
                  <a:latin typeface="Arial"/>
                  <a:cs typeface="Arial"/>
                </a:rPr>
                <a:t>(13 min)</a:t>
              </a:r>
              <a:endParaRPr lang="en-US" sz="1100" dirty="0">
                <a:solidFill>
                  <a:srgbClr val="FFFFFF"/>
                </a:solidFill>
                <a:latin typeface="Arial"/>
                <a:cs typeface="Arial"/>
              </a:endParaRPr>
            </a:p>
          </p:txBody>
        </p:sp>
        <p:sp>
          <p:nvSpPr>
            <p:cNvPr id="12" name="Rectangle 11"/>
            <p:cNvSpPr/>
            <p:nvPr/>
          </p:nvSpPr>
          <p:spPr>
            <a:xfrm>
              <a:off x="1197429" y="5065250"/>
              <a:ext cx="2430790" cy="861774"/>
            </a:xfrm>
            <a:prstGeom prst="rect">
              <a:avLst/>
            </a:prstGeom>
          </p:spPr>
          <p:txBody>
            <a:bodyPr wrap="square">
              <a:spAutoFit/>
            </a:bodyPr>
            <a:lstStyle/>
            <a:p>
              <a:pPr algn="ctr"/>
              <a:r>
                <a:rPr lang="en-US" sz="1100" dirty="0" smtClean="0">
                  <a:solidFill>
                    <a:schemeClr val="bg1"/>
                  </a:solidFill>
                  <a:latin typeface="Arial"/>
                  <a:cs typeface="Arial"/>
                </a:rPr>
                <a:t>What is DNA?  </a:t>
              </a:r>
            </a:p>
            <a:p>
              <a:pPr algn="ctr"/>
              <a:r>
                <a:rPr lang="en-US" sz="1100" dirty="0" smtClean="0">
                  <a:solidFill>
                    <a:schemeClr val="bg1"/>
                  </a:solidFill>
                  <a:latin typeface="Arial"/>
                  <a:cs typeface="Arial"/>
                </a:rPr>
                <a:t>(12 min)</a:t>
              </a:r>
              <a:endParaRPr lang="en-US" sz="1100" dirty="0">
                <a:solidFill>
                  <a:schemeClr val="bg1"/>
                </a:solidFill>
                <a:latin typeface="Arial"/>
                <a:cs typeface="Arial"/>
              </a:endParaRPr>
            </a:p>
          </p:txBody>
        </p:sp>
      </p:grpSp>
      <p:grpSp>
        <p:nvGrpSpPr>
          <p:cNvPr id="4" name="Group 44"/>
          <p:cNvGrpSpPr/>
          <p:nvPr/>
        </p:nvGrpSpPr>
        <p:grpSpPr>
          <a:xfrm>
            <a:off x="4700442" y="846975"/>
            <a:ext cx="4348063" cy="4701719"/>
            <a:chOff x="9400884" y="1693949"/>
            <a:chExt cx="8696125" cy="9403438"/>
          </a:xfrm>
        </p:grpSpPr>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33" name="Picture 32"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sp>
          <p:nvSpPr>
            <p:cNvPr id="34" name="TextBox 33"/>
            <p:cNvSpPr txBox="1"/>
            <p:nvPr/>
          </p:nvSpPr>
          <p:spPr>
            <a:xfrm>
              <a:off x="11388546" y="3858481"/>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Genetic testing in the commercial world (11 min)</a:t>
              </a:r>
              <a:endParaRPr lang="en-US" sz="1100" dirty="0">
                <a:solidFill>
                  <a:schemeClr val="bg1"/>
                </a:solidFill>
                <a:latin typeface="Arial"/>
                <a:cs typeface="Arial"/>
              </a:endParaRPr>
            </a:p>
          </p:txBody>
        </p:sp>
        <p:sp>
          <p:nvSpPr>
            <p:cNvPr id="36" name="TextBox 35"/>
            <p:cNvSpPr txBox="1"/>
            <p:nvPr/>
          </p:nvSpPr>
          <p:spPr>
            <a:xfrm>
              <a:off x="11678212" y="5756583"/>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Protecting privacy (9 minutes)</a:t>
              </a:r>
              <a:endParaRPr lang="en-US" sz="1100" dirty="0">
                <a:solidFill>
                  <a:schemeClr val="bg1"/>
                </a:solidFill>
                <a:latin typeface="Arial"/>
                <a:cs typeface="Arial"/>
              </a:endParaRPr>
            </a:p>
          </p:txBody>
        </p:sp>
        <p:sp>
          <p:nvSpPr>
            <p:cNvPr id="38" name="TextBox 37"/>
            <p:cNvSpPr txBox="1"/>
            <p:nvPr/>
          </p:nvSpPr>
          <p:spPr>
            <a:xfrm>
              <a:off x="10639606" y="7783221"/>
              <a:ext cx="2924424"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direct-to-consumer genetics (12 min)</a:t>
              </a:r>
              <a:endParaRPr lang="en-US" sz="1100" dirty="0">
                <a:solidFill>
                  <a:schemeClr val="bg1"/>
                </a:solidFill>
                <a:latin typeface="Arial"/>
                <a:cs typeface="Arial"/>
              </a:endParaRPr>
            </a:p>
          </p:txBody>
        </p:sp>
        <p:sp>
          <p:nvSpPr>
            <p:cNvPr id="46" name="TextBox 45"/>
            <p:cNvSpPr txBox="1"/>
            <p:nvPr/>
          </p:nvSpPr>
          <p:spPr>
            <a:xfrm>
              <a:off x="14928219" y="7851107"/>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family planning (13 min)</a:t>
              </a:r>
              <a:endParaRPr lang="en-US" sz="1100" dirty="0">
                <a:solidFill>
                  <a:schemeClr val="bg1"/>
                </a:solidFill>
                <a:latin typeface="Arial"/>
                <a:cs typeface="Arial"/>
              </a:endParaRPr>
            </a:p>
          </p:txBody>
        </p:sp>
        <p:sp>
          <p:nvSpPr>
            <p:cNvPr id="51" name="TextBox 50"/>
            <p:cNvSpPr txBox="1"/>
            <p:nvPr/>
          </p:nvSpPr>
          <p:spPr>
            <a:xfrm>
              <a:off x="11165726" y="2595717"/>
              <a:ext cx="4934683" cy="1169550"/>
            </a:xfrm>
            <a:prstGeom prst="rect">
              <a:avLst/>
            </a:prstGeom>
            <a:noFill/>
          </p:spPr>
          <p:txBody>
            <a:bodyPr wrap="none" rtlCol="0">
              <a:spAutoFit/>
            </a:bodyPr>
            <a:lstStyle/>
            <a:p>
              <a:r>
                <a:rPr lang="en-US" sz="1600" b="1" dirty="0" smtClean="0">
                  <a:solidFill>
                    <a:srgbClr val="C2222C"/>
                  </a:solidFill>
                  <a:latin typeface="Helvetica" pitchFamily="34" charset="0"/>
                  <a:cs typeface="Rockwell"/>
                </a:rPr>
                <a:t>Commercial Genomics </a:t>
              </a:r>
              <a:br>
                <a:rPr lang="en-US" sz="1600" b="1" dirty="0" smtClean="0">
                  <a:solidFill>
                    <a:srgbClr val="C2222C"/>
                  </a:solidFill>
                  <a:latin typeface="Helvetica" pitchFamily="34" charset="0"/>
                  <a:cs typeface="Rockwell"/>
                </a:rPr>
              </a:br>
              <a:r>
                <a:rPr lang="en-US" sz="1600" b="1" dirty="0" smtClean="0">
                  <a:solidFill>
                    <a:srgbClr val="C2222C"/>
                  </a:solidFill>
                  <a:latin typeface="Helvetica" pitchFamily="34" charset="0"/>
                  <a:cs typeface="Rockwell"/>
                </a:rPr>
                <a:t>(OPTIONAL)</a:t>
              </a:r>
              <a:endParaRPr lang="en-US" sz="1600" b="1" dirty="0">
                <a:solidFill>
                  <a:srgbClr val="C2222C"/>
                </a:solidFill>
                <a:latin typeface="Helvetica" pitchFamily="34" charset="0"/>
                <a:cs typeface="Rockwell"/>
              </a:endParaRPr>
            </a:p>
          </p:txBody>
        </p:sp>
      </p:grpSp>
      <p:sp>
        <p:nvSpPr>
          <p:cNvPr id="32" name="Rectangle 31"/>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0" name="TextBox 39"/>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Personalized Learning</a:t>
            </a:r>
            <a:endParaRPr lang="en-US" sz="2400" b="1" dirty="0">
              <a:solidFill>
                <a:schemeClr val="bg1"/>
              </a:solidFill>
              <a:latin typeface="Helvetica" pitchFamily="34" charset="0"/>
              <a:cs typeface="Rockwe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8547">
        <p:fade/>
      </p:transition>
    </mc:Choice>
    <mc:Fallback xmlns="">
      <p:transition spd="med" advTm="48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6000" dirty="0" smtClean="0"/>
              <a:t>ASSESSMENTS</a:t>
            </a:r>
            <a:endParaRPr lang="en-US" sz="60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247334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68853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Testing Improves Learning</a:t>
            </a:r>
            <a:endParaRPr lang="en-US" sz="2400" b="1" dirty="0">
              <a:solidFill>
                <a:schemeClr val="bg1"/>
              </a:solidFill>
              <a:latin typeface="Helvetica" pitchFamily="34" charset="0"/>
              <a:cs typeface="Rockwell"/>
            </a:endParaRPr>
          </a:p>
        </p:txBody>
      </p:sp>
      <p:sp>
        <p:nvSpPr>
          <p:cNvPr id="4" name="Rectangle 3"/>
          <p:cNvSpPr/>
          <p:nvPr/>
        </p:nvSpPr>
        <p:spPr>
          <a:xfrm>
            <a:off x="680834" y="3847296"/>
            <a:ext cx="78535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Retrieval Practice Produces More Learning than Elaborative Studying with Concept Mapping.</a:t>
            </a:r>
            <a:r>
              <a:rPr lang="en-US" sz="1400" i="1" dirty="0">
                <a:solidFill>
                  <a:srgbClr val="1B2E45"/>
                </a:solidFill>
                <a:latin typeface="Arial"/>
                <a:cs typeface="Arial"/>
              </a:rPr>
              <a:t>" </a:t>
            </a:r>
            <a:endParaRPr lang="en-US" sz="1400" i="1" dirty="0" smtClean="0">
              <a:solidFill>
                <a:srgbClr val="1B2E45"/>
              </a:solidFill>
              <a:latin typeface="Arial"/>
              <a:cs typeface="Arial"/>
            </a:endParaRPr>
          </a:p>
          <a:p>
            <a:r>
              <a:rPr lang="en-US" sz="1400" dirty="0" smtClean="0">
                <a:solidFill>
                  <a:srgbClr val="1B2E45"/>
                </a:solidFill>
                <a:latin typeface="Arial"/>
                <a:cs typeface="Arial"/>
              </a:rPr>
              <a:t>J</a:t>
            </a:r>
            <a:r>
              <a:rPr lang="en-US" sz="1400" dirty="0">
                <a:solidFill>
                  <a:srgbClr val="1B2E45"/>
                </a:solidFill>
                <a:latin typeface="Arial"/>
                <a:cs typeface="Arial"/>
              </a:rPr>
              <a:t>. </a:t>
            </a:r>
            <a:r>
              <a:rPr lang="en-US" sz="1400" dirty="0" err="1">
                <a:solidFill>
                  <a:srgbClr val="1B2E45"/>
                </a:solidFill>
                <a:latin typeface="Arial"/>
                <a:cs typeface="Arial"/>
              </a:rPr>
              <a:t>Karpicke</a:t>
            </a:r>
            <a:r>
              <a:rPr lang="en-US" sz="1400" dirty="0">
                <a:solidFill>
                  <a:srgbClr val="1B2E45"/>
                </a:solidFill>
                <a:latin typeface="Arial"/>
                <a:cs typeface="Arial"/>
              </a:rPr>
              <a:t>, </a:t>
            </a:r>
            <a:r>
              <a:rPr lang="en-US" sz="1400" i="1" dirty="0">
                <a:solidFill>
                  <a:srgbClr val="1B2E45"/>
                </a:solidFill>
                <a:latin typeface="Arial"/>
                <a:cs typeface="Arial"/>
              </a:rPr>
              <a:t>J. Blunt. </a:t>
            </a:r>
            <a:r>
              <a:rPr lang="en-US" sz="1400" i="1" dirty="0" smtClean="0">
                <a:solidFill>
                  <a:srgbClr val="1B2E45"/>
                </a:solidFill>
                <a:latin typeface="Arial"/>
                <a:cs typeface="Arial"/>
              </a:rPr>
              <a:t> 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grpSp>
        <p:nvGrpSpPr>
          <p:cNvPr id="2" name="Group 1"/>
          <p:cNvGrpSpPr/>
          <p:nvPr/>
        </p:nvGrpSpPr>
        <p:grpSpPr>
          <a:xfrm>
            <a:off x="1219200" y="285750"/>
            <a:ext cx="6456641" cy="4448840"/>
            <a:chOff x="1391959" y="1186774"/>
            <a:chExt cx="6456641" cy="4448840"/>
          </a:xfrm>
        </p:grpSpPr>
        <p:sp>
          <p:nvSpPr>
            <p:cNvPr id="9" name="TextBox 8"/>
            <p:cNvSpPr txBox="1"/>
            <p:nvPr/>
          </p:nvSpPr>
          <p:spPr>
            <a:xfrm>
              <a:off x="2672291" y="3993086"/>
              <a:ext cx="878417" cy="307777"/>
            </a:xfrm>
            <a:prstGeom prst="rect">
              <a:avLst/>
            </a:prstGeom>
            <a:noFill/>
          </p:spPr>
          <p:txBody>
            <a:bodyPr wrap="square" rtlCol="0">
              <a:spAutoFit/>
            </a:bodyPr>
            <a:lstStyle/>
            <a:p>
              <a:pPr algn="ctr"/>
              <a:r>
                <a:rPr lang="en-US" sz="1400" dirty="0" smtClean="0">
                  <a:solidFill>
                    <a:srgbClr val="193353"/>
                  </a:solidFill>
                  <a:latin typeface="Arial"/>
                  <a:cs typeface="Arial"/>
                </a:rPr>
                <a:t>Study</a:t>
              </a:r>
              <a:endParaRPr lang="en-US" sz="1400" dirty="0">
                <a:solidFill>
                  <a:srgbClr val="193353"/>
                </a:solidFill>
                <a:latin typeface="Arial"/>
                <a:cs typeface="Aria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l="27744" t="23361" r="15525"/>
            <a:stretch>
              <a:fillRect/>
            </a:stretch>
          </p:blipFill>
          <p:spPr>
            <a:xfrm>
              <a:off x="1994170" y="1186774"/>
              <a:ext cx="5854430" cy="4448840"/>
            </a:xfrm>
            <a:prstGeom prst="rect">
              <a:avLst/>
            </a:prstGeom>
          </p:spPr>
        </p:pic>
        <p:sp>
          <p:nvSpPr>
            <p:cNvPr id="6" name="Rectangle 5"/>
            <p:cNvSpPr/>
            <p:nvPr/>
          </p:nvSpPr>
          <p:spPr>
            <a:xfrm>
              <a:off x="2608799" y="3867150"/>
              <a:ext cx="4173001" cy="12752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3566582" y="3993086"/>
              <a:ext cx="1206502" cy="523220"/>
            </a:xfrm>
            <a:prstGeom prst="rect">
              <a:avLst/>
            </a:prstGeom>
            <a:noFill/>
          </p:spPr>
          <p:txBody>
            <a:bodyPr wrap="square" rtlCol="0">
              <a:spAutoFit/>
            </a:bodyPr>
            <a:lstStyle/>
            <a:p>
              <a:pPr algn="ctr"/>
              <a:r>
                <a:rPr lang="en-US" sz="1400" dirty="0" smtClean="0">
                  <a:solidFill>
                    <a:srgbClr val="193353"/>
                  </a:solidFill>
                  <a:latin typeface="Arial"/>
                  <a:cs typeface="Arial"/>
                </a:rPr>
                <a:t>Repeated Study</a:t>
              </a:r>
              <a:endParaRPr lang="en-US" sz="1400" dirty="0">
                <a:solidFill>
                  <a:srgbClr val="193353"/>
                </a:solidFill>
                <a:latin typeface="Arial"/>
                <a:cs typeface="Arial"/>
              </a:endParaRPr>
            </a:p>
          </p:txBody>
        </p:sp>
        <p:sp>
          <p:nvSpPr>
            <p:cNvPr id="12" name="TextBox 11"/>
            <p:cNvSpPr txBox="1"/>
            <p:nvPr/>
          </p:nvSpPr>
          <p:spPr>
            <a:xfrm>
              <a:off x="5956298" y="3994677"/>
              <a:ext cx="1206502" cy="523220"/>
            </a:xfrm>
            <a:prstGeom prst="rect">
              <a:avLst/>
            </a:prstGeom>
            <a:noFill/>
          </p:spPr>
          <p:txBody>
            <a:bodyPr wrap="square" rtlCol="0">
              <a:spAutoFit/>
            </a:bodyPr>
            <a:lstStyle/>
            <a:p>
              <a:pPr algn="ctr"/>
              <a:r>
                <a:rPr lang="en-US" sz="1400" dirty="0" smtClean="0">
                  <a:solidFill>
                    <a:srgbClr val="193353"/>
                  </a:solidFill>
                  <a:latin typeface="Arial"/>
                  <a:cs typeface="Arial"/>
                </a:rPr>
                <a:t>Retrieval</a:t>
              </a:r>
              <a:br>
                <a:rPr lang="en-US" sz="1400" dirty="0" smtClean="0">
                  <a:solidFill>
                    <a:srgbClr val="193353"/>
                  </a:solidFill>
                  <a:latin typeface="Arial"/>
                  <a:cs typeface="Arial"/>
                </a:rPr>
              </a:br>
              <a:r>
                <a:rPr lang="en-US" sz="1400" dirty="0" smtClean="0">
                  <a:solidFill>
                    <a:srgbClr val="193353"/>
                  </a:solidFill>
                  <a:latin typeface="Arial"/>
                  <a:cs typeface="Arial"/>
                </a:rPr>
                <a:t>Practice</a:t>
              </a:r>
              <a:endParaRPr lang="en-US" sz="1400" dirty="0">
                <a:solidFill>
                  <a:srgbClr val="193353"/>
                </a:solidFill>
                <a:latin typeface="Arial"/>
                <a:cs typeface="Arial"/>
              </a:endParaRPr>
            </a:p>
          </p:txBody>
        </p:sp>
        <p:cxnSp>
          <p:nvCxnSpPr>
            <p:cNvPr id="14" name="Straight Connector 13"/>
            <p:cNvCxnSpPr/>
            <p:nvPr/>
          </p:nvCxnSpPr>
          <p:spPr>
            <a:xfrm>
              <a:off x="2608799" y="1476738"/>
              <a:ext cx="0" cy="2517940"/>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608799" y="1576906"/>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608799" y="1862656"/>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608799" y="2169572"/>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608799" y="2450031"/>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608799" y="2735781"/>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608799" y="3047989"/>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608799" y="3344323"/>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608799" y="3619489"/>
              <a:ext cx="63492"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391959" y="2188421"/>
              <a:ext cx="816677" cy="692497"/>
            </a:xfrm>
            <a:prstGeom prst="rect">
              <a:avLst/>
            </a:prstGeom>
            <a:noFill/>
          </p:spPr>
          <p:txBody>
            <a:bodyPr wrap="square" lIns="45720" tIns="22860" rIns="45720" bIns="22860" rtlCol="0">
              <a:spAutoFit/>
            </a:bodyPr>
            <a:lstStyle/>
            <a:p>
              <a:pPr algn="ctr"/>
              <a:r>
                <a:rPr lang="en-US" sz="1400" dirty="0" smtClean="0">
                  <a:solidFill>
                    <a:srgbClr val="193353"/>
                  </a:solidFill>
                  <a:latin typeface="Arial"/>
                  <a:cs typeface="Arial"/>
                </a:rPr>
                <a:t>Final</a:t>
              </a:r>
            </a:p>
            <a:p>
              <a:pPr algn="ctr"/>
              <a:r>
                <a:rPr lang="en-US" sz="1400" dirty="0" smtClean="0">
                  <a:solidFill>
                    <a:srgbClr val="193353"/>
                  </a:solidFill>
                  <a:latin typeface="Arial"/>
                  <a:cs typeface="Arial"/>
                </a:rPr>
                <a:t>exam</a:t>
              </a:r>
            </a:p>
            <a:p>
              <a:pPr algn="ctr"/>
              <a:r>
                <a:rPr lang="en-US" sz="1400" dirty="0" smtClean="0">
                  <a:solidFill>
                    <a:srgbClr val="193353"/>
                  </a:solidFill>
                  <a:latin typeface="Arial"/>
                  <a:cs typeface="Arial"/>
                </a:rPr>
                <a:t>score</a:t>
              </a:r>
              <a:endParaRPr lang="en-US" sz="1400" dirty="0">
                <a:solidFill>
                  <a:srgbClr val="193353"/>
                </a:solidFill>
                <a:latin typeface="Arial"/>
                <a:cs typeface="Arial"/>
              </a:endParaRPr>
            </a:p>
          </p:txBody>
        </p:sp>
        <p:sp>
          <p:nvSpPr>
            <p:cNvPr id="26" name="TextBox 25"/>
            <p:cNvSpPr txBox="1"/>
            <p:nvPr/>
          </p:nvSpPr>
          <p:spPr>
            <a:xfrm>
              <a:off x="4800600" y="3984463"/>
              <a:ext cx="1206502" cy="523220"/>
            </a:xfrm>
            <a:prstGeom prst="rect">
              <a:avLst/>
            </a:prstGeom>
            <a:noFill/>
          </p:spPr>
          <p:txBody>
            <a:bodyPr wrap="square" rtlCol="0">
              <a:spAutoFit/>
            </a:bodyPr>
            <a:lstStyle/>
            <a:p>
              <a:pPr algn="ctr"/>
              <a:r>
                <a:rPr lang="en-US" sz="1400" dirty="0" smtClean="0">
                  <a:solidFill>
                    <a:srgbClr val="193353"/>
                  </a:solidFill>
                  <a:latin typeface="Arial"/>
                  <a:cs typeface="Arial"/>
                </a:rPr>
                <a:t>Concept</a:t>
              </a:r>
            </a:p>
            <a:p>
              <a:pPr algn="ctr"/>
              <a:r>
                <a:rPr lang="en-US" sz="1400" dirty="0" smtClean="0">
                  <a:solidFill>
                    <a:srgbClr val="193353"/>
                  </a:solidFill>
                  <a:latin typeface="Arial"/>
                  <a:cs typeface="Arial"/>
                </a:rPr>
                <a:t>Mapping</a:t>
              </a:r>
              <a:endParaRPr lang="en-US" sz="1400" dirty="0">
                <a:solidFill>
                  <a:srgbClr val="193353"/>
                </a:solidFill>
                <a:latin typeface="Arial"/>
                <a:cs typeface="Arial"/>
              </a:endParaRPr>
            </a:p>
          </p:txBody>
        </p:sp>
      </p:grpSp>
    </p:spTree>
    <p:custDataLst>
      <p:tags r:id="rId1"/>
    </p:custDataLst>
    <p:extLst>
      <p:ext uri="{BB962C8B-B14F-4D97-AF65-F5344CB8AC3E}">
        <p14:creationId xmlns:p14="http://schemas.microsoft.com/office/powerpoint/2010/main" val="4160211125"/>
      </p:ext>
    </p:extLst>
  </p:cSld>
  <p:clrMapOvr>
    <a:masterClrMapping/>
  </p:clrMapOvr>
  <p:transition advTm="47078">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Practice is Critical</a:t>
            </a:r>
          </a:p>
        </p:txBody>
      </p:sp>
      <p:sp>
        <p:nvSpPr>
          <p:cNvPr id="2" name="TextBox 1"/>
          <p:cNvSpPr txBox="1"/>
          <p:nvPr/>
        </p:nvSpPr>
        <p:spPr>
          <a:xfrm>
            <a:off x="393172" y="380578"/>
            <a:ext cx="7265983" cy="323166"/>
          </a:xfrm>
          <a:prstGeom prst="rect">
            <a:avLst/>
          </a:prstGeom>
          <a:noFill/>
        </p:spPr>
        <p:txBody>
          <a:bodyPr wrap="square" lIns="45720" tIns="22860" rIns="45720" bIns="22860" rtlCol="0">
            <a:spAutoFit/>
          </a:bodyPr>
          <a:lstStyle/>
          <a:p>
            <a:r>
              <a:rPr lang="en-US" b="1" dirty="0">
                <a:solidFill>
                  <a:srgbClr val="1B2E45"/>
                </a:solidFill>
                <a:latin typeface="Rockwell"/>
                <a:cs typeface="Rockwell"/>
              </a:rPr>
              <a:t>Retrieval Practice Improves Learning</a:t>
            </a:r>
          </a:p>
        </p:txBody>
      </p:sp>
      <p:sp>
        <p:nvSpPr>
          <p:cNvPr id="4" name="Rectangle 3"/>
          <p:cNvSpPr/>
          <p:nvPr/>
        </p:nvSpPr>
        <p:spPr>
          <a:xfrm>
            <a:off x="386293" y="716746"/>
            <a:ext cx="4990042" cy="323166"/>
          </a:xfrm>
          <a:prstGeom prst="rect">
            <a:avLst/>
          </a:prstGeom>
        </p:spPr>
        <p:txBody>
          <a:bodyPr wrap="square" lIns="45720" tIns="22860" rIns="45720" bIns="22860">
            <a:spAutoFit/>
          </a:bodyPr>
          <a:lstStyle/>
          <a:p>
            <a:r>
              <a:rPr lang="en-US" sz="900" dirty="0">
                <a:solidFill>
                  <a:srgbClr val="1B2E45"/>
                </a:solidFill>
                <a:latin typeface="Arial"/>
                <a:cs typeface="Arial"/>
              </a:rPr>
              <a:t>"Retrieval Practice Produces More Learning than Elaborative Studying with Concept Mapping.</a:t>
            </a:r>
            <a:r>
              <a:rPr lang="en-US" sz="900" i="1" dirty="0">
                <a:solidFill>
                  <a:srgbClr val="1B2E45"/>
                </a:solidFill>
                <a:latin typeface="Arial"/>
                <a:cs typeface="Arial"/>
              </a:rPr>
              <a:t>" </a:t>
            </a:r>
          </a:p>
          <a:p>
            <a:r>
              <a:rPr lang="en-US" sz="900" dirty="0">
                <a:solidFill>
                  <a:srgbClr val="1B2E45"/>
                </a:solidFill>
                <a:latin typeface="Arial"/>
                <a:cs typeface="Arial"/>
              </a:rPr>
              <a:t>J. </a:t>
            </a:r>
            <a:r>
              <a:rPr lang="en-US" sz="900" dirty="0" err="1">
                <a:solidFill>
                  <a:srgbClr val="1B2E45"/>
                </a:solidFill>
                <a:latin typeface="Arial"/>
                <a:cs typeface="Arial"/>
              </a:rPr>
              <a:t>Karpicke</a:t>
            </a:r>
            <a:r>
              <a:rPr lang="en-US" sz="900" dirty="0">
                <a:solidFill>
                  <a:srgbClr val="1B2E45"/>
                </a:solidFill>
                <a:latin typeface="Arial"/>
                <a:cs typeface="Arial"/>
              </a:rPr>
              <a:t>, </a:t>
            </a:r>
            <a:r>
              <a:rPr lang="en-US" sz="900" i="1" dirty="0">
                <a:solidFill>
                  <a:srgbClr val="1B2E45"/>
                </a:solidFill>
                <a:latin typeface="Arial"/>
                <a:cs typeface="Arial"/>
              </a:rPr>
              <a:t>J. Blunt.  Science</a:t>
            </a:r>
            <a:r>
              <a:rPr lang="en-US" sz="900" dirty="0">
                <a:solidFill>
                  <a:srgbClr val="1B2E45"/>
                </a:solidFill>
                <a:latin typeface="Arial"/>
                <a:cs typeface="Arial"/>
              </a:rPr>
              <a:t> (2011).</a:t>
            </a:r>
          </a:p>
        </p:txBody>
      </p:sp>
      <p:grpSp>
        <p:nvGrpSpPr>
          <p:cNvPr id="49" name="Group 48"/>
          <p:cNvGrpSpPr/>
          <p:nvPr/>
        </p:nvGrpSpPr>
        <p:grpSpPr>
          <a:xfrm>
            <a:off x="2331076" y="-218875"/>
            <a:ext cx="4481848" cy="5815853"/>
            <a:chOff x="3988340" y="-360477"/>
            <a:chExt cx="8068106" cy="11631705"/>
          </a:xfrm>
        </p:grpSpPr>
        <p:grpSp>
          <p:nvGrpSpPr>
            <p:cNvPr id="16" name="Group 15"/>
            <p:cNvGrpSpPr/>
            <p:nvPr/>
          </p:nvGrpSpPr>
          <p:grpSpPr>
            <a:xfrm>
              <a:off x="3988340" y="2373549"/>
              <a:ext cx="7970831" cy="8897679"/>
              <a:chOff x="3988340" y="2373549"/>
              <a:chExt cx="7970831" cy="8897679"/>
            </a:xfrm>
          </p:grpSpPr>
          <p:sp>
            <p:nvSpPr>
              <p:cNvPr id="9" name="TextBox 8"/>
              <p:cNvSpPr txBox="1"/>
              <p:nvPr/>
            </p:nvSpPr>
            <p:spPr>
              <a:xfrm>
                <a:off x="5344580" y="7986172"/>
                <a:ext cx="1756833" cy="615554"/>
              </a:xfrm>
              <a:prstGeom prst="rect">
                <a:avLst/>
              </a:prstGeom>
              <a:noFill/>
            </p:spPr>
            <p:txBody>
              <a:bodyPr wrap="square" rtlCol="0">
                <a:spAutoFit/>
              </a:bodyPr>
              <a:lstStyle/>
              <a:p>
                <a:pPr algn="ctr"/>
                <a:r>
                  <a:rPr lang="en-US" sz="1400" dirty="0">
                    <a:solidFill>
                      <a:srgbClr val="193353"/>
                    </a:solidFill>
                    <a:latin typeface="Arial"/>
                    <a:cs typeface="Arial"/>
                  </a:rPr>
                  <a:t>Study</a:t>
                </a:r>
              </a:p>
            </p:txBody>
          </p:sp>
          <p:grpSp>
            <p:nvGrpSpPr>
              <p:cNvPr id="13" name="Group 12"/>
              <p:cNvGrpSpPr/>
              <p:nvPr/>
            </p:nvGrpSpPr>
            <p:grpSpPr>
              <a:xfrm>
                <a:off x="3988340" y="2373549"/>
                <a:ext cx="7970831" cy="8897679"/>
                <a:chOff x="3988340" y="2373549"/>
                <a:chExt cx="7970831" cy="889767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27744" t="23361" r="43533"/>
                <a:stretch>
                  <a:fillRect/>
                </a:stretch>
              </p:blipFill>
              <p:spPr>
                <a:xfrm>
                  <a:off x="3988340" y="2373549"/>
                  <a:ext cx="5928246" cy="8897679"/>
                </a:xfrm>
                <a:prstGeom prst="rect">
                  <a:avLst/>
                </a:prstGeom>
              </p:spPr>
            </p:pic>
            <p:sp>
              <p:nvSpPr>
                <p:cNvPr id="6" name="Rectangle 5"/>
                <p:cNvSpPr/>
                <p:nvPr/>
              </p:nvSpPr>
              <p:spPr>
                <a:xfrm>
                  <a:off x="5217598" y="7831645"/>
                  <a:ext cx="6436138" cy="15771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7133163" y="7986172"/>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Repeated Study</a:t>
                  </a:r>
                </a:p>
              </p:txBody>
            </p:sp>
            <p:sp>
              <p:nvSpPr>
                <p:cNvPr id="12" name="TextBox 11"/>
                <p:cNvSpPr txBox="1"/>
                <p:nvPr/>
              </p:nvSpPr>
              <p:spPr>
                <a:xfrm>
                  <a:off x="9546168" y="7989354"/>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Retrieval</a:t>
                  </a:r>
                  <a:br>
                    <a:rPr lang="en-US" sz="1400" dirty="0">
                      <a:solidFill>
                        <a:srgbClr val="193353"/>
                      </a:solidFill>
                      <a:latin typeface="Arial"/>
                      <a:cs typeface="Arial"/>
                    </a:rPr>
                  </a:br>
                  <a:r>
                    <a:rPr lang="en-US" sz="1400" dirty="0">
                      <a:solidFill>
                        <a:srgbClr val="193353"/>
                      </a:solidFill>
                      <a:latin typeface="Arial"/>
                      <a:cs typeface="Arial"/>
                    </a:rPr>
                    <a:t>Practice</a:t>
                  </a:r>
                </a:p>
              </p:txBody>
            </p:sp>
          </p:grpSp>
          <p:cxnSp>
            <p:nvCxnSpPr>
              <p:cNvPr id="14" name="Straight Connector 13"/>
              <p:cNvCxnSpPr/>
              <p:nvPr/>
            </p:nvCxnSpPr>
            <p:spPr>
              <a:xfrm>
                <a:off x="5217598" y="2953476"/>
                <a:ext cx="0" cy="5035879"/>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17598" y="31538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17598" y="37253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7598" y="4339145"/>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17598" y="49000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17598" y="54715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17598" y="6095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17598" y="6688646"/>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17598" y="7238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l="66876" r="21433" b="20050"/>
            <a:stretch>
              <a:fillRect/>
            </a:stretch>
          </p:blipFill>
          <p:spPr>
            <a:xfrm>
              <a:off x="9643442" y="-360477"/>
              <a:ext cx="2413004" cy="9282150"/>
            </a:xfrm>
            <a:prstGeom prst="rect">
              <a:avLst/>
            </a:prstGeom>
          </p:spPr>
        </p:pic>
      </p:grpSp>
    </p:spTree>
    <p:extLst>
      <p:ext uri="{BB962C8B-B14F-4D97-AF65-F5344CB8AC3E}">
        <p14:creationId xmlns:p14="http://schemas.microsoft.com/office/powerpoint/2010/main" val="360629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583"/>
            <a:ext cx="9144000" cy="5143500"/>
          </a:xfrm>
          <a:prstGeom prst="rect">
            <a:avLst/>
          </a:prstGeom>
        </p:spPr>
      </p:pic>
      <p:grpSp>
        <p:nvGrpSpPr>
          <p:cNvPr id="2" name="Group 1"/>
          <p:cNvGrpSpPr/>
          <p:nvPr/>
        </p:nvGrpSpPr>
        <p:grpSpPr>
          <a:xfrm>
            <a:off x="2391984" y="399011"/>
            <a:ext cx="4755702" cy="3299864"/>
            <a:chOff x="4720166" y="2467550"/>
            <a:chExt cx="7517813" cy="4930199"/>
          </a:xfrm>
        </p:grpSpPr>
        <p:sp>
          <p:nvSpPr>
            <p:cNvPr id="11" name="Freeform 10"/>
            <p:cNvSpPr/>
            <p:nvPr/>
          </p:nvSpPr>
          <p:spPr>
            <a:xfrm>
              <a:off x="4720166" y="5873749"/>
              <a:ext cx="1217083" cy="1524000"/>
            </a:xfrm>
            <a:custGeom>
              <a:avLst/>
              <a:gdLst>
                <a:gd name="connsiteX0" fmla="*/ 1111250 w 1111250"/>
                <a:gd name="connsiteY0" fmla="*/ 857250 h 1365250"/>
                <a:gd name="connsiteX1" fmla="*/ 0 w 1111250"/>
                <a:gd name="connsiteY1" fmla="*/ 1365250 h 1365250"/>
                <a:gd name="connsiteX2" fmla="*/ 1090083 w 1111250"/>
                <a:gd name="connsiteY2" fmla="*/ 0 h 1365250"/>
                <a:gd name="connsiteX3" fmla="*/ 1111250 w 1111250"/>
                <a:gd name="connsiteY3" fmla="*/ 857250 h 1365250"/>
              </a:gdLst>
              <a:ahLst/>
              <a:cxnLst>
                <a:cxn ang="0">
                  <a:pos x="connsiteX0" y="connsiteY0"/>
                </a:cxn>
                <a:cxn ang="0">
                  <a:pos x="connsiteX1" y="connsiteY1"/>
                </a:cxn>
                <a:cxn ang="0">
                  <a:pos x="connsiteX2" y="connsiteY2"/>
                </a:cxn>
                <a:cxn ang="0">
                  <a:pos x="connsiteX3" y="connsiteY3"/>
                </a:cxn>
              </a:cxnLst>
              <a:rect l="l" t="t" r="r" b="b"/>
              <a:pathLst>
                <a:path w="1111250" h="1365250">
                  <a:moveTo>
                    <a:pt x="1111250" y="857250"/>
                  </a:moveTo>
                  <a:lnTo>
                    <a:pt x="0" y="1365250"/>
                  </a:lnTo>
                  <a:lnTo>
                    <a:pt x="1090083" y="0"/>
                  </a:lnTo>
                  <a:lnTo>
                    <a:pt x="1111250" y="857250"/>
                  </a:lnTo>
                  <a:close/>
                </a:path>
              </a:pathLst>
            </a:cu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6" name="Picture 5" descr="Crow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7485" y="2467550"/>
              <a:ext cx="5970494" cy="3980329"/>
            </a:xfrm>
            <a:prstGeom prst="rect">
              <a:avLst/>
            </a:prstGeom>
            <a:solidFill>
              <a:srgbClr val="000000">
                <a:shade val="95000"/>
              </a:srgbClr>
            </a:solidFill>
            <a:ln w="444500" cap="sq">
              <a:solidFill>
                <a:schemeClr val="bg1">
                  <a:lumMod val="50000"/>
                </a:schemeClr>
              </a:solidFill>
              <a:miter lim="800000"/>
            </a:ln>
            <a:effectLst>
              <a:outerShdw blurRad="254000" dist="190500" dir="2700000" sy="90000" algn="bl" rotWithShape="0">
                <a:srgbClr val="000000">
                  <a:alpha val="40000"/>
                </a:srgbClr>
              </a:outerShdw>
            </a:effectLst>
          </p:spPr>
        </p:pic>
      </p:grpSp>
      <p:pic>
        <p:nvPicPr>
          <p:cNvPr id="8" name="Picture 7" descr="Stompeade.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5004" y="1876703"/>
            <a:ext cx="3561452" cy="2372817"/>
          </a:xfrm>
          <a:prstGeom prst="rect">
            <a:avLst/>
          </a:prstGeom>
          <a:solidFill>
            <a:srgbClr val="000000">
              <a:shade val="95000"/>
            </a:srgbClr>
          </a:solidFill>
          <a:ln w="444500" cap="sq">
            <a:solidFill>
              <a:schemeClr val="bg1">
                <a:lumMod val="65000"/>
              </a:schemeClr>
            </a:solidFill>
            <a:miter lim="800000"/>
          </a:ln>
          <a:effectLst>
            <a:outerShdw blurRad="180975" dist="139700" dir="2700000" algn="tl" rotWithShape="0">
              <a:prstClr val="black">
                <a:alpha val="29000"/>
              </a:prstClr>
            </a:outerShdw>
          </a:effectLst>
        </p:spPr>
      </p:pic>
      <p:grpSp>
        <p:nvGrpSpPr>
          <p:cNvPr id="3" name="Group 2"/>
          <p:cNvGrpSpPr/>
          <p:nvPr/>
        </p:nvGrpSpPr>
        <p:grpSpPr>
          <a:xfrm>
            <a:off x="-55563" y="1411697"/>
            <a:ext cx="3322860" cy="3322860"/>
            <a:chOff x="2048530" y="5748116"/>
            <a:chExt cx="3313497" cy="2981112"/>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8530" y="5748116"/>
              <a:ext cx="3313497" cy="2981112"/>
            </a:xfrm>
            <a:prstGeom prst="rect">
              <a:avLst/>
            </a:prstGeom>
            <a:effectLst>
              <a:outerShdw blurRad="127000" dist="101600" dir="2700000" algn="tl" rotWithShape="0">
                <a:prstClr val="black">
                  <a:alpha val="40000"/>
                </a:prstClr>
              </a:outerShdw>
            </a:effectLst>
          </p:spPr>
        </p:pic>
        <p:sp>
          <p:nvSpPr>
            <p:cNvPr id="13" name="TextBox 12"/>
            <p:cNvSpPr txBox="1"/>
            <p:nvPr/>
          </p:nvSpPr>
          <p:spPr>
            <a:xfrm>
              <a:off x="2445026" y="6752235"/>
              <a:ext cx="2214990" cy="579857"/>
            </a:xfrm>
            <a:prstGeom prst="rect">
              <a:avLst/>
            </a:prstGeom>
            <a:noFill/>
          </p:spPr>
          <p:txBody>
            <a:bodyPr wrap="none" rtlCol="0">
              <a:spAutoFit/>
            </a:bodyPr>
            <a:lstStyle/>
            <a:p>
              <a:r>
                <a:rPr lang="en-US" sz="2000" b="1" dirty="0" smtClean="0">
                  <a:solidFill>
                    <a:schemeClr val="bg1"/>
                  </a:solidFill>
                  <a:latin typeface="Helvetica" pitchFamily="34" charset="0"/>
                  <a:cs typeface="Rockwell"/>
                </a:rPr>
                <a:t>South Africa</a:t>
              </a:r>
              <a:br>
                <a:rPr lang="en-US" sz="2000" b="1" dirty="0" smtClean="0">
                  <a:solidFill>
                    <a:schemeClr val="bg1"/>
                  </a:solidFill>
                  <a:latin typeface="Helvetica" pitchFamily="34" charset="0"/>
                  <a:cs typeface="Rockwell"/>
                </a:rPr>
              </a:br>
              <a:r>
                <a:rPr lang="en-US" sz="1600" dirty="0" smtClean="0">
                  <a:solidFill>
                    <a:schemeClr val="bg1"/>
                  </a:solidFill>
                  <a:latin typeface="Helvetica" pitchFamily="34" charset="0"/>
                  <a:cs typeface="Rockwell"/>
                </a:rPr>
                <a:t>Univ. of Johannesburg</a:t>
              </a:r>
              <a:endParaRPr lang="en-US" sz="1600" dirty="0">
                <a:solidFill>
                  <a:schemeClr val="bg1"/>
                </a:solidFill>
                <a:latin typeface="Helvetica" pitchFamily="34" charset="0"/>
                <a:cs typeface="Rockwell"/>
              </a:endParaRPr>
            </a:p>
          </p:txBody>
        </p:sp>
      </p:grpSp>
      <p:sp>
        <p:nvSpPr>
          <p:cNvPr id="14" name="Rectangle 13"/>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4" y="4606944"/>
            <a:ext cx="5167687" cy="461665"/>
          </a:xfrm>
          <a:prstGeom prst="rect">
            <a:avLst/>
          </a:prstGeom>
          <a:noFill/>
        </p:spPr>
        <p:txBody>
          <a:bodyPr wrap="square" lIns="45720" tIns="22860" rIns="45720" bIns="22860" rtlCol="0">
            <a:spAutoFit/>
          </a:bodyPr>
          <a:lstStyle/>
          <a:p>
            <a:r>
              <a:rPr lang="en-US" sz="2700" b="1" dirty="0" smtClean="0">
                <a:solidFill>
                  <a:schemeClr val="bg1"/>
                </a:solidFill>
                <a:latin typeface="Helvetica" pitchFamily="34" charset="0"/>
                <a:cs typeface="Rockwell"/>
              </a:rPr>
              <a:t>Availability</a:t>
            </a:r>
            <a:endParaRPr lang="en-US" sz="2700" b="1" dirty="0">
              <a:solidFill>
                <a:schemeClr val="bg1"/>
              </a:solidFill>
              <a:latin typeface="Helvetica" pitchFamily="34" charset="0"/>
              <a:cs typeface="Rockwell"/>
            </a:endParaRPr>
          </a:p>
        </p:txBody>
      </p:sp>
    </p:spTree>
    <p:custDataLst>
      <p:tags r:id="rId1"/>
    </p:custDataLst>
    <p:extLst>
      <p:ext uri="{BB962C8B-B14F-4D97-AF65-F5344CB8AC3E}">
        <p14:creationId xmlns:p14="http://schemas.microsoft.com/office/powerpoint/2010/main" val="257189620"/>
      </p:ext>
    </p:extLst>
  </p:cSld>
  <p:clrMapOvr>
    <a:masterClrMapping/>
  </p:clrMapOvr>
  <p:transition advTm="6096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Interactive Video</a:t>
            </a:r>
          </a:p>
        </p:txBody>
      </p:sp>
      <p:pic>
        <p:nvPicPr>
          <p:cNvPr id="2" name="i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5086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191430" y="206442"/>
            <a:ext cx="2942245" cy="1442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4">
            <a:extLst>
              <a:ext uri="{28A0092B-C50C-407E-A947-70E740481C1C}">
                <a14:useLocalDpi xmlns:a14="http://schemas.microsoft.com/office/drawing/2010/main" val="0"/>
              </a:ext>
            </a:extLst>
          </a:blip>
          <a:srcRect t="11132" r="57439" b="50000"/>
          <a:stretch/>
        </p:blipFill>
        <p:spPr bwMode="auto">
          <a:xfrm>
            <a:off x="318064" y="1960778"/>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5">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503" y="2055374"/>
            <a:ext cx="4549581" cy="2200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019" y="247103"/>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85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2133600" y="481671"/>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290463" y="2643188"/>
            <a:ext cx="3273094" cy="160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647950"/>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24075" y="112339"/>
            <a:ext cx="1710725" cy="369332"/>
          </a:xfrm>
          <a:prstGeom prst="rect">
            <a:avLst/>
          </a:prstGeom>
          <a:noFill/>
        </p:spPr>
        <p:txBody>
          <a:bodyPr wrap="none" rtlCol="0">
            <a:spAutoFit/>
          </a:bodyPr>
          <a:lstStyle/>
          <a:p>
            <a:r>
              <a:rPr lang="en-US" dirty="0" smtClean="0"/>
              <a:t>Multiple choice</a:t>
            </a:r>
            <a:endParaRPr lang="en-US" dirty="0"/>
          </a:p>
        </p:txBody>
      </p:sp>
      <p:sp>
        <p:nvSpPr>
          <p:cNvPr id="11" name="TextBox 10"/>
          <p:cNvSpPr txBox="1"/>
          <p:nvPr/>
        </p:nvSpPr>
        <p:spPr>
          <a:xfrm>
            <a:off x="457200" y="2266950"/>
            <a:ext cx="3659976" cy="369332"/>
          </a:xfrm>
          <a:prstGeom prst="rect">
            <a:avLst/>
          </a:prstGeom>
          <a:noFill/>
        </p:spPr>
        <p:txBody>
          <a:bodyPr wrap="none" rtlCol="0">
            <a:spAutoFit/>
          </a:bodyPr>
          <a:lstStyle/>
          <a:p>
            <a:r>
              <a:rPr lang="en-US" dirty="0" smtClean="0"/>
              <a:t>Short answer (regular expression)</a:t>
            </a:r>
            <a:endParaRPr lang="en-US" dirty="0"/>
          </a:p>
        </p:txBody>
      </p:sp>
      <p:sp>
        <p:nvSpPr>
          <p:cNvPr id="12" name="TextBox 11"/>
          <p:cNvSpPr txBox="1"/>
          <p:nvPr/>
        </p:nvSpPr>
        <p:spPr>
          <a:xfrm>
            <a:off x="5257800" y="2266950"/>
            <a:ext cx="1992853" cy="369332"/>
          </a:xfrm>
          <a:prstGeom prst="rect">
            <a:avLst/>
          </a:prstGeom>
          <a:noFill/>
        </p:spPr>
        <p:txBody>
          <a:bodyPr wrap="none" rtlCol="0">
            <a:spAutoFit/>
          </a:bodyPr>
          <a:lstStyle/>
          <a:p>
            <a:r>
              <a:rPr lang="en-US" dirty="0" smtClean="0"/>
              <a:t>Math expressions</a:t>
            </a:r>
            <a:endParaRPr lang="en-US" dirty="0"/>
          </a:p>
        </p:txBody>
      </p:sp>
    </p:spTree>
    <p:extLst>
      <p:ext uri="{BB962C8B-B14F-4D97-AF65-F5344CB8AC3E}">
        <p14:creationId xmlns:p14="http://schemas.microsoft.com/office/powerpoint/2010/main" val="18574941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thproof.jpg"/>
          <p:cNvPicPr>
            <a:picLocks noChangeAspect="1"/>
          </p:cNvPicPr>
          <p:nvPr/>
        </p:nvPicPr>
        <p:blipFill>
          <a:blip r:embed="rId3" cstate="print"/>
          <a:srcRect t="5556" b="42592"/>
          <a:stretch>
            <a:fillRect/>
          </a:stretch>
        </p:blipFill>
        <p:spPr>
          <a:xfrm>
            <a:off x="311848" y="409030"/>
            <a:ext cx="4717352" cy="3088788"/>
          </a:xfrm>
          <a:prstGeom prst="rect">
            <a:avLst/>
          </a:prstGeom>
          <a:ln>
            <a:noFill/>
          </a:ln>
          <a:effectLst>
            <a:outerShdw blurRad="292100" dist="139700" dir="2700000" algn="tl" rotWithShape="0">
              <a:srgbClr val="333333">
                <a:alpha val="65000"/>
              </a:srgbClr>
            </a:outerShdw>
          </a:effectLst>
        </p:spPr>
      </p:pic>
      <p:pic>
        <p:nvPicPr>
          <p:cNvPr id="3" name="Picture 2" descr="mathproof.jpg"/>
          <p:cNvPicPr>
            <a:picLocks noChangeAspect="1"/>
          </p:cNvPicPr>
          <p:nvPr/>
        </p:nvPicPr>
        <p:blipFill>
          <a:blip r:embed="rId3" cstate="print"/>
          <a:srcRect t="55926"/>
          <a:stretch>
            <a:fillRect/>
          </a:stretch>
        </p:blipFill>
        <p:spPr>
          <a:xfrm>
            <a:off x="4121848" y="1546480"/>
            <a:ext cx="4717352" cy="26254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7" name="TextBox 6"/>
          <p:cNvSpPr txBox="1"/>
          <p:nvPr/>
        </p:nvSpPr>
        <p:spPr>
          <a:xfrm>
            <a:off x="228600" y="3955018"/>
            <a:ext cx="3852465" cy="369332"/>
          </a:xfrm>
          <a:prstGeom prst="rect">
            <a:avLst/>
          </a:prstGeom>
          <a:noFill/>
        </p:spPr>
        <p:txBody>
          <a:bodyPr wrap="none" rtlCol="0">
            <a:spAutoFit/>
          </a:bodyPr>
          <a:lstStyle/>
          <a:p>
            <a:r>
              <a:rPr lang="en-US" dirty="0" smtClean="0"/>
              <a:t>Colleen Lee, Ethan Fast, Alex Aiken</a:t>
            </a:r>
            <a:endParaRPr lang="en-US" dirty="0"/>
          </a:p>
        </p:txBody>
      </p:sp>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Rectangle 9"/>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32" r="57439" b="50000"/>
          <a:stretch/>
        </p:blipFill>
        <p:spPr bwMode="auto">
          <a:xfrm>
            <a:off x="5469748" y="1242413"/>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725" y="1207869"/>
            <a:ext cx="4796953"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0" y="754618"/>
            <a:ext cx="1762021" cy="369332"/>
          </a:xfrm>
          <a:prstGeom prst="rect">
            <a:avLst/>
          </a:prstGeom>
          <a:noFill/>
        </p:spPr>
        <p:txBody>
          <a:bodyPr wrap="none" rtlCol="0">
            <a:spAutoFit/>
          </a:bodyPr>
          <a:lstStyle/>
          <a:p>
            <a:r>
              <a:rPr lang="en-US" dirty="0" smtClean="0"/>
              <a:t>Structured data</a:t>
            </a:r>
            <a:endParaRPr lang="en-US" dirty="0"/>
          </a:p>
        </p:txBody>
      </p:sp>
      <p:sp>
        <p:nvSpPr>
          <p:cNvPr id="12" name="TextBox 11"/>
          <p:cNvSpPr txBox="1"/>
          <p:nvPr/>
        </p:nvSpPr>
        <p:spPr>
          <a:xfrm>
            <a:off x="5410200" y="789162"/>
            <a:ext cx="2236510" cy="369332"/>
          </a:xfrm>
          <a:prstGeom prst="rect">
            <a:avLst/>
          </a:prstGeom>
          <a:noFill/>
        </p:spPr>
        <p:txBody>
          <a:bodyPr wrap="none" rtlCol="0">
            <a:spAutoFit/>
          </a:bodyPr>
          <a:lstStyle/>
          <a:p>
            <a:r>
              <a:rPr lang="en-US" dirty="0" smtClean="0"/>
              <a:t>Computer programs</a:t>
            </a:r>
            <a:endParaRPr lang="en-US" dirty="0"/>
          </a:p>
        </p:txBody>
      </p:sp>
    </p:spTree>
    <p:extLst>
      <p:ext uri="{BB962C8B-B14F-4D97-AF65-F5344CB8AC3E}">
        <p14:creationId xmlns:p14="http://schemas.microsoft.com/office/powerpoint/2010/main" val="284895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In-Depth Exercises</a:t>
            </a:r>
          </a:p>
        </p:txBody>
      </p:sp>
      <p:pic>
        <p:nvPicPr>
          <p:cNvPr id="2" name="quiz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521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Personalization and Mastery</a:t>
            </a:r>
            <a:endParaRPr lang="en-US" sz="2400" b="1" dirty="0">
              <a:solidFill>
                <a:schemeClr val="bg1"/>
              </a:solidFill>
              <a:latin typeface="Helvetica" pitchFamily="34" charset="0"/>
              <a:cs typeface="Rockwell"/>
            </a:endParaRPr>
          </a:p>
        </p:txBody>
      </p:sp>
      <p:sp>
        <p:nvSpPr>
          <p:cNvPr id="9" name="TextBox 8"/>
          <p:cNvSpPr txBox="1"/>
          <p:nvPr/>
        </p:nvSpPr>
        <p:spPr>
          <a:xfrm>
            <a:off x="1295400" y="1200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Archduke </a:t>
            </a:r>
            <a:r>
              <a:rPr lang="en-US" dirty="0">
                <a:solidFill>
                  <a:schemeClr val="tx1"/>
                </a:solidFill>
                <a:latin typeface="Calibri"/>
              </a:rPr>
              <a:t>Franz Ferdinand of </a:t>
            </a:r>
            <a:r>
              <a:rPr lang="en-US" dirty="0" smtClean="0">
                <a:solidFill>
                  <a:schemeClr val="tx1"/>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Trench warfare was invented during WWII.  </a:t>
            </a:r>
          </a:p>
        </p:txBody>
      </p:sp>
    </p:spTree>
    <p:extLst>
      <p:ext uri="{BB962C8B-B14F-4D97-AF65-F5344CB8AC3E}">
        <p14:creationId xmlns:p14="http://schemas.microsoft.com/office/powerpoint/2010/main" val="126312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Mastery</a:t>
            </a:r>
            <a:endParaRPr lang="en-US" sz="2400" b="1" dirty="0">
              <a:solidFill>
                <a:schemeClr val="bg1"/>
              </a:solidFill>
              <a:latin typeface="Helvetica" pitchFamily="34" charset="0"/>
              <a:cs typeface="Rockwell"/>
            </a:endParaRPr>
          </a:p>
        </p:txBody>
      </p:sp>
      <p:sp>
        <p:nvSpPr>
          <p:cNvPr id="8" name="TextBox 7"/>
          <p:cNvSpPr txBox="1"/>
          <p:nvPr/>
        </p:nvSpPr>
        <p:spPr>
          <a:xfrm>
            <a:off x="304800" y="438150"/>
            <a:ext cx="6356484" cy="369331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 </a:t>
            </a:r>
          </a:p>
          <a:p>
            <a:pPr fontAlgn="auto">
              <a:spcBef>
                <a:spcPts val="0"/>
              </a:spcBef>
              <a:spcAft>
                <a:spcPts val="0"/>
              </a:spcAft>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Correct options: </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lasted about 6 years</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Many troops from the UK fought in WWII.</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endParaRPr lang="en-US" dirty="0">
              <a:solidFill>
                <a:srgbClr val="00B050"/>
              </a:solidFill>
              <a:latin typeface="Calibri"/>
            </a:endParaRPr>
          </a:p>
          <a:p>
            <a:pPr marL="285750" indent="-285750" fontAlgn="auto">
              <a:spcBef>
                <a:spcPts val="0"/>
              </a:spcBef>
              <a:spcAft>
                <a:spcPts val="0"/>
              </a:spcAft>
              <a:buFont typeface="Courier New" pitchFamily="49" charset="0"/>
              <a:buChar char="o"/>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Incorrect options: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troops from Switzerland fought in WWII.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Archduke </a:t>
            </a:r>
            <a:r>
              <a:rPr lang="en-US" dirty="0">
                <a:solidFill>
                  <a:srgbClr val="FF0000"/>
                </a:solidFill>
                <a:latin typeface="Calibri"/>
              </a:rPr>
              <a:t>Franz Ferdinand of </a:t>
            </a:r>
            <a:r>
              <a:rPr lang="en-US" dirty="0" smtClean="0">
                <a:solidFill>
                  <a:srgbClr val="FF0000"/>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9" name="TextBox 8"/>
          <p:cNvSpPr txBox="1"/>
          <p:nvPr/>
        </p:nvSpPr>
        <p:spPr>
          <a:xfrm>
            <a:off x="2438400" y="23098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2438400" y="188767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2438400" y="3554253"/>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69175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Open-Ended Work</a:t>
            </a:r>
            <a:endParaRPr lang="en-US" sz="2400" b="1" dirty="0">
              <a:solidFill>
                <a:schemeClr val="bg1"/>
              </a:solidFill>
              <a:latin typeface="Helvetica" pitchFamily="34" charset="0"/>
              <a:cs typeface="Rockwell"/>
            </a:endParaRPr>
          </a:p>
        </p:txBody>
      </p:sp>
      <p:sp>
        <p:nvSpPr>
          <p:cNvPr id="22" name="TextBox 21"/>
          <p:cNvSpPr txBox="1"/>
          <p:nvPr/>
        </p:nvSpPr>
        <p:spPr>
          <a:xfrm>
            <a:off x="43491" y="3359879"/>
            <a:ext cx="1846792" cy="323166"/>
          </a:xfrm>
          <a:prstGeom prst="rect">
            <a:avLst/>
          </a:prstGeom>
          <a:noFill/>
        </p:spPr>
        <p:txBody>
          <a:bodyPr wrap="square" lIns="45720" tIns="22860" rIns="45720" bIns="22860" rtlCol="0">
            <a:spAutoFit/>
          </a:bodyPr>
          <a:lstStyle/>
          <a:p>
            <a:pPr algn="r"/>
            <a:r>
              <a:rPr lang="en-US" dirty="0" smtClean="0">
                <a:solidFill>
                  <a:srgbClr val="193353"/>
                </a:solidFill>
                <a:latin typeface="Helvetica" pitchFamily="34" charset="0"/>
                <a:cs typeface="Rockwell"/>
              </a:rPr>
              <a:t>Peer Grade</a:t>
            </a:r>
            <a:endParaRPr lang="en-US" dirty="0">
              <a:solidFill>
                <a:srgbClr val="193353"/>
              </a:solidFill>
              <a:latin typeface="Helvetica" pitchFamily="34" charset="0"/>
              <a:cs typeface="Rockwell"/>
            </a:endParaRPr>
          </a:p>
        </p:txBody>
      </p:sp>
      <p:sp>
        <p:nvSpPr>
          <p:cNvPr id="24" name="TextBox 23"/>
          <p:cNvSpPr txBox="1"/>
          <p:nvPr/>
        </p:nvSpPr>
        <p:spPr>
          <a:xfrm>
            <a:off x="43491" y="3809671"/>
            <a:ext cx="1846792" cy="300082"/>
          </a:xfrm>
          <a:prstGeom prst="rect">
            <a:avLst/>
          </a:prstGeom>
          <a:noFill/>
        </p:spPr>
        <p:txBody>
          <a:bodyPr wrap="square" lIns="45720" tIns="22860" rIns="45720" bIns="22860" rtlCol="0">
            <a:spAutoFit/>
          </a:bodyPr>
          <a:lstStyle/>
          <a:p>
            <a:pPr algn="r">
              <a:lnSpc>
                <a:spcPct val="90000"/>
              </a:lnSpc>
            </a:pPr>
            <a:r>
              <a:rPr lang="en-US" dirty="0" smtClean="0">
                <a:solidFill>
                  <a:srgbClr val="193353"/>
                </a:solidFill>
                <a:latin typeface="Helvetica" pitchFamily="34" charset="0"/>
                <a:cs typeface="Rockwell"/>
              </a:rPr>
              <a:t>Self Grade</a:t>
            </a:r>
            <a:endParaRPr lang="en-US" dirty="0">
              <a:solidFill>
                <a:srgbClr val="193353"/>
              </a:solidFill>
              <a:latin typeface="Helvetica" pitchFamily="34" charset="0"/>
              <a:cs typeface="Rockwell"/>
            </a:endParaRPr>
          </a:p>
        </p:txBody>
      </p:sp>
      <p:graphicFrame>
        <p:nvGraphicFramePr>
          <p:cNvPr id="37" name="Chart 36"/>
          <p:cNvGraphicFramePr>
            <a:graphicFrameLocks/>
          </p:cNvGraphicFramePr>
          <p:nvPr>
            <p:extLst>
              <p:ext uri="{D42A27DB-BD31-4B8C-83A1-F6EECF244321}">
                <p14:modId xmlns:p14="http://schemas.microsoft.com/office/powerpoint/2010/main" val="1314237182"/>
              </p:ext>
            </p:extLst>
          </p:nvPr>
        </p:nvGraphicFramePr>
        <p:xfrm>
          <a:off x="3167391" y="989437"/>
          <a:ext cx="5213590" cy="315223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218401" y="4183060"/>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Teacher Grade</a:t>
            </a:r>
            <a:endParaRPr lang="en-US" sz="1400" b="1" dirty="0">
              <a:solidFill>
                <a:srgbClr val="1B2E45"/>
              </a:solidFill>
              <a:latin typeface="Arial"/>
              <a:cs typeface="Arial"/>
            </a:endParaRPr>
          </a:p>
        </p:txBody>
      </p:sp>
      <p:sp>
        <p:nvSpPr>
          <p:cNvPr id="33" name="TextBox 32"/>
          <p:cNvSpPr txBox="1"/>
          <p:nvPr/>
        </p:nvSpPr>
        <p:spPr>
          <a:xfrm rot="16200000">
            <a:off x="1652232" y="1887636"/>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Student Grade</a:t>
            </a:r>
            <a:endParaRPr lang="en-US" sz="1400" b="1" dirty="0">
              <a:solidFill>
                <a:srgbClr val="1B2E45"/>
              </a:solidFill>
              <a:latin typeface="Arial"/>
              <a:cs typeface="Arial"/>
            </a:endParaRPr>
          </a:p>
        </p:txBody>
      </p:sp>
      <p:sp>
        <p:nvSpPr>
          <p:cNvPr id="10" name="Diamond 9"/>
          <p:cNvSpPr/>
          <p:nvPr/>
        </p:nvSpPr>
        <p:spPr>
          <a:xfrm>
            <a:off x="1890284" y="3412111"/>
            <a:ext cx="270934" cy="270934"/>
          </a:xfrm>
          <a:prstGeom prst="diamond">
            <a:avLst/>
          </a:prstGeom>
          <a:solidFill>
            <a:srgbClr val="1B2E45"/>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2" name="Rectangle 11"/>
          <p:cNvSpPr/>
          <p:nvPr/>
        </p:nvSpPr>
        <p:spPr>
          <a:xfrm>
            <a:off x="1916741" y="3820254"/>
            <a:ext cx="236751" cy="236751"/>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Rectangle 12"/>
          <p:cNvSpPr/>
          <p:nvPr/>
        </p:nvSpPr>
        <p:spPr>
          <a:xfrm>
            <a:off x="376034" y="209550"/>
            <a:ext cx="54913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The Impact of Self-and Peer-Grading on Student Learning”</a:t>
            </a:r>
            <a:r>
              <a:rPr lang="en-US" sz="1400" dirty="0" smtClean="0">
                <a:solidFill>
                  <a:srgbClr val="1B2E45"/>
                </a:solidFill>
                <a:latin typeface="Arial"/>
                <a:cs typeface="Arial"/>
              </a:rPr>
              <a:t>.</a:t>
            </a:r>
            <a:br>
              <a:rPr lang="en-US" sz="1400" dirty="0" smtClean="0">
                <a:solidFill>
                  <a:srgbClr val="1B2E45"/>
                </a:solidFill>
                <a:latin typeface="Arial"/>
                <a:cs typeface="Arial"/>
              </a:rPr>
            </a:br>
            <a:r>
              <a:rPr lang="en-US" sz="1400" dirty="0" smtClean="0">
                <a:solidFill>
                  <a:srgbClr val="1B2E45"/>
                </a:solidFill>
                <a:latin typeface="Arial"/>
                <a:cs typeface="Arial"/>
              </a:rPr>
              <a:t> P. Sadler, E. Good. </a:t>
            </a:r>
            <a:r>
              <a:rPr lang="en-US" sz="1400" i="1" dirty="0" smtClean="0">
                <a:solidFill>
                  <a:srgbClr val="1B2E45"/>
                </a:solidFill>
                <a:latin typeface="Arial"/>
                <a:cs typeface="Arial"/>
              </a:rPr>
              <a:t>Educational </a:t>
            </a:r>
            <a:r>
              <a:rPr lang="en-US" sz="1400" i="1" dirty="0">
                <a:solidFill>
                  <a:srgbClr val="1B2E45"/>
                </a:solidFill>
                <a:latin typeface="Arial"/>
                <a:cs typeface="Arial"/>
              </a:rPr>
              <a:t>Assessment </a:t>
            </a:r>
            <a:r>
              <a:rPr lang="en-US" sz="1400" dirty="0">
                <a:solidFill>
                  <a:srgbClr val="1B2E45"/>
                </a:solidFill>
                <a:latin typeface="Arial"/>
                <a:cs typeface="Arial"/>
              </a:rPr>
              <a:t>(2006).</a:t>
            </a:r>
          </a:p>
        </p:txBody>
      </p:sp>
    </p:spTree>
    <p:custDataLst>
      <p:tags r:id="rId1"/>
    </p:custDataLst>
    <p:extLst>
      <p:ext uri="{BB962C8B-B14F-4D97-AF65-F5344CB8AC3E}">
        <p14:creationId xmlns:p14="http://schemas.microsoft.com/office/powerpoint/2010/main" val="4117639753"/>
      </p:ext>
    </p:extLst>
  </p:cSld>
  <p:clrMapOvr>
    <a:masterClrMapping/>
  </p:clrMapOvr>
  <p:transition advTm="311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graphicEl>
                                              <a:chart seriesIdx="-3" categoryIdx="-3" bldStep="gridLegen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graphicEl>
                                              <a:chart seriesIdx="1" categoryIdx="-4" bldStep="series"/>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Graphic spid="37" grpId="0">
        <p:bldSub>
          <a:bldChart bld="series"/>
        </p:bldSub>
      </p:bldGraphic>
      <p:bldP spid="32" grpId="0"/>
      <p:bldP spid="33" grpId="0"/>
      <p:bldP spid="10" grpId="0" animBg="1"/>
      <p:bldP spid="12"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5" name="Rectangle 4"/>
          <p:cNvSpPr/>
          <p:nvPr/>
        </p:nvSpPr>
        <p:spPr>
          <a:xfrm>
            <a:off x="7162800" y="4107384"/>
            <a:ext cx="2743200" cy="430887"/>
          </a:xfrm>
          <a:prstGeom prst="rect">
            <a:avLst/>
          </a:prstGeom>
        </p:spPr>
        <p:txBody>
          <a:bodyPr wrap="square">
            <a:spAutoFit/>
          </a:bodyPr>
          <a:lstStyle/>
          <a:p>
            <a:r>
              <a:rPr lang="en-US" sz="1050" dirty="0">
                <a:solidFill>
                  <a:schemeClr val="tx1">
                    <a:lumMod val="65000"/>
                    <a:lumOff val="35000"/>
                  </a:schemeClr>
                </a:solidFill>
              </a:rPr>
              <a:t>C</a:t>
            </a:r>
            <a:r>
              <a:rPr lang="en-US" sz="1050" dirty="0" smtClean="0">
                <a:solidFill>
                  <a:schemeClr val="tx1">
                    <a:lumMod val="65000"/>
                    <a:lumOff val="35000"/>
                  </a:schemeClr>
                </a:solidFill>
              </a:rPr>
              <a:t>f. Calibrated Peer Review™</a:t>
            </a:r>
          </a:p>
          <a:p>
            <a:r>
              <a:rPr lang="en-US" sz="1050" dirty="0" smtClean="0">
                <a:solidFill>
                  <a:schemeClr val="tx1">
                    <a:lumMod val="65000"/>
                    <a:lumOff val="35000"/>
                  </a:schemeClr>
                </a:solidFill>
              </a:rPr>
              <a:t>(Chapman, 2001)</a:t>
            </a:r>
          </a:p>
        </p:txBody>
      </p:sp>
      <p:sp>
        <p:nvSpPr>
          <p:cNvPr id="6" name="Rectangle 5"/>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Workflow</a:t>
            </a:r>
            <a:endParaRPr lang="en-US" sz="2400" b="1" dirty="0">
              <a:solidFill>
                <a:schemeClr val="bg1"/>
              </a:solidFill>
              <a:latin typeface="Helvetica" pitchFamily="34" charset="0"/>
              <a:cs typeface="Rockwell"/>
            </a:endParaRPr>
          </a:p>
        </p:txBody>
      </p:sp>
      <p:grpSp>
        <p:nvGrpSpPr>
          <p:cNvPr id="9" name="Group 8"/>
          <p:cNvGrpSpPr/>
          <p:nvPr/>
        </p:nvGrpSpPr>
        <p:grpSpPr>
          <a:xfrm>
            <a:off x="1066800" y="350316"/>
            <a:ext cx="5935325" cy="3821634"/>
            <a:chOff x="990600" y="285750"/>
            <a:chExt cx="5621394" cy="3619500"/>
          </a:xfrm>
        </p:grpSpPr>
        <p:pic>
          <p:nvPicPr>
            <p:cNvPr id="3" name="Picture 2" descr="peerpipeline.png"/>
            <p:cNvPicPr>
              <a:picLocks noChangeAspect="1"/>
            </p:cNvPicPr>
            <p:nvPr/>
          </p:nvPicPr>
          <p:blipFill rotWithShape="1">
            <a:blip r:embed="rId2" cstate="print"/>
            <a:srcRect t="13605"/>
            <a:stretch/>
          </p:blipFill>
          <p:spPr>
            <a:xfrm>
              <a:off x="990600" y="285750"/>
              <a:ext cx="5621394" cy="361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peerpipeline.png"/>
            <p:cNvPicPr>
              <a:picLocks noChangeAspect="1"/>
            </p:cNvPicPr>
            <p:nvPr/>
          </p:nvPicPr>
          <p:blipFill rotWithShape="1">
            <a:blip r:embed="rId2" cstate="print"/>
            <a:srcRect l="4660" t="3336" r="73906" b="85979"/>
            <a:stretch/>
          </p:blipFill>
          <p:spPr>
            <a:xfrm>
              <a:off x="5486400" y="3478478"/>
              <a:ext cx="1046107" cy="388672"/>
            </a:xfrm>
            <a:prstGeom prst="rect">
              <a:avLst/>
            </a:prstGeom>
            <a:solidFill>
              <a:srgbClr val="FFFFFF">
                <a:shade val="85000"/>
              </a:srgbClr>
            </a:solidFill>
            <a:ln w="88900" cap="sq">
              <a:noFill/>
              <a:miter lim="800000"/>
            </a:ln>
            <a:effectLst/>
          </p:spPr>
        </p:pic>
      </p:gr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NY_Chart_blue.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250" y="-246589"/>
            <a:ext cx="9144000" cy="51435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069" y="-116413"/>
            <a:ext cx="9144000" cy="5143500"/>
          </a:xfrm>
          <a:prstGeom prst="rect">
            <a:avLst/>
          </a:prstGeom>
        </p:spPr>
      </p:pic>
      <p:sp>
        <p:nvSpPr>
          <p:cNvPr id="29" name="Rectangle 28"/>
          <p:cNvSpPr/>
          <p:nvPr/>
        </p:nvSpPr>
        <p:spPr>
          <a:xfrm>
            <a:off x="5746765" y="2776325"/>
            <a:ext cx="1793875" cy="261610"/>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25" name="TextBox 24"/>
          <p:cNvSpPr txBox="1"/>
          <p:nvPr/>
        </p:nvSpPr>
        <p:spPr>
          <a:xfrm>
            <a:off x="5826138" y="2764566"/>
            <a:ext cx="2614084" cy="261610"/>
          </a:xfrm>
          <a:prstGeom prst="rect">
            <a:avLst/>
          </a:prstGeom>
          <a:noFill/>
        </p:spPr>
        <p:txBody>
          <a:bodyPr wrap="square" lIns="45720" tIns="22860" rIns="45720" bIns="22860" rtlCol="0">
            <a:spAutoFit/>
          </a:bodyPr>
          <a:lstStyle/>
          <a:p>
            <a:r>
              <a:rPr lang="en-US" sz="1400" dirty="0" smtClean="0">
                <a:solidFill>
                  <a:srgbClr val="193353"/>
                </a:solidFill>
                <a:latin typeface="Rockwell"/>
                <a:cs typeface="Rockwell"/>
              </a:rPr>
              <a:t>All consumer items</a:t>
            </a:r>
            <a:endParaRPr lang="en-US" sz="1400" dirty="0">
              <a:solidFill>
                <a:srgbClr val="193353"/>
              </a:solidFill>
              <a:latin typeface="Rockwell"/>
              <a:cs typeface="Rockwell"/>
            </a:endParaRPr>
          </a:p>
        </p:txBody>
      </p:sp>
      <p:sp>
        <p:nvSpPr>
          <p:cNvPr id="31" name="Rectangle 30"/>
          <p:cNvSpPr/>
          <p:nvPr/>
        </p:nvSpPr>
        <p:spPr>
          <a:xfrm>
            <a:off x="5917685" y="1858867"/>
            <a:ext cx="1275293" cy="321304"/>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      </a:t>
            </a:r>
            <a:endParaRPr lang="en-US" dirty="0">
              <a:latin typeface="Arial"/>
            </a:endParaRPr>
          </a:p>
        </p:txBody>
      </p:sp>
      <p:sp>
        <p:nvSpPr>
          <p:cNvPr id="30" name="Rectangle 29"/>
          <p:cNvSpPr/>
          <p:nvPr/>
        </p:nvSpPr>
        <p:spPr>
          <a:xfrm>
            <a:off x="5815555" y="2358084"/>
            <a:ext cx="739776" cy="279288"/>
          </a:xfrm>
          <a:prstGeom prst="rect">
            <a:avLst/>
          </a:prstGeom>
          <a:solidFill>
            <a:srgbClr val="47A580"/>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cxnSp>
        <p:nvCxnSpPr>
          <p:cNvPr id="13" name="Straight Connector 12"/>
          <p:cNvCxnSpPr/>
          <p:nvPr/>
        </p:nvCxnSpPr>
        <p:spPr>
          <a:xfrm>
            <a:off x="2143140" y="3317879"/>
            <a:ext cx="3603625" cy="0"/>
          </a:xfrm>
          <a:prstGeom prst="line">
            <a:avLst/>
          </a:prstGeom>
          <a:ln w="9525" cmpd="sng">
            <a:solidFill>
              <a:srgbClr val="193353"/>
            </a:solidFill>
            <a:prstDash val="dot"/>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143140" y="2889254"/>
            <a:ext cx="3603625" cy="0"/>
          </a:xfrm>
          <a:prstGeom prst="line">
            <a:avLst/>
          </a:prstGeom>
          <a:ln w="9525" cmpd="sng">
            <a:solidFill>
              <a:srgbClr val="193353"/>
            </a:solidFill>
            <a:prstDash val="dot"/>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143140" y="2455337"/>
            <a:ext cx="3503083" cy="0"/>
          </a:xfrm>
          <a:prstGeom prst="line">
            <a:avLst/>
          </a:prstGeom>
          <a:ln w="9525" cmpd="sng">
            <a:solidFill>
              <a:srgbClr val="193353"/>
            </a:solidFill>
            <a:prstDash val="dot"/>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43140" y="2021421"/>
            <a:ext cx="3603625" cy="0"/>
          </a:xfrm>
          <a:prstGeom prst="line">
            <a:avLst/>
          </a:prstGeom>
          <a:ln w="9525" cmpd="sng">
            <a:solidFill>
              <a:srgbClr val="193353"/>
            </a:solidFill>
            <a:prstDash val="dot"/>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143140" y="1598087"/>
            <a:ext cx="3603625" cy="0"/>
          </a:xfrm>
          <a:prstGeom prst="line">
            <a:avLst/>
          </a:prstGeom>
          <a:ln w="9525" cmpd="sng">
            <a:solidFill>
              <a:srgbClr val="193353"/>
            </a:solidFill>
            <a:prstDash val="dot"/>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143140" y="1164171"/>
            <a:ext cx="3603625" cy="0"/>
          </a:xfrm>
          <a:prstGeom prst="line">
            <a:avLst/>
          </a:prstGeom>
          <a:ln w="9525" cmpd="sng">
            <a:solidFill>
              <a:srgbClr val="193353"/>
            </a:solidFill>
            <a:prstDash val="dot"/>
          </a:ln>
        </p:spPr>
        <p:style>
          <a:lnRef idx="2">
            <a:schemeClr val="accent1"/>
          </a:lnRef>
          <a:fillRef idx="0">
            <a:schemeClr val="accent1"/>
          </a:fillRef>
          <a:effectRef idx="1">
            <a:schemeClr val="accent1"/>
          </a:effectRef>
          <a:fontRef idx="minor">
            <a:schemeClr val="tx1"/>
          </a:fontRef>
        </p:style>
      </p:cxnSp>
      <p:pic>
        <p:nvPicPr>
          <p:cNvPr id="9" name="Picture 8" descr="ShoppingBag.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3455" y="2293412"/>
            <a:ext cx="1188508" cy="1188508"/>
          </a:xfrm>
          <a:prstGeom prst="rect">
            <a:avLst/>
          </a:prstGeom>
        </p:spPr>
      </p:pic>
      <p:pic>
        <p:nvPicPr>
          <p:cNvPr id="8" name="Picture 7" descr="MedicalSymbol.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3455" y="1367372"/>
            <a:ext cx="1270000" cy="1270000"/>
          </a:xfrm>
          <a:prstGeom prst="rect">
            <a:avLst/>
          </a:prstGeom>
        </p:spPr>
      </p:pic>
      <p:pic>
        <p:nvPicPr>
          <p:cNvPr id="7" name="Picture 6" descr="Gas.a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1511" y="1925112"/>
            <a:ext cx="1130302" cy="1130302"/>
          </a:xfrm>
          <a:prstGeom prst="rect">
            <a:avLst/>
          </a:prstGeom>
        </p:spPr>
      </p:pic>
      <p:sp>
        <p:nvSpPr>
          <p:cNvPr id="19" name="Rectangle 1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20" name="TextBox 1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Affordability</a:t>
            </a:r>
            <a:endParaRPr lang="en-US" sz="2400" b="1" dirty="0">
              <a:solidFill>
                <a:schemeClr val="bg1"/>
              </a:solidFill>
              <a:latin typeface="Helvetica" pitchFamily="34" charset="0"/>
              <a:cs typeface="Rockwell"/>
            </a:endParaRPr>
          </a:p>
        </p:txBody>
      </p:sp>
      <p:sp>
        <p:nvSpPr>
          <p:cNvPr id="23" name="TextBox 22"/>
          <p:cNvSpPr txBox="1"/>
          <p:nvPr/>
        </p:nvSpPr>
        <p:spPr>
          <a:xfrm>
            <a:off x="1841517" y="606573"/>
            <a:ext cx="3481917" cy="292388"/>
          </a:xfrm>
          <a:prstGeom prst="rect">
            <a:avLst/>
          </a:prstGeom>
          <a:noFill/>
        </p:spPr>
        <p:txBody>
          <a:bodyPr wrap="square" lIns="45720" tIns="22860" rIns="45720" bIns="22860" rtlCol="0">
            <a:spAutoFit/>
          </a:bodyPr>
          <a:lstStyle/>
          <a:p>
            <a:r>
              <a:rPr lang="en-US" sz="1600" b="1" dirty="0" smtClean="0">
                <a:solidFill>
                  <a:srgbClr val="193353"/>
                </a:solidFill>
                <a:latin typeface="Helvetica" pitchFamily="34" charset="0"/>
                <a:cs typeface="Arial"/>
              </a:rPr>
              <a:t>Price Changes Since 1985</a:t>
            </a:r>
            <a:endParaRPr lang="en-US" sz="1600" b="1" dirty="0">
              <a:solidFill>
                <a:srgbClr val="193353"/>
              </a:solidFill>
              <a:latin typeface="Helvetica" pitchFamily="34" charset="0"/>
              <a:cs typeface="Arial"/>
            </a:endParaRPr>
          </a:p>
        </p:txBody>
      </p:sp>
      <p:sp>
        <p:nvSpPr>
          <p:cNvPr id="26" name="TextBox 25"/>
          <p:cNvSpPr txBox="1"/>
          <p:nvPr/>
        </p:nvSpPr>
        <p:spPr>
          <a:xfrm>
            <a:off x="5970599" y="2355771"/>
            <a:ext cx="2614084" cy="261610"/>
          </a:xfrm>
          <a:prstGeom prst="rect">
            <a:avLst/>
          </a:prstGeom>
          <a:noFill/>
        </p:spPr>
        <p:txBody>
          <a:bodyPr wrap="square" lIns="45720" tIns="22860" rIns="45720" bIns="22860" rtlCol="0">
            <a:spAutoFit/>
          </a:bodyPr>
          <a:lstStyle/>
          <a:p>
            <a:r>
              <a:rPr lang="en-US" sz="1400" dirty="0" smtClean="0">
                <a:solidFill>
                  <a:schemeClr val="bg1"/>
                </a:solidFill>
                <a:latin typeface="Helvetica" pitchFamily="34" charset="0"/>
                <a:cs typeface="Rockwell"/>
              </a:rPr>
              <a:t>Gas</a:t>
            </a:r>
            <a:endParaRPr lang="en-US" sz="1400" dirty="0">
              <a:solidFill>
                <a:schemeClr val="bg1"/>
              </a:solidFill>
              <a:latin typeface="Helvetica" pitchFamily="34" charset="0"/>
              <a:cs typeface="Rockwell"/>
            </a:endParaRPr>
          </a:p>
        </p:txBody>
      </p:sp>
      <p:sp>
        <p:nvSpPr>
          <p:cNvPr id="27" name="TextBox 26"/>
          <p:cNvSpPr txBox="1"/>
          <p:nvPr/>
        </p:nvSpPr>
        <p:spPr>
          <a:xfrm>
            <a:off x="5979596" y="1874741"/>
            <a:ext cx="2614084" cy="261610"/>
          </a:xfrm>
          <a:prstGeom prst="rect">
            <a:avLst/>
          </a:prstGeom>
          <a:noFill/>
        </p:spPr>
        <p:txBody>
          <a:bodyPr wrap="square" lIns="45720" tIns="22860" rIns="45720" bIns="22860" rtlCol="0">
            <a:spAutoFit/>
          </a:bodyPr>
          <a:lstStyle/>
          <a:p>
            <a:r>
              <a:rPr lang="en-US" sz="1400" dirty="0" smtClean="0">
                <a:solidFill>
                  <a:srgbClr val="FFFFFF"/>
                </a:solidFill>
                <a:latin typeface="Helvetica" pitchFamily="34" charset="0"/>
                <a:cs typeface="Rockwell"/>
              </a:rPr>
              <a:t>Medical Care</a:t>
            </a:r>
            <a:endParaRPr lang="en-US" sz="1400" dirty="0">
              <a:solidFill>
                <a:srgbClr val="FFFFFF"/>
              </a:solidFill>
              <a:latin typeface="Helvetica" pitchFamily="34" charset="0"/>
              <a:cs typeface="Rockwell"/>
            </a:endParaRPr>
          </a:p>
        </p:txBody>
      </p:sp>
      <p:grpSp>
        <p:nvGrpSpPr>
          <p:cNvPr id="4" name="Group 3"/>
          <p:cNvGrpSpPr/>
          <p:nvPr/>
        </p:nvGrpSpPr>
        <p:grpSpPr>
          <a:xfrm>
            <a:off x="5285331" y="575737"/>
            <a:ext cx="3761581" cy="1270000"/>
            <a:chOff x="10570662" y="1151473"/>
            <a:chExt cx="7523162" cy="2540000"/>
          </a:xfrm>
        </p:grpSpPr>
        <p:sp>
          <p:nvSpPr>
            <p:cNvPr id="32" name="Rectangle 31"/>
            <p:cNvSpPr/>
            <p:nvPr/>
          </p:nvSpPr>
          <p:spPr>
            <a:xfrm>
              <a:off x="12683625" y="1982067"/>
              <a:ext cx="4101570" cy="610857"/>
            </a:xfrm>
            <a:prstGeom prst="rect">
              <a:avLst/>
            </a:prstGeom>
            <a:solidFill>
              <a:srgbClr val="3D567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Helvetica" pitchFamily="34" charset="0"/>
                </a:rPr>
                <a:t>   </a:t>
              </a:r>
              <a:endParaRPr lang="en-US" dirty="0">
                <a:latin typeface="Helvetica" pitchFamily="34" charset="0"/>
              </a:endParaRPr>
            </a:p>
          </p:txBody>
        </p:sp>
        <p:pic>
          <p:nvPicPr>
            <p:cNvPr id="6" name="Picture 5" descr="Books.a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70662" y="1151473"/>
              <a:ext cx="2540000" cy="2540000"/>
            </a:xfrm>
            <a:prstGeom prst="rect">
              <a:avLst/>
            </a:prstGeom>
          </p:spPr>
        </p:pic>
        <p:sp>
          <p:nvSpPr>
            <p:cNvPr id="28" name="TextBox 27"/>
            <p:cNvSpPr txBox="1"/>
            <p:nvPr/>
          </p:nvSpPr>
          <p:spPr>
            <a:xfrm>
              <a:off x="12865656" y="1992651"/>
              <a:ext cx="5228168" cy="615554"/>
            </a:xfrm>
            <a:prstGeom prst="rect">
              <a:avLst/>
            </a:prstGeom>
            <a:noFill/>
          </p:spPr>
          <p:txBody>
            <a:bodyPr wrap="square" rtlCol="0">
              <a:spAutoFit/>
            </a:bodyPr>
            <a:lstStyle/>
            <a:p>
              <a:r>
                <a:rPr lang="en-US" sz="1400" dirty="0" smtClean="0">
                  <a:solidFill>
                    <a:schemeClr val="bg1"/>
                  </a:solidFill>
                  <a:latin typeface="Helvetica" pitchFamily="34" charset="0"/>
                  <a:cs typeface="Rockwell"/>
                </a:rPr>
                <a:t>College Tuition &amp; Fees</a:t>
              </a:r>
              <a:endParaRPr lang="en-US" sz="1400" dirty="0">
                <a:solidFill>
                  <a:schemeClr val="bg1"/>
                </a:solidFill>
                <a:latin typeface="Helvetica" pitchFamily="34" charset="0"/>
                <a:cs typeface="Rockwell"/>
              </a:endParaRPr>
            </a:p>
          </p:txBody>
        </p:sp>
      </p:grpSp>
      <p:sp>
        <p:nvSpPr>
          <p:cNvPr id="33" name="TextBox 32"/>
          <p:cNvSpPr txBox="1"/>
          <p:nvPr/>
        </p:nvSpPr>
        <p:spPr>
          <a:xfrm>
            <a:off x="1850976" y="4163437"/>
            <a:ext cx="5940033" cy="169277"/>
          </a:xfrm>
          <a:prstGeom prst="rect">
            <a:avLst/>
          </a:prstGeom>
          <a:noFill/>
        </p:spPr>
        <p:txBody>
          <a:bodyPr wrap="square" lIns="45720" tIns="22860" rIns="45720" bIns="22860" rtlCol="0">
            <a:spAutoFit/>
          </a:bodyPr>
          <a:lstStyle/>
          <a:p>
            <a:r>
              <a:rPr lang="en-US" sz="800" b="1" dirty="0" smtClean="0">
                <a:solidFill>
                  <a:srgbClr val="193353"/>
                </a:solidFill>
                <a:latin typeface="Arial"/>
                <a:cs typeface="Arial"/>
              </a:rPr>
              <a:t>Source: </a:t>
            </a:r>
            <a:r>
              <a:rPr lang="en-US" sz="800" i="1" dirty="0" smtClean="0">
                <a:solidFill>
                  <a:srgbClr val="193353"/>
                </a:solidFill>
                <a:latin typeface="Arial"/>
                <a:cs typeface="Arial"/>
              </a:rPr>
              <a:t>Bureau of Labor Statistics</a:t>
            </a:r>
            <a:endParaRPr lang="en-US" sz="800" i="1" dirty="0">
              <a:solidFill>
                <a:srgbClr val="193353"/>
              </a:solidFill>
              <a:latin typeface="Arial"/>
              <a:cs typeface="Arial"/>
            </a:endParaRPr>
          </a:p>
        </p:txBody>
      </p:sp>
      <p:sp>
        <p:nvSpPr>
          <p:cNvPr id="2" name="TextBox 1"/>
          <p:cNvSpPr txBox="1"/>
          <p:nvPr/>
        </p:nvSpPr>
        <p:spPr>
          <a:xfrm>
            <a:off x="4286537" y="1192985"/>
            <a:ext cx="1190215" cy="230833"/>
          </a:xfrm>
          <a:prstGeom prst="rect">
            <a:avLst/>
          </a:prstGeom>
          <a:noFill/>
        </p:spPr>
        <p:txBody>
          <a:bodyPr wrap="none" lIns="45720" tIns="22860" rIns="45720" bIns="22860" rtlCol="0">
            <a:spAutoFit/>
          </a:bodyPr>
          <a:lstStyle/>
          <a:p>
            <a:r>
              <a:rPr lang="en-US" sz="1200" b="1" dirty="0" smtClean="0">
                <a:solidFill>
                  <a:srgbClr val="1A3452"/>
                </a:solidFill>
                <a:latin typeface="Rockwell"/>
                <a:cs typeface="Rockwell"/>
              </a:rPr>
              <a:t>559% Increase</a:t>
            </a:r>
            <a:endParaRPr lang="en-US" sz="1200" b="1" dirty="0">
              <a:solidFill>
                <a:srgbClr val="1A3452"/>
              </a:solidFill>
              <a:latin typeface="Rockwell"/>
              <a:cs typeface="Rockwell"/>
            </a:endParaRPr>
          </a:p>
        </p:txBody>
      </p:sp>
    </p:spTree>
    <p:custDataLst>
      <p:tags r:id="rId1"/>
    </p:custDataLst>
    <p:extLst>
      <p:ext uri="{BB962C8B-B14F-4D97-AF65-F5344CB8AC3E}">
        <p14:creationId xmlns:p14="http://schemas.microsoft.com/office/powerpoint/2010/main" val="1890951103"/>
      </p:ext>
    </p:extLst>
  </p:cSld>
  <p:clrMapOvr>
    <a:masterClrMapping/>
  </p:clrMapOvr>
  <p:transition advTm="502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438150"/>
            <a:ext cx="3315360" cy="3762375"/>
          </a:xfrm>
          <a:prstGeom prst="rect">
            <a:avLst/>
          </a:prstGeom>
          <a:ln>
            <a:noFill/>
          </a:ln>
          <a:effectLst>
            <a:outerShdw blurRad="292100" dist="139700" dir="2700000" algn="tl" rotWithShape="0">
              <a:srgbClr val="333333">
                <a:alpha val="65000"/>
              </a:srgbClr>
            </a:outerShdw>
          </a:effectLst>
        </p:spPr>
      </p:pic>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0833" y="438150"/>
            <a:ext cx="3897367" cy="376237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39154175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
            <a:ext cx="9144000" cy="17811105"/>
            <a:chOff x="0" y="0"/>
            <a:chExt cx="9144000" cy="17811105"/>
          </a:xfrm>
        </p:grpSpPr>
        <p:pic>
          <p:nvPicPr>
            <p:cNvPr id="10" name="Picture 9" descr="chunky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3274959"/>
            </a:xfrm>
            <a:prstGeom prst="rect">
              <a:avLst/>
            </a:prstGeom>
          </p:spPr>
        </p:pic>
        <p:pic>
          <p:nvPicPr>
            <p:cNvPr id="12" name="Picture 11" descr="chunky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57550"/>
              <a:ext cx="9144000" cy="3882683"/>
            </a:xfrm>
            <a:prstGeom prst="rect">
              <a:avLst/>
            </a:prstGeom>
          </p:spPr>
        </p:pic>
        <p:pic>
          <p:nvPicPr>
            <p:cNvPr id="13" name="Picture 12" descr="chunky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067550"/>
              <a:ext cx="9144000" cy="4653593"/>
            </a:xfrm>
            <a:prstGeom prst="rect">
              <a:avLst/>
            </a:prstGeom>
          </p:spPr>
        </p:pic>
        <p:pic>
          <p:nvPicPr>
            <p:cNvPr id="15" name="Picture 14" descr="chunky4-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1674485"/>
              <a:ext cx="9144000" cy="3089265"/>
            </a:xfrm>
            <a:prstGeom prst="rect">
              <a:avLst/>
            </a:prstGeom>
          </p:spPr>
        </p:pic>
        <p:pic>
          <p:nvPicPr>
            <p:cNvPr id="16" name="Picture 15" descr="chunky4-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4721840"/>
              <a:ext cx="9144000" cy="3089265"/>
            </a:xfrm>
            <a:prstGeom prst="rect">
              <a:avLst/>
            </a:prstGeom>
          </p:spPr>
        </p:pic>
      </p:gr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9243954"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The Humanities, Sciences, Engineering, Business, …. </a:t>
            </a:r>
          </a:p>
        </p:txBody>
      </p:sp>
    </p:spTree>
    <p:extLst>
      <p:ext uri="{BB962C8B-B14F-4D97-AF65-F5344CB8AC3E}">
        <p14:creationId xmlns:p14="http://schemas.microsoft.com/office/powerpoint/2010/main" val="253876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5512E-6 L 0 -2.35064 " pathEditMode="relative" rAng="0" ptsTypes="AA">
                                      <p:cBhvr>
                                        <p:cTn id="6" dur="12000" fill="hold"/>
                                        <p:tgtEl>
                                          <p:spTgt spid="18"/>
                                        </p:tgtEl>
                                        <p:attrNameLst>
                                          <p:attrName>ppt_x</p:attrName>
                                          <p:attrName>ppt_y</p:attrName>
                                        </p:attrNameLst>
                                      </p:cBhvr>
                                      <p:rCtr x="0" y="-1175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rdle.png"/>
          <p:cNvPicPr>
            <a:picLocks noChangeAspect="1"/>
          </p:cNvPicPr>
          <p:nvPr/>
        </p:nvPicPr>
        <p:blipFill>
          <a:blip r:embed="rId3" cstate="print"/>
          <a:stretch>
            <a:fillRect/>
          </a:stretch>
        </p:blipFill>
        <p:spPr>
          <a:xfrm>
            <a:off x="1066800" y="285751"/>
            <a:ext cx="7848600" cy="28873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609600" y="3562350"/>
            <a:ext cx="7772400" cy="1021556"/>
          </a:xfrm>
        </p:spPr>
        <p:txBody>
          <a:bodyPr/>
          <a:lstStyle/>
          <a:p>
            <a:r>
              <a:rPr lang="en-US" sz="6000" dirty="0" smtClean="0"/>
              <a:t>Community</a:t>
            </a:r>
            <a:endParaRPr lang="en-US" sz="6000" dirty="0"/>
          </a:p>
        </p:txBody>
      </p:sp>
      <p:sp>
        <p:nvSpPr>
          <p:cNvPr id="5"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TextBox 4"/>
          <p:cNvSpPr txBox="1">
            <a:spLocks noChangeArrowheads="1"/>
          </p:cNvSpPr>
          <p:nvPr/>
        </p:nvSpPr>
        <p:spPr bwMode="auto">
          <a:xfrm>
            <a:off x="125017" y="4902402"/>
            <a:ext cx="3857625" cy="211845"/>
          </a:xfrm>
          <a:prstGeom prst="rect">
            <a:avLst/>
          </a:prstGeom>
          <a:noFill/>
          <a:ln w="9525">
            <a:noFill/>
            <a:miter lim="800000"/>
            <a:headEnd/>
            <a:tailEnd/>
          </a:ln>
        </p:spPr>
        <p:txBody>
          <a:bodyPr lIns="57397" tIns="28698" rIns="57397" bIns="28698">
            <a:spAutoFit/>
          </a:bodyPr>
          <a:lstStyle/>
          <a:p>
            <a:r>
              <a:rPr lang="en-US" sz="1000" dirty="0"/>
              <a:t>** font size proportional to </a:t>
            </a:r>
            <a:r>
              <a:rPr lang="en-US" sz="1000" dirty="0" err="1"/>
              <a:t>sqrt</a:t>
            </a:r>
            <a:r>
              <a:rPr lang="en-US" sz="1000" dirty="0"/>
              <a:t>(number of participants)</a:t>
            </a:r>
          </a:p>
        </p:txBody>
      </p:sp>
    </p:spTree>
    <p:extLst>
      <p:ext uri="{BB962C8B-B14F-4D97-AF65-F5344CB8AC3E}">
        <p14:creationId xmlns:p14="http://schemas.microsoft.com/office/powerpoint/2010/main" val="194446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990600" y="89245"/>
            <a:ext cx="6934200" cy="4323987"/>
          </a:xfrm>
          <a:prstGeom prst="rect">
            <a:avLst/>
          </a:prstGeom>
          <a:noFill/>
          <a:ln w="9525">
            <a:noFill/>
            <a:miter lim="800000"/>
            <a:headEnd/>
            <a:tailEnd/>
          </a:ln>
        </p:spPr>
      </p:pic>
      <p:sp>
        <p:nvSpPr>
          <p:cNvPr id="5" name="TextBox 4"/>
          <p:cNvSpPr txBox="1"/>
          <p:nvPr/>
        </p:nvSpPr>
        <p:spPr>
          <a:xfrm>
            <a:off x="2525277" y="3862685"/>
            <a:ext cx="3951723" cy="461665"/>
          </a:xfrm>
          <a:prstGeom prst="rect">
            <a:avLst/>
          </a:prstGeom>
          <a:noFill/>
        </p:spPr>
        <p:txBody>
          <a:bodyPr wrap="none" rtlCol="0">
            <a:spAutoFit/>
          </a:bodyPr>
          <a:lstStyle/>
          <a:p>
            <a:r>
              <a:rPr lang="en-US" sz="2400" dirty="0" smtClean="0">
                <a:solidFill>
                  <a:schemeClr val="bg1"/>
                </a:solidFill>
              </a:rPr>
              <a:t>Sociology 101 Student Map</a:t>
            </a:r>
            <a:endParaRPr lang="en-US" sz="2400" dirty="0">
              <a:solidFill>
                <a:schemeClr val="bg1"/>
              </a:solidFill>
            </a:endParaRPr>
          </a:p>
        </p:txBody>
      </p:sp>
      <p:sp>
        <p:nvSpPr>
          <p:cNvPr id="6" name="Rectangle 5"/>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G</a:t>
            </a:r>
            <a:r>
              <a:rPr lang="en-US" sz="2400" b="1" dirty="0" smtClean="0">
                <a:solidFill>
                  <a:schemeClr val="bg1"/>
                </a:solidFill>
                <a:latin typeface="Helvetica" pitchFamily="34" charset="0"/>
                <a:cs typeface="Rockwell"/>
              </a:rPr>
              <a:t>lobal community of learners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53532" y="209550"/>
            <a:ext cx="7696200" cy="4056194"/>
            <a:chOff x="152400" y="209555"/>
            <a:chExt cx="8839200" cy="465859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09555"/>
              <a:ext cx="8839200" cy="4658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620000" y="26479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5575287" y="3181350"/>
              <a:ext cx="1282723" cy="400110"/>
            </a:xfrm>
            <a:prstGeom prst="rect">
              <a:avLst/>
            </a:prstGeom>
            <a:noFill/>
          </p:spPr>
          <p:txBody>
            <a:bodyPr wrap="none" rtlCol="0">
              <a:spAutoFit/>
            </a:bodyPr>
            <a:lstStyle/>
            <a:p>
              <a:r>
                <a:rPr lang="en-US" sz="2000" b="1" dirty="0" smtClean="0">
                  <a:solidFill>
                    <a:srgbClr val="C00000"/>
                  </a:solidFill>
                </a:rPr>
                <a:t>Students</a:t>
              </a:r>
              <a:endParaRPr lang="en-US" sz="2000" b="1" dirty="0">
                <a:solidFill>
                  <a:srgbClr val="C00000"/>
                </a:solidFill>
              </a:endParaRPr>
            </a:p>
          </p:txBody>
        </p:sp>
        <p:cxnSp>
          <p:nvCxnSpPr>
            <p:cNvPr id="6" name="Straight Arrow Connector 5"/>
            <p:cNvCxnSpPr>
              <a:endCxn id="4" idx="1"/>
            </p:cNvCxnSpPr>
            <p:nvPr/>
          </p:nvCxnSpPr>
          <p:spPr>
            <a:xfrm flipV="1">
              <a:off x="6248400" y="2838450"/>
              <a:ext cx="1371600" cy="3429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620000" y="42862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8" name="Straight Arrow Connector 7"/>
            <p:cNvCxnSpPr>
              <a:stCxn id="5" idx="2"/>
            </p:cNvCxnSpPr>
            <p:nvPr/>
          </p:nvCxnSpPr>
          <p:spPr>
            <a:xfrm rot="16200000" flipH="1">
              <a:off x="6508782" y="3289327"/>
              <a:ext cx="819091" cy="14033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3" name="Rectangle 12"/>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TextBox 1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Discussions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8076" y="133354"/>
            <a:ext cx="7773924" cy="4175903"/>
            <a:chOff x="150876" y="133354"/>
            <a:chExt cx="8842248" cy="4749773"/>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876" y="133354"/>
              <a:ext cx="8842248" cy="4749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7924800" y="3486150"/>
              <a:ext cx="1066800" cy="3810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5" name="TextBox 4"/>
            <p:cNvSpPr txBox="1"/>
            <p:nvPr/>
          </p:nvSpPr>
          <p:spPr>
            <a:xfrm>
              <a:off x="4399523" y="3513547"/>
              <a:ext cx="1989840" cy="400111"/>
            </a:xfrm>
            <a:prstGeom prst="rect">
              <a:avLst/>
            </a:prstGeom>
            <a:noFill/>
          </p:spPr>
          <p:txBody>
            <a:bodyPr wrap="none" rtlCol="0">
              <a:spAutoFit/>
            </a:bodyPr>
            <a:lstStyle/>
            <a:p>
              <a:r>
                <a:rPr lang="en-US" sz="2000" b="1" dirty="0" smtClean="0">
                  <a:solidFill>
                    <a:srgbClr val="C00000"/>
                  </a:solidFill>
                </a:rPr>
                <a:t>Community TA</a:t>
              </a:r>
              <a:endParaRPr lang="en-US" sz="2000" b="1" dirty="0">
                <a:solidFill>
                  <a:srgbClr val="C00000"/>
                </a:solidFill>
              </a:endParaRPr>
            </a:p>
          </p:txBody>
        </p:sp>
        <p:cxnSp>
          <p:nvCxnSpPr>
            <p:cNvPr id="7" name="Straight Arrow Connector 6"/>
            <p:cNvCxnSpPr>
              <a:endCxn id="4" idx="1"/>
            </p:cNvCxnSpPr>
            <p:nvPr/>
          </p:nvCxnSpPr>
          <p:spPr>
            <a:xfrm flipV="1">
              <a:off x="6629400" y="3676650"/>
              <a:ext cx="1295400" cy="381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Community TAs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11141" y="0"/>
            <a:ext cx="9144000" cy="5143500"/>
          </a:xfrm>
          <a:prstGeom prst="rect">
            <a:avLst/>
          </a:prstGeom>
          <a:solidFill>
            <a:srgbClr val="9E9384"/>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Rectangle 10"/>
          <p:cNvSpPr/>
          <p:nvPr/>
        </p:nvSpPr>
        <p:spPr>
          <a:xfrm>
            <a:off x="863" y="1216251"/>
            <a:ext cx="9144000" cy="26710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vv</a:t>
            </a:r>
            <a:endParaRPr lang="en-US" dirty="0">
              <a:latin typeface="Arial"/>
            </a:endParaRPr>
          </a:p>
        </p:txBody>
      </p:sp>
      <p:pic>
        <p:nvPicPr>
          <p:cNvPr id="7" name="Picture 6" descr="QuoteMan.jpg"/>
          <p:cNvPicPr>
            <a:picLocks noChangeAspect="1"/>
          </p:cNvPicPr>
          <p:nvPr/>
        </p:nvPicPr>
        <p:blipFill>
          <a:blip r:embed="rId2" cstate="print"/>
          <a:stretch>
            <a:fillRect/>
          </a:stretch>
        </p:blipFill>
        <p:spPr>
          <a:xfrm>
            <a:off x="320156" y="1553975"/>
            <a:ext cx="2006600" cy="2032000"/>
          </a:xfrm>
          <a:prstGeom prst="rect">
            <a:avLst/>
          </a:prstGeom>
        </p:spPr>
      </p:pic>
      <p:pic>
        <p:nvPicPr>
          <p:cNvPr id="12" name="Picture 11"/>
          <p:cNvPicPr>
            <a:picLocks noChangeAspect="1"/>
          </p:cNvPicPr>
          <p:nvPr/>
        </p:nvPicPr>
        <p:blipFill>
          <a:blip r:embed="rId3" cstate="print">
            <a:alphaModFix amt="16000"/>
            <a:extLst>
              <a:ext uri="{28A0092B-C50C-407E-A947-70E740481C1C}">
                <a14:useLocalDpi xmlns:a14="http://schemas.microsoft.com/office/drawing/2010/main" val="0"/>
              </a:ext>
            </a:extLst>
          </a:blip>
          <a:stretch>
            <a:fillRect/>
          </a:stretch>
        </p:blipFill>
        <p:spPr>
          <a:xfrm>
            <a:off x="1711480" y="925100"/>
            <a:ext cx="2762788" cy="1598084"/>
          </a:xfrm>
          <a:prstGeom prst="rect">
            <a:avLst/>
          </a:prstGeom>
        </p:spPr>
      </p:pic>
      <p:pic>
        <p:nvPicPr>
          <p:cNvPr id="13" name="Picture 12"/>
          <p:cNvPicPr>
            <a:picLocks noChangeAspect="1"/>
          </p:cNvPicPr>
          <p:nvPr/>
        </p:nvPicPr>
        <p:blipFill>
          <a:blip r:embed="rId3" cstate="print">
            <a:alphaModFix amt="16000"/>
            <a:extLst>
              <a:ext uri="{28A0092B-C50C-407E-A947-70E740481C1C}">
                <a14:useLocalDpi xmlns:a14="http://schemas.microsoft.com/office/drawing/2010/main" val="0"/>
              </a:ext>
            </a:extLst>
          </a:blip>
          <a:stretch>
            <a:fillRect/>
          </a:stretch>
        </p:blipFill>
        <p:spPr>
          <a:xfrm flipH="1">
            <a:off x="6681961" y="2523183"/>
            <a:ext cx="2762788" cy="1598084"/>
          </a:xfrm>
          <a:prstGeom prst="rect">
            <a:avLst/>
          </a:prstGeom>
        </p:spPr>
      </p:pic>
      <p:sp>
        <p:nvSpPr>
          <p:cNvPr id="8" name="TextBox 7"/>
          <p:cNvSpPr txBox="1"/>
          <p:nvPr/>
        </p:nvSpPr>
        <p:spPr>
          <a:xfrm>
            <a:off x="3085469" y="1759983"/>
            <a:ext cx="5950958" cy="1892826"/>
          </a:xfrm>
          <a:prstGeom prst="rect">
            <a:avLst/>
          </a:prstGeom>
          <a:noFill/>
        </p:spPr>
        <p:txBody>
          <a:bodyPr wrap="square" lIns="45720" tIns="22860" rIns="45720" bIns="22860" rtlCol="0">
            <a:spAutoFit/>
          </a:bodyPr>
          <a:lstStyle/>
          <a:p>
            <a:pPr>
              <a:spcAft>
                <a:spcPts val="900"/>
              </a:spcAft>
            </a:pPr>
            <a:r>
              <a:rPr lang="en-US" sz="2000" b="1" dirty="0" smtClean="0">
                <a:solidFill>
                  <a:srgbClr val="1B2E45"/>
                </a:solidFill>
                <a:latin typeface="Helvetica" pitchFamily="34" charset="0"/>
                <a:cs typeface="Rockwell"/>
              </a:rPr>
              <a:t>Fellow students on these forums really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gave the sense that I wasn't just sitting in my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office working on it by myself. The spirit of cooperation and information sharing has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been far more than any “non-virtual” </a:t>
            </a:r>
            <a:br>
              <a:rPr lang="en-US" sz="2000" b="1" dirty="0" smtClean="0">
                <a:solidFill>
                  <a:srgbClr val="1B2E45"/>
                </a:solidFill>
                <a:latin typeface="Helvetica" pitchFamily="34" charset="0"/>
                <a:cs typeface="Rockwell"/>
              </a:rPr>
            </a:br>
            <a:r>
              <a:rPr lang="en-US" sz="2000" b="1" dirty="0" smtClean="0">
                <a:solidFill>
                  <a:srgbClr val="1B2E45"/>
                </a:solidFill>
                <a:latin typeface="Helvetica" pitchFamily="34" charset="0"/>
                <a:cs typeface="Rockwell"/>
              </a:rPr>
              <a:t>course I ever took.       </a:t>
            </a:r>
            <a:r>
              <a:rPr lang="en-US" sz="2000" i="1" dirty="0" smtClean="0">
                <a:solidFill>
                  <a:srgbClr val="1B2E45"/>
                </a:solidFill>
                <a:latin typeface="Helvetica" pitchFamily="34" charset="0"/>
                <a:cs typeface="Rockwell"/>
              </a:rPr>
              <a:t>(</a:t>
            </a:r>
            <a:r>
              <a:rPr lang="en-US" sz="2000" i="1" dirty="0" err="1" smtClean="0">
                <a:solidFill>
                  <a:srgbClr val="1B2E45"/>
                </a:solidFill>
                <a:latin typeface="Helvetica" pitchFamily="34" charset="0"/>
                <a:cs typeface="Rockwell"/>
              </a:rPr>
              <a:t>Sanjaya</a:t>
            </a:r>
            <a:r>
              <a:rPr lang="en-US" sz="2000" i="1" dirty="0" smtClean="0">
                <a:solidFill>
                  <a:srgbClr val="1B2E45"/>
                </a:solidFill>
                <a:latin typeface="Helvetica" pitchFamily="34" charset="0"/>
                <a:cs typeface="Rockwell"/>
              </a:rPr>
              <a:t> Kumar)</a:t>
            </a:r>
            <a:endParaRPr lang="en-US" sz="2000" i="1" dirty="0">
              <a:solidFill>
                <a:srgbClr val="1B2E45"/>
              </a:solidFill>
              <a:effectLst>
                <a:outerShdw blurRad="50800" dist="38100" dir="2700000" algn="tl" rotWithShape="0">
                  <a:prstClr val="black">
                    <a:alpha val="40000"/>
                  </a:prstClr>
                </a:outerShdw>
              </a:effectLst>
              <a:latin typeface="Helvetica" pitchFamily="34" charset="0"/>
              <a:cs typeface="Rockwell"/>
            </a:endParaRPr>
          </a:p>
        </p:txBody>
      </p:sp>
      <p:sp>
        <p:nvSpPr>
          <p:cNvPr id="14" name="Rectangle 13"/>
          <p:cNvSpPr/>
          <p:nvPr/>
        </p:nvSpPr>
        <p:spPr>
          <a:xfrm>
            <a:off x="-1" y="3887348"/>
            <a:ext cx="9203267" cy="143754"/>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Rectangle 14"/>
          <p:cNvSpPr/>
          <p:nvPr/>
        </p:nvSpPr>
        <p:spPr>
          <a:xfrm>
            <a:off x="-1" y="1144374"/>
            <a:ext cx="9203267" cy="143754"/>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Tree>
    <p:extLst>
      <p:ext uri="{BB962C8B-B14F-4D97-AF65-F5344CB8AC3E}">
        <p14:creationId xmlns:p14="http://schemas.microsoft.com/office/powerpoint/2010/main" val="4173936871"/>
      </p:ext>
    </p:extLst>
  </p:cSld>
  <p:clrMapOvr>
    <a:masterClrMapping/>
  </p:clrMapOvr>
  <mc:AlternateContent xmlns:mc="http://schemas.openxmlformats.org/markup-compatibility/2006" xmlns:p14="http://schemas.microsoft.com/office/powerpoint/2010/main">
    <mc:Choice Requires="p14">
      <p:transition spd="med" p14:dur="700" advTm="25219">
        <p:fade/>
      </p:transition>
    </mc:Choice>
    <mc:Fallback xmlns="">
      <p:transition spd="med" advTm="25219">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yGroups.ai"/>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Student Study Groups</a:t>
            </a:r>
            <a:endParaRPr lang="en-US" sz="2400" b="1" dirty="0">
              <a:solidFill>
                <a:schemeClr val="bg1"/>
              </a:solidFill>
              <a:latin typeface="Helvetica" pitchFamily="34" charset="0"/>
              <a:cs typeface="Rockwell"/>
            </a:endParaRPr>
          </a:p>
        </p:txBody>
      </p:sp>
      <p:sp>
        <p:nvSpPr>
          <p:cNvPr id="7" name="TextBox 6"/>
          <p:cNvSpPr txBox="1"/>
          <p:nvPr/>
        </p:nvSpPr>
        <p:spPr>
          <a:xfrm>
            <a:off x="768485" y="690665"/>
            <a:ext cx="3602909" cy="292388"/>
          </a:xfrm>
          <a:prstGeom prst="rect">
            <a:avLst/>
          </a:prstGeom>
          <a:noFill/>
        </p:spPr>
        <p:txBody>
          <a:bodyPr wrap="none" lIns="45720" tIns="22860" rIns="45720" bIns="22860" rtlCol="0">
            <a:spAutoFit/>
          </a:bodyPr>
          <a:lstStyle/>
          <a:p>
            <a:r>
              <a:rPr lang="en-US" sz="1600" dirty="0" smtClean="0">
                <a:solidFill>
                  <a:schemeClr val="bg1"/>
                </a:solidFill>
              </a:rPr>
              <a:t>San Francisco HCI-Class Study Group</a:t>
            </a:r>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25750">
        <p:fade/>
      </p:transition>
    </mc:Choice>
    <mc:Fallback xmlns="">
      <p:transition spd="med" advTm="2575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800351"/>
            <a:ext cx="7772400" cy="1021556"/>
          </a:xfrm>
        </p:spPr>
        <p:txBody>
          <a:bodyPr/>
          <a:lstStyle/>
          <a:p>
            <a:r>
              <a:rPr lang="en-US" sz="6000" dirty="0" smtClean="0"/>
              <a:t>STATISTICS </a:t>
            </a:r>
            <a:br>
              <a:rPr lang="en-US" sz="6000" dirty="0" smtClean="0"/>
            </a:br>
            <a:r>
              <a:rPr lang="en-US" sz="6000" dirty="0" smtClean="0"/>
              <a:t>&amp; Analytics</a:t>
            </a:r>
            <a:endParaRPr lang="en-US" sz="6000" dirty="0"/>
          </a:p>
        </p:txBody>
      </p:sp>
      <p:pic>
        <p:nvPicPr>
          <p:cNvPr id="3" name="Picture 2" descr="C:\Users\Andrew Ng\Desktop\Non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1185305"/>
            <a:ext cx="8702950" cy="9292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828800" y="1600200"/>
            <a:ext cx="0" cy="4118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9445" y="734020"/>
            <a:ext cx="1422962" cy="923330"/>
          </a:xfrm>
          <a:prstGeom prst="rect">
            <a:avLst/>
          </a:prstGeom>
          <a:noFill/>
        </p:spPr>
        <p:txBody>
          <a:bodyPr wrap="square" rtlCol="0">
            <a:spAutoFit/>
          </a:bodyPr>
          <a:lstStyle/>
          <a:p>
            <a:pPr algn="ctr"/>
            <a:r>
              <a:rPr lang="en-US" dirty="0" smtClean="0"/>
              <a:t>First lectures</a:t>
            </a:r>
          </a:p>
          <a:p>
            <a:pPr algn="ctr"/>
            <a:r>
              <a:rPr lang="en-US" dirty="0" smtClean="0"/>
              <a:t>posted</a:t>
            </a: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7612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a:spLocks/>
          </p:cNvSpPr>
          <p:nvPr/>
        </p:nvSpPr>
        <p:spPr bwMode="auto">
          <a:xfrm>
            <a:off x="401836" y="2949179"/>
            <a:ext cx="8349258" cy="428625"/>
          </a:xfrm>
          <a:prstGeom prst="rightArrow">
            <a:avLst>
              <a:gd name="adj1" fmla="val 22056"/>
              <a:gd name="adj2" fmla="val 49442"/>
            </a:avLst>
          </a:prstGeom>
          <a:gradFill rotWithShape="0">
            <a:gsLst>
              <a:gs pos="0">
                <a:srgbClr val="6763D3">
                  <a:alpha val="89999"/>
                </a:srgbClr>
              </a:gs>
              <a:gs pos="100000">
                <a:srgbClr val="4F8CE6">
                  <a:alpha val="89999"/>
                </a:srgbClr>
              </a:gs>
            </a:gsLst>
            <a:lin ang="0" scaled="1"/>
          </a:gradFill>
          <a:ln w="12700" cap="flat">
            <a:solidFill>
              <a:schemeClr val="tx1">
                <a:alpha val="89999"/>
              </a:schemeClr>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7" name="Oval 5"/>
          <p:cNvSpPr>
            <a:spLocks/>
          </p:cNvSpPr>
          <p:nvPr/>
        </p:nvSpPr>
        <p:spPr bwMode="auto">
          <a:xfrm>
            <a:off x="304800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798" name="Oval 6"/>
          <p:cNvSpPr>
            <a:spLocks/>
          </p:cNvSpPr>
          <p:nvPr/>
        </p:nvSpPr>
        <p:spPr bwMode="auto">
          <a:xfrm>
            <a:off x="6408680" y="30161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0" name="Rectangle 7"/>
          <p:cNvSpPr>
            <a:spLocks/>
          </p:cNvSpPr>
          <p:nvPr/>
        </p:nvSpPr>
        <p:spPr bwMode="auto">
          <a:xfrm>
            <a:off x="6601280" y="3392984"/>
            <a:ext cx="1867499" cy="230832"/>
          </a:xfrm>
          <a:prstGeom prst="rect">
            <a:avLst/>
          </a:prstGeom>
          <a:noFill/>
          <a:ln w="12700">
            <a:noFill/>
            <a:miter lim="800000"/>
            <a:headEnd/>
            <a:tailEnd/>
          </a:ln>
        </p:spPr>
        <p:txBody>
          <a:bodyPr wrap="none" lIns="0" tIns="0" rIns="0" bIns="0" anchor="ctr">
            <a:spAutoFit/>
          </a:bodyPr>
          <a:lstStyle/>
          <a:p>
            <a:r>
              <a:rPr lang="en-US" sz="1500" b="1" dirty="0">
                <a:ea typeface="Gill Sans" charset="0"/>
                <a:cs typeface="Gill Sans" charset="0"/>
              </a:rPr>
              <a:t>Submission timeline</a:t>
            </a:r>
          </a:p>
        </p:txBody>
      </p:sp>
      <p:sp>
        <p:nvSpPr>
          <p:cNvPr id="33801" name="Rectangle 8"/>
          <p:cNvSpPr>
            <a:spLocks/>
          </p:cNvSpPr>
          <p:nvPr/>
        </p:nvSpPr>
        <p:spPr bwMode="auto">
          <a:xfrm>
            <a:off x="304800" y="2266952"/>
            <a:ext cx="2039020" cy="276999"/>
          </a:xfrm>
          <a:prstGeom prst="rect">
            <a:avLst/>
          </a:prstGeom>
          <a:noFill/>
          <a:ln w="12700">
            <a:noFill/>
            <a:miter lim="800000"/>
            <a:headEnd/>
            <a:tailEnd/>
          </a:ln>
        </p:spPr>
        <p:txBody>
          <a:bodyPr wrap="none" lIns="0" tIns="0" rIns="0" bIns="0" anchor="ctr">
            <a:spAutoFit/>
          </a:bodyPr>
          <a:lstStyle/>
          <a:p>
            <a:r>
              <a:rPr lang="en-US" dirty="0">
                <a:solidFill>
                  <a:schemeClr val="tx1"/>
                </a:solidFill>
                <a:ea typeface="Gill Sans" charset="0"/>
                <a:cs typeface="Gill Sans" charset="0"/>
              </a:rPr>
              <a:t>Experimental setup:</a:t>
            </a:r>
          </a:p>
        </p:txBody>
      </p:sp>
      <p:sp>
        <p:nvSpPr>
          <p:cNvPr id="33802" name="Rectangle 9"/>
          <p:cNvSpPr>
            <a:spLocks/>
          </p:cNvSpPr>
          <p:nvPr/>
        </p:nvSpPr>
        <p:spPr bwMode="auto">
          <a:xfrm>
            <a:off x="5672584" y="2564087"/>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Final “correct” submission</a:t>
            </a:r>
          </a:p>
        </p:txBody>
      </p:sp>
      <p:sp>
        <p:nvSpPr>
          <p:cNvPr id="33803" name="Rectangle 10"/>
          <p:cNvSpPr>
            <a:spLocks/>
          </p:cNvSpPr>
          <p:nvPr/>
        </p:nvSpPr>
        <p:spPr bwMode="auto">
          <a:xfrm>
            <a:off x="2580680" y="2567435"/>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sp>
        <p:nvSpPr>
          <p:cNvPr id="5" name="Oval 11"/>
          <p:cNvSpPr>
            <a:spLocks/>
          </p:cNvSpPr>
          <p:nvPr/>
        </p:nvSpPr>
        <p:spPr bwMode="auto">
          <a:xfrm>
            <a:off x="990600" y="3009453"/>
            <a:ext cx="296920" cy="294680"/>
          </a:xfrm>
          <a:prstGeom prst="ellipse">
            <a:avLst/>
          </a:prstGeom>
          <a:gradFill rotWithShape="0">
            <a:gsLst>
              <a:gs pos="0">
                <a:srgbClr val="6763D3"/>
              </a:gs>
              <a:gs pos="100000">
                <a:srgbClr val="4F8CE6"/>
              </a:gs>
            </a:gsLst>
            <a:lin ang="0" scaled="1"/>
          </a:gradFill>
          <a:ln w="508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5" name="Rectangle 12"/>
          <p:cNvSpPr>
            <a:spLocks/>
          </p:cNvSpPr>
          <p:nvPr/>
        </p:nvSpPr>
        <p:spPr bwMode="auto">
          <a:xfrm>
            <a:off x="535781" y="2560739"/>
            <a:ext cx="1651992" cy="428625"/>
          </a:xfrm>
          <a:prstGeom prst="rect">
            <a:avLst/>
          </a:prstGeom>
          <a:noFill/>
          <a:ln w="12700">
            <a:noFill/>
            <a:miter lim="800000"/>
            <a:headEnd/>
            <a:tailEnd/>
          </a:ln>
        </p:spPr>
        <p:txBody>
          <a:bodyPr lIns="0" tIns="0" rIns="0" bIns="0" anchor="ctr"/>
          <a:lstStyle/>
          <a:p>
            <a:r>
              <a:rPr lang="en-US" sz="1500" dirty="0">
                <a:ea typeface="Gill Sans" charset="0"/>
                <a:cs typeface="Gill Sans" charset="0"/>
              </a:rPr>
              <a:t>“incorrect” submission</a:t>
            </a:r>
          </a:p>
        </p:txBody>
      </p:sp>
      <p:grpSp>
        <p:nvGrpSpPr>
          <p:cNvPr id="2" name="Group 22"/>
          <p:cNvGrpSpPr>
            <a:grpSpLocks/>
          </p:cNvGrpSpPr>
          <p:nvPr/>
        </p:nvGrpSpPr>
        <p:grpSpPr bwMode="auto">
          <a:xfrm>
            <a:off x="2027039" y="2996062"/>
            <a:ext cx="3893344" cy="1213883"/>
            <a:chOff x="0" y="0"/>
            <a:chExt cx="3488" cy="1450"/>
          </a:xfrm>
        </p:grpSpPr>
        <p:sp>
          <p:nvSpPr>
            <p:cNvPr id="33812" name="Rectangle 13"/>
            <p:cNvSpPr>
              <a:spLocks/>
            </p:cNvSpPr>
            <p:nvPr/>
          </p:nvSpPr>
          <p:spPr bwMode="auto">
            <a:xfrm>
              <a:off x="597" y="1174"/>
              <a:ext cx="1024" cy="276"/>
            </a:xfrm>
            <a:prstGeom prst="rect">
              <a:avLst/>
            </a:prstGeom>
            <a:noFill/>
            <a:ln w="12700">
              <a:noFill/>
              <a:miter lim="800000"/>
              <a:headEnd/>
              <a:tailEnd/>
            </a:ln>
          </p:spPr>
          <p:txBody>
            <a:bodyPr wrap="none" lIns="0" tIns="0" rIns="0" bIns="0" anchor="ctr">
              <a:spAutoFit/>
            </a:bodyPr>
            <a:lstStyle/>
            <a:p>
              <a:r>
                <a:rPr lang="en-US" sz="1500" b="1" dirty="0">
                  <a:solidFill>
                    <a:srgbClr val="A8184B"/>
                  </a:solidFill>
                  <a:ea typeface="Gill Sans" charset="0"/>
                  <a:cs typeface="Gill Sans" charset="0"/>
                </a:rPr>
                <a:t>Forum visits</a:t>
              </a:r>
            </a:p>
          </p:txBody>
        </p:sp>
        <p:sp>
          <p:nvSpPr>
            <p:cNvPr id="33806" name="AutoShape 14"/>
            <p:cNvSpPr>
              <a:spLocks/>
            </p:cNvSpPr>
            <p:nvPr/>
          </p:nvSpPr>
          <p:spPr bwMode="auto">
            <a:xfrm>
              <a:off x="1912"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7" name="AutoShape 15"/>
            <p:cNvSpPr>
              <a:spLocks/>
            </p:cNvSpPr>
            <p:nvPr/>
          </p:nvSpPr>
          <p:spPr bwMode="auto">
            <a:xfrm>
              <a:off x="2408" y="8"/>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08" name="AutoShape 16"/>
            <p:cNvSpPr>
              <a:spLocks/>
            </p:cNvSpPr>
            <p:nvPr/>
          </p:nvSpPr>
          <p:spPr bwMode="auto">
            <a:xfrm>
              <a:off x="3112"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6" name="AutoShape 17"/>
            <p:cNvSpPr>
              <a:spLocks/>
            </p:cNvSpPr>
            <p:nvPr/>
          </p:nvSpPr>
          <p:spPr bwMode="auto">
            <a:xfrm>
              <a:off x="0" y="0"/>
              <a:ext cx="376" cy="376"/>
            </a:xfrm>
            <a:prstGeom prst="diamond">
              <a:avLst/>
            </a:prstGeom>
            <a:gradFill rotWithShape="0">
              <a:gsLst>
                <a:gs pos="0">
                  <a:srgbClr val="D36175"/>
                </a:gs>
                <a:gs pos="100000">
                  <a:srgbClr val="E63C6D"/>
                </a:gs>
              </a:gsLst>
              <a:lin ang="0" scaled="1"/>
            </a:gradFill>
            <a:ln w="12700" cap="flat">
              <a:solidFill>
                <a:schemeClr val="tx1"/>
              </a:solidFill>
              <a:prstDash val="solid"/>
              <a:miter lim="800000"/>
              <a:headEnd type="none" w="med" len="med"/>
              <a:tailEnd type="none" w="med" len="med"/>
            </a:ln>
            <a:effectLst>
              <a:outerShdw blurRad="50800" dist="38100" dir="8100000" algn="tr" rotWithShape="0">
                <a:prstClr val="black">
                  <a:alpha val="40000"/>
                </a:prstClr>
              </a:outerShdw>
            </a:effectLst>
          </p:spPr>
          <p:txBody>
            <a:bodyPr lIns="0" tIns="0" rIns="0" bIns="0"/>
            <a:lstStyle/>
            <a:p>
              <a:pPr>
                <a:defRPr/>
              </a:pPr>
              <a:endParaRPr lang="en-US"/>
            </a:p>
          </p:txBody>
        </p:sp>
        <p:sp>
          <p:nvSpPr>
            <p:cNvPr id="33817" name="Line 18"/>
            <p:cNvSpPr>
              <a:spLocks noChangeShapeType="1"/>
            </p:cNvSpPr>
            <p:nvPr/>
          </p:nvSpPr>
          <p:spPr bwMode="auto">
            <a:xfrm>
              <a:off x="216" y="416"/>
              <a:ext cx="800" cy="800"/>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8" name="Line 19"/>
            <p:cNvSpPr>
              <a:spLocks noChangeShapeType="1"/>
            </p:cNvSpPr>
            <p:nvPr/>
          </p:nvSpPr>
          <p:spPr bwMode="auto">
            <a:xfrm flipH="1">
              <a:off x="1232" y="471"/>
              <a:ext cx="680" cy="74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19" name="Line 20"/>
            <p:cNvSpPr>
              <a:spLocks noChangeShapeType="1"/>
            </p:cNvSpPr>
            <p:nvPr/>
          </p:nvSpPr>
          <p:spPr bwMode="auto">
            <a:xfrm flipH="1">
              <a:off x="1462" y="470"/>
              <a:ext cx="993" cy="725"/>
            </a:xfrm>
            <a:prstGeom prst="line">
              <a:avLst/>
            </a:prstGeom>
            <a:noFill/>
            <a:ln w="38100">
              <a:solidFill>
                <a:schemeClr val="tx1"/>
              </a:solidFill>
              <a:miter lim="800000"/>
              <a:headEnd type="stealth" w="med" len="med"/>
              <a:tailEnd/>
            </a:ln>
          </p:spPr>
          <p:txBody>
            <a:bodyPr lIns="0" tIns="0" rIns="0" bIns="0"/>
            <a:lstStyle/>
            <a:p>
              <a:endParaRPr lang="en-US"/>
            </a:p>
          </p:txBody>
        </p:sp>
        <p:sp>
          <p:nvSpPr>
            <p:cNvPr id="33820" name="Line 21"/>
            <p:cNvSpPr>
              <a:spLocks noChangeShapeType="1"/>
            </p:cNvSpPr>
            <p:nvPr/>
          </p:nvSpPr>
          <p:spPr bwMode="auto">
            <a:xfrm flipH="1">
              <a:off x="1692" y="432"/>
              <a:ext cx="1474" cy="767"/>
            </a:xfrm>
            <a:prstGeom prst="line">
              <a:avLst/>
            </a:prstGeom>
            <a:noFill/>
            <a:ln w="38100">
              <a:solidFill>
                <a:schemeClr val="tx1"/>
              </a:solidFill>
              <a:miter lim="800000"/>
              <a:headEnd type="stealth" w="med" len="med"/>
              <a:tailEnd/>
            </a:ln>
          </p:spPr>
          <p:txBody>
            <a:bodyPr lIns="0" tIns="0" rIns="0" bIns="0"/>
            <a:lstStyle/>
            <a:p>
              <a:endParaRPr lang="en-US"/>
            </a:p>
          </p:txBody>
        </p:sp>
      </p:grpSp>
      <p:grpSp>
        <p:nvGrpSpPr>
          <p:cNvPr id="3" name="Group 27"/>
          <p:cNvGrpSpPr>
            <a:grpSpLocks/>
          </p:cNvGrpSpPr>
          <p:nvPr/>
        </p:nvGrpSpPr>
        <p:grpSpPr bwMode="auto">
          <a:xfrm>
            <a:off x="1752123" y="362150"/>
            <a:ext cx="5941028" cy="1447800"/>
            <a:chOff x="1472" y="43"/>
            <a:chExt cx="5416" cy="2136"/>
          </a:xfrm>
        </p:grpSpPr>
        <p:sp>
          <p:nvSpPr>
            <p:cNvPr id="33815" name="AutoShape 23"/>
            <p:cNvSpPr>
              <a:spLocks/>
            </p:cNvSpPr>
            <p:nvPr/>
          </p:nvSpPr>
          <p:spPr bwMode="auto">
            <a:xfrm>
              <a:off x="1472" y="43"/>
              <a:ext cx="5416" cy="2136"/>
            </a:xfrm>
            <a:prstGeom prst="roundRect">
              <a:avLst>
                <a:gd name="adj" fmla="val 5616"/>
              </a:avLst>
            </a:prstGeom>
            <a:solidFill>
              <a:schemeClr val="accent1">
                <a:lumMod val="20000"/>
                <a:lumOff val="80000"/>
              </a:schemeClr>
            </a:solidFill>
            <a:ln w="12700" cap="flat">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lIns="0" tIns="0" rIns="0" bIns="0"/>
            <a:lstStyle/>
            <a:p>
              <a:pPr>
                <a:defRPr/>
              </a:pPr>
              <a:endParaRPr lang="en-US"/>
            </a:p>
          </p:txBody>
        </p:sp>
        <p:sp>
          <p:nvSpPr>
            <p:cNvPr id="33809" name="Rectangle 24"/>
            <p:cNvSpPr>
              <a:spLocks/>
            </p:cNvSpPr>
            <p:nvPr/>
          </p:nvSpPr>
          <p:spPr bwMode="auto">
            <a:xfrm>
              <a:off x="1661" y="815"/>
              <a:ext cx="5091" cy="464"/>
            </a:xfrm>
            <a:prstGeom prst="rect">
              <a:avLst/>
            </a:prstGeom>
            <a:noFill/>
            <a:ln w="12700">
              <a:noFill/>
              <a:miter lim="800000"/>
              <a:headEnd/>
              <a:tailEnd/>
            </a:ln>
          </p:spPr>
          <p:txBody>
            <a:bodyPr lIns="0" tIns="0" rIns="0" bIns="0" anchor="ctr"/>
            <a:lstStyle/>
            <a:p>
              <a:r>
                <a:rPr lang="en-US" sz="2500" dirty="0" smtClean="0">
                  <a:ea typeface="Gill Sans" charset="0"/>
                  <a:cs typeface="Gill Sans" charset="0"/>
                </a:rPr>
                <a:t>Identify the forum discussion thread which is most likely to cause a student to correct misconception.  </a:t>
              </a:r>
              <a:endParaRPr lang="en-US" sz="2500" dirty="0">
                <a:ea typeface="Gill Sans" charset="0"/>
                <a:cs typeface="Gill Sans" charset="0"/>
              </a:endParaRPr>
            </a:p>
          </p:txBody>
        </p:sp>
      </p:grpSp>
      <p:sp>
        <p:nvSpPr>
          <p:cNvPr id="27" name="TextBox 26"/>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sp>
        <p:nvSpPr>
          <p:cNvPr id="29" name="Rectangle 28"/>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30" name="TextBox 29"/>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6513920" presetClass="entr" presetSubtype="8685256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6513920" presetClass="entr" presetSubtype="86852776"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2175818031"/>
              </p:ext>
            </p:extLst>
          </p:nvPr>
        </p:nvGraphicFramePr>
        <p:xfrm>
          <a:off x="2632586" y="1174226"/>
          <a:ext cx="3765536" cy="2510357"/>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7"/>
          <p:cNvGrpSpPr/>
          <p:nvPr/>
        </p:nvGrpSpPr>
        <p:grpSpPr>
          <a:xfrm>
            <a:off x="5357311" y="608119"/>
            <a:ext cx="2351663" cy="1966060"/>
            <a:chOff x="10714622" y="930497"/>
            <a:chExt cx="4703326" cy="3932120"/>
          </a:xfrm>
        </p:grpSpPr>
        <p:sp>
          <p:nvSpPr>
            <p:cNvPr id="11" name="Rectangle 10"/>
            <p:cNvSpPr/>
            <p:nvPr/>
          </p:nvSpPr>
          <p:spPr>
            <a:xfrm>
              <a:off x="11919243" y="2997250"/>
              <a:ext cx="2995744" cy="117861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Helvetica" pitchFamily="34" charset="0"/>
                </a:rPr>
                <a:t>    </a:t>
              </a:r>
              <a:endParaRPr lang="en-US" dirty="0">
                <a:latin typeface="Helvetica" pitchFamily="34" charset="0"/>
              </a:endParaRPr>
            </a:p>
          </p:txBody>
        </p:sp>
        <p:sp>
          <p:nvSpPr>
            <p:cNvPr id="12" name="TextBox 11"/>
            <p:cNvSpPr txBox="1"/>
            <p:nvPr/>
          </p:nvSpPr>
          <p:spPr>
            <a:xfrm>
              <a:off x="12067734" y="3117893"/>
              <a:ext cx="3014288" cy="1046440"/>
            </a:xfrm>
            <a:prstGeom prst="rect">
              <a:avLst/>
            </a:prstGeom>
            <a:noFill/>
          </p:spPr>
          <p:txBody>
            <a:bodyPr wrap="none" rtlCol="0">
              <a:spAutoFit/>
            </a:bodyPr>
            <a:lstStyle/>
            <a:p>
              <a:r>
                <a:rPr lang="en-US" sz="1400" dirty="0" smtClean="0">
                  <a:solidFill>
                    <a:schemeClr val="bg1"/>
                  </a:solidFill>
                  <a:latin typeface="Helvetica" pitchFamily="34" charset="0"/>
                  <a:cs typeface="Arial"/>
                </a:rPr>
                <a:t>In jobs requiring</a:t>
              </a:r>
              <a:br>
                <a:rPr lang="en-US" sz="1400" dirty="0" smtClean="0">
                  <a:solidFill>
                    <a:schemeClr val="bg1"/>
                  </a:solidFill>
                  <a:latin typeface="Helvetica" pitchFamily="34" charset="0"/>
                  <a:cs typeface="Arial"/>
                </a:rPr>
              </a:br>
              <a:r>
                <a:rPr lang="en-US" sz="1400" dirty="0" smtClean="0">
                  <a:solidFill>
                    <a:schemeClr val="bg1"/>
                  </a:solidFill>
                  <a:latin typeface="Helvetica" pitchFamily="34" charset="0"/>
                  <a:cs typeface="Arial"/>
                </a:rPr>
                <a:t>a college degree</a:t>
              </a:r>
              <a:endParaRPr lang="en-US" sz="1400" dirty="0">
                <a:solidFill>
                  <a:schemeClr val="bg1"/>
                </a:solidFill>
                <a:latin typeface="Helvetica" pitchFamily="34" charset="0"/>
                <a:cs typeface="Arial"/>
              </a:endParaRPr>
            </a:p>
          </p:txBody>
        </p:sp>
        <p:grpSp>
          <p:nvGrpSpPr>
            <p:cNvPr id="3" name="Group 6"/>
            <p:cNvGrpSpPr/>
            <p:nvPr/>
          </p:nvGrpSpPr>
          <p:grpSpPr>
            <a:xfrm>
              <a:off x="10714622" y="930497"/>
              <a:ext cx="4703326" cy="3932120"/>
              <a:chOff x="10714622" y="930497"/>
              <a:chExt cx="4703326" cy="3932120"/>
            </a:xfrm>
          </p:grpSpPr>
          <p:pic>
            <p:nvPicPr>
              <p:cNvPr id="9" name="Picture 8" descr="Labels_LightBlue.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714622" y="930497"/>
                <a:ext cx="3039706" cy="3932120"/>
              </a:xfrm>
              <a:prstGeom prst="rect">
                <a:avLst/>
              </a:prstGeom>
              <a:effectLst>
                <a:outerShdw blurRad="50800" dist="38100" dir="2700000" algn="tl" rotWithShape="0">
                  <a:srgbClr val="000000">
                    <a:alpha val="35000"/>
                  </a:srgbClr>
                </a:outerShdw>
              </a:effectLst>
            </p:spPr>
          </p:pic>
          <p:pic>
            <p:nvPicPr>
              <p:cNvPr id="13" name="Picture 12" descr="Cap.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789729" y="1670485"/>
                <a:ext cx="2628219" cy="1848662"/>
              </a:xfrm>
              <a:prstGeom prst="rect">
                <a:avLst/>
              </a:prstGeom>
            </p:spPr>
          </p:pic>
          <p:sp>
            <p:nvSpPr>
              <p:cNvPr id="10" name="TextBox 9"/>
              <p:cNvSpPr txBox="1"/>
              <p:nvPr/>
            </p:nvSpPr>
            <p:spPr>
              <a:xfrm>
                <a:off x="11248612" y="2102927"/>
                <a:ext cx="2505718" cy="1015662"/>
              </a:xfrm>
              <a:prstGeom prst="rect">
                <a:avLst/>
              </a:prstGeom>
              <a:noFill/>
            </p:spPr>
            <p:txBody>
              <a:bodyPr wrap="square" rtlCol="0">
                <a:spAutoFit/>
              </a:bodyPr>
              <a:lstStyle/>
              <a:p>
                <a:r>
                  <a:rPr lang="en-US" sz="2700" b="1" dirty="0" smtClean="0">
                    <a:solidFill>
                      <a:schemeClr val="bg1"/>
                    </a:solidFill>
                    <a:latin typeface="Helvetica" pitchFamily="34" charset="0"/>
                    <a:cs typeface="Rockwell"/>
                  </a:rPr>
                  <a:t>55.6%</a:t>
                </a:r>
                <a:endParaRPr lang="en-US" sz="2700" b="1" dirty="0">
                  <a:solidFill>
                    <a:schemeClr val="bg1"/>
                  </a:solidFill>
                  <a:latin typeface="Helvetica" pitchFamily="34" charset="0"/>
                  <a:cs typeface="Rockwell"/>
                </a:endParaRPr>
              </a:p>
            </p:txBody>
          </p:sp>
        </p:grpSp>
      </p:grpSp>
      <p:grpSp>
        <p:nvGrpSpPr>
          <p:cNvPr id="4" name="Group 1"/>
          <p:cNvGrpSpPr/>
          <p:nvPr/>
        </p:nvGrpSpPr>
        <p:grpSpPr>
          <a:xfrm>
            <a:off x="1685325" y="769385"/>
            <a:ext cx="2405762" cy="1744222"/>
            <a:chOff x="3370650" y="1253028"/>
            <a:chExt cx="4811523" cy="3488443"/>
          </a:xfrm>
        </p:grpSpPr>
        <p:sp>
          <p:nvSpPr>
            <p:cNvPr id="18" name="Rectangle 17"/>
            <p:cNvSpPr/>
            <p:nvPr/>
          </p:nvSpPr>
          <p:spPr>
            <a:xfrm>
              <a:off x="3370650" y="3031844"/>
              <a:ext cx="3521063" cy="1178616"/>
            </a:xfrm>
            <a:prstGeom prst="rect">
              <a:avLst/>
            </a:prstGeom>
            <a:solidFill>
              <a:srgbClr val="57AE9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Helvetica" pitchFamily="34" charset="0"/>
                </a:rPr>
                <a:t>    </a:t>
              </a:r>
              <a:endParaRPr lang="en-US" dirty="0">
                <a:latin typeface="Helvetica" pitchFamily="34" charset="0"/>
              </a:endParaRPr>
            </a:p>
          </p:txBody>
        </p:sp>
        <p:sp>
          <p:nvSpPr>
            <p:cNvPr id="19" name="TextBox 18"/>
            <p:cNvSpPr txBox="1"/>
            <p:nvPr/>
          </p:nvSpPr>
          <p:spPr>
            <a:xfrm>
              <a:off x="3460448" y="3176535"/>
              <a:ext cx="3610603" cy="1046440"/>
            </a:xfrm>
            <a:prstGeom prst="rect">
              <a:avLst/>
            </a:prstGeom>
            <a:noFill/>
          </p:spPr>
          <p:txBody>
            <a:bodyPr wrap="none" rtlCol="0">
              <a:spAutoFit/>
            </a:bodyPr>
            <a:lstStyle/>
            <a:p>
              <a:r>
                <a:rPr lang="en-US" sz="1400" dirty="0" smtClean="0">
                  <a:solidFill>
                    <a:schemeClr val="bg1"/>
                  </a:solidFill>
                  <a:latin typeface="Helvetica" pitchFamily="34" charset="0"/>
                  <a:cs typeface="Arial"/>
                </a:rPr>
                <a:t>In jobs not requiring </a:t>
              </a:r>
            </a:p>
            <a:p>
              <a:r>
                <a:rPr lang="en-US" sz="1400" dirty="0" smtClean="0">
                  <a:solidFill>
                    <a:schemeClr val="bg1"/>
                  </a:solidFill>
                  <a:latin typeface="Helvetica" pitchFamily="34" charset="0"/>
                  <a:cs typeface="Arial"/>
                </a:rPr>
                <a:t>a college degree</a:t>
              </a:r>
              <a:endParaRPr lang="en-US" sz="1400" dirty="0">
                <a:solidFill>
                  <a:schemeClr val="bg1"/>
                </a:solidFill>
                <a:latin typeface="Helvetica" pitchFamily="34" charset="0"/>
                <a:cs typeface="Arial"/>
              </a:endParaRPr>
            </a:p>
          </p:txBody>
        </p:sp>
        <p:pic>
          <p:nvPicPr>
            <p:cNvPr id="15" name="Picture 14" descr="Labels_green.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0707" y="1253028"/>
              <a:ext cx="2185085" cy="3488443"/>
            </a:xfrm>
            <a:prstGeom prst="rect">
              <a:avLst/>
            </a:prstGeom>
            <a:effectLst>
              <a:outerShdw blurRad="50800" dist="38100" dir="2700000" algn="tl" rotWithShape="0">
                <a:srgbClr val="000000">
                  <a:alpha val="26000"/>
                </a:srgbClr>
              </a:outerShdw>
            </a:effectLst>
          </p:spPr>
        </p:pic>
        <p:sp>
          <p:nvSpPr>
            <p:cNvPr id="17" name="TextBox 16"/>
            <p:cNvSpPr txBox="1"/>
            <p:nvPr/>
          </p:nvSpPr>
          <p:spPr>
            <a:xfrm flipH="1">
              <a:off x="5938417" y="2356448"/>
              <a:ext cx="2243756" cy="923330"/>
            </a:xfrm>
            <a:prstGeom prst="rect">
              <a:avLst/>
            </a:prstGeom>
            <a:noFill/>
          </p:spPr>
          <p:txBody>
            <a:bodyPr wrap="square" rtlCol="0">
              <a:spAutoFit/>
            </a:bodyPr>
            <a:lstStyle/>
            <a:p>
              <a:r>
                <a:rPr lang="en-US" sz="2400" b="1" dirty="0" smtClean="0">
                  <a:solidFill>
                    <a:schemeClr val="bg1"/>
                  </a:solidFill>
                  <a:latin typeface="Helvetica" pitchFamily="34" charset="0"/>
                  <a:cs typeface="Rockwell"/>
                </a:rPr>
                <a:t>22%</a:t>
              </a:r>
              <a:endParaRPr lang="en-US" sz="2400" b="1" dirty="0">
                <a:solidFill>
                  <a:schemeClr val="bg1"/>
                </a:solidFill>
                <a:latin typeface="Helvetica" pitchFamily="34" charset="0"/>
                <a:cs typeface="Rockwell"/>
              </a:endParaRPr>
            </a:p>
          </p:txBody>
        </p:sp>
      </p:grpSp>
      <p:grpSp>
        <p:nvGrpSpPr>
          <p:cNvPr id="5" name="Group 4"/>
          <p:cNvGrpSpPr/>
          <p:nvPr/>
        </p:nvGrpSpPr>
        <p:grpSpPr>
          <a:xfrm>
            <a:off x="2428417" y="1942864"/>
            <a:ext cx="1475814" cy="1948093"/>
            <a:chOff x="4856833" y="3599986"/>
            <a:chExt cx="2951627" cy="3896186"/>
          </a:xfrm>
        </p:grpSpPr>
        <p:grpSp>
          <p:nvGrpSpPr>
            <p:cNvPr id="7" name="Group 3"/>
            <p:cNvGrpSpPr/>
            <p:nvPr/>
          </p:nvGrpSpPr>
          <p:grpSpPr>
            <a:xfrm>
              <a:off x="4856833" y="5553897"/>
              <a:ext cx="2446492" cy="764353"/>
              <a:chOff x="4856833" y="5553897"/>
              <a:chExt cx="2446492" cy="764353"/>
            </a:xfrm>
          </p:grpSpPr>
          <p:sp>
            <p:nvSpPr>
              <p:cNvPr id="24" name="Rectangle 23"/>
              <p:cNvSpPr/>
              <p:nvPr/>
            </p:nvSpPr>
            <p:spPr>
              <a:xfrm>
                <a:off x="4856833" y="5553897"/>
                <a:ext cx="2435770" cy="764353"/>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25" name="TextBox 24"/>
              <p:cNvSpPr txBox="1"/>
              <p:nvPr/>
            </p:nvSpPr>
            <p:spPr>
              <a:xfrm>
                <a:off x="5042449" y="5662497"/>
                <a:ext cx="2260876" cy="615553"/>
              </a:xfrm>
              <a:prstGeom prst="rect">
                <a:avLst/>
              </a:prstGeom>
              <a:noFill/>
            </p:spPr>
            <p:txBody>
              <a:bodyPr wrap="none" rtlCol="0">
                <a:spAutoFit/>
              </a:bodyPr>
              <a:lstStyle/>
              <a:p>
                <a:r>
                  <a:rPr lang="en-US" sz="1400" dirty="0" smtClean="0">
                    <a:solidFill>
                      <a:srgbClr val="FFFFFF"/>
                    </a:solidFill>
                    <a:latin typeface="Helvetica" pitchFamily="34" charset="0"/>
                    <a:cs typeface="Arial"/>
                  </a:rPr>
                  <a:t>Not working</a:t>
                </a:r>
                <a:endParaRPr lang="en-US" sz="1400" dirty="0">
                  <a:solidFill>
                    <a:srgbClr val="FFFFFF"/>
                  </a:solidFill>
                  <a:latin typeface="Helvetica" pitchFamily="34" charset="0"/>
                  <a:cs typeface="Arial"/>
                </a:endParaRPr>
              </a:p>
            </p:txBody>
          </p:sp>
        </p:grpSp>
        <p:grpSp>
          <p:nvGrpSpPr>
            <p:cNvPr id="8" name="Group 2"/>
            <p:cNvGrpSpPr/>
            <p:nvPr/>
          </p:nvGrpSpPr>
          <p:grpSpPr>
            <a:xfrm>
              <a:off x="5058373" y="3599986"/>
              <a:ext cx="2750087" cy="3896186"/>
              <a:chOff x="5058373" y="3599986"/>
              <a:chExt cx="2750087" cy="3896186"/>
            </a:xfrm>
          </p:grpSpPr>
          <p:pic>
            <p:nvPicPr>
              <p:cNvPr id="21" name="Picture 20" descr="Labels_Red.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058373" y="3599986"/>
                <a:ext cx="2750087" cy="3896186"/>
              </a:xfrm>
              <a:prstGeom prst="rect">
                <a:avLst/>
              </a:prstGeom>
              <a:effectLst>
                <a:outerShdw blurRad="50800" dist="38100" dir="2700000" algn="tl" rotWithShape="0">
                  <a:srgbClr val="000000">
                    <a:alpha val="32000"/>
                  </a:srgbClr>
                </a:outerShdw>
              </a:effectLst>
            </p:spPr>
          </p:pic>
          <p:sp>
            <p:nvSpPr>
              <p:cNvPr id="23" name="TextBox 22"/>
              <p:cNvSpPr txBox="1"/>
              <p:nvPr/>
            </p:nvSpPr>
            <p:spPr>
              <a:xfrm>
                <a:off x="5352411" y="4825204"/>
                <a:ext cx="2116605" cy="923330"/>
              </a:xfrm>
              <a:prstGeom prst="rect">
                <a:avLst/>
              </a:prstGeom>
              <a:noFill/>
            </p:spPr>
            <p:txBody>
              <a:bodyPr wrap="none" rtlCol="0">
                <a:spAutoFit/>
              </a:bodyPr>
              <a:lstStyle/>
              <a:p>
                <a:r>
                  <a:rPr lang="en-US" sz="2400" b="1" dirty="0" smtClean="0">
                    <a:solidFill>
                      <a:schemeClr val="bg1"/>
                    </a:solidFill>
                    <a:latin typeface="Helvetica" pitchFamily="34" charset="0"/>
                    <a:cs typeface="Rockwell"/>
                  </a:rPr>
                  <a:t>22.4%</a:t>
                </a:r>
                <a:endParaRPr lang="en-US" sz="2400" b="1" dirty="0">
                  <a:solidFill>
                    <a:schemeClr val="bg1"/>
                  </a:solidFill>
                  <a:latin typeface="Helvetica" pitchFamily="34" charset="0"/>
                  <a:cs typeface="Rockwell"/>
                </a:endParaRPr>
              </a:p>
            </p:txBody>
          </p:sp>
        </p:grpSp>
      </p:grpSp>
      <p:sp>
        <p:nvSpPr>
          <p:cNvPr id="33" name="Rectangle 32"/>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34" name="TextBox 33"/>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Opportunity</a:t>
            </a:r>
            <a:endParaRPr lang="en-US" sz="2400" b="1" dirty="0">
              <a:solidFill>
                <a:schemeClr val="bg1"/>
              </a:solidFill>
              <a:latin typeface="Helvetica" pitchFamily="34" charset="0"/>
              <a:cs typeface="Rockwell"/>
            </a:endParaRPr>
          </a:p>
        </p:txBody>
      </p:sp>
      <p:sp>
        <p:nvSpPr>
          <p:cNvPr id="16" name="Rectangle 15"/>
          <p:cNvSpPr/>
          <p:nvPr/>
        </p:nvSpPr>
        <p:spPr>
          <a:xfrm>
            <a:off x="343271" y="4271001"/>
            <a:ext cx="7519459" cy="184666"/>
          </a:xfrm>
          <a:prstGeom prst="rect">
            <a:avLst/>
          </a:prstGeom>
        </p:spPr>
        <p:txBody>
          <a:bodyPr wrap="square" lIns="45720" tIns="22860" rIns="45720" bIns="22860">
            <a:spAutoFit/>
          </a:bodyPr>
          <a:lstStyle/>
          <a:p>
            <a:r>
              <a:rPr lang="en-US" sz="900" b="1" dirty="0">
                <a:solidFill>
                  <a:srgbClr val="1B2E45"/>
                </a:solidFill>
                <a:latin typeface="Arial"/>
                <a:cs typeface="Arial"/>
              </a:rPr>
              <a:t>Source</a:t>
            </a:r>
            <a:r>
              <a:rPr lang="en-US" sz="900" b="1" dirty="0" smtClean="0">
                <a:solidFill>
                  <a:srgbClr val="1B2E45"/>
                </a:solidFill>
                <a:latin typeface="Arial"/>
                <a:cs typeface="Arial"/>
              </a:rPr>
              <a:t>:</a:t>
            </a:r>
            <a:r>
              <a:rPr lang="en-US" sz="900" dirty="0" smtClean="0">
                <a:solidFill>
                  <a:srgbClr val="1B2E45"/>
                </a:solidFill>
                <a:latin typeface="Arial"/>
                <a:cs typeface="Arial"/>
              </a:rPr>
              <a:t> "A College Degree, but Not a College Job."  (A. Sum, </a:t>
            </a:r>
            <a:r>
              <a:rPr lang="en-US" sz="900" i="1" dirty="0" smtClean="0">
                <a:solidFill>
                  <a:srgbClr val="1B2E45"/>
                </a:solidFill>
                <a:latin typeface="Arial"/>
                <a:cs typeface="Arial"/>
              </a:rPr>
              <a:t>New </a:t>
            </a:r>
            <a:r>
              <a:rPr lang="en-US" sz="900" i="1" dirty="0">
                <a:solidFill>
                  <a:srgbClr val="1B2E45"/>
                </a:solidFill>
                <a:latin typeface="Arial"/>
                <a:cs typeface="Arial"/>
              </a:rPr>
              <a:t>York </a:t>
            </a:r>
            <a:r>
              <a:rPr lang="en-US" sz="900" i="1" dirty="0" smtClean="0">
                <a:solidFill>
                  <a:srgbClr val="1B2E45"/>
                </a:solidFill>
                <a:latin typeface="Arial"/>
                <a:cs typeface="Arial"/>
              </a:rPr>
              <a:t>Times,</a:t>
            </a:r>
            <a:r>
              <a:rPr lang="en-US" sz="900" dirty="0" smtClean="0">
                <a:solidFill>
                  <a:srgbClr val="1B2E45"/>
                </a:solidFill>
                <a:latin typeface="Arial"/>
                <a:cs typeface="Arial"/>
              </a:rPr>
              <a:t>19 </a:t>
            </a:r>
            <a:r>
              <a:rPr lang="en-US" sz="900" dirty="0">
                <a:solidFill>
                  <a:srgbClr val="1B2E45"/>
                </a:solidFill>
                <a:latin typeface="Arial"/>
                <a:cs typeface="Arial"/>
              </a:rPr>
              <a:t>May </a:t>
            </a:r>
            <a:r>
              <a:rPr lang="en-US" sz="900" dirty="0" smtClean="0">
                <a:solidFill>
                  <a:srgbClr val="1B2E45"/>
                </a:solidFill>
                <a:latin typeface="Arial"/>
                <a:cs typeface="Arial"/>
              </a:rPr>
              <a:t>2011)</a:t>
            </a:r>
            <a:endParaRPr lang="en-US" sz="900" dirty="0">
              <a:solidFill>
                <a:srgbClr val="1B2E45"/>
              </a:solidFill>
              <a:latin typeface="Arial"/>
              <a:cs typeface="Arial"/>
            </a:endParaRPr>
          </a:p>
        </p:txBody>
      </p:sp>
    </p:spTree>
    <p:extLst>
      <p:ext uri="{BB962C8B-B14F-4D97-AF65-F5344CB8AC3E}">
        <p14:creationId xmlns:p14="http://schemas.microsoft.com/office/powerpoint/2010/main" val="943732862"/>
      </p:ext>
    </p:extLst>
  </p:cSld>
  <p:clrMapOvr>
    <a:masterClrMapping/>
  </p:clrMapOvr>
  <p:transition advTm="30391"/>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9" name="Picture 13"/>
          <p:cNvPicPr>
            <a:picLocks noChangeAspect="1" noChangeArrowheads="1"/>
          </p:cNvPicPr>
          <p:nvPr/>
        </p:nvPicPr>
        <p:blipFill>
          <a:blip r:embed="rId2" cstate="print"/>
          <a:srcRect l="1177"/>
          <a:stretch>
            <a:fillRect/>
          </a:stretch>
        </p:blipFill>
        <p:spPr bwMode="auto">
          <a:xfrm>
            <a:off x="2438400" y="1428750"/>
            <a:ext cx="5634543" cy="2590800"/>
          </a:xfrm>
          <a:prstGeom prst="rect">
            <a:avLst/>
          </a:prstGeom>
          <a:ln>
            <a:noFill/>
          </a:ln>
          <a:effectLst>
            <a:outerShdw blurRad="292100" dist="139700" dir="2700000" algn="tl" rotWithShape="0">
              <a:srgbClr val="333333">
                <a:alpha val="65000"/>
              </a:srgbClr>
            </a:outerShdw>
          </a:effectLst>
        </p:spPr>
      </p:pic>
      <p:pic>
        <p:nvPicPr>
          <p:cNvPr id="1031"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82806" t="84977" b="9014"/>
          <a:stretch/>
        </p:blipFill>
        <p:spPr bwMode="auto">
          <a:xfrm>
            <a:off x="7108466" y="3629856"/>
            <a:ext cx="968734" cy="1558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819" name="Rectangle 2"/>
          <p:cNvSpPr>
            <a:spLocks/>
          </p:cNvSpPr>
          <p:nvPr/>
        </p:nvSpPr>
        <p:spPr bwMode="auto">
          <a:xfrm>
            <a:off x="228600" y="153710"/>
            <a:ext cx="5715000" cy="1107996"/>
          </a:xfrm>
          <a:prstGeom prst="rect">
            <a:avLst/>
          </a:prstGeom>
          <a:noFill/>
          <a:ln w="12700">
            <a:noFill/>
            <a:miter lim="800000"/>
            <a:headEnd/>
            <a:tailEnd/>
          </a:ln>
        </p:spPr>
        <p:txBody>
          <a:bodyPr wrap="square" lIns="0" tIns="0" rIns="0" bIns="0" anchor="ctr">
            <a:spAutoFit/>
          </a:bodyPr>
          <a:lstStyle/>
          <a:p>
            <a:pPr algn="l"/>
            <a:r>
              <a:rPr lang="en-US" dirty="0" smtClean="0">
                <a:solidFill>
                  <a:srgbClr val="191919"/>
                </a:solidFill>
                <a:latin typeface="+mj-lt"/>
                <a:cs typeface="Arial" charset="0"/>
                <a:sym typeface="Arial" charset="0"/>
              </a:rPr>
              <a:t>Most helpful forum discussion thread: </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if </a:t>
            </a:r>
            <a:r>
              <a:rPr lang="en-US" dirty="0">
                <a:solidFill>
                  <a:srgbClr val="191919"/>
                </a:solidFill>
                <a:latin typeface="+mj-lt"/>
                <a:cs typeface="Arial" charset="0"/>
                <a:sym typeface="Arial" charset="0"/>
              </a:rPr>
              <a:t>viewed: </a:t>
            </a:r>
            <a:r>
              <a:rPr lang="en-US" dirty="0" smtClean="0">
                <a:solidFill>
                  <a:srgbClr val="191919"/>
                </a:solidFill>
                <a:latin typeface="+mj-lt"/>
                <a:cs typeface="Arial" charset="0"/>
                <a:sym typeface="Arial" charset="0"/>
              </a:rPr>
              <a:t>64%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Chance of correcting misconception </a:t>
            </a:r>
            <a:r>
              <a:rPr lang="en-US" dirty="0">
                <a:solidFill>
                  <a:srgbClr val="191919"/>
                </a:solidFill>
                <a:latin typeface="+mj-lt"/>
                <a:cs typeface="Arial" charset="0"/>
                <a:sym typeface="Arial" charset="0"/>
              </a:rPr>
              <a:t>if not viewed: </a:t>
            </a:r>
            <a:r>
              <a:rPr lang="en-US" dirty="0" smtClean="0">
                <a:solidFill>
                  <a:srgbClr val="191919"/>
                </a:solidFill>
                <a:latin typeface="+mj-lt"/>
                <a:cs typeface="Arial" charset="0"/>
                <a:sym typeface="Arial" charset="0"/>
              </a:rPr>
              <a:t>34%</a:t>
            </a:r>
            <a:endParaRPr lang="en-US" dirty="0">
              <a:solidFill>
                <a:srgbClr val="191919"/>
              </a:solidFill>
              <a:latin typeface="+mj-lt"/>
              <a:cs typeface="Arial" charset="0"/>
              <a:sym typeface="Arial" charset="0"/>
            </a:endParaRPr>
          </a:p>
          <a:p>
            <a:pPr algn="l"/>
            <a:r>
              <a:rPr lang="en-US" dirty="0">
                <a:solidFill>
                  <a:srgbClr val="191919"/>
                </a:solidFill>
                <a:latin typeface="+mj-lt"/>
                <a:cs typeface="Arial" charset="0"/>
                <a:sym typeface="Arial" charset="0"/>
              </a:rPr>
              <a:t> </a:t>
            </a:r>
            <a:r>
              <a:rPr lang="en-US" dirty="0" smtClean="0">
                <a:solidFill>
                  <a:srgbClr val="191919"/>
                </a:solidFill>
                <a:latin typeface="+mj-lt"/>
                <a:cs typeface="Arial" charset="0"/>
                <a:sym typeface="Arial" charset="0"/>
              </a:rPr>
              <a:t>- </a:t>
            </a:r>
            <a:r>
              <a:rPr lang="en-US" dirty="0">
                <a:solidFill>
                  <a:srgbClr val="191919"/>
                </a:solidFill>
                <a:latin typeface="+mj-lt"/>
                <a:cs typeface="Arial" charset="0"/>
                <a:sym typeface="Arial" charset="0"/>
              </a:rPr>
              <a:t>I</a:t>
            </a:r>
            <a:r>
              <a:rPr lang="en-US" dirty="0" smtClean="0">
                <a:solidFill>
                  <a:srgbClr val="191919"/>
                </a:solidFill>
                <a:latin typeface="+mj-lt"/>
                <a:cs typeface="Arial" charset="0"/>
                <a:sym typeface="Arial" charset="0"/>
              </a:rPr>
              <a:t>mprovement </a:t>
            </a:r>
            <a:r>
              <a:rPr lang="en-US" dirty="0">
                <a:solidFill>
                  <a:srgbClr val="191919"/>
                </a:solidFill>
                <a:latin typeface="+mj-lt"/>
                <a:cs typeface="Arial" charset="0"/>
                <a:sym typeface="Arial" charset="0"/>
              </a:rPr>
              <a:t>by viewing: </a:t>
            </a:r>
            <a:r>
              <a:rPr lang="en-US" dirty="0" smtClean="0">
                <a:solidFill>
                  <a:srgbClr val="191919"/>
                </a:solidFill>
                <a:latin typeface="+mj-lt"/>
                <a:cs typeface="Arial" charset="0"/>
                <a:sym typeface="Arial" charset="0"/>
              </a:rPr>
              <a:t>30% </a:t>
            </a:r>
            <a:endParaRPr lang="en-US" dirty="0">
              <a:solidFill>
                <a:srgbClr val="191919"/>
              </a:solidFill>
              <a:latin typeface="+mj-lt"/>
              <a:cs typeface="Arial" charset="0"/>
              <a:sym typeface="Arial" charset="0"/>
            </a:endParaRPr>
          </a:p>
        </p:txBody>
      </p:sp>
      <p:sp>
        <p:nvSpPr>
          <p:cNvPr id="9"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12" name="Rectangle 11"/>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TextBox 12"/>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What helped the most?</a:t>
            </a:r>
            <a:endParaRPr lang="en-US" sz="2400" b="1" dirty="0">
              <a:solidFill>
                <a:schemeClr val="bg1"/>
              </a:solidFill>
              <a:latin typeface="Helvetica" pitchFamily="34" charset="0"/>
              <a:cs typeface="Rockwell"/>
            </a:endParaRPr>
          </a:p>
        </p:txBody>
      </p:sp>
      <p:sp>
        <p:nvSpPr>
          <p:cNvPr id="14" name="TextBox 13"/>
          <p:cNvSpPr txBox="1"/>
          <p:nvPr/>
        </p:nvSpPr>
        <p:spPr>
          <a:xfrm>
            <a:off x="7640355" y="4094417"/>
            <a:ext cx="1428596" cy="369332"/>
          </a:xfrm>
          <a:prstGeom prst="rect">
            <a:avLst/>
          </a:prstGeom>
          <a:noFill/>
        </p:spPr>
        <p:txBody>
          <a:bodyPr wrap="none" rtlCol="0">
            <a:spAutoFit/>
          </a:bodyPr>
          <a:lstStyle/>
          <a:p>
            <a:r>
              <a:rPr lang="en-US" dirty="0" smtClean="0"/>
              <a:t>[Jon Huang]</a:t>
            </a:r>
            <a:endParaRPr lang="en-US" dirty="0"/>
          </a:p>
        </p:txBody>
      </p:sp>
      <p:pic>
        <p:nvPicPr>
          <p:cNvPr id="18" name="Picture 7" descr="\\vmware-host\Shared Folders\Desktop\Picture6.pn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5892" t="42006" r="1944" b="52205"/>
          <a:stretch/>
        </p:blipFill>
        <p:spPr bwMode="auto">
          <a:xfrm>
            <a:off x="6742706" y="2512071"/>
            <a:ext cx="1248769" cy="1501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rrorplot_real_ForGraph.png"/>
          <p:cNvPicPr>
            <a:picLocks noChangeAspect="1"/>
          </p:cNvPicPr>
          <p:nvPr/>
        </p:nvPicPr>
        <p:blipFill>
          <a:blip r:embed="rId4" cstate="print"/>
          <a:srcRect l="6676" t="3597" b="5461"/>
          <a:stretch>
            <a:fillRect/>
          </a:stretch>
        </p:blipFill>
        <p:spPr>
          <a:xfrm>
            <a:off x="3866265" y="418506"/>
            <a:ext cx="3982335" cy="3810199"/>
          </a:xfrm>
          <a:prstGeom prst="rect">
            <a:avLst/>
          </a:prstGeom>
        </p:spPr>
      </p:pic>
      <p:sp>
        <p:nvSpPr>
          <p:cNvPr id="7" name="Rectangle 6"/>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cxnSp>
        <p:nvCxnSpPr>
          <p:cNvPr id="10" name="Straight Connector 9"/>
          <p:cNvCxnSpPr/>
          <p:nvPr/>
        </p:nvCxnSpPr>
        <p:spPr>
          <a:xfrm>
            <a:off x="3866265" y="4228705"/>
            <a:ext cx="3982335" cy="794"/>
          </a:xfrm>
          <a:prstGeom prst="line">
            <a:avLst/>
          </a:prstGeom>
          <a:ln w="76200" cmpd="sng">
            <a:solidFill>
              <a:srgbClr val="1A345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1952539" y="2327036"/>
            <a:ext cx="3822255" cy="5196"/>
          </a:xfrm>
          <a:prstGeom prst="line">
            <a:avLst/>
          </a:prstGeom>
          <a:ln w="28575" cmpd="sng">
            <a:solidFill>
              <a:srgbClr val="1A345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4800" y="1581150"/>
            <a:ext cx="3124200" cy="923330"/>
          </a:xfrm>
          <a:prstGeom prst="rect">
            <a:avLst/>
          </a:prstGeom>
          <a:noFill/>
        </p:spPr>
        <p:txBody>
          <a:bodyPr wrap="square" rtlCol="0">
            <a:spAutoFit/>
          </a:bodyPr>
          <a:lstStyle/>
          <a:p>
            <a:r>
              <a:rPr lang="en-US" dirty="0" smtClean="0"/>
              <a:t>Wrong answers submitted for machine learning</a:t>
            </a:r>
            <a:r>
              <a:rPr lang="en-US" dirty="0"/>
              <a:t> </a:t>
            </a:r>
            <a:r>
              <a:rPr lang="en-US" dirty="0" smtClean="0"/>
              <a:t>class </a:t>
            </a:r>
          </a:p>
          <a:p>
            <a:r>
              <a:rPr lang="en-US" dirty="0" smtClean="0"/>
              <a:t>programming assignment</a:t>
            </a:r>
          </a:p>
        </p:txBody>
      </p:sp>
    </p:spTree>
    <p:custDataLst>
      <p:tags r:id="rId1"/>
    </p:custDataLst>
    <p:extLst>
      <p:ext uri="{BB962C8B-B14F-4D97-AF65-F5344CB8AC3E}">
        <p14:creationId xmlns:p14="http://schemas.microsoft.com/office/powerpoint/2010/main" val="148091854"/>
      </p:ext>
    </p:extLst>
  </p:cSld>
  <p:clrMapOvr>
    <a:masterClrMapping/>
  </p:clrMapOvr>
  <p:transition spd="med" advTm="655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2572153" y="-216403"/>
            <a:ext cx="9144000" cy="5143500"/>
          </a:xfrm>
          <a:prstGeom prst="rect">
            <a:avLst/>
          </a:prstGeom>
        </p:spPr>
      </p:pic>
      <p:pic>
        <p:nvPicPr>
          <p:cNvPr id="42" name="Picture 41"/>
          <p:cNvPicPr>
            <a:picLocks noChangeAspect="1"/>
          </p:cNvPicPr>
          <p:nvPr/>
        </p:nvPicPr>
        <p:blipFill>
          <a:blip r:embed="rId4"/>
          <a:stretch>
            <a:fillRect/>
          </a:stretch>
        </p:blipFill>
        <p:spPr>
          <a:xfrm>
            <a:off x="2572153" y="-216403"/>
            <a:ext cx="9144000" cy="5143500"/>
          </a:xfrm>
          <a:prstGeom prst="rect">
            <a:avLst/>
          </a:prstGeom>
        </p:spPr>
      </p:pic>
      <p:pic>
        <p:nvPicPr>
          <p:cNvPr id="35" name="Picture 34"/>
          <p:cNvPicPr>
            <a:picLocks noChangeAspect="1"/>
          </p:cNvPicPr>
          <p:nvPr/>
        </p:nvPicPr>
        <p:blipFill>
          <a:blip r:embed="rId5"/>
          <a:stretch>
            <a:fillRect/>
          </a:stretch>
        </p:blipFill>
        <p:spPr>
          <a:xfrm>
            <a:off x="2572153" y="-214949"/>
            <a:ext cx="9144000" cy="5143500"/>
          </a:xfrm>
          <a:prstGeom prst="rect">
            <a:avLst/>
          </a:prstGeom>
          <a:ln>
            <a:noFill/>
          </a:ln>
        </p:spPr>
      </p:pic>
      <p:sp>
        <p:nvSpPr>
          <p:cNvPr id="45" name="Rectangle 4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GreenLine.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796" y="659131"/>
            <a:ext cx="6354366" cy="3574331"/>
          </a:xfrm>
          <a:prstGeom prst="rect">
            <a:avLst/>
          </a:prstGeom>
        </p:spPr>
      </p:pic>
      <p:pic>
        <p:nvPicPr>
          <p:cNvPr id="9" name="Picture 8" descr="BlueLine.ai"/>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104" y="1109691"/>
            <a:ext cx="6354366" cy="3574331"/>
          </a:xfrm>
          <a:prstGeom prst="rect">
            <a:avLst/>
          </a:prstGeom>
        </p:spPr>
      </p:pic>
      <p:pic>
        <p:nvPicPr>
          <p:cNvPr id="7" name="Picture 6" descr="RedLine.a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072" y="916422"/>
            <a:ext cx="6354366" cy="3574331"/>
          </a:xfrm>
          <a:prstGeom prst="rect">
            <a:avLst/>
          </a:prstGeom>
        </p:spPr>
      </p:pic>
      <p:cxnSp>
        <p:nvCxnSpPr>
          <p:cNvPr id="15" name="Straight Connector 14"/>
          <p:cNvCxnSpPr/>
          <p:nvPr/>
        </p:nvCxnSpPr>
        <p:spPr>
          <a:xfrm flipH="1" flipV="1">
            <a:off x="1315536" y="1374283"/>
            <a:ext cx="1" cy="2103184"/>
          </a:xfrm>
          <a:prstGeom prst="line">
            <a:avLst/>
          </a:prstGeom>
          <a:ln w="19050">
            <a:solidFill>
              <a:srgbClr val="193353"/>
            </a:solidFill>
            <a:prstDash val="dot"/>
          </a:ln>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3889106" y="418288"/>
            <a:ext cx="1458748" cy="1762837"/>
            <a:chOff x="7255127" y="1612900"/>
            <a:chExt cx="2917495" cy="3525674"/>
          </a:xfrm>
        </p:grpSpPr>
        <p:pic>
          <p:nvPicPr>
            <p:cNvPr id="6" name="Picture 5" descr="Labels_green.ai"/>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7255127" y="1612900"/>
              <a:ext cx="2917495" cy="3525674"/>
            </a:xfrm>
            <a:prstGeom prst="rect">
              <a:avLst/>
            </a:prstGeom>
          </p:spPr>
        </p:pic>
        <p:sp>
          <p:nvSpPr>
            <p:cNvPr id="24" name="TextBox 23"/>
            <p:cNvSpPr txBox="1"/>
            <p:nvPr/>
          </p:nvSpPr>
          <p:spPr>
            <a:xfrm>
              <a:off x="8043901" y="2744384"/>
              <a:ext cx="1818445" cy="861774"/>
            </a:xfrm>
            <a:prstGeom prst="rect">
              <a:avLst/>
            </a:prstGeom>
            <a:noFill/>
          </p:spPr>
          <p:txBody>
            <a:bodyPr wrap="none" rtlCol="0">
              <a:spAutoFit/>
            </a:bodyPr>
            <a:lstStyle/>
            <a:p>
              <a:r>
                <a:rPr lang="en-US" sz="1100" b="1" dirty="0">
                  <a:solidFill>
                    <a:schemeClr val="bg1"/>
                  </a:solidFill>
                  <a:latin typeface="Rockwell"/>
                  <a:cs typeface="Rockwell"/>
                </a:rPr>
                <a:t>Individual</a:t>
              </a:r>
            </a:p>
            <a:p>
              <a:r>
                <a:rPr lang="en-US" sz="1100" b="1" dirty="0">
                  <a:solidFill>
                    <a:schemeClr val="bg1"/>
                  </a:solidFill>
                  <a:latin typeface="Rockwell"/>
                  <a:cs typeface="Rockwell"/>
                </a:rPr>
                <a:t>Tutoring</a:t>
              </a:r>
            </a:p>
          </p:txBody>
        </p:sp>
      </p:grpSp>
      <p:grpSp>
        <p:nvGrpSpPr>
          <p:cNvPr id="34" name="Group 33"/>
          <p:cNvGrpSpPr/>
          <p:nvPr/>
        </p:nvGrpSpPr>
        <p:grpSpPr>
          <a:xfrm>
            <a:off x="435300" y="2135573"/>
            <a:ext cx="1598753" cy="1598753"/>
            <a:chOff x="347514" y="5047471"/>
            <a:chExt cx="3197506" cy="3197506"/>
          </a:xfrm>
        </p:grpSpPr>
        <p:pic>
          <p:nvPicPr>
            <p:cNvPr id="12" name="Picture 11" descr="Labels_LightBlue.ai"/>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7514" y="5047471"/>
              <a:ext cx="3197506" cy="3197506"/>
            </a:xfrm>
            <a:prstGeom prst="rect">
              <a:avLst/>
            </a:prstGeom>
          </p:spPr>
        </p:pic>
        <p:sp>
          <p:nvSpPr>
            <p:cNvPr id="18" name="TextBox 17"/>
            <p:cNvSpPr txBox="1"/>
            <p:nvPr/>
          </p:nvSpPr>
          <p:spPr>
            <a:xfrm>
              <a:off x="1183054" y="6200259"/>
              <a:ext cx="1430520" cy="523220"/>
            </a:xfrm>
            <a:prstGeom prst="rect">
              <a:avLst/>
            </a:prstGeom>
            <a:noFill/>
          </p:spPr>
          <p:txBody>
            <a:bodyPr wrap="none" rtlCol="0">
              <a:spAutoFit/>
            </a:bodyPr>
            <a:lstStyle/>
            <a:p>
              <a:r>
                <a:rPr lang="en-US" sz="1100" b="1" dirty="0">
                  <a:solidFill>
                    <a:schemeClr val="bg1"/>
                  </a:solidFill>
                  <a:latin typeface="Rockwell"/>
                  <a:cs typeface="Rockwell"/>
                </a:rPr>
                <a:t>Lecture</a:t>
              </a:r>
            </a:p>
          </p:txBody>
        </p:sp>
      </p:grpSp>
      <p:sp>
        <p:nvSpPr>
          <p:cNvPr id="11" name="Rectangle 10"/>
          <p:cNvSpPr/>
          <p:nvPr/>
        </p:nvSpPr>
        <p:spPr>
          <a:xfrm>
            <a:off x="1310305" y="3477466"/>
            <a:ext cx="3373442" cy="76747"/>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grpSp>
        <p:nvGrpSpPr>
          <p:cNvPr id="32" name="Group 31"/>
          <p:cNvGrpSpPr/>
          <p:nvPr/>
        </p:nvGrpSpPr>
        <p:grpSpPr>
          <a:xfrm>
            <a:off x="1544886" y="986857"/>
            <a:ext cx="1948093" cy="1948093"/>
            <a:chOff x="2566687" y="2750038"/>
            <a:chExt cx="3896186" cy="3896186"/>
          </a:xfrm>
        </p:grpSpPr>
        <p:pic>
          <p:nvPicPr>
            <p:cNvPr id="13" name="Picture 12" descr="Labels_Red.ai"/>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566687" y="2750038"/>
              <a:ext cx="3896186" cy="3896186"/>
            </a:xfrm>
            <a:prstGeom prst="rect">
              <a:avLst/>
            </a:prstGeom>
          </p:spPr>
        </p:pic>
        <p:sp>
          <p:nvSpPr>
            <p:cNvPr id="22" name="TextBox 21"/>
            <p:cNvSpPr txBox="1"/>
            <p:nvPr/>
          </p:nvSpPr>
          <p:spPr>
            <a:xfrm>
              <a:off x="3083665" y="4228928"/>
              <a:ext cx="2850780" cy="523220"/>
            </a:xfrm>
            <a:prstGeom prst="rect">
              <a:avLst/>
            </a:prstGeom>
            <a:noFill/>
          </p:spPr>
          <p:txBody>
            <a:bodyPr wrap="none" rtlCol="0">
              <a:spAutoFit/>
            </a:bodyPr>
            <a:lstStyle/>
            <a:p>
              <a:r>
                <a:rPr lang="en-US" sz="1100" b="1" dirty="0">
                  <a:solidFill>
                    <a:schemeClr val="bg1"/>
                  </a:solidFill>
                  <a:latin typeface="Rockwell"/>
                  <a:cs typeface="Rockwell"/>
                </a:rPr>
                <a:t>Mastery Learning</a:t>
              </a:r>
            </a:p>
          </p:txBody>
        </p:sp>
      </p:grpSp>
      <p:sp>
        <p:nvSpPr>
          <p:cNvPr id="5" name="TextBox 4"/>
          <p:cNvSpPr txBox="1"/>
          <p:nvPr/>
        </p:nvSpPr>
        <p:spPr>
          <a:xfrm>
            <a:off x="2034053" y="3569674"/>
            <a:ext cx="1748868" cy="261610"/>
          </a:xfrm>
          <a:prstGeom prst="rect">
            <a:avLst/>
          </a:prstGeom>
          <a:noFill/>
        </p:spPr>
        <p:txBody>
          <a:bodyPr wrap="square" lIns="45720" tIns="22860" rIns="45720" bIns="22860" rtlCol="0">
            <a:spAutoFit/>
          </a:bodyPr>
          <a:lstStyle/>
          <a:p>
            <a:r>
              <a:rPr lang="en-US" sz="1400" b="1" dirty="0">
                <a:solidFill>
                  <a:srgbClr val="193353"/>
                </a:solidFill>
                <a:latin typeface="Arial"/>
                <a:cs typeface="Arial"/>
              </a:rPr>
              <a:t>Achievement Score</a:t>
            </a:r>
          </a:p>
        </p:txBody>
      </p:sp>
      <p:sp>
        <p:nvSpPr>
          <p:cNvPr id="44" name="TextBox 43"/>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The 2 Sigma Problem</a:t>
            </a:r>
          </a:p>
        </p:txBody>
      </p:sp>
      <p:sp>
        <p:nvSpPr>
          <p:cNvPr id="28" name="Rectangle 27"/>
          <p:cNvSpPr/>
          <p:nvPr/>
        </p:nvSpPr>
        <p:spPr>
          <a:xfrm>
            <a:off x="1247979" y="4015046"/>
            <a:ext cx="5029112" cy="353943"/>
          </a:xfrm>
          <a:prstGeom prst="rect">
            <a:avLst/>
          </a:prstGeom>
        </p:spPr>
        <p:txBody>
          <a:bodyPr wrap="square" lIns="45720" tIns="22860" rIns="45720" bIns="22860">
            <a:spAutoFit/>
          </a:bodyPr>
          <a:lstStyle/>
          <a:p>
            <a:r>
              <a:rPr lang="en-US" sz="1000" dirty="0">
                <a:solidFill>
                  <a:srgbClr val="1B2E45"/>
                </a:solidFill>
                <a:latin typeface="Arial"/>
                <a:cs typeface="Arial"/>
              </a:rPr>
              <a:t>"The 2 Sigma Problem: The Search for Methods of Group Instruction as Effective as One-to-One Tutoring.</a:t>
            </a:r>
            <a:r>
              <a:rPr lang="en-US" sz="1000" i="1" dirty="0">
                <a:solidFill>
                  <a:srgbClr val="1B2E45"/>
                </a:solidFill>
                <a:latin typeface="Arial"/>
                <a:cs typeface="Arial"/>
              </a:rPr>
              <a:t>"  B. Bloom, Educational Researcher </a:t>
            </a:r>
            <a:r>
              <a:rPr lang="en-US" sz="1000" dirty="0">
                <a:solidFill>
                  <a:srgbClr val="1B2E45"/>
                </a:solidFill>
                <a:latin typeface="Arial"/>
                <a:cs typeface="Arial"/>
              </a:rPr>
              <a:t>(1984).</a:t>
            </a:r>
          </a:p>
        </p:txBody>
      </p:sp>
    </p:spTree>
    <p:extLst>
      <p:ext uri="{BB962C8B-B14F-4D97-AF65-F5344CB8AC3E}">
        <p14:creationId xmlns:p14="http://schemas.microsoft.com/office/powerpoint/2010/main" val="239589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Rectangle 7"/>
          <p:cNvSpPr/>
          <p:nvPr/>
        </p:nvSpPr>
        <p:spPr>
          <a:xfrm>
            <a:off x="1344083" y="757631"/>
            <a:ext cx="5693834" cy="1738938"/>
          </a:xfrm>
          <a:prstGeom prst="rect">
            <a:avLst/>
          </a:prstGeom>
        </p:spPr>
        <p:txBody>
          <a:bodyPr wrap="square" lIns="45720" tIns="22860" rIns="45720" bIns="22860">
            <a:spAutoFit/>
          </a:bodyPr>
          <a:lstStyle/>
          <a:p>
            <a:pPr>
              <a:lnSpc>
                <a:spcPct val="110000"/>
              </a:lnSpc>
            </a:pPr>
            <a:r>
              <a:rPr lang="en-US" sz="2000" b="1" dirty="0">
                <a:solidFill>
                  <a:schemeClr val="bg1"/>
                </a:solidFill>
                <a:latin typeface="Helvetica" pitchFamily="34" charset="0"/>
                <a:cs typeface="Rockwell"/>
              </a:rPr>
              <a:t>College is a place where a </a:t>
            </a:r>
            <a:r>
              <a:rPr lang="en-US" sz="2000" b="1" dirty="0" smtClean="0">
                <a:solidFill>
                  <a:schemeClr val="bg1"/>
                </a:solidFill>
                <a:latin typeface="Helvetica" pitchFamily="34" charset="0"/>
                <a:cs typeface="Rockwell"/>
              </a:rPr>
              <a:t>professor’s </a:t>
            </a:r>
            <a:r>
              <a:rPr lang="en-US" sz="2000" b="1" dirty="0">
                <a:solidFill>
                  <a:schemeClr val="bg1"/>
                </a:solidFill>
                <a:latin typeface="Helvetica" pitchFamily="34" charset="0"/>
                <a:cs typeface="Rockwell"/>
              </a:rPr>
              <a:t>lecture notes go straight to the </a:t>
            </a:r>
            <a:r>
              <a:rPr lang="en-US" sz="2000" b="1" dirty="0" smtClean="0">
                <a:solidFill>
                  <a:schemeClr val="bg1"/>
                </a:solidFill>
                <a:latin typeface="Helvetica" pitchFamily="34" charset="0"/>
                <a:cs typeface="Rockwell"/>
              </a:rPr>
              <a:t>students’ </a:t>
            </a:r>
            <a:r>
              <a:rPr lang="en-US" sz="2000" b="1" dirty="0">
                <a:solidFill>
                  <a:schemeClr val="bg1"/>
                </a:solidFill>
                <a:latin typeface="Helvetica" pitchFamily="34" charset="0"/>
                <a:cs typeface="Rockwell"/>
              </a:rPr>
              <a:t>lecture notes, without passing through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the </a:t>
            </a:r>
            <a:r>
              <a:rPr lang="en-US" sz="2000" b="1" dirty="0">
                <a:solidFill>
                  <a:schemeClr val="bg1"/>
                </a:solidFill>
                <a:latin typeface="Helvetica" pitchFamily="34" charset="0"/>
                <a:cs typeface="Rockwell"/>
              </a:rPr>
              <a:t>brains of </a:t>
            </a:r>
            <a:r>
              <a:rPr lang="en-US" sz="2000" b="1" dirty="0" smtClean="0">
                <a:solidFill>
                  <a:schemeClr val="bg1"/>
                </a:solidFill>
                <a:latin typeface="Helvetica" pitchFamily="34" charset="0"/>
                <a:cs typeface="Rockwell"/>
              </a:rPr>
              <a:t>either.</a:t>
            </a:r>
            <a:br>
              <a:rPr lang="en-US" sz="2000" b="1" dirty="0" smtClean="0">
                <a:solidFill>
                  <a:schemeClr val="bg1"/>
                </a:solidFill>
                <a:latin typeface="Helvetica" pitchFamily="34" charset="0"/>
                <a:cs typeface="Rockwell"/>
              </a:rPr>
            </a:br>
            <a:endParaRPr lang="en-US" sz="2000" b="1" dirty="0">
              <a:solidFill>
                <a:schemeClr val="bg1"/>
              </a:solidFill>
              <a:latin typeface="Helvetica" pitchFamily="34" charset="0"/>
              <a:cs typeface="Rockwell"/>
            </a:endParaRPr>
          </a:p>
        </p:txBody>
      </p:sp>
      <p:sp>
        <p:nvSpPr>
          <p:cNvPr id="9" name="TextBox 8"/>
          <p:cNvSpPr txBox="1"/>
          <p:nvPr/>
        </p:nvSpPr>
        <p:spPr>
          <a:xfrm>
            <a:off x="4688421" y="2217568"/>
            <a:ext cx="1562800" cy="323166"/>
          </a:xfrm>
          <a:prstGeom prst="rect">
            <a:avLst/>
          </a:prstGeom>
          <a:noFill/>
        </p:spPr>
        <p:txBody>
          <a:bodyPr wrap="none" lIns="45720" tIns="22860" rIns="45720" bIns="22860" rtlCol="0">
            <a:spAutoFit/>
          </a:bodyPr>
          <a:lstStyle/>
          <a:p>
            <a:r>
              <a:rPr lang="en-US" b="1" dirty="0">
                <a:solidFill>
                  <a:schemeClr val="bg1"/>
                </a:solidFill>
                <a:latin typeface="Helvetica" pitchFamily="34" charset="0"/>
                <a:cs typeface="Rockwell"/>
              </a:rPr>
              <a:t>—Mark </a:t>
            </a:r>
            <a:r>
              <a:rPr lang="en-US" b="1" dirty="0" smtClean="0">
                <a:solidFill>
                  <a:schemeClr val="bg1"/>
                </a:solidFill>
                <a:latin typeface="Helvetica" pitchFamily="34" charset="0"/>
                <a:cs typeface="Rockwell"/>
              </a:rPr>
              <a:t>Twain</a:t>
            </a:r>
            <a:endParaRPr lang="en-US" b="1" dirty="0">
              <a:solidFill>
                <a:schemeClr val="bg1"/>
              </a:solidFill>
              <a:latin typeface="Helvetica" pitchFamily="34" charset="0"/>
              <a:cs typeface="Rockwell"/>
            </a:endParaRPr>
          </a:p>
        </p:txBody>
      </p:sp>
      <p:sp>
        <p:nvSpPr>
          <p:cNvPr id="11" name="TextBox 10"/>
          <p:cNvSpPr txBox="1"/>
          <p:nvPr/>
        </p:nvSpPr>
        <p:spPr>
          <a:xfrm>
            <a:off x="4699849" y="4227024"/>
            <a:ext cx="3239028" cy="600164"/>
          </a:xfrm>
          <a:prstGeom prst="rect">
            <a:avLst/>
          </a:prstGeom>
          <a:noFill/>
        </p:spPr>
        <p:txBody>
          <a:bodyPr wrap="none" lIns="45720" tIns="22860" rIns="45720" bIns="22860" rtlCol="0">
            <a:spAutoFit/>
          </a:bodyPr>
          <a:lstStyle/>
          <a:p>
            <a:r>
              <a:rPr lang="en-US" b="1" dirty="0">
                <a:solidFill>
                  <a:schemeClr val="bg1"/>
                </a:solidFill>
                <a:latin typeface="Helvetica" pitchFamily="34" charset="0"/>
                <a:cs typeface="Rockwell"/>
              </a:rPr>
              <a:t>—</a:t>
            </a:r>
            <a:r>
              <a:rPr lang="en-US" b="1" dirty="0" smtClean="0">
                <a:solidFill>
                  <a:schemeClr val="bg1"/>
                </a:solidFill>
                <a:latin typeface="Helvetica" pitchFamily="34" charset="0"/>
                <a:cs typeface="Rockwell"/>
              </a:rPr>
              <a:t>Plutarch</a:t>
            </a:r>
            <a:br>
              <a:rPr lang="en-US" b="1" dirty="0" smtClean="0">
                <a:solidFill>
                  <a:schemeClr val="bg1"/>
                </a:solidFill>
                <a:latin typeface="Helvetica" pitchFamily="34" charset="0"/>
                <a:cs typeface="Rockwell"/>
              </a:rPr>
            </a:br>
            <a:r>
              <a:rPr lang="en-US" b="1" dirty="0" smtClean="0">
                <a:solidFill>
                  <a:schemeClr val="bg1"/>
                </a:solidFill>
                <a:latin typeface="Helvetica" pitchFamily="34" charset="0"/>
                <a:cs typeface="Rockwell"/>
              </a:rPr>
              <a:t>    </a:t>
            </a:r>
            <a:r>
              <a:rPr lang="en-US" sz="1400" i="1" dirty="0" smtClean="0">
                <a:solidFill>
                  <a:schemeClr val="bg1"/>
                </a:solidFill>
                <a:latin typeface="Helvetica" pitchFamily="34" charset="0"/>
                <a:cs typeface="Rockwell"/>
              </a:rPr>
              <a:t>from </a:t>
            </a:r>
            <a:r>
              <a:rPr lang="en-US" sz="1400" i="1" dirty="0">
                <a:solidFill>
                  <a:schemeClr val="bg1"/>
                </a:solidFill>
                <a:latin typeface="Helvetica" pitchFamily="34" charset="0"/>
                <a:cs typeface="Rockwell"/>
              </a:rPr>
              <a:t>Ian Kidd's translation of </a:t>
            </a:r>
            <a:r>
              <a:rPr lang="en-US" sz="1400" i="1" dirty="0" smtClean="0">
                <a:solidFill>
                  <a:schemeClr val="bg1"/>
                </a:solidFill>
                <a:latin typeface="Helvetica" pitchFamily="34" charset="0"/>
                <a:cs typeface="Rockwell"/>
              </a:rPr>
              <a:t>Essays</a:t>
            </a:r>
            <a:endParaRPr lang="en-US" sz="1400" b="1" dirty="0">
              <a:solidFill>
                <a:schemeClr val="bg1"/>
              </a:solidFill>
              <a:latin typeface="Helvetica" pitchFamily="34" charset="0"/>
              <a:cs typeface="Rockwell"/>
            </a:endParaRPr>
          </a:p>
        </p:txBody>
      </p:sp>
      <p:sp>
        <p:nvSpPr>
          <p:cNvPr id="12" name="Rectangle 11"/>
          <p:cNvSpPr/>
          <p:nvPr/>
        </p:nvSpPr>
        <p:spPr>
          <a:xfrm>
            <a:off x="3772968" y="3003440"/>
            <a:ext cx="4572000" cy="1061829"/>
          </a:xfrm>
          <a:prstGeom prst="rect">
            <a:avLst/>
          </a:prstGeom>
        </p:spPr>
        <p:txBody>
          <a:bodyPr lIns="45720" tIns="22860" rIns="45720" bIns="22860">
            <a:spAutoFit/>
          </a:bodyPr>
          <a:lstStyle/>
          <a:p>
            <a:pPr>
              <a:lnSpc>
                <a:spcPct val="110000"/>
              </a:lnSpc>
            </a:pPr>
            <a:r>
              <a:rPr lang="en-US" sz="2000" b="1" dirty="0" smtClean="0">
                <a:solidFill>
                  <a:schemeClr val="bg1"/>
                </a:solidFill>
                <a:latin typeface="Helvetica" pitchFamily="34" charset="0"/>
                <a:cs typeface="Rockwell"/>
              </a:rPr>
              <a:t>The </a:t>
            </a:r>
            <a:r>
              <a:rPr lang="en-US" sz="2000" b="1" dirty="0">
                <a:solidFill>
                  <a:schemeClr val="bg1"/>
                </a:solidFill>
                <a:latin typeface="Helvetica" pitchFamily="34" charset="0"/>
                <a:cs typeface="Rockwell"/>
              </a:rPr>
              <a:t>mind is not a vessel that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needs </a:t>
            </a:r>
            <a:r>
              <a:rPr lang="en-US" sz="2000" b="1" dirty="0">
                <a:solidFill>
                  <a:schemeClr val="bg1"/>
                </a:solidFill>
                <a:latin typeface="Helvetica" pitchFamily="34" charset="0"/>
                <a:cs typeface="Rockwell"/>
              </a:rPr>
              <a:t>filling, but wood that </a:t>
            </a:r>
            <a:r>
              <a:rPr lang="en-US" sz="2000" b="1" dirty="0" smtClean="0">
                <a:solidFill>
                  <a:schemeClr val="bg1"/>
                </a:solidFill>
                <a:latin typeface="Helvetica" pitchFamily="34" charset="0"/>
                <a:cs typeface="Rockwell"/>
              </a:rPr>
              <a:t/>
            </a:r>
            <a:br>
              <a:rPr lang="en-US" sz="2000" b="1" dirty="0" smtClean="0">
                <a:solidFill>
                  <a:schemeClr val="bg1"/>
                </a:solidFill>
                <a:latin typeface="Helvetica" pitchFamily="34" charset="0"/>
                <a:cs typeface="Rockwell"/>
              </a:rPr>
            </a:br>
            <a:r>
              <a:rPr lang="en-US" sz="2000" b="1" dirty="0" smtClean="0">
                <a:solidFill>
                  <a:schemeClr val="bg1"/>
                </a:solidFill>
                <a:latin typeface="Helvetica" pitchFamily="34" charset="0"/>
                <a:cs typeface="Rockwell"/>
              </a:rPr>
              <a:t>needs </a:t>
            </a:r>
            <a:r>
              <a:rPr lang="en-US" sz="2000" b="1" dirty="0">
                <a:solidFill>
                  <a:schemeClr val="bg1"/>
                </a:solidFill>
                <a:latin typeface="Helvetica" pitchFamily="34" charset="0"/>
                <a:cs typeface="Rockwell"/>
              </a:rPr>
              <a:t>igniting</a:t>
            </a:r>
            <a:r>
              <a:rPr lang="en-US" sz="2000" b="1" dirty="0" smtClean="0">
                <a:solidFill>
                  <a:schemeClr val="bg1"/>
                </a:solidFill>
                <a:latin typeface="Helvetica" pitchFamily="34" charset="0"/>
                <a:cs typeface="Rockwell"/>
              </a:rPr>
              <a:t>.</a:t>
            </a:r>
            <a:endParaRPr lang="en-US" sz="2000" b="1" dirty="0">
              <a:solidFill>
                <a:schemeClr val="bg1"/>
              </a:solidFill>
              <a:latin typeface="Helvetica" pitchFamily="34" charset="0"/>
              <a:cs typeface="Rockwell"/>
            </a:endParaRPr>
          </a:p>
        </p:txBody>
      </p:sp>
      <p:pic>
        <p:nvPicPr>
          <p:cNvPr id="13" name="Picture 12"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0" y="233757"/>
            <a:ext cx="1811363" cy="1047749"/>
          </a:xfrm>
          <a:prstGeom prst="rect">
            <a:avLst/>
          </a:prstGeom>
        </p:spPr>
      </p:pic>
      <p:pic>
        <p:nvPicPr>
          <p:cNvPr id="14" name="Picture 13"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flipH="1">
            <a:off x="5756986" y="1260340"/>
            <a:ext cx="1811363" cy="1047749"/>
          </a:xfrm>
          <a:prstGeom prst="rect">
            <a:avLst/>
          </a:prstGeom>
        </p:spPr>
      </p:pic>
      <p:pic>
        <p:nvPicPr>
          <p:cNvPr id="16" name="Picture 15"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a:off x="2631830" y="2491439"/>
            <a:ext cx="1811363" cy="1047749"/>
          </a:xfrm>
          <a:prstGeom prst="rect">
            <a:avLst/>
          </a:prstGeom>
        </p:spPr>
      </p:pic>
      <p:pic>
        <p:nvPicPr>
          <p:cNvPr id="17" name="Picture 16" descr="Quote.ai"/>
          <p:cNvPicPr>
            <a:picLocks noChangeAspect="1"/>
          </p:cNvPicPr>
          <p:nvPr/>
        </p:nvPicPr>
        <p:blipFill>
          <a:blip r:embed="rId4" cstate="print">
            <a:alphaModFix amt="6000"/>
            <a:extLst>
              <a:ext uri="{28A0092B-C50C-407E-A947-70E740481C1C}">
                <a14:useLocalDpi xmlns:a14="http://schemas.microsoft.com/office/drawing/2010/main" val="0"/>
              </a:ext>
            </a:extLst>
          </a:blip>
          <a:stretch>
            <a:fillRect/>
          </a:stretch>
        </p:blipFill>
        <p:spPr>
          <a:xfrm flipH="1">
            <a:off x="6662668" y="3179275"/>
            <a:ext cx="1811363" cy="1047749"/>
          </a:xfrm>
          <a:prstGeom prst="rect">
            <a:avLst/>
          </a:prstGeom>
        </p:spPr>
      </p:pic>
    </p:spTree>
    <p:custDataLst>
      <p:tags r:id="rId1"/>
    </p:custDataLst>
    <p:extLst>
      <p:ext uri="{BB962C8B-B14F-4D97-AF65-F5344CB8AC3E}">
        <p14:creationId xmlns:p14="http://schemas.microsoft.com/office/powerpoint/2010/main" val="1685162175"/>
      </p:ext>
    </p:extLst>
  </p:cSld>
  <p:clrMapOvr>
    <a:masterClrMapping/>
  </p:clrMapOvr>
  <p:transition spd="slow" advTm="449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870823258"/>
              </p:ext>
            </p:extLst>
          </p:nvPr>
        </p:nvGraphicFramePr>
        <p:xfrm>
          <a:off x="2514600" y="590550"/>
          <a:ext cx="6096000" cy="40640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0"/>
          <p:cNvGrpSpPr/>
          <p:nvPr/>
        </p:nvGrpSpPr>
        <p:grpSpPr>
          <a:xfrm>
            <a:off x="1000118" y="3046739"/>
            <a:ext cx="2180167" cy="369332"/>
            <a:chOff x="2000235" y="6093479"/>
            <a:chExt cx="4360334" cy="738663"/>
          </a:xfrm>
        </p:grpSpPr>
        <p:sp>
          <p:nvSpPr>
            <p:cNvPr id="5" name="Rectangle 4"/>
            <p:cNvSpPr/>
            <p:nvPr/>
          </p:nvSpPr>
          <p:spPr>
            <a:xfrm>
              <a:off x="2000235" y="6143534"/>
              <a:ext cx="592667" cy="592667"/>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6" name="TextBox 5"/>
            <p:cNvSpPr txBox="1"/>
            <p:nvPr/>
          </p:nvSpPr>
          <p:spPr>
            <a:xfrm>
              <a:off x="2666985" y="6093479"/>
              <a:ext cx="3693584" cy="738663"/>
            </a:xfrm>
            <a:prstGeom prst="rect">
              <a:avLst/>
            </a:prstGeom>
            <a:noFill/>
          </p:spPr>
          <p:txBody>
            <a:bodyPr wrap="square" rtlCol="0">
              <a:spAutoFit/>
            </a:bodyPr>
            <a:lstStyle/>
            <a:p>
              <a:r>
                <a:rPr lang="en-US" dirty="0" smtClean="0">
                  <a:solidFill>
                    <a:srgbClr val="193353"/>
                  </a:solidFill>
                  <a:latin typeface="Helvetica" pitchFamily="34" charset="0"/>
                  <a:cs typeface="Rockwell"/>
                </a:rPr>
                <a:t>Lecture</a:t>
              </a:r>
              <a:endParaRPr lang="en-US" dirty="0">
                <a:solidFill>
                  <a:srgbClr val="193353"/>
                </a:solidFill>
                <a:latin typeface="Helvetica" pitchFamily="34" charset="0"/>
                <a:cs typeface="Rockwell"/>
              </a:endParaRPr>
            </a:p>
          </p:txBody>
        </p:sp>
      </p:grpSp>
      <p:grpSp>
        <p:nvGrpSpPr>
          <p:cNvPr id="3" name="Group 11"/>
          <p:cNvGrpSpPr/>
          <p:nvPr/>
        </p:nvGrpSpPr>
        <p:grpSpPr>
          <a:xfrm>
            <a:off x="1000118" y="3496532"/>
            <a:ext cx="2180167" cy="590931"/>
            <a:chOff x="2000235" y="6993063"/>
            <a:chExt cx="4360334" cy="1181862"/>
          </a:xfrm>
        </p:grpSpPr>
        <p:sp>
          <p:nvSpPr>
            <p:cNvPr id="7" name="Rectangle 6"/>
            <p:cNvSpPr/>
            <p:nvPr/>
          </p:nvSpPr>
          <p:spPr>
            <a:xfrm>
              <a:off x="2000235" y="7198758"/>
              <a:ext cx="592667" cy="5926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8" name="TextBox 7"/>
            <p:cNvSpPr txBox="1"/>
            <p:nvPr/>
          </p:nvSpPr>
          <p:spPr>
            <a:xfrm>
              <a:off x="2666985" y="6993063"/>
              <a:ext cx="3693584" cy="1181862"/>
            </a:xfrm>
            <a:prstGeom prst="rect">
              <a:avLst/>
            </a:prstGeom>
            <a:noFill/>
          </p:spPr>
          <p:txBody>
            <a:bodyPr wrap="square" rtlCol="0">
              <a:spAutoFit/>
            </a:bodyPr>
            <a:lstStyle/>
            <a:p>
              <a:pPr>
                <a:lnSpc>
                  <a:spcPct val="90000"/>
                </a:lnSpc>
              </a:pPr>
              <a:r>
                <a:rPr lang="en-US" dirty="0" smtClean="0">
                  <a:solidFill>
                    <a:srgbClr val="193353"/>
                  </a:solidFill>
                  <a:latin typeface="Helvetica" pitchFamily="34" charset="0"/>
                  <a:cs typeface="Rockwell"/>
                </a:rPr>
                <a:t>Active </a:t>
              </a:r>
              <a:br>
                <a:rPr lang="en-US" dirty="0" smtClean="0">
                  <a:solidFill>
                    <a:srgbClr val="193353"/>
                  </a:solidFill>
                  <a:latin typeface="Helvetica" pitchFamily="34" charset="0"/>
                  <a:cs typeface="Rockwell"/>
                </a:rPr>
              </a:br>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0377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Igniting Minds</a:t>
            </a:r>
            <a:endParaRPr lang="en-US" sz="2400" dirty="0">
              <a:solidFill>
                <a:schemeClr val="bg1"/>
              </a:solidFill>
              <a:latin typeface="Helvetica" pitchFamily="34" charset="0"/>
              <a:cs typeface="Rockwell"/>
            </a:endParaRPr>
          </a:p>
        </p:txBody>
      </p:sp>
      <p:sp>
        <p:nvSpPr>
          <p:cNvPr id="20" name="Rectangle 19"/>
          <p:cNvSpPr/>
          <p:nvPr/>
        </p:nvSpPr>
        <p:spPr>
          <a:xfrm>
            <a:off x="381000" y="133350"/>
            <a:ext cx="57199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Improved Learning in a Large-Enrollment Physics Class." </a:t>
            </a:r>
            <a:endParaRPr lang="en-US" sz="1400" dirty="0" smtClean="0">
              <a:solidFill>
                <a:srgbClr val="1B2E45"/>
              </a:solidFill>
              <a:latin typeface="Arial"/>
              <a:cs typeface="Arial"/>
            </a:endParaRPr>
          </a:p>
          <a:p>
            <a:r>
              <a:rPr lang="en-US" sz="1400" dirty="0" smtClean="0">
                <a:solidFill>
                  <a:srgbClr val="1B2E45"/>
                </a:solidFill>
                <a:latin typeface="Arial"/>
                <a:cs typeface="Arial"/>
              </a:rPr>
              <a:t>L. </a:t>
            </a:r>
            <a:r>
              <a:rPr lang="en-US" sz="1400" dirty="0" err="1" smtClean="0">
                <a:solidFill>
                  <a:srgbClr val="1B2E45"/>
                </a:solidFill>
                <a:latin typeface="Arial"/>
                <a:cs typeface="Arial"/>
              </a:rPr>
              <a:t>Deslauriers</a:t>
            </a:r>
            <a:r>
              <a:rPr lang="en-US" sz="1400" dirty="0" smtClean="0">
                <a:solidFill>
                  <a:srgbClr val="1B2E45"/>
                </a:solidFill>
                <a:latin typeface="Arial"/>
                <a:cs typeface="Arial"/>
              </a:rPr>
              <a:t>, E. </a:t>
            </a:r>
            <a:r>
              <a:rPr lang="en-US" sz="1400" dirty="0" err="1" smtClean="0">
                <a:solidFill>
                  <a:srgbClr val="1B2E45"/>
                </a:solidFill>
                <a:latin typeface="Arial"/>
                <a:cs typeface="Arial"/>
              </a:rPr>
              <a:t>Schelew</a:t>
            </a:r>
            <a:r>
              <a:rPr lang="en-US" sz="1400" dirty="0" smtClean="0">
                <a:solidFill>
                  <a:srgbClr val="1B2E45"/>
                </a:solidFill>
                <a:latin typeface="Arial"/>
                <a:cs typeface="Arial"/>
              </a:rPr>
              <a:t>, and C. </a:t>
            </a:r>
            <a:r>
              <a:rPr lang="en-US" sz="1400" dirty="0" err="1" smtClean="0">
                <a:solidFill>
                  <a:srgbClr val="1B2E45"/>
                </a:solidFill>
                <a:latin typeface="Arial"/>
                <a:cs typeface="Arial"/>
              </a:rPr>
              <a:t>Wieman</a:t>
            </a:r>
            <a:r>
              <a:rPr lang="en-US" sz="1400" dirty="0" smtClean="0">
                <a:solidFill>
                  <a:srgbClr val="1B2E45"/>
                </a:solidFill>
                <a:latin typeface="Arial"/>
                <a:cs typeface="Arial"/>
              </a:rPr>
              <a:t>. </a:t>
            </a:r>
            <a:r>
              <a:rPr lang="en-US" sz="1400" i="1" dirty="0" smtClean="0">
                <a:solidFill>
                  <a:srgbClr val="1B2E45"/>
                </a:solidFill>
                <a:latin typeface="Arial"/>
                <a:cs typeface="Arial"/>
              </a:rPr>
              <a:t>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sp>
        <p:nvSpPr>
          <p:cNvPr id="13" name="TextBox 12"/>
          <p:cNvSpPr txBox="1"/>
          <p:nvPr/>
        </p:nvSpPr>
        <p:spPr>
          <a:xfrm>
            <a:off x="3276600" y="4019550"/>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Attendance</a:t>
            </a:r>
            <a:endParaRPr lang="en-US" dirty="0">
              <a:solidFill>
                <a:srgbClr val="193353"/>
              </a:solidFill>
              <a:latin typeface="Helvetica" pitchFamily="34" charset="0"/>
              <a:cs typeface="Rockwell"/>
            </a:endParaRPr>
          </a:p>
        </p:txBody>
      </p:sp>
      <p:sp>
        <p:nvSpPr>
          <p:cNvPr id="14" name="TextBox 13"/>
          <p:cNvSpPr txBox="1"/>
          <p:nvPr/>
        </p:nvSpPr>
        <p:spPr>
          <a:xfrm>
            <a:off x="4867834" y="4019772"/>
            <a:ext cx="1508257"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Engagement</a:t>
            </a:r>
            <a:endParaRPr lang="en-US" dirty="0">
              <a:solidFill>
                <a:srgbClr val="193353"/>
              </a:solidFill>
              <a:latin typeface="Helvetica" pitchFamily="34" charset="0"/>
              <a:cs typeface="Rockwell"/>
            </a:endParaRPr>
          </a:p>
        </p:txBody>
      </p:sp>
      <p:sp>
        <p:nvSpPr>
          <p:cNvPr id="15" name="TextBox 14"/>
          <p:cNvSpPr txBox="1"/>
          <p:nvPr/>
        </p:nvSpPr>
        <p:spPr>
          <a:xfrm>
            <a:off x="6490448" y="4019772"/>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spTree>
    <p:custDataLst>
      <p:tags r:id="rId1"/>
    </p:custDataLst>
    <p:extLst>
      <p:ext uri="{BB962C8B-B14F-4D97-AF65-F5344CB8AC3E}">
        <p14:creationId xmlns:p14="http://schemas.microsoft.com/office/powerpoint/2010/main" val="2613675363"/>
      </p:ext>
    </p:extLst>
  </p:cSld>
  <p:clrMapOvr>
    <a:masterClrMapping/>
  </p:clrMapOvr>
  <p:transition advTm="228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100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22" dur="500"/>
                                        <p:tgtEl>
                                          <p:spTgt spid="4">
                                            <p:graphicEl>
                                              <a:chart seriesIdx="1" categoryIdx="-4" bldStep="series"/>
                                            </p:graphic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20" grpId="0"/>
      <p:bldP spid="13" grpId="0"/>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3-01 at 11.16.29 AM.png"/>
          <p:cNvPicPr>
            <a:picLocks noChangeAspect="1"/>
          </p:cNvPicPr>
          <p:nvPr/>
        </p:nvPicPr>
        <p:blipFill>
          <a:blip r:embed="rId2" cstate="print"/>
          <a:srcRect r="3488"/>
          <a:stretch>
            <a:fillRect/>
          </a:stretch>
        </p:blipFill>
        <p:spPr>
          <a:xfrm>
            <a:off x="304800" y="742950"/>
            <a:ext cx="5410200" cy="312777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Rockwell"/>
                <a:cs typeface="Rockwell"/>
              </a:rPr>
              <a:t>Using the flipped classroom</a:t>
            </a:r>
            <a:endParaRPr lang="en-US" sz="2400" b="1" dirty="0">
              <a:solidFill>
                <a:schemeClr val="bg1"/>
              </a:solidFill>
              <a:latin typeface="Rockwell"/>
              <a:cs typeface="Rockwell"/>
            </a:endParaRPr>
          </a:p>
        </p:txBody>
      </p:sp>
      <p:sp>
        <p:nvSpPr>
          <p:cNvPr id="10" name="Content Placeholder 2"/>
          <p:cNvSpPr txBox="1">
            <a:spLocks/>
          </p:cNvSpPr>
          <p:nvPr/>
        </p:nvSpPr>
        <p:spPr bwMode="auto">
          <a:xfrm>
            <a:off x="5943600" y="1123950"/>
            <a:ext cx="3048000" cy="2590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indent="-171450"/>
            <a:r>
              <a:rPr lang="en-US" sz="2000" dirty="0" smtClean="0"/>
              <a:t>Just-in-time teaching</a:t>
            </a:r>
          </a:p>
          <a:p>
            <a:pPr marL="171450" indent="-171450"/>
            <a:r>
              <a:rPr lang="en-US" sz="2000" dirty="0" smtClean="0"/>
              <a:t>Small group problem solving</a:t>
            </a:r>
          </a:p>
        </p:txBody>
      </p:sp>
    </p:spTree>
    <p:extLst>
      <p:ext uri="{BB962C8B-B14F-4D97-AF65-F5344CB8AC3E}">
        <p14:creationId xmlns:p14="http://schemas.microsoft.com/office/powerpoint/2010/main" val="197220879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3603"/>
            <a:ext cx="8382000" cy="3918347"/>
          </a:xfrm>
        </p:spPr>
        <p:txBody>
          <a:bodyPr/>
          <a:lstStyle/>
          <a:p>
            <a:pPr>
              <a:buFont typeface="Arial" pitchFamily="34" charset="0"/>
              <a:buChar char="•"/>
            </a:pPr>
            <a:r>
              <a:rPr lang="en-US" sz="2800" dirty="0" smtClean="0"/>
              <a:t>Enhanced interaction, with </a:t>
            </a:r>
            <a:r>
              <a:rPr lang="en-US" sz="2800" dirty="0"/>
              <a:t>immediate feedback</a:t>
            </a:r>
          </a:p>
          <a:p>
            <a:pPr>
              <a:buFont typeface="Arial" pitchFamily="34" charset="0"/>
              <a:buChar char="•"/>
            </a:pPr>
            <a:r>
              <a:rPr lang="en-US" sz="2800" dirty="0" smtClean="0"/>
              <a:t>Individual tailoring of flow and pace through content</a:t>
            </a:r>
          </a:p>
          <a:p>
            <a:pPr>
              <a:buFont typeface="Arial" pitchFamily="34" charset="0"/>
              <a:buChar char="•"/>
            </a:pPr>
            <a:r>
              <a:rPr lang="en-US" sz="2800" dirty="0" smtClean="0"/>
              <a:t>Less threatening environment for students</a:t>
            </a:r>
          </a:p>
          <a:p>
            <a:pPr>
              <a:buFont typeface="Arial" pitchFamily="34" charset="0"/>
              <a:buChar char="•"/>
            </a:pPr>
            <a:r>
              <a:rPr lang="en-US" sz="2800" dirty="0"/>
              <a:t>D</a:t>
            </a:r>
            <a:r>
              <a:rPr lang="en-US" sz="2800" dirty="0" smtClean="0"/>
              <a:t>etailed analytics to improve courses</a:t>
            </a:r>
          </a:p>
          <a:p>
            <a:pPr>
              <a:buFont typeface="Arial" pitchFamily="34" charset="0"/>
              <a:buChar char="•"/>
            </a:pPr>
            <a:r>
              <a:rPr lang="en-US" sz="2800" dirty="0" smtClean="0"/>
              <a:t>Time for meaningful engagement between students and faculty, students and peers</a:t>
            </a:r>
          </a:p>
          <a:p>
            <a:pPr marL="342900" lvl="1" indent="-342900">
              <a:buFont typeface="Arial" pitchFamily="34" charset="0"/>
              <a:buChar char="•"/>
            </a:pPr>
            <a:r>
              <a:rPr lang="en-US" b="1" dirty="0" smtClean="0">
                <a:solidFill>
                  <a:schemeClr val="accent1"/>
                </a:solidFill>
              </a:rPr>
              <a:t>Interaction and creative problem solving are the real value of top </a:t>
            </a:r>
            <a:r>
              <a:rPr lang="en-US" b="1" dirty="0">
                <a:solidFill>
                  <a:schemeClr val="accent1"/>
                </a:solidFill>
              </a:rPr>
              <a:t>universities</a:t>
            </a:r>
          </a:p>
          <a:p>
            <a:pPr>
              <a:buFont typeface="Arial" pitchFamily="34" charset="0"/>
              <a:buChar char="•"/>
            </a:pPr>
            <a:endParaRPr lang="en-US" sz="2800" dirty="0" smtClean="0"/>
          </a:p>
          <a:p>
            <a:pPr>
              <a:buFont typeface="Arial" pitchFamily="34" charset="0"/>
              <a:buChar char="•"/>
            </a:pPr>
            <a:endParaRPr lang="en-US" sz="2800" dirty="0"/>
          </a:p>
        </p:txBody>
      </p:sp>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Rockwell"/>
                <a:cs typeface="Rockwell"/>
              </a:rPr>
              <a:t>Benefits to on-campus teaching</a:t>
            </a:r>
            <a:endParaRPr lang="en-US" sz="2400" b="1" dirty="0">
              <a:solidFill>
                <a:schemeClr val="bg1"/>
              </a:solidFill>
              <a:latin typeface="Rockwell"/>
              <a:cs typeface="Rockwell"/>
            </a:endParaRPr>
          </a:p>
        </p:txBody>
      </p:sp>
    </p:spTree>
    <p:extLst>
      <p:ext uri="{BB962C8B-B14F-4D97-AF65-F5344CB8AC3E}">
        <p14:creationId xmlns:p14="http://schemas.microsoft.com/office/powerpoint/2010/main" val="603694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24"/>
            <a:ext cx="9144000" cy="5143500"/>
          </a:xfrm>
          <a:prstGeom prst="rect">
            <a:avLst/>
          </a:prstGeom>
        </p:spPr>
      </p:pic>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Universal Access to Education</a:t>
            </a:r>
            <a:endParaRPr lang="en-US" sz="2400" b="1" dirty="0">
              <a:solidFill>
                <a:schemeClr val="bg1"/>
              </a:solidFill>
              <a:latin typeface="Helvetica" pitchFamily="34" charset="0"/>
              <a:cs typeface="Rockwell"/>
            </a:endParaRPr>
          </a:p>
        </p:txBody>
      </p:sp>
    </p:spTree>
    <p:extLst>
      <p:ext uri="{BB962C8B-B14F-4D97-AF65-F5344CB8AC3E}">
        <p14:creationId xmlns:p14="http://schemas.microsoft.com/office/powerpoint/2010/main" val="1097968098"/>
      </p:ext>
    </p:extLst>
  </p:cSld>
  <p:clrMapOvr>
    <a:masterClrMapping/>
  </p:clrMapOvr>
  <p:transition spd="slow" advTm="70281">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rgbClr val="9E9384"/>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grpSp>
        <p:nvGrpSpPr>
          <p:cNvPr id="2" name="Group 1"/>
          <p:cNvGrpSpPr/>
          <p:nvPr/>
        </p:nvGrpSpPr>
        <p:grpSpPr>
          <a:xfrm>
            <a:off x="-452560" y="269877"/>
            <a:ext cx="9834681" cy="3748354"/>
            <a:chOff x="-905121" y="539755"/>
            <a:chExt cx="19669361" cy="7496707"/>
          </a:xfrm>
        </p:grpSpPr>
        <p:pic>
          <p:nvPicPr>
            <p:cNvPr id="7" name="Picture 6" descr="Quote.ai"/>
            <p:cNvPicPr>
              <a:picLocks noChangeAspect="1"/>
            </p:cNvPicPr>
            <p:nvPr/>
          </p:nvPicPr>
          <p:blipFill>
            <a:blip r:embed="rId3" cstate="print">
              <a:alphaModFix amt="32000"/>
              <a:extLst>
                <a:ext uri="{28A0092B-C50C-407E-A947-70E740481C1C}">
                  <a14:useLocalDpi xmlns:a14="http://schemas.microsoft.com/office/drawing/2010/main" val="0"/>
                </a:ext>
              </a:extLst>
            </a:blip>
            <a:stretch>
              <a:fillRect/>
            </a:stretch>
          </p:blipFill>
          <p:spPr>
            <a:xfrm>
              <a:off x="-905121" y="539755"/>
              <a:ext cx="5525577" cy="3196167"/>
            </a:xfrm>
            <a:prstGeom prst="rect">
              <a:avLst/>
            </a:prstGeom>
          </p:spPr>
        </p:pic>
        <p:sp>
          <p:nvSpPr>
            <p:cNvPr id="6" name="TextBox 5"/>
            <p:cNvSpPr txBox="1"/>
            <p:nvPr/>
          </p:nvSpPr>
          <p:spPr>
            <a:xfrm>
              <a:off x="2233073" y="2137839"/>
              <a:ext cx="16531167" cy="5601533"/>
            </a:xfrm>
            <a:prstGeom prst="rect">
              <a:avLst/>
            </a:prstGeom>
            <a:noFill/>
          </p:spPr>
          <p:txBody>
            <a:bodyPr wrap="square" rtlCol="0">
              <a:spAutoFit/>
            </a:bodyPr>
            <a:lstStyle/>
            <a:p>
              <a:r>
                <a:rPr lang="en-US" sz="4400" b="1" dirty="0" smtClean="0">
                  <a:solidFill>
                    <a:schemeClr val="bg1"/>
                  </a:solidFill>
                  <a:effectLst>
                    <a:outerShdw blurRad="50800" dist="38100" dir="2700000" algn="tl" rotWithShape="0">
                      <a:prstClr val="black">
                        <a:alpha val="40000"/>
                      </a:prstClr>
                    </a:outerShdw>
                  </a:effectLst>
                  <a:latin typeface="Helvetica" pitchFamily="34" charset="0"/>
                  <a:cs typeface="Rockwell"/>
                </a:rPr>
                <a:t>Big </a:t>
              </a:r>
              <a:r>
                <a:rPr lang="en-US" sz="4400" b="1" dirty="0">
                  <a:solidFill>
                    <a:schemeClr val="bg1"/>
                  </a:solidFill>
                  <a:effectLst>
                    <a:outerShdw blurRad="50800" dist="38100" dir="2700000" algn="tl" rotWithShape="0">
                      <a:prstClr val="black">
                        <a:alpha val="40000"/>
                      </a:prstClr>
                    </a:outerShdw>
                  </a:effectLst>
                  <a:latin typeface="Helvetica" pitchFamily="34" charset="0"/>
                  <a:cs typeface="Rockwell"/>
                </a:rPr>
                <a:t>breakthroughs </a:t>
              </a:r>
              <a:r>
                <a:rPr lang="en-US" sz="4400" b="1" dirty="0" smtClean="0">
                  <a:solidFill>
                    <a:schemeClr val="bg1"/>
                  </a:solidFill>
                  <a:effectLst>
                    <a:outerShdw blurRad="50800" dist="38100" dir="2700000" algn="tl" rotWithShape="0">
                      <a:prstClr val="black">
                        <a:alpha val="40000"/>
                      </a:prstClr>
                    </a:outerShdw>
                  </a:effectLst>
                  <a:latin typeface="Helvetica" pitchFamily="34" charset="0"/>
                  <a:cs typeface="Rockwell"/>
                </a:rPr>
                <a:t>happen </a:t>
              </a:r>
              <a:r>
                <a:rPr lang="en-US" sz="4400" b="1" dirty="0">
                  <a:solidFill>
                    <a:schemeClr val="bg1"/>
                  </a:solidFill>
                  <a:effectLst>
                    <a:outerShdw blurRad="50800" dist="38100" dir="2700000" algn="tl" rotWithShape="0">
                      <a:prstClr val="black">
                        <a:alpha val="40000"/>
                      </a:prstClr>
                    </a:outerShdw>
                  </a:effectLst>
                  <a:latin typeface="Helvetica" pitchFamily="34" charset="0"/>
                  <a:cs typeface="Rockwell"/>
                </a:rPr>
                <a:t>when what </a:t>
              </a:r>
              <a:r>
                <a:rPr lang="en-US" sz="4400" b="1" dirty="0" smtClean="0">
                  <a:solidFill>
                    <a:schemeClr val="bg1"/>
                  </a:solidFill>
                  <a:effectLst>
                    <a:outerShdw blurRad="50800" dist="38100" dir="2700000" algn="tl" rotWithShape="0">
                      <a:prstClr val="black">
                        <a:alpha val="40000"/>
                      </a:prstClr>
                    </a:outerShdw>
                  </a:effectLst>
                  <a:latin typeface="Helvetica" pitchFamily="34" charset="0"/>
                  <a:cs typeface="Rockwell"/>
                </a:rPr>
                <a:t>is </a:t>
              </a:r>
              <a:r>
                <a:rPr lang="en-US" sz="4400" b="1" dirty="0">
                  <a:solidFill>
                    <a:schemeClr val="bg1"/>
                  </a:solidFill>
                  <a:effectLst>
                    <a:outerShdw blurRad="50800" dist="38100" dir="2700000" algn="tl" rotWithShape="0">
                      <a:prstClr val="black">
                        <a:alpha val="40000"/>
                      </a:prstClr>
                    </a:outerShdw>
                  </a:effectLst>
                  <a:latin typeface="Helvetica" pitchFamily="34" charset="0"/>
                  <a:cs typeface="Rockwell"/>
                </a:rPr>
                <a:t>suddenly possible </a:t>
              </a:r>
              <a:r>
                <a:rPr lang="en-US" sz="4400" b="1" dirty="0" smtClean="0">
                  <a:solidFill>
                    <a:schemeClr val="bg1"/>
                  </a:solidFill>
                  <a:effectLst>
                    <a:outerShdw blurRad="50800" dist="38100" dir="2700000" algn="tl" rotWithShape="0">
                      <a:prstClr val="black">
                        <a:alpha val="40000"/>
                      </a:prstClr>
                    </a:outerShdw>
                  </a:effectLst>
                  <a:latin typeface="Helvetica" pitchFamily="34" charset="0"/>
                  <a:cs typeface="Rockwell"/>
                </a:rPr>
                <a:t>meets </a:t>
              </a:r>
              <a:r>
                <a:rPr lang="en-US" sz="4400" b="1" dirty="0">
                  <a:solidFill>
                    <a:schemeClr val="bg1"/>
                  </a:solidFill>
                  <a:effectLst>
                    <a:outerShdw blurRad="50800" dist="38100" dir="2700000" algn="tl" rotWithShape="0">
                      <a:prstClr val="black">
                        <a:alpha val="40000"/>
                      </a:prstClr>
                    </a:outerShdw>
                  </a:effectLst>
                  <a:latin typeface="Helvetica" pitchFamily="34" charset="0"/>
                  <a:cs typeface="Rockwell"/>
                </a:rPr>
                <a:t>what is </a:t>
              </a:r>
              <a:r>
                <a:rPr lang="en-US" sz="4400" b="1" dirty="0" smtClean="0">
                  <a:solidFill>
                    <a:schemeClr val="bg1"/>
                  </a:solidFill>
                  <a:effectLst>
                    <a:outerShdw blurRad="50800" dist="38100" dir="2700000" algn="tl" rotWithShape="0">
                      <a:prstClr val="black">
                        <a:alpha val="40000"/>
                      </a:prstClr>
                    </a:outerShdw>
                  </a:effectLst>
                  <a:latin typeface="Helvetica" pitchFamily="34" charset="0"/>
                  <a:cs typeface="Rockwell"/>
                </a:rPr>
                <a:t>desperately </a:t>
              </a:r>
              <a:r>
                <a:rPr lang="en-US" sz="4400" b="1" dirty="0">
                  <a:solidFill>
                    <a:schemeClr val="bg1"/>
                  </a:solidFill>
                  <a:effectLst>
                    <a:outerShdw blurRad="50800" dist="38100" dir="2700000" algn="tl" rotWithShape="0">
                      <a:prstClr val="black">
                        <a:alpha val="40000"/>
                      </a:prstClr>
                    </a:outerShdw>
                  </a:effectLst>
                  <a:latin typeface="Helvetica" pitchFamily="34" charset="0"/>
                  <a:cs typeface="Rockwell"/>
                </a:rPr>
                <a:t>necessary</a:t>
              </a:r>
              <a:r>
                <a:rPr lang="en-US" sz="4400" b="1" dirty="0" smtClean="0">
                  <a:solidFill>
                    <a:schemeClr val="bg1"/>
                  </a:solidFill>
                  <a:effectLst>
                    <a:outerShdw blurRad="50800" dist="38100" dir="2700000" algn="tl" rotWithShape="0">
                      <a:prstClr val="black">
                        <a:alpha val="40000"/>
                      </a:prstClr>
                    </a:outerShdw>
                  </a:effectLst>
                  <a:latin typeface="Helvetica" pitchFamily="34" charset="0"/>
                  <a:cs typeface="Rockwell"/>
                </a:rPr>
                <a:t>.</a:t>
              </a:r>
              <a:endParaRPr lang="en-US" sz="4400" b="1" dirty="0">
                <a:solidFill>
                  <a:schemeClr val="bg1"/>
                </a:solidFill>
                <a:effectLst>
                  <a:outerShdw blurRad="50800" dist="38100" dir="2700000" algn="tl" rotWithShape="0">
                    <a:prstClr val="black">
                      <a:alpha val="40000"/>
                    </a:prstClr>
                  </a:outerShdw>
                </a:effectLst>
                <a:latin typeface="Helvetica" pitchFamily="34" charset="0"/>
                <a:cs typeface="Rockwell"/>
              </a:endParaRPr>
            </a:p>
          </p:txBody>
        </p:sp>
        <p:pic>
          <p:nvPicPr>
            <p:cNvPr id="8" name="Picture 7" descr="Quote.ai"/>
            <p:cNvPicPr>
              <a:picLocks noChangeAspect="1"/>
            </p:cNvPicPr>
            <p:nvPr/>
          </p:nvPicPr>
          <p:blipFill>
            <a:blip r:embed="rId3" cstate="print">
              <a:alphaModFix amt="32000"/>
              <a:extLst>
                <a:ext uri="{28A0092B-C50C-407E-A947-70E740481C1C}">
                  <a14:useLocalDpi xmlns:a14="http://schemas.microsoft.com/office/drawing/2010/main" val="0"/>
                </a:ext>
              </a:extLst>
            </a:blip>
            <a:stretch>
              <a:fillRect/>
            </a:stretch>
          </p:blipFill>
          <p:spPr>
            <a:xfrm flipH="1">
              <a:off x="12948463" y="4840295"/>
              <a:ext cx="5525577" cy="3196167"/>
            </a:xfrm>
            <a:prstGeom prst="rect">
              <a:avLst/>
            </a:prstGeom>
          </p:spPr>
        </p:pic>
      </p:grpSp>
      <p:sp>
        <p:nvSpPr>
          <p:cNvPr id="9" name="TextBox 8"/>
          <p:cNvSpPr txBox="1"/>
          <p:nvPr/>
        </p:nvSpPr>
        <p:spPr>
          <a:xfrm>
            <a:off x="4079875" y="3894671"/>
            <a:ext cx="5339283" cy="784830"/>
          </a:xfrm>
          <a:prstGeom prst="rect">
            <a:avLst/>
          </a:prstGeom>
          <a:noFill/>
        </p:spPr>
        <p:txBody>
          <a:bodyPr wrap="square" lIns="45720" tIns="22860" rIns="45720" bIns="22860" rtlCol="0">
            <a:spAutoFit/>
          </a:bodyPr>
          <a:lstStyle/>
          <a:p>
            <a:r>
              <a:rPr lang="en-US" sz="2400" dirty="0" smtClean="0">
                <a:solidFill>
                  <a:srgbClr val="FFFFFF"/>
                </a:solidFill>
                <a:latin typeface="Arial"/>
                <a:cs typeface="Arial"/>
              </a:rPr>
              <a:t>—Thomas Friedman </a:t>
            </a:r>
            <a:br>
              <a:rPr lang="en-US" sz="2400" dirty="0" smtClean="0">
                <a:solidFill>
                  <a:srgbClr val="FFFFFF"/>
                </a:solidFill>
                <a:latin typeface="Arial"/>
                <a:cs typeface="Arial"/>
              </a:rPr>
            </a:br>
            <a:r>
              <a:rPr lang="en-US" sz="2400" i="1" dirty="0" smtClean="0">
                <a:solidFill>
                  <a:srgbClr val="FFFFFF"/>
                </a:solidFill>
                <a:latin typeface="Arial"/>
                <a:cs typeface="Arial"/>
              </a:rPr>
              <a:t>    May 15, 2012 · New York Times </a:t>
            </a:r>
            <a:endParaRPr lang="en-US" sz="2400" i="1" dirty="0">
              <a:solidFill>
                <a:srgbClr val="FFFFFF"/>
              </a:solidFill>
              <a:latin typeface="Arial"/>
              <a:cs typeface="Arial"/>
            </a:endParaRPr>
          </a:p>
        </p:txBody>
      </p:sp>
    </p:spTree>
    <p:extLst>
      <p:ext uri="{BB962C8B-B14F-4D97-AF65-F5344CB8AC3E}">
        <p14:creationId xmlns:p14="http://schemas.microsoft.com/office/powerpoint/2010/main" val="3232688871"/>
      </p:ext>
    </p:extLst>
  </p:cSld>
  <p:clrMapOvr>
    <a:masterClrMapping/>
  </p:clrMapOvr>
  <p:transition advTm="1565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pic>
        <p:nvPicPr>
          <p:cNvPr id="9" name="Picture 8" descr="option 1 (1).png"/>
          <p:cNvPicPr>
            <a:picLocks noChangeAspect="1"/>
          </p:cNvPicPr>
          <p:nvPr/>
        </p:nvPicPr>
        <p:blipFill rotWithShape="1">
          <a:blip r:embed="rId3">
            <a:extLst>
              <a:ext uri="{28A0092B-C50C-407E-A947-70E740481C1C}">
                <a14:useLocalDpi xmlns:a14="http://schemas.microsoft.com/office/drawing/2010/main" val="0"/>
              </a:ext>
            </a:extLst>
          </a:blip>
          <a:srcRect t="1970" b="2473"/>
          <a:stretch/>
        </p:blipFill>
        <p:spPr>
          <a:xfrm>
            <a:off x="1363911" y="61422"/>
            <a:ext cx="6475446" cy="4431127"/>
          </a:xfrm>
          <a:prstGeom prst="rect">
            <a:avLst/>
          </a:prstGeom>
        </p:spPr>
      </p:pic>
    </p:spTree>
    <p:extLst>
      <p:ext uri="{BB962C8B-B14F-4D97-AF65-F5344CB8AC3E}">
        <p14:creationId xmlns:p14="http://schemas.microsoft.com/office/powerpoint/2010/main" val="1273493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193353"/>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Education_Scale.ai"/>
          <p:cNvPicPr>
            <a:picLocks noChangeAspect="1"/>
          </p:cNvPicPr>
          <p:nvPr/>
        </p:nvPicPr>
        <p:blipFill>
          <a:blip r:embed="rId4" cstate="print">
            <a:alphaModFix amt="4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400Students.ai"/>
          <p:cNvPicPr>
            <a:picLocks noChangeAspect="1"/>
          </p:cNvPicPr>
          <p:nvPr/>
        </p:nvPicPr>
        <p:blipFill>
          <a:blip r:embed="rId5" cstate="print"/>
          <a:stretch>
            <a:fillRect/>
          </a:stretch>
        </p:blipFill>
        <p:spPr>
          <a:xfrm>
            <a:off x="0" y="0"/>
            <a:ext cx="9144000" cy="5143500"/>
          </a:xfrm>
          <a:prstGeom prst="leftArrow">
            <a:avLst/>
          </a:prstGeom>
        </p:spPr>
      </p:pic>
      <p:sp>
        <p:nvSpPr>
          <p:cNvPr id="11" name="TextBox 10"/>
          <p:cNvSpPr txBox="1"/>
          <p:nvPr/>
        </p:nvSpPr>
        <p:spPr>
          <a:xfrm>
            <a:off x="4730181" y="2156233"/>
            <a:ext cx="1111242" cy="784830"/>
          </a:xfrm>
          <a:prstGeom prst="rect">
            <a:avLst/>
          </a:prstGeom>
          <a:noFill/>
        </p:spPr>
        <p:txBody>
          <a:bodyPr wrap="none" lIns="45720" tIns="22860" rIns="45720" bIns="22860" rtlCol="0">
            <a:spAutoFit/>
          </a:bodyPr>
          <a:lstStyle/>
          <a:p>
            <a:r>
              <a:rPr lang="en-US" sz="4800" b="1" dirty="0" smtClean="0">
                <a:solidFill>
                  <a:srgbClr val="6FD8B9"/>
                </a:solidFill>
                <a:effectLst>
                  <a:outerShdw blurRad="50800" dist="38100" dir="13500000" algn="br" rotWithShape="0">
                    <a:prstClr val="black">
                      <a:alpha val="40000"/>
                    </a:prstClr>
                  </a:outerShdw>
                </a:effectLst>
                <a:latin typeface="Rockwell"/>
                <a:cs typeface="Rockwell"/>
              </a:rPr>
              <a:t>400</a:t>
            </a:r>
            <a:endParaRPr lang="en-US" sz="4800" b="1" dirty="0">
              <a:solidFill>
                <a:srgbClr val="6FD8B9"/>
              </a:solidFill>
              <a:effectLst>
                <a:outerShdw blurRad="50800" dist="38100" dir="13500000" algn="br" rotWithShape="0">
                  <a:prstClr val="black">
                    <a:alpha val="40000"/>
                  </a:prstClr>
                </a:outerShdw>
              </a:effectLst>
              <a:latin typeface="Rockwell"/>
              <a:cs typeface="Rockwell"/>
            </a:endParaRPr>
          </a:p>
        </p:txBody>
      </p:sp>
      <p:sp>
        <p:nvSpPr>
          <p:cNvPr id="17" name="Rectangle 16"/>
          <p:cNvSpPr/>
          <p:nvPr/>
        </p:nvSpPr>
        <p:spPr>
          <a:xfrm>
            <a:off x="4741322" y="2279343"/>
            <a:ext cx="2348059" cy="661720"/>
          </a:xfrm>
          <a:prstGeom prst="rect">
            <a:avLst/>
          </a:prstGeom>
        </p:spPr>
        <p:txBody>
          <a:bodyPr wrap="square" lIns="45720" tIns="22860" rIns="45720" bIns="22860">
            <a:spAutoFit/>
          </a:bodyPr>
          <a:lstStyle/>
          <a:p>
            <a:pPr lvl="0">
              <a:lnSpc>
                <a:spcPct val="80000"/>
              </a:lnSpc>
            </a:pPr>
            <a:r>
              <a:rPr lang="en-US" sz="4800" b="1" dirty="0" smtClean="0">
                <a:solidFill>
                  <a:srgbClr val="FFFFFF"/>
                </a:solidFill>
                <a:effectLst>
                  <a:outerShdw blurRad="50800" dist="38100" dir="13500000" algn="br" rotWithShape="0">
                    <a:prstClr val="black">
                      <a:alpha val="40000"/>
                    </a:prstClr>
                  </a:outerShdw>
                </a:effectLst>
                <a:latin typeface="Rockwell"/>
                <a:cs typeface="Rockwell"/>
              </a:rPr>
              <a:t>100,000</a:t>
            </a:r>
          </a:p>
        </p:txBody>
      </p:sp>
    </p:spTree>
    <p:custDataLst>
      <p:tags r:id="rId1"/>
    </p:custDataLst>
    <p:extLst>
      <p:ext uri="{BB962C8B-B14F-4D97-AF65-F5344CB8AC3E}">
        <p14:creationId xmlns:p14="http://schemas.microsoft.com/office/powerpoint/2010/main" val="1481716196"/>
      </p:ext>
    </p:extLst>
  </p:cSld>
  <p:clrMapOvr>
    <a:masterClrMapping/>
  </p:clrMapOvr>
  <p:transition advTm="28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3" presetClass="entr" presetSubtype="16"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1" name="Rectangle 10"/>
          <p:cNvSpPr/>
          <p:nvPr/>
        </p:nvSpPr>
        <p:spPr>
          <a:xfrm>
            <a:off x="1254692" y="1237272"/>
            <a:ext cx="6170965" cy="2653034"/>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                     </a:t>
            </a:r>
            <a:r>
              <a:rPr lang="en-US" sz="2200" i="1" dirty="0" smtClean="0">
                <a:solidFill>
                  <a:schemeClr val="bg1"/>
                </a:solidFill>
                <a:latin typeface="Helvetica" pitchFamily="34" charset="0"/>
                <a:cs typeface="Rockwell"/>
              </a:rPr>
              <a:t>(</a:t>
            </a:r>
            <a:r>
              <a:rPr lang="en-US" sz="2200" i="1" dirty="0" err="1" smtClean="0">
                <a:solidFill>
                  <a:schemeClr val="bg1"/>
                </a:solidFill>
                <a:latin typeface="Helvetica" pitchFamily="34" charset="0"/>
                <a:cs typeface="Rockwell"/>
              </a:rPr>
              <a:t>Akash</a:t>
            </a:r>
            <a:r>
              <a:rPr lang="en-US" sz="2200" i="1" dirty="0" smtClean="0">
                <a:solidFill>
                  <a:schemeClr val="bg1"/>
                </a:solidFill>
                <a:latin typeface="Helvetica" pitchFamily="34" charset="0"/>
                <a:cs typeface="Rockwell"/>
              </a:rPr>
              <a:t> </a:t>
            </a:r>
            <a:r>
              <a:rPr lang="en-US" sz="2200" i="1" dirty="0" err="1" smtClean="0">
                <a:solidFill>
                  <a:schemeClr val="bg1"/>
                </a:solidFill>
                <a:latin typeface="Helvetica" pitchFamily="34" charset="0"/>
                <a:cs typeface="Rockwell"/>
              </a:rPr>
              <a:t>Goswami</a:t>
            </a:r>
            <a:r>
              <a:rPr lang="en-US" sz="2200" i="1" dirty="0" smtClean="0">
                <a:solidFill>
                  <a:schemeClr val="bg1"/>
                </a:solidFill>
                <a:latin typeface="Helvetica" pitchFamily="34" charset="0"/>
                <a:cs typeface="Rockwell"/>
              </a:rPr>
              <a:t>)</a:t>
            </a:r>
            <a:endParaRPr lang="en-US" sz="2200" b="1" dirty="0" smtClean="0">
              <a:solidFill>
                <a:schemeClr val="bg1"/>
              </a:solidFill>
              <a:latin typeface="Helvetica" pitchFamily="34" charset="0"/>
              <a:cs typeface="Rockwell"/>
            </a:endParaRPr>
          </a:p>
        </p:txBody>
      </p:sp>
      <p:pic>
        <p:nvPicPr>
          <p:cNvPr id="15" name="Picture 14"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6" name="Picture 15"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7812656" y="185462"/>
            <a:ext cx="1247775" cy="1519238"/>
          </a:xfrm>
          <a:prstGeom prst="rect">
            <a:avLst/>
          </a:prstGeom>
          <a:noFill/>
          <a:ln w="9525">
            <a:noFill/>
            <a:miter lim="800000"/>
            <a:headEnd/>
            <a:tailEnd/>
          </a:ln>
        </p:spPr>
      </p:pic>
    </p:spTree>
    <p:extLst>
      <p:ext uri="{BB962C8B-B14F-4D97-AF65-F5344CB8AC3E}">
        <p14:creationId xmlns:p14="http://schemas.microsoft.com/office/powerpoint/2010/main" val="2448788785"/>
      </p:ext>
    </p:extLst>
  </p:cSld>
  <p:clrMapOvr>
    <a:masterClrMapping/>
  </p:clrMapOvr>
  <p:transition spd="med" advTm="10547">
    <p:push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0" name="Rectangle 9"/>
          <p:cNvSpPr/>
          <p:nvPr/>
        </p:nvSpPr>
        <p:spPr>
          <a:xfrm>
            <a:off x="1176022" y="1462205"/>
            <a:ext cx="6668568" cy="1908215"/>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I'm a single mom 39 years old with two college boys... I've been trying to get back to college for my masters and want to learn more about computers. Looking forward to this class!   </a:t>
            </a:r>
          </a:p>
          <a:p>
            <a:pPr>
              <a:lnSpc>
                <a:spcPct val="110000"/>
              </a:lnSpc>
            </a:pPr>
            <a:r>
              <a:rPr lang="en-US" sz="2200" i="1" dirty="0" smtClean="0">
                <a:solidFill>
                  <a:schemeClr val="bg1"/>
                </a:solidFill>
                <a:latin typeface="Helvetica" pitchFamily="34" charset="0"/>
                <a:cs typeface="Rockwell"/>
              </a:rPr>
              <a:t>(Jenny Ramirez)</a:t>
            </a:r>
            <a:r>
              <a:rPr lang="en-US" sz="2200" b="1" dirty="0" smtClean="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6" name="Picture 5" descr="IMAG0292.jpg"/>
          <p:cNvPicPr>
            <a:picLocks noChangeAspect="1"/>
          </p:cNvPicPr>
          <p:nvPr/>
        </p:nvPicPr>
        <p:blipFill>
          <a:blip r:embed="rId4" cstate="print"/>
          <a:srcRect l="64353" t="32889" r="16138" b="22667"/>
          <a:stretch>
            <a:fillRect/>
          </a:stretch>
        </p:blipFill>
        <p:spPr>
          <a:xfrm>
            <a:off x="7844589" y="0"/>
            <a:ext cx="1299411" cy="1770314"/>
          </a:xfrm>
          <a:prstGeom prst="rect">
            <a:avLst/>
          </a:prstGeom>
        </p:spPr>
      </p:pic>
    </p:spTree>
    <p:extLst>
      <p:ext uri="{BB962C8B-B14F-4D97-AF65-F5344CB8AC3E}">
        <p14:creationId xmlns:p14="http://schemas.microsoft.com/office/powerpoint/2010/main" val="2448788785"/>
      </p:ext>
    </p:extLst>
  </p:cSld>
  <p:clrMapOvr>
    <a:masterClrMapping/>
  </p:clrMapOvr>
  <p:transition spd="med" advTm="8375">
    <p:push dir="d"/>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8"/>
</p:tagLst>
</file>

<file path=ppt/tags/tag10.xml><?xml version="1.0" encoding="utf-8"?>
<p:tagLst xmlns:a="http://schemas.openxmlformats.org/drawingml/2006/main" xmlns:r="http://schemas.openxmlformats.org/officeDocument/2006/relationships" xmlns:p="http://schemas.openxmlformats.org/presentationml/2006/main">
  <p:tag name="TIMING" val="|3|4.9"/>
</p:tagLst>
</file>

<file path=ppt/tags/tag2.xml><?xml version="1.0" encoding="utf-8"?>
<p:tagLst xmlns:a="http://schemas.openxmlformats.org/drawingml/2006/main" xmlns:r="http://schemas.openxmlformats.org/officeDocument/2006/relationships" xmlns:p="http://schemas.openxmlformats.org/presentationml/2006/main">
  <p:tag name="TIMING" val="|14.1|22.5|15.6|8.5"/>
</p:tagLst>
</file>

<file path=ppt/tags/tag3.xml><?xml version="1.0" encoding="utf-8"?>
<p:tagLst xmlns:a="http://schemas.openxmlformats.org/drawingml/2006/main" xmlns:r="http://schemas.openxmlformats.org/officeDocument/2006/relationships" xmlns:p="http://schemas.openxmlformats.org/presentationml/2006/main">
  <p:tag name="TIMING" val="|14.2"/>
</p:tagLst>
</file>

<file path=ppt/tags/tag4.xml><?xml version="1.0" encoding="utf-8"?>
<p:tagLst xmlns:a="http://schemas.openxmlformats.org/drawingml/2006/main" xmlns:r="http://schemas.openxmlformats.org/officeDocument/2006/relationships" xmlns:p="http://schemas.openxmlformats.org/presentationml/2006/main">
  <p:tag name="TIMING" val="|18.1"/>
</p:tagLst>
</file>

<file path=ppt/tags/tag5.xml><?xml version="1.0" encoding="utf-8"?>
<p:tagLst xmlns:a="http://schemas.openxmlformats.org/drawingml/2006/main" xmlns:r="http://schemas.openxmlformats.org/officeDocument/2006/relationships" xmlns:p="http://schemas.openxmlformats.org/presentationml/2006/main">
  <p:tag name="TIMING" val="|15.4|10.9|5.3"/>
</p:tagLst>
</file>

<file path=ppt/tags/tag6.xml><?xml version="1.0" encoding="utf-8"?>
<p:tagLst xmlns:a="http://schemas.openxmlformats.org/drawingml/2006/main" xmlns:r="http://schemas.openxmlformats.org/officeDocument/2006/relationships" xmlns:p="http://schemas.openxmlformats.org/presentationml/2006/main">
  <p:tag name="TIMING" val="|17.5"/>
</p:tagLst>
</file>

<file path=ppt/tags/tag7.xml><?xml version="1.0" encoding="utf-8"?>
<p:tagLst xmlns:a="http://schemas.openxmlformats.org/drawingml/2006/main" xmlns:r="http://schemas.openxmlformats.org/officeDocument/2006/relationships" xmlns:p="http://schemas.openxmlformats.org/presentationml/2006/main">
  <p:tag name="TIMING" val="|1.4|3.5"/>
</p:tagLst>
</file>

<file path=ppt/tags/tag8.xml><?xml version="1.0" encoding="utf-8"?>
<p:tagLst xmlns:a="http://schemas.openxmlformats.org/drawingml/2006/main" xmlns:r="http://schemas.openxmlformats.org/officeDocument/2006/relationships" xmlns:p="http://schemas.openxmlformats.org/presentationml/2006/main">
  <p:tag name="TIMING" val="|34.5"/>
</p:tagLst>
</file>

<file path=ppt/tags/tag9.xml><?xml version="1.0" encoding="utf-8"?>
<p:tagLst xmlns:a="http://schemas.openxmlformats.org/drawingml/2006/main" xmlns:r="http://schemas.openxmlformats.org/officeDocument/2006/relationships" xmlns:p="http://schemas.openxmlformats.org/presentationml/2006/main">
  <p:tag name="TIMING" val="|8.5|1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72808</TotalTime>
  <Words>1527</Words>
  <Application>Microsoft Office PowerPoint</Application>
  <PresentationFormat>On-screen Show (16:9)</PresentationFormat>
  <Paragraphs>265</Paragraphs>
  <Slides>47</Slides>
  <Notes>27</Notes>
  <HiddenSlides>9</HiddenSlides>
  <MMClips>4</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1_Lecture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video-based instruction</vt:lpstr>
      <vt:lpstr>PowerPoint Presentation</vt:lpstr>
      <vt:lpstr>PowerPoint Presentation</vt:lpstr>
      <vt:lpstr>PowerPoint Presentation</vt:lpstr>
      <vt:lpstr>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vt:lpstr>
      <vt:lpstr>PowerPoint Presentation</vt:lpstr>
      <vt:lpstr>PowerPoint Presentation</vt:lpstr>
      <vt:lpstr>PowerPoint Presentation</vt:lpstr>
      <vt:lpstr>PowerPoint Presentation</vt:lpstr>
      <vt:lpstr>PowerPoint Presentation</vt:lpstr>
      <vt:lpstr>STATISTICS  &amp; Analytics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Education</dc:title>
  <dc:creator>Daphne Koller</dc:creator>
  <cp:lastModifiedBy>Windows User</cp:lastModifiedBy>
  <cp:revision>782</cp:revision>
  <dcterms:created xsi:type="dcterms:W3CDTF">2010-05-04T01:04:58Z</dcterms:created>
  <dcterms:modified xsi:type="dcterms:W3CDTF">2012-10-09T00:37:46Z</dcterms:modified>
</cp:coreProperties>
</file>