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71" r:id="rId2"/>
    <p:sldId id="296" r:id="rId3"/>
    <p:sldId id="256" r:id="rId4"/>
    <p:sldId id="294" r:id="rId5"/>
    <p:sldId id="273" r:id="rId6"/>
    <p:sldId id="261" r:id="rId7"/>
    <p:sldId id="298" r:id="rId8"/>
    <p:sldId id="269" r:id="rId9"/>
    <p:sldId id="297" r:id="rId10"/>
    <p:sldId id="292" r:id="rId11"/>
    <p:sldId id="306" r:id="rId12"/>
    <p:sldId id="277" r:id="rId13"/>
  </p:sldIdLst>
  <p:sldSz cx="18288000" cy="10287000"/>
  <p:notesSz cx="6858000" cy="9144000"/>
  <p:defaultText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D8B9"/>
    <a:srgbClr val="5CB2A2"/>
    <a:srgbClr val="1A3452"/>
    <a:srgbClr val="1B2E45"/>
    <a:srgbClr val="C2222C"/>
    <a:srgbClr val="620811"/>
    <a:srgbClr val="9E9384"/>
    <a:srgbClr val="B5A896"/>
    <a:srgbClr val="3D5671"/>
    <a:srgbClr val="1F67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92" autoAdjust="0"/>
    <p:restoredTop sz="64696" autoAdjust="0"/>
  </p:normalViewPr>
  <p:slideViewPr>
    <p:cSldViewPr snapToGrid="0" snapToObjects="1">
      <p:cViewPr>
        <p:scale>
          <a:sx n="30" d="100"/>
          <a:sy n="30" d="100"/>
        </p:scale>
        <p:origin x="-1026" y="-138"/>
      </p:cViewPr>
      <p:guideLst>
        <p:guide orient="horz" pos="3547"/>
        <p:guide orient="horz" pos="5170"/>
        <p:guide pos="8189"/>
      </p:guideLst>
    </p:cSldViewPr>
  </p:slideViewPr>
  <p:notesTextViewPr>
    <p:cViewPr>
      <p:scale>
        <a:sx n="100" d="100"/>
        <a:sy n="100" d="100"/>
      </p:scale>
      <p:origin x="0" y="0"/>
    </p:cViewPr>
  </p:notesTextViewPr>
  <p:sorterViewPr>
    <p:cViewPr>
      <p:scale>
        <a:sx n="66" d="100"/>
        <a:sy n="66" d="100"/>
      </p:scale>
      <p:origin x="0" y="1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ydiaB:Downloads:Sadler%20and%20Good%20Grading%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3014881311367112E-2"/>
          <c:y val="3.9593572339657011E-2"/>
          <c:w val="0.911758556837862"/>
          <c:h val="0.89373826214554131"/>
        </c:manualLayout>
      </c:layout>
      <c:scatterChart>
        <c:scatterStyle val="lineMarker"/>
        <c:varyColors val="0"/>
        <c:ser>
          <c:idx val="0"/>
          <c:order val="0"/>
          <c:spPr>
            <a:ln w="47625">
              <a:noFill/>
            </a:ln>
          </c:spPr>
          <c:marker>
            <c:spPr>
              <a:solidFill>
                <a:srgbClr val="1A3452"/>
              </a:solidFill>
              <a:ln>
                <a:noFill/>
              </a:ln>
              <a:scene3d>
                <a:camera prst="orthographicFront"/>
                <a:lightRig rig="threePt" dir="t"/>
              </a:scene3d>
              <a:sp3d>
                <a:bevelT/>
              </a:sp3d>
            </c:spPr>
          </c:marker>
          <c:xVal>
            <c:numRef>
              <c:f>Sheet1!$A$1:$A$178</c:f>
              <c:numCache>
                <c:formatCode>General</c:formatCode>
                <c:ptCount val="178"/>
                <c:pt idx="0">
                  <c:v>76</c:v>
                </c:pt>
                <c:pt idx="1">
                  <c:v>82</c:v>
                </c:pt>
                <c:pt idx="2">
                  <c:v>56</c:v>
                </c:pt>
                <c:pt idx="3">
                  <c:v>82</c:v>
                </c:pt>
                <c:pt idx="4">
                  <c:v>66</c:v>
                </c:pt>
                <c:pt idx="5">
                  <c:v>94</c:v>
                </c:pt>
                <c:pt idx="6">
                  <c:v>42</c:v>
                </c:pt>
                <c:pt idx="7">
                  <c:v>78</c:v>
                </c:pt>
                <c:pt idx="8">
                  <c:v>47.5</c:v>
                </c:pt>
                <c:pt idx="9">
                  <c:v>83</c:v>
                </c:pt>
                <c:pt idx="10">
                  <c:v>72</c:v>
                </c:pt>
                <c:pt idx="11">
                  <c:v>89</c:v>
                </c:pt>
                <c:pt idx="12">
                  <c:v>64</c:v>
                </c:pt>
                <c:pt idx="13">
                  <c:v>96</c:v>
                </c:pt>
                <c:pt idx="14">
                  <c:v>80</c:v>
                </c:pt>
                <c:pt idx="15">
                  <c:v>62</c:v>
                </c:pt>
                <c:pt idx="16">
                  <c:v>67</c:v>
                </c:pt>
                <c:pt idx="17">
                  <c:v>71</c:v>
                </c:pt>
                <c:pt idx="18">
                  <c:v>53</c:v>
                </c:pt>
                <c:pt idx="19">
                  <c:v>46</c:v>
                </c:pt>
                <c:pt idx="20">
                  <c:v>86</c:v>
                </c:pt>
                <c:pt idx="21">
                  <c:v>85</c:v>
                </c:pt>
                <c:pt idx="22">
                  <c:v>71</c:v>
                </c:pt>
                <c:pt idx="23">
                  <c:v>87</c:v>
                </c:pt>
                <c:pt idx="24">
                  <c:v>35</c:v>
                </c:pt>
                <c:pt idx="25">
                  <c:v>52</c:v>
                </c:pt>
                <c:pt idx="26">
                  <c:v>76</c:v>
                </c:pt>
                <c:pt idx="27">
                  <c:v>86</c:v>
                </c:pt>
                <c:pt idx="28">
                  <c:v>63</c:v>
                </c:pt>
                <c:pt idx="29">
                  <c:v>93.5</c:v>
                </c:pt>
                <c:pt idx="30">
                  <c:v>66</c:v>
                </c:pt>
                <c:pt idx="31">
                  <c:v>98</c:v>
                </c:pt>
                <c:pt idx="32">
                  <c:v>83</c:v>
                </c:pt>
                <c:pt idx="33">
                  <c:v>73</c:v>
                </c:pt>
                <c:pt idx="34">
                  <c:v>85</c:v>
                </c:pt>
                <c:pt idx="35">
                  <c:v>61</c:v>
                </c:pt>
                <c:pt idx="36">
                  <c:v>54</c:v>
                </c:pt>
                <c:pt idx="37">
                  <c:v>66</c:v>
                </c:pt>
                <c:pt idx="38">
                  <c:v>84</c:v>
                </c:pt>
                <c:pt idx="39">
                  <c:v>71</c:v>
                </c:pt>
                <c:pt idx="40">
                  <c:v>73</c:v>
                </c:pt>
                <c:pt idx="41">
                  <c:v>85</c:v>
                </c:pt>
                <c:pt idx="42">
                  <c:v>77.5</c:v>
                </c:pt>
                <c:pt idx="43">
                  <c:v>68</c:v>
                </c:pt>
                <c:pt idx="44">
                  <c:v>73</c:v>
                </c:pt>
                <c:pt idx="45">
                  <c:v>67</c:v>
                </c:pt>
                <c:pt idx="46">
                  <c:v>81.5</c:v>
                </c:pt>
                <c:pt idx="47">
                  <c:v>45</c:v>
                </c:pt>
                <c:pt idx="48">
                  <c:v>60</c:v>
                </c:pt>
                <c:pt idx="49">
                  <c:v>76</c:v>
                </c:pt>
                <c:pt idx="50">
                  <c:v>49</c:v>
                </c:pt>
                <c:pt idx="51">
                  <c:v>61</c:v>
                </c:pt>
                <c:pt idx="52">
                  <c:v>67</c:v>
                </c:pt>
                <c:pt idx="53">
                  <c:v>82</c:v>
                </c:pt>
                <c:pt idx="54">
                  <c:v>81</c:v>
                </c:pt>
                <c:pt idx="55">
                  <c:v>70</c:v>
                </c:pt>
                <c:pt idx="56">
                  <c:v>76</c:v>
                </c:pt>
                <c:pt idx="57">
                  <c:v>60</c:v>
                </c:pt>
                <c:pt idx="58">
                  <c:v>72</c:v>
                </c:pt>
                <c:pt idx="59">
                  <c:v>72</c:v>
                </c:pt>
                <c:pt idx="60">
                  <c:v>59</c:v>
                </c:pt>
                <c:pt idx="61">
                  <c:v>79</c:v>
                </c:pt>
                <c:pt idx="62">
                  <c:v>78</c:v>
                </c:pt>
                <c:pt idx="63">
                  <c:v>88</c:v>
                </c:pt>
                <c:pt idx="64">
                  <c:v>91</c:v>
                </c:pt>
                <c:pt idx="65">
                  <c:v>89</c:v>
                </c:pt>
                <c:pt idx="66">
                  <c:v>76</c:v>
                </c:pt>
                <c:pt idx="67">
                  <c:v>62</c:v>
                </c:pt>
                <c:pt idx="68">
                  <c:v>84</c:v>
                </c:pt>
                <c:pt idx="69">
                  <c:v>58</c:v>
                </c:pt>
                <c:pt idx="70">
                  <c:v>80</c:v>
                </c:pt>
                <c:pt idx="71">
                  <c:v>57</c:v>
                </c:pt>
                <c:pt idx="72">
                  <c:v>66</c:v>
                </c:pt>
                <c:pt idx="73">
                  <c:v>82</c:v>
                </c:pt>
                <c:pt idx="74">
                  <c:v>72</c:v>
                </c:pt>
                <c:pt idx="75">
                  <c:v>70</c:v>
                </c:pt>
                <c:pt idx="76">
                  <c:v>72</c:v>
                </c:pt>
                <c:pt idx="77">
                  <c:v>72</c:v>
                </c:pt>
                <c:pt idx="78">
                  <c:v>81</c:v>
                </c:pt>
                <c:pt idx="79">
                  <c:v>63</c:v>
                </c:pt>
                <c:pt idx="80">
                  <c:v>80</c:v>
                </c:pt>
                <c:pt idx="81">
                  <c:v>52</c:v>
                </c:pt>
                <c:pt idx="82">
                  <c:v>98</c:v>
                </c:pt>
                <c:pt idx="83">
                  <c:v>43</c:v>
                </c:pt>
                <c:pt idx="84">
                  <c:v>82</c:v>
                </c:pt>
                <c:pt idx="85">
                  <c:v>41</c:v>
                </c:pt>
                <c:pt idx="86">
                  <c:v>89</c:v>
                </c:pt>
                <c:pt idx="87">
                  <c:v>90</c:v>
                </c:pt>
                <c:pt idx="88">
                  <c:v>92</c:v>
                </c:pt>
                <c:pt idx="89">
                  <c:v>78</c:v>
                </c:pt>
                <c:pt idx="90">
                  <c:v>74</c:v>
                </c:pt>
                <c:pt idx="91">
                  <c:v>87</c:v>
                </c:pt>
                <c:pt idx="92">
                  <c:v>82</c:v>
                </c:pt>
                <c:pt idx="94">
                  <c:v>70</c:v>
                </c:pt>
                <c:pt idx="95">
                  <c:v>65</c:v>
                </c:pt>
                <c:pt idx="96">
                  <c:v>63</c:v>
                </c:pt>
                <c:pt idx="97">
                  <c:v>91</c:v>
                </c:pt>
                <c:pt idx="98">
                  <c:v>90</c:v>
                </c:pt>
                <c:pt idx="99">
                  <c:v>77</c:v>
                </c:pt>
                <c:pt idx="100">
                  <c:v>89</c:v>
                </c:pt>
                <c:pt idx="101">
                  <c:v>44</c:v>
                </c:pt>
                <c:pt idx="102">
                  <c:v>93</c:v>
                </c:pt>
                <c:pt idx="103">
                  <c:v>89</c:v>
                </c:pt>
                <c:pt idx="104">
                  <c:v>97</c:v>
                </c:pt>
                <c:pt idx="105">
                  <c:v>85.5</c:v>
                </c:pt>
                <c:pt idx="106">
                  <c:v>95</c:v>
                </c:pt>
                <c:pt idx="107">
                  <c:v>88</c:v>
                </c:pt>
                <c:pt idx="108">
                  <c:v>86</c:v>
                </c:pt>
                <c:pt idx="109">
                  <c:v>89</c:v>
                </c:pt>
                <c:pt idx="110">
                  <c:v>75</c:v>
                </c:pt>
                <c:pt idx="111">
                  <c:v>95</c:v>
                </c:pt>
                <c:pt idx="112">
                  <c:v>92</c:v>
                </c:pt>
                <c:pt idx="113">
                  <c:v>89</c:v>
                </c:pt>
                <c:pt idx="114">
                  <c:v>87</c:v>
                </c:pt>
                <c:pt idx="115">
                  <c:v>92</c:v>
                </c:pt>
                <c:pt idx="116">
                  <c:v>56</c:v>
                </c:pt>
                <c:pt idx="118">
                  <c:v>96</c:v>
                </c:pt>
                <c:pt idx="119">
                  <c:v>89</c:v>
                </c:pt>
                <c:pt idx="120">
                  <c:v>89</c:v>
                </c:pt>
                <c:pt idx="121">
                  <c:v>91</c:v>
                </c:pt>
                <c:pt idx="123">
                  <c:v>95</c:v>
                </c:pt>
                <c:pt idx="124">
                  <c:v>98</c:v>
                </c:pt>
                <c:pt idx="125">
                  <c:v>66</c:v>
                </c:pt>
                <c:pt idx="126">
                  <c:v>53</c:v>
                </c:pt>
                <c:pt idx="127">
                  <c:v>76</c:v>
                </c:pt>
                <c:pt idx="128">
                  <c:v>68</c:v>
                </c:pt>
                <c:pt idx="129">
                  <c:v>57</c:v>
                </c:pt>
                <c:pt idx="130">
                  <c:v>98</c:v>
                </c:pt>
                <c:pt idx="131">
                  <c:v>76</c:v>
                </c:pt>
                <c:pt idx="132">
                  <c:v>91.5</c:v>
                </c:pt>
                <c:pt idx="133">
                  <c:v>84</c:v>
                </c:pt>
                <c:pt idx="134">
                  <c:v>78</c:v>
                </c:pt>
                <c:pt idx="135">
                  <c:v>97</c:v>
                </c:pt>
                <c:pt idx="136">
                  <c:v>77</c:v>
                </c:pt>
                <c:pt idx="137">
                  <c:v>59</c:v>
                </c:pt>
                <c:pt idx="138">
                  <c:v>71</c:v>
                </c:pt>
                <c:pt idx="139">
                  <c:v>87</c:v>
                </c:pt>
                <c:pt idx="140">
                  <c:v>83</c:v>
                </c:pt>
                <c:pt idx="141">
                  <c:v>56</c:v>
                </c:pt>
                <c:pt idx="142">
                  <c:v>91</c:v>
                </c:pt>
                <c:pt idx="144">
                  <c:v>83</c:v>
                </c:pt>
                <c:pt idx="145">
                  <c:v>52</c:v>
                </c:pt>
                <c:pt idx="146">
                  <c:v>75</c:v>
                </c:pt>
                <c:pt idx="147">
                  <c:v>74</c:v>
                </c:pt>
                <c:pt idx="148">
                  <c:v>77</c:v>
                </c:pt>
                <c:pt idx="149">
                  <c:v>62</c:v>
                </c:pt>
                <c:pt idx="150">
                  <c:v>75</c:v>
                </c:pt>
                <c:pt idx="151">
                  <c:v>68</c:v>
                </c:pt>
                <c:pt idx="152">
                  <c:v>67</c:v>
                </c:pt>
                <c:pt idx="153">
                  <c:v>72</c:v>
                </c:pt>
                <c:pt idx="154">
                  <c:v>79</c:v>
                </c:pt>
                <c:pt idx="155">
                  <c:v>89</c:v>
                </c:pt>
                <c:pt idx="156">
                  <c:v>75</c:v>
                </c:pt>
                <c:pt idx="157">
                  <c:v>74</c:v>
                </c:pt>
                <c:pt idx="158">
                  <c:v>72</c:v>
                </c:pt>
                <c:pt idx="159">
                  <c:v>83</c:v>
                </c:pt>
                <c:pt idx="160">
                  <c:v>69</c:v>
                </c:pt>
                <c:pt idx="161">
                  <c:v>77</c:v>
                </c:pt>
                <c:pt idx="163">
                  <c:v>82</c:v>
                </c:pt>
                <c:pt idx="164">
                  <c:v>94</c:v>
                </c:pt>
                <c:pt idx="165">
                  <c:v>71</c:v>
                </c:pt>
                <c:pt idx="166">
                  <c:v>94</c:v>
                </c:pt>
                <c:pt idx="167">
                  <c:v>88</c:v>
                </c:pt>
                <c:pt idx="169">
                  <c:v>92</c:v>
                </c:pt>
                <c:pt idx="170">
                  <c:v>86</c:v>
                </c:pt>
                <c:pt idx="171">
                  <c:v>78</c:v>
                </c:pt>
                <c:pt idx="172">
                  <c:v>65</c:v>
                </c:pt>
                <c:pt idx="173">
                  <c:v>75</c:v>
                </c:pt>
                <c:pt idx="174">
                  <c:v>86</c:v>
                </c:pt>
                <c:pt idx="175">
                  <c:v>82</c:v>
                </c:pt>
                <c:pt idx="176">
                  <c:v>83</c:v>
                </c:pt>
                <c:pt idx="177">
                  <c:v>80</c:v>
                </c:pt>
              </c:numCache>
            </c:numRef>
          </c:xVal>
          <c:yVal>
            <c:numRef>
              <c:f>Sheet1!$B$1:$B$178</c:f>
              <c:numCache>
                <c:formatCode>General</c:formatCode>
                <c:ptCount val="178"/>
                <c:pt idx="0">
                  <c:v>74</c:v>
                </c:pt>
                <c:pt idx="1">
                  <c:v>77</c:v>
                </c:pt>
                <c:pt idx="2">
                  <c:v>56</c:v>
                </c:pt>
                <c:pt idx="3">
                  <c:v>84</c:v>
                </c:pt>
                <c:pt idx="4">
                  <c:v>64.5</c:v>
                </c:pt>
                <c:pt idx="5">
                  <c:v>92</c:v>
                </c:pt>
                <c:pt idx="6">
                  <c:v>46</c:v>
                </c:pt>
                <c:pt idx="7">
                  <c:v>78</c:v>
                </c:pt>
                <c:pt idx="8">
                  <c:v>55</c:v>
                </c:pt>
                <c:pt idx="9">
                  <c:v>73.5</c:v>
                </c:pt>
                <c:pt idx="10">
                  <c:v>65</c:v>
                </c:pt>
                <c:pt idx="11">
                  <c:v>85.5</c:v>
                </c:pt>
                <c:pt idx="12">
                  <c:v>65.5</c:v>
                </c:pt>
                <c:pt idx="13">
                  <c:v>91</c:v>
                </c:pt>
                <c:pt idx="14">
                  <c:v>75.5</c:v>
                </c:pt>
                <c:pt idx="15">
                  <c:v>53</c:v>
                </c:pt>
                <c:pt idx="16">
                  <c:v>65</c:v>
                </c:pt>
                <c:pt idx="17">
                  <c:v>73</c:v>
                </c:pt>
                <c:pt idx="18">
                  <c:v>46</c:v>
                </c:pt>
                <c:pt idx="19">
                  <c:v>38.5</c:v>
                </c:pt>
                <c:pt idx="20">
                  <c:v>88</c:v>
                </c:pt>
                <c:pt idx="21">
                  <c:v>83</c:v>
                </c:pt>
                <c:pt idx="22">
                  <c:v>73.5</c:v>
                </c:pt>
                <c:pt idx="23">
                  <c:v>88</c:v>
                </c:pt>
                <c:pt idx="24">
                  <c:v>31</c:v>
                </c:pt>
                <c:pt idx="25">
                  <c:v>50</c:v>
                </c:pt>
                <c:pt idx="26">
                  <c:v>42</c:v>
                </c:pt>
                <c:pt idx="27">
                  <c:v>85</c:v>
                </c:pt>
                <c:pt idx="28">
                  <c:v>47</c:v>
                </c:pt>
                <c:pt idx="29">
                  <c:v>80</c:v>
                </c:pt>
                <c:pt idx="30">
                  <c:v>62</c:v>
                </c:pt>
                <c:pt idx="31">
                  <c:v>98</c:v>
                </c:pt>
                <c:pt idx="32">
                  <c:v>81</c:v>
                </c:pt>
                <c:pt idx="33">
                  <c:v>72</c:v>
                </c:pt>
                <c:pt idx="34">
                  <c:v>83</c:v>
                </c:pt>
                <c:pt idx="35">
                  <c:v>64</c:v>
                </c:pt>
                <c:pt idx="36">
                  <c:v>53</c:v>
                </c:pt>
                <c:pt idx="37">
                  <c:v>69</c:v>
                </c:pt>
                <c:pt idx="38">
                  <c:v>92</c:v>
                </c:pt>
                <c:pt idx="39">
                  <c:v>74</c:v>
                </c:pt>
                <c:pt idx="40">
                  <c:v>71</c:v>
                </c:pt>
                <c:pt idx="41">
                  <c:v>77</c:v>
                </c:pt>
                <c:pt idx="42">
                  <c:v>77.5</c:v>
                </c:pt>
                <c:pt idx="43">
                  <c:v>73</c:v>
                </c:pt>
                <c:pt idx="44">
                  <c:v>62.5</c:v>
                </c:pt>
                <c:pt idx="45">
                  <c:v>65</c:v>
                </c:pt>
                <c:pt idx="46">
                  <c:v>80.5</c:v>
                </c:pt>
                <c:pt idx="47">
                  <c:v>55.5</c:v>
                </c:pt>
                <c:pt idx="48">
                  <c:v>61</c:v>
                </c:pt>
                <c:pt idx="49">
                  <c:v>78</c:v>
                </c:pt>
                <c:pt idx="50">
                  <c:v>40</c:v>
                </c:pt>
                <c:pt idx="51">
                  <c:v>63</c:v>
                </c:pt>
                <c:pt idx="52">
                  <c:v>69</c:v>
                </c:pt>
                <c:pt idx="53">
                  <c:v>82</c:v>
                </c:pt>
                <c:pt idx="54">
                  <c:v>78</c:v>
                </c:pt>
                <c:pt idx="55">
                  <c:v>73</c:v>
                </c:pt>
                <c:pt idx="56">
                  <c:v>72</c:v>
                </c:pt>
                <c:pt idx="57">
                  <c:v>61</c:v>
                </c:pt>
                <c:pt idx="58">
                  <c:v>72</c:v>
                </c:pt>
                <c:pt idx="59">
                  <c:v>58</c:v>
                </c:pt>
                <c:pt idx="60">
                  <c:v>57</c:v>
                </c:pt>
                <c:pt idx="61">
                  <c:v>67</c:v>
                </c:pt>
                <c:pt idx="62">
                  <c:v>77</c:v>
                </c:pt>
                <c:pt idx="63">
                  <c:v>80</c:v>
                </c:pt>
                <c:pt idx="64">
                  <c:v>80</c:v>
                </c:pt>
                <c:pt idx="65">
                  <c:v>88</c:v>
                </c:pt>
                <c:pt idx="66">
                  <c:v>67</c:v>
                </c:pt>
                <c:pt idx="67">
                  <c:v>65</c:v>
                </c:pt>
                <c:pt idx="68">
                  <c:v>87</c:v>
                </c:pt>
                <c:pt idx="69">
                  <c:v>62</c:v>
                </c:pt>
                <c:pt idx="70">
                  <c:v>75</c:v>
                </c:pt>
                <c:pt idx="71">
                  <c:v>55</c:v>
                </c:pt>
                <c:pt idx="72">
                  <c:v>69</c:v>
                </c:pt>
                <c:pt idx="73">
                  <c:v>85</c:v>
                </c:pt>
                <c:pt idx="74">
                  <c:v>61</c:v>
                </c:pt>
                <c:pt idx="75">
                  <c:v>58</c:v>
                </c:pt>
                <c:pt idx="76">
                  <c:v>74</c:v>
                </c:pt>
                <c:pt idx="77">
                  <c:v>66</c:v>
                </c:pt>
                <c:pt idx="78">
                  <c:v>81</c:v>
                </c:pt>
                <c:pt idx="79">
                  <c:v>59</c:v>
                </c:pt>
                <c:pt idx="80">
                  <c:v>75.5</c:v>
                </c:pt>
                <c:pt idx="81">
                  <c:v>45</c:v>
                </c:pt>
                <c:pt idx="82">
                  <c:v>95</c:v>
                </c:pt>
                <c:pt idx="83">
                  <c:v>37.5</c:v>
                </c:pt>
                <c:pt idx="84">
                  <c:v>80</c:v>
                </c:pt>
                <c:pt idx="85">
                  <c:v>47.5</c:v>
                </c:pt>
                <c:pt idx="86">
                  <c:v>79</c:v>
                </c:pt>
                <c:pt idx="87">
                  <c:v>77</c:v>
                </c:pt>
                <c:pt idx="88">
                  <c:v>92</c:v>
                </c:pt>
                <c:pt idx="89">
                  <c:v>71</c:v>
                </c:pt>
                <c:pt idx="90">
                  <c:v>73</c:v>
                </c:pt>
                <c:pt idx="91">
                  <c:v>67.5</c:v>
                </c:pt>
                <c:pt idx="92">
                  <c:v>64</c:v>
                </c:pt>
                <c:pt idx="94">
                  <c:v>64</c:v>
                </c:pt>
                <c:pt idx="95">
                  <c:v>63</c:v>
                </c:pt>
                <c:pt idx="96">
                  <c:v>58</c:v>
                </c:pt>
                <c:pt idx="97">
                  <c:v>75.5</c:v>
                </c:pt>
                <c:pt idx="98">
                  <c:v>90</c:v>
                </c:pt>
                <c:pt idx="99">
                  <c:v>78</c:v>
                </c:pt>
                <c:pt idx="100">
                  <c:v>87</c:v>
                </c:pt>
                <c:pt idx="101">
                  <c:v>39</c:v>
                </c:pt>
                <c:pt idx="102">
                  <c:v>89</c:v>
                </c:pt>
                <c:pt idx="103">
                  <c:v>91</c:v>
                </c:pt>
                <c:pt idx="104">
                  <c:v>95</c:v>
                </c:pt>
                <c:pt idx="105">
                  <c:v>81.5</c:v>
                </c:pt>
                <c:pt idx="106">
                  <c:v>92</c:v>
                </c:pt>
                <c:pt idx="107">
                  <c:v>72</c:v>
                </c:pt>
                <c:pt idx="108">
                  <c:v>81</c:v>
                </c:pt>
                <c:pt idx="109">
                  <c:v>86</c:v>
                </c:pt>
                <c:pt idx="110">
                  <c:v>68</c:v>
                </c:pt>
                <c:pt idx="111">
                  <c:v>95</c:v>
                </c:pt>
                <c:pt idx="112">
                  <c:v>91</c:v>
                </c:pt>
                <c:pt idx="113">
                  <c:v>87.5</c:v>
                </c:pt>
                <c:pt idx="114">
                  <c:v>81</c:v>
                </c:pt>
                <c:pt idx="115">
                  <c:v>86</c:v>
                </c:pt>
                <c:pt idx="116">
                  <c:v>59</c:v>
                </c:pt>
                <c:pt idx="118">
                  <c:v>96</c:v>
                </c:pt>
                <c:pt idx="119">
                  <c:v>72</c:v>
                </c:pt>
                <c:pt idx="120">
                  <c:v>83</c:v>
                </c:pt>
                <c:pt idx="121">
                  <c:v>89</c:v>
                </c:pt>
                <c:pt idx="123">
                  <c:v>95</c:v>
                </c:pt>
                <c:pt idx="124">
                  <c:v>98.5</c:v>
                </c:pt>
                <c:pt idx="125">
                  <c:v>55</c:v>
                </c:pt>
                <c:pt idx="126">
                  <c:v>49</c:v>
                </c:pt>
                <c:pt idx="127">
                  <c:v>80</c:v>
                </c:pt>
                <c:pt idx="128">
                  <c:v>69</c:v>
                </c:pt>
                <c:pt idx="129">
                  <c:v>52</c:v>
                </c:pt>
                <c:pt idx="130">
                  <c:v>97.5</c:v>
                </c:pt>
                <c:pt idx="131">
                  <c:v>72</c:v>
                </c:pt>
                <c:pt idx="132">
                  <c:v>88</c:v>
                </c:pt>
                <c:pt idx="133">
                  <c:v>83</c:v>
                </c:pt>
                <c:pt idx="134">
                  <c:v>63</c:v>
                </c:pt>
                <c:pt idx="135">
                  <c:v>94</c:v>
                </c:pt>
                <c:pt idx="136">
                  <c:v>70</c:v>
                </c:pt>
                <c:pt idx="137">
                  <c:v>57</c:v>
                </c:pt>
                <c:pt idx="138">
                  <c:v>74</c:v>
                </c:pt>
                <c:pt idx="139">
                  <c:v>89</c:v>
                </c:pt>
                <c:pt idx="140">
                  <c:v>80</c:v>
                </c:pt>
                <c:pt idx="141">
                  <c:v>51</c:v>
                </c:pt>
                <c:pt idx="142">
                  <c:v>88</c:v>
                </c:pt>
                <c:pt idx="144">
                  <c:v>80</c:v>
                </c:pt>
                <c:pt idx="145">
                  <c:v>54.5</c:v>
                </c:pt>
                <c:pt idx="146">
                  <c:v>70</c:v>
                </c:pt>
                <c:pt idx="147">
                  <c:v>70</c:v>
                </c:pt>
                <c:pt idx="148">
                  <c:v>78</c:v>
                </c:pt>
                <c:pt idx="149">
                  <c:v>60</c:v>
                </c:pt>
                <c:pt idx="150">
                  <c:v>71</c:v>
                </c:pt>
                <c:pt idx="151">
                  <c:v>61</c:v>
                </c:pt>
                <c:pt idx="152">
                  <c:v>67</c:v>
                </c:pt>
                <c:pt idx="153">
                  <c:v>65</c:v>
                </c:pt>
                <c:pt idx="154">
                  <c:v>78</c:v>
                </c:pt>
                <c:pt idx="155">
                  <c:v>83</c:v>
                </c:pt>
                <c:pt idx="156">
                  <c:v>72</c:v>
                </c:pt>
                <c:pt idx="157">
                  <c:v>69</c:v>
                </c:pt>
                <c:pt idx="158">
                  <c:v>59</c:v>
                </c:pt>
                <c:pt idx="159">
                  <c:v>81</c:v>
                </c:pt>
                <c:pt idx="160">
                  <c:v>62</c:v>
                </c:pt>
                <c:pt idx="161">
                  <c:v>71</c:v>
                </c:pt>
                <c:pt idx="163">
                  <c:v>84</c:v>
                </c:pt>
                <c:pt idx="164">
                  <c:v>90</c:v>
                </c:pt>
                <c:pt idx="165">
                  <c:v>71</c:v>
                </c:pt>
                <c:pt idx="166">
                  <c:v>82</c:v>
                </c:pt>
                <c:pt idx="167">
                  <c:v>88</c:v>
                </c:pt>
                <c:pt idx="169">
                  <c:v>90</c:v>
                </c:pt>
                <c:pt idx="170">
                  <c:v>80</c:v>
                </c:pt>
                <c:pt idx="171">
                  <c:v>73</c:v>
                </c:pt>
                <c:pt idx="172">
                  <c:v>67</c:v>
                </c:pt>
                <c:pt idx="173">
                  <c:v>73</c:v>
                </c:pt>
                <c:pt idx="174">
                  <c:v>90</c:v>
                </c:pt>
                <c:pt idx="175">
                  <c:v>82</c:v>
                </c:pt>
                <c:pt idx="176">
                  <c:v>50.5</c:v>
                </c:pt>
                <c:pt idx="177">
                  <c:v>78</c:v>
                </c:pt>
              </c:numCache>
            </c:numRef>
          </c:yVal>
          <c:smooth val="0"/>
        </c:ser>
        <c:ser>
          <c:idx val="1"/>
          <c:order val="1"/>
          <c:spPr>
            <a:ln w="47625">
              <a:noFill/>
            </a:ln>
            <a:effectLst>
              <a:outerShdw blurRad="50800" dist="38100" dir="2700000" algn="tl" rotWithShape="0">
                <a:srgbClr val="000000">
                  <a:alpha val="43000"/>
                </a:srgbClr>
              </a:outerShdw>
            </a:effectLst>
          </c:spPr>
          <c:marker>
            <c:spPr>
              <a:solidFill>
                <a:srgbClr val="DE4652"/>
              </a:solidFill>
              <a:effectLst>
                <a:outerShdw blurRad="50800" dist="38100" dir="2700000" algn="tl" rotWithShape="0">
                  <a:srgbClr val="000000">
                    <a:alpha val="43000"/>
                  </a:srgbClr>
                </a:outerShdw>
              </a:effectLst>
              <a:scene3d>
                <a:camera prst="orthographicFront"/>
                <a:lightRig rig="threePt" dir="t"/>
              </a:scene3d>
              <a:sp3d>
                <a:bevelT w="25400"/>
                <a:bevelB w="120650" h="25400" prst="cross"/>
              </a:sp3d>
            </c:spPr>
          </c:marker>
          <c:xVal>
            <c:numRef>
              <c:f>Sheet1!$D$1:$D$24</c:f>
              <c:numCache>
                <c:formatCode>General</c:formatCode>
                <c:ptCount val="24"/>
                <c:pt idx="0">
                  <c:v>90</c:v>
                </c:pt>
                <c:pt idx="1">
                  <c:v>62</c:v>
                </c:pt>
                <c:pt idx="2">
                  <c:v>67</c:v>
                </c:pt>
                <c:pt idx="3">
                  <c:v>72</c:v>
                </c:pt>
                <c:pt idx="4">
                  <c:v>92</c:v>
                </c:pt>
                <c:pt idx="5">
                  <c:v>62</c:v>
                </c:pt>
                <c:pt idx="6">
                  <c:v>83</c:v>
                </c:pt>
                <c:pt idx="7">
                  <c:v>88</c:v>
                </c:pt>
                <c:pt idx="8">
                  <c:v>37</c:v>
                </c:pt>
                <c:pt idx="9">
                  <c:v>84</c:v>
                </c:pt>
                <c:pt idx="10">
                  <c:v>66.5</c:v>
                </c:pt>
                <c:pt idx="11">
                  <c:v>57</c:v>
                </c:pt>
                <c:pt idx="12">
                  <c:v>95</c:v>
                </c:pt>
                <c:pt idx="13">
                  <c:v>81</c:v>
                </c:pt>
                <c:pt idx="14">
                  <c:v>42</c:v>
                </c:pt>
                <c:pt idx="15">
                  <c:v>91</c:v>
                </c:pt>
                <c:pt idx="16">
                  <c:v>94</c:v>
                </c:pt>
                <c:pt idx="17">
                  <c:v>87</c:v>
                </c:pt>
                <c:pt idx="18">
                  <c:v>76</c:v>
                </c:pt>
                <c:pt idx="19">
                  <c:v>91</c:v>
                </c:pt>
                <c:pt idx="20">
                  <c:v>59</c:v>
                </c:pt>
                <c:pt idx="21">
                  <c:v>89</c:v>
                </c:pt>
                <c:pt idx="22">
                  <c:v>92</c:v>
                </c:pt>
                <c:pt idx="23">
                  <c:v>63</c:v>
                </c:pt>
              </c:numCache>
            </c:numRef>
          </c:xVal>
          <c:yVal>
            <c:numRef>
              <c:f>Sheet1!$E$1:$E$24</c:f>
              <c:numCache>
                <c:formatCode>General</c:formatCode>
                <c:ptCount val="24"/>
                <c:pt idx="0">
                  <c:v>91</c:v>
                </c:pt>
                <c:pt idx="1">
                  <c:v>68</c:v>
                </c:pt>
                <c:pt idx="2">
                  <c:v>73</c:v>
                </c:pt>
                <c:pt idx="3">
                  <c:v>69</c:v>
                </c:pt>
                <c:pt idx="4">
                  <c:v>90.5</c:v>
                </c:pt>
                <c:pt idx="5">
                  <c:v>70</c:v>
                </c:pt>
                <c:pt idx="6">
                  <c:v>80</c:v>
                </c:pt>
                <c:pt idx="7">
                  <c:v>88</c:v>
                </c:pt>
                <c:pt idx="8">
                  <c:v>35</c:v>
                </c:pt>
                <c:pt idx="9">
                  <c:v>88</c:v>
                </c:pt>
                <c:pt idx="10">
                  <c:v>70</c:v>
                </c:pt>
                <c:pt idx="11">
                  <c:v>66</c:v>
                </c:pt>
                <c:pt idx="12">
                  <c:v>92</c:v>
                </c:pt>
                <c:pt idx="13">
                  <c:v>84</c:v>
                </c:pt>
                <c:pt idx="14">
                  <c:v>48</c:v>
                </c:pt>
                <c:pt idx="15">
                  <c:v>91</c:v>
                </c:pt>
                <c:pt idx="16">
                  <c:v>94</c:v>
                </c:pt>
                <c:pt idx="17">
                  <c:v>89</c:v>
                </c:pt>
                <c:pt idx="18">
                  <c:v>74</c:v>
                </c:pt>
                <c:pt idx="19">
                  <c:v>96</c:v>
                </c:pt>
                <c:pt idx="20">
                  <c:v>59</c:v>
                </c:pt>
                <c:pt idx="21">
                  <c:v>88</c:v>
                </c:pt>
                <c:pt idx="22">
                  <c:v>92</c:v>
                </c:pt>
                <c:pt idx="23">
                  <c:v>70</c:v>
                </c:pt>
              </c:numCache>
            </c:numRef>
          </c:yVal>
          <c:smooth val="0"/>
        </c:ser>
        <c:dLbls>
          <c:showLegendKey val="0"/>
          <c:showVal val="0"/>
          <c:showCatName val="0"/>
          <c:showSerName val="0"/>
          <c:showPercent val="0"/>
          <c:showBubbleSize val="0"/>
        </c:dLbls>
        <c:axId val="39052416"/>
        <c:axId val="41245312"/>
      </c:scatterChart>
      <c:valAx>
        <c:axId val="39052416"/>
        <c:scaling>
          <c:orientation val="minMax"/>
          <c:max val="100"/>
          <c:min val="0"/>
        </c:scaling>
        <c:delete val="0"/>
        <c:axPos val="b"/>
        <c:numFmt formatCode="General" sourceLinked="1"/>
        <c:majorTickMark val="out"/>
        <c:minorTickMark val="none"/>
        <c:tickLblPos val="nextTo"/>
        <c:crossAx val="41245312"/>
        <c:crosses val="autoZero"/>
        <c:crossBetween val="midCat"/>
        <c:majorUnit val="10"/>
      </c:valAx>
      <c:valAx>
        <c:axId val="41245312"/>
        <c:scaling>
          <c:orientation val="minMax"/>
          <c:max val="100"/>
          <c:min val="0"/>
        </c:scaling>
        <c:delete val="0"/>
        <c:axPos val="l"/>
        <c:numFmt formatCode="General" sourceLinked="1"/>
        <c:majorTickMark val="out"/>
        <c:minorTickMark val="none"/>
        <c:tickLblPos val="nextTo"/>
        <c:crossAx val="39052416"/>
        <c:crosses val="autoZero"/>
        <c:crossBetween val="midCat"/>
        <c:majorUnit val="1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A205B032-3AB3-4C31-B535-FF233F6996BB}" type="datetimeFigureOut">
              <a:rPr lang="en-US" smtClean="0"/>
              <a:pPr/>
              <a:t>9/30/2012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C197A59D-FB34-4744-89FB-BF01C58F0874}" type="slidenum">
              <a:rPr lang="en-US" smtClean="0"/>
              <a:pPr/>
              <a:t>‹#›</a:t>
            </a:fld>
            <a:endParaRPr lang="en-US" dirty="0"/>
          </a:p>
        </p:txBody>
      </p:sp>
    </p:spTree>
    <p:extLst>
      <p:ext uri="{BB962C8B-B14F-4D97-AF65-F5344CB8AC3E}">
        <p14:creationId xmlns:p14="http://schemas.microsoft.com/office/powerpoint/2010/main" val="32587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Arial"/>
                <a:ea typeface="+mn-ea"/>
                <a:cs typeface="+mn-cs"/>
              </a:rPr>
              <a:t>I’m a Stanford professor, and co-founder of Coursera.  Most people today will never get to take a Stanford class.  But we’re changing that.  Working with Princeton, Caltech, Columbia, Stanford and Penn, and others, we’re taking classes from the these top universities, and putting them on the web, free for anyone to take.</a:t>
            </a:r>
            <a:r>
              <a:rPr lang="en-US" sz="1200" b="0" i="0" kern="1200" dirty="0" smtClean="0">
                <a:solidFill>
                  <a:schemeClr val="tx1"/>
                </a:solidFill>
                <a:effectLst/>
                <a:latin typeface="Arial"/>
                <a:ea typeface="+mn-ea"/>
                <a:cs typeface="+mn-cs"/>
              </a:rPr>
              <a:t/>
            </a:r>
            <a:br>
              <a:rPr lang="en-US" sz="1200" b="0" i="0" kern="1200" dirty="0" smtClean="0">
                <a:solidFill>
                  <a:schemeClr val="tx1"/>
                </a:solidFill>
                <a:effectLst/>
                <a:latin typeface="Arial"/>
                <a:ea typeface="+mn-ea"/>
                <a:cs typeface="+mn-cs"/>
              </a:rPr>
            </a:br>
            <a:endParaRPr lang="en-US" dirty="0"/>
          </a:p>
        </p:txBody>
      </p:sp>
      <p:sp>
        <p:nvSpPr>
          <p:cNvPr id="4" name="Slide Number Placeholder 3"/>
          <p:cNvSpPr>
            <a:spLocks noGrp="1"/>
          </p:cNvSpPr>
          <p:nvPr>
            <p:ph type="sldNum" sz="quarter" idx="10"/>
          </p:nvPr>
        </p:nvSpPr>
        <p:spPr/>
        <p:txBody>
          <a:bodyPr/>
          <a:lstStyle/>
          <a:p>
            <a:fld id="{C197A59D-FB34-4744-89FB-BF01C58F087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Even today</a:t>
            </a:r>
            <a:r>
              <a:rPr lang="en-US" b="0" baseline="0" dirty="0" smtClean="0"/>
              <a:t>, the best education is available only to a privileged few.  But I think a high quality education is a fundamental human right.  Using technology, we’re working to bring it to everyone. </a:t>
            </a:r>
            <a:endParaRPr lang="en-US" b="0" dirty="0"/>
          </a:p>
        </p:txBody>
      </p:sp>
      <p:sp>
        <p:nvSpPr>
          <p:cNvPr id="4" name="Slide Number Placeholder 3"/>
          <p:cNvSpPr>
            <a:spLocks noGrp="1"/>
          </p:cNvSpPr>
          <p:nvPr>
            <p:ph type="sldNum" sz="quarter" idx="10"/>
          </p:nvPr>
        </p:nvSpPr>
        <p:spPr/>
        <p:txBody>
          <a:bodyPr/>
          <a:lstStyle/>
          <a:p>
            <a:fld id="{C197A59D-FB34-4744-89FB-BF01C58F0874}" type="slidenum">
              <a:rPr lang="en-US" smtClean="0"/>
              <a:pPr/>
              <a:t>12</a:t>
            </a:fld>
            <a:endParaRPr lang="en-US"/>
          </a:p>
        </p:txBody>
      </p:sp>
    </p:spTree>
    <p:extLst>
      <p:ext uri="{BB962C8B-B14F-4D97-AF65-F5344CB8AC3E}">
        <p14:creationId xmlns:p14="http://schemas.microsoft.com/office/powerpoint/2010/main" val="4154069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Arial"/>
                <a:ea typeface="+mn-ea"/>
                <a:cs typeface="+mn-cs"/>
              </a:rPr>
              <a:t> We’re using technology to address the problem of high quality education, at scale. </a:t>
            </a:r>
            <a:endParaRPr lang="en-US" dirty="0"/>
          </a:p>
        </p:txBody>
      </p:sp>
      <p:sp>
        <p:nvSpPr>
          <p:cNvPr id="4" name="Slide Number Placeholder 3"/>
          <p:cNvSpPr>
            <a:spLocks noGrp="1"/>
          </p:cNvSpPr>
          <p:nvPr>
            <p:ph type="sldNum" sz="quarter" idx="10"/>
          </p:nvPr>
        </p:nvSpPr>
        <p:spPr/>
        <p:txBody>
          <a:bodyPr/>
          <a:lstStyle/>
          <a:p>
            <a:fld id="{C197A59D-FB34-4744-89FB-BF01C58F0874}" type="slidenum">
              <a:rPr lang="en-US" smtClean="0"/>
              <a:pPr/>
              <a:t>2</a:t>
            </a:fld>
            <a:endParaRPr lang="en-US" dirty="0"/>
          </a:p>
        </p:txBody>
      </p:sp>
    </p:spTree>
    <p:extLst>
      <p:ext uri="{BB962C8B-B14F-4D97-AF65-F5344CB8AC3E}">
        <p14:creationId xmlns:p14="http://schemas.microsoft.com/office/powerpoint/2010/main" val="420549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7A59D-FB34-4744-89FB-BF01C58F0874}" type="slidenum">
              <a:rPr lang="en-US" smtClean="0"/>
              <a:pPr/>
              <a:t>3</a:t>
            </a:fld>
            <a:endParaRPr lang="en-US" dirty="0"/>
          </a:p>
        </p:txBody>
      </p:sp>
    </p:spTree>
    <p:extLst>
      <p:ext uri="{BB962C8B-B14F-4D97-AF65-F5344CB8AC3E}">
        <p14:creationId xmlns:p14="http://schemas.microsoft.com/office/powerpoint/2010/main" val="360585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97A59D-FB34-4744-89FB-BF01C58F08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7A59D-FB34-4744-89FB-BF01C58F0874}" type="slidenum">
              <a:rPr lang="en-US" smtClean="0"/>
              <a:pPr/>
              <a:t>5</a:t>
            </a:fld>
            <a:endParaRPr lang="en-US"/>
          </a:p>
        </p:txBody>
      </p:sp>
    </p:spTree>
    <p:extLst>
      <p:ext uri="{BB962C8B-B14F-4D97-AF65-F5344CB8AC3E}">
        <p14:creationId xmlns:p14="http://schemas.microsoft.com/office/powerpoint/2010/main" val="153298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97A59D-FB34-4744-89FB-BF01C58F08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C197A59D-FB34-4744-89FB-BF01C58F08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97A59D-FB34-4744-89FB-BF01C58F0874}"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often been asked: If anyone</a:t>
            </a:r>
            <a:r>
              <a:rPr lang="en-US" baseline="0" dirty="0" smtClean="0"/>
              <a:t> can now take online Princeton courses for free, why would anyone still pay for a Princeton degree?  I think the value of a Princeton education isn’t just the content—instead it’s the interactions with the professors and with other equally bright students.  To quote Plutarch: The mind is not a vessel that needs filling, but wood that needs igniting.  Using what’s called the flipped classroom, many of our partner universities are using the online courses to give their on-campus students a better education as well.  By moving the lecture, or the content </a:t>
            </a:r>
            <a:r>
              <a:rPr lang="en-US" baseline="0" dirty="0" err="1" smtClean="0"/>
              <a:t>conveyal</a:t>
            </a:r>
            <a:r>
              <a:rPr lang="en-US" baseline="0" dirty="0" smtClean="0"/>
              <a:t> onto a website that the students can watch from home, this preserves the classroom time for deeper professor-student and student-student interactions, which I think is the real value of attending a top university.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97A59D-FB34-4744-89FB-BF01C58F087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8130C-8F3A-0A40-9878-51CE60F07B17}" type="datetimeFigureOut">
              <a:rPr lang="en-US" smtClean="0"/>
              <a:pPr/>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C6166-6A9D-014F-932A-04C2F6BB68BD}" type="slidenum">
              <a:rPr lang="en-US" smtClean="0"/>
              <a:pPr/>
              <a:t>‹#›</a:t>
            </a:fld>
            <a:endParaRPr lang="en-US"/>
          </a:p>
        </p:txBody>
      </p:sp>
    </p:spTree>
    <p:extLst>
      <p:ext uri="{BB962C8B-B14F-4D97-AF65-F5344CB8AC3E}">
        <p14:creationId xmlns:p14="http://schemas.microsoft.com/office/powerpoint/2010/main" val="28368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8130C-8F3A-0A40-9878-51CE60F07B17}" type="datetimeFigureOut">
              <a:rPr lang="en-US" smtClean="0"/>
              <a:pPr/>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C6166-6A9D-014F-932A-04C2F6BB68BD}" type="slidenum">
              <a:rPr lang="en-US" smtClean="0"/>
              <a:pPr/>
              <a:t>‹#›</a:t>
            </a:fld>
            <a:endParaRPr lang="en-US"/>
          </a:p>
        </p:txBody>
      </p:sp>
    </p:spTree>
    <p:extLst>
      <p:ext uri="{BB962C8B-B14F-4D97-AF65-F5344CB8AC3E}">
        <p14:creationId xmlns:p14="http://schemas.microsoft.com/office/powerpoint/2010/main" val="406234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8130C-8F3A-0A40-9878-51CE60F07B17}" type="datetimeFigureOut">
              <a:rPr lang="en-US" smtClean="0"/>
              <a:pPr/>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C6166-6A9D-014F-932A-04C2F6BB68BD}" type="slidenum">
              <a:rPr lang="en-US" smtClean="0"/>
              <a:pPr/>
              <a:t>‹#›</a:t>
            </a:fld>
            <a:endParaRPr lang="en-US"/>
          </a:p>
        </p:txBody>
      </p:sp>
    </p:spTree>
    <p:extLst>
      <p:ext uri="{BB962C8B-B14F-4D97-AF65-F5344CB8AC3E}">
        <p14:creationId xmlns:p14="http://schemas.microsoft.com/office/powerpoint/2010/main" val="419840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8130C-8F3A-0A40-9878-51CE60F07B17}" type="datetimeFigureOut">
              <a:rPr lang="en-US" smtClean="0"/>
              <a:pPr/>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C6166-6A9D-014F-932A-04C2F6BB68BD}" type="slidenum">
              <a:rPr lang="en-US" smtClean="0"/>
              <a:pPr/>
              <a:t>‹#›</a:t>
            </a:fld>
            <a:endParaRPr lang="en-US"/>
          </a:p>
        </p:txBody>
      </p:sp>
    </p:spTree>
    <p:extLst>
      <p:ext uri="{BB962C8B-B14F-4D97-AF65-F5344CB8AC3E}">
        <p14:creationId xmlns:p14="http://schemas.microsoft.com/office/powerpoint/2010/main" val="276853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8130C-8F3A-0A40-9878-51CE60F07B17}" type="datetimeFigureOut">
              <a:rPr lang="en-US" smtClean="0"/>
              <a:pPr/>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C6166-6A9D-014F-932A-04C2F6BB68BD}" type="slidenum">
              <a:rPr lang="en-US" smtClean="0"/>
              <a:pPr/>
              <a:t>‹#›</a:t>
            </a:fld>
            <a:endParaRPr lang="en-US"/>
          </a:p>
        </p:txBody>
      </p:sp>
    </p:spTree>
    <p:extLst>
      <p:ext uri="{BB962C8B-B14F-4D97-AF65-F5344CB8AC3E}">
        <p14:creationId xmlns:p14="http://schemas.microsoft.com/office/powerpoint/2010/main" val="60813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8130C-8F3A-0A40-9878-51CE60F07B17}" type="datetimeFigureOut">
              <a:rPr lang="en-US" smtClean="0"/>
              <a:pPr/>
              <a:t>9/30/2012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C6166-6A9D-014F-932A-04C2F6BB68BD}" type="slidenum">
              <a:rPr lang="en-US" smtClean="0"/>
              <a:pPr/>
              <a:t>‹#›</a:t>
            </a:fld>
            <a:endParaRPr lang="en-US"/>
          </a:p>
        </p:txBody>
      </p:sp>
    </p:spTree>
    <p:extLst>
      <p:ext uri="{BB962C8B-B14F-4D97-AF65-F5344CB8AC3E}">
        <p14:creationId xmlns:p14="http://schemas.microsoft.com/office/powerpoint/2010/main" val="322859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8130C-8F3A-0A40-9878-51CE60F07B17}" type="datetimeFigureOut">
              <a:rPr lang="en-US" smtClean="0"/>
              <a:pPr/>
              <a:t>9/30/2012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2C6166-6A9D-014F-932A-04C2F6BB68BD}" type="slidenum">
              <a:rPr lang="en-US" smtClean="0"/>
              <a:pPr/>
              <a:t>‹#›</a:t>
            </a:fld>
            <a:endParaRPr lang="en-US"/>
          </a:p>
        </p:txBody>
      </p:sp>
    </p:spTree>
    <p:extLst>
      <p:ext uri="{BB962C8B-B14F-4D97-AF65-F5344CB8AC3E}">
        <p14:creationId xmlns:p14="http://schemas.microsoft.com/office/powerpoint/2010/main" val="284545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8130C-8F3A-0A40-9878-51CE60F07B17}" type="datetimeFigureOut">
              <a:rPr lang="en-US" smtClean="0"/>
              <a:pPr/>
              <a:t>9/30/2012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2C6166-6A9D-014F-932A-04C2F6BB68BD}" type="slidenum">
              <a:rPr lang="en-US" smtClean="0"/>
              <a:pPr/>
              <a:t>‹#›</a:t>
            </a:fld>
            <a:endParaRPr lang="en-US"/>
          </a:p>
        </p:txBody>
      </p:sp>
    </p:spTree>
    <p:extLst>
      <p:ext uri="{BB962C8B-B14F-4D97-AF65-F5344CB8AC3E}">
        <p14:creationId xmlns:p14="http://schemas.microsoft.com/office/powerpoint/2010/main" val="110677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8130C-8F3A-0A40-9878-51CE60F07B17}" type="datetimeFigureOut">
              <a:rPr lang="en-US" smtClean="0"/>
              <a:pPr/>
              <a:t>9/30/2012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2C6166-6A9D-014F-932A-04C2F6BB68BD}" type="slidenum">
              <a:rPr lang="en-US" smtClean="0"/>
              <a:pPr/>
              <a:t>‹#›</a:t>
            </a:fld>
            <a:endParaRPr lang="en-US"/>
          </a:p>
        </p:txBody>
      </p:sp>
    </p:spTree>
    <p:extLst>
      <p:ext uri="{BB962C8B-B14F-4D97-AF65-F5344CB8AC3E}">
        <p14:creationId xmlns:p14="http://schemas.microsoft.com/office/powerpoint/2010/main" val="35921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en-US" smtClean="0"/>
              <a:t>Click to edit Master title style</a:t>
            </a:r>
            <a:endParaRPr lang="en-US"/>
          </a:p>
        </p:txBody>
      </p:sp>
      <p:sp>
        <p:nvSpPr>
          <p:cNvPr id="3" name="Content Placeholder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8130C-8F3A-0A40-9878-51CE60F07B17}" type="datetimeFigureOut">
              <a:rPr lang="en-US" smtClean="0"/>
              <a:pPr/>
              <a:t>9/30/2012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C6166-6A9D-014F-932A-04C2F6BB68BD}" type="slidenum">
              <a:rPr lang="en-US" smtClean="0"/>
              <a:pPr/>
              <a:t>‹#›</a:t>
            </a:fld>
            <a:endParaRPr lang="en-US"/>
          </a:p>
        </p:txBody>
      </p:sp>
    </p:spTree>
    <p:extLst>
      <p:ext uri="{BB962C8B-B14F-4D97-AF65-F5344CB8AC3E}">
        <p14:creationId xmlns:p14="http://schemas.microsoft.com/office/powerpoint/2010/main" val="6784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8130C-8F3A-0A40-9878-51CE60F07B17}" type="datetimeFigureOut">
              <a:rPr lang="en-US" smtClean="0"/>
              <a:pPr/>
              <a:t>9/30/2012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C6166-6A9D-014F-932A-04C2F6BB68BD}" type="slidenum">
              <a:rPr lang="en-US" smtClean="0"/>
              <a:pPr/>
              <a:t>‹#›</a:t>
            </a:fld>
            <a:endParaRPr lang="en-US"/>
          </a:p>
        </p:txBody>
      </p:sp>
    </p:spTree>
    <p:extLst>
      <p:ext uri="{BB962C8B-B14F-4D97-AF65-F5344CB8AC3E}">
        <p14:creationId xmlns:p14="http://schemas.microsoft.com/office/powerpoint/2010/main" val="260228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182880" tIns="91440" rIns="182880" bIns="9144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2400302"/>
            <a:ext cx="16459200" cy="6788944"/>
          </a:xfrm>
          <a:prstGeom prst="rect">
            <a:avLst/>
          </a:prstGeom>
        </p:spPr>
        <p:txBody>
          <a:bodyPr vert="horz" lIns="182880" tIns="91440" rIns="182880" bIns="9144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4400" y="9534526"/>
            <a:ext cx="4267200" cy="547688"/>
          </a:xfrm>
          <a:prstGeom prst="rect">
            <a:avLst/>
          </a:prstGeom>
        </p:spPr>
        <p:txBody>
          <a:bodyPr vert="horz" lIns="182880" tIns="91440" rIns="182880" bIns="91440" rtlCol="0" anchor="ctr"/>
          <a:lstStyle>
            <a:lvl1pPr algn="l">
              <a:defRPr sz="2400">
                <a:solidFill>
                  <a:schemeClr val="tx1">
                    <a:tint val="75000"/>
                  </a:schemeClr>
                </a:solidFill>
                <a:latin typeface="Arial"/>
              </a:defRPr>
            </a:lvl1pPr>
          </a:lstStyle>
          <a:p>
            <a:fld id="{DCE8130C-8F3A-0A40-9878-51CE60F07B17}" type="datetimeFigureOut">
              <a:rPr lang="en-US" smtClean="0"/>
              <a:pPr/>
              <a:t>9/30/2012</a:t>
            </a:fld>
            <a:endParaRPr lang="en-US" dirty="0"/>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182880" tIns="91440" rIns="182880" bIns="91440" rtlCol="0" anchor="ctr"/>
          <a:lstStyle>
            <a:lvl1pPr algn="ctr">
              <a:defRPr sz="24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182880" tIns="91440" rIns="182880" bIns="91440" rtlCol="0" anchor="ctr"/>
          <a:lstStyle>
            <a:lvl1pPr algn="r">
              <a:defRPr sz="2400">
                <a:solidFill>
                  <a:schemeClr val="tx1">
                    <a:tint val="75000"/>
                  </a:schemeClr>
                </a:solidFill>
                <a:latin typeface="Arial"/>
              </a:defRPr>
            </a:lvl1pPr>
          </a:lstStyle>
          <a:p>
            <a:fld id="{102C6166-6A9D-014F-932A-04C2F6BB68BD}" type="slidenum">
              <a:rPr lang="en-US" smtClean="0"/>
              <a:pPr/>
              <a:t>‹#›</a:t>
            </a:fld>
            <a:endParaRPr lang="en-US" dirty="0"/>
          </a:p>
        </p:txBody>
      </p:sp>
    </p:spTree>
    <p:extLst>
      <p:ext uri="{BB962C8B-B14F-4D97-AF65-F5344CB8AC3E}">
        <p14:creationId xmlns:p14="http://schemas.microsoft.com/office/powerpoint/2010/main" val="136140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8800" kern="1200">
          <a:solidFill>
            <a:schemeClr val="tx1"/>
          </a:solidFill>
          <a:latin typeface="Arial"/>
          <a:ea typeface="+mj-ea"/>
          <a:cs typeface="+mj-cs"/>
        </a:defRPr>
      </a:lvl1pPr>
    </p:titleStyle>
    <p:bodyStyle>
      <a:lvl1pPr marL="685800" indent="-685800" algn="l" defTabSz="914400" rtl="0" eaLnBrk="1" latinLnBrk="0" hangingPunct="1">
        <a:spcBef>
          <a:spcPct val="20000"/>
        </a:spcBef>
        <a:buFont typeface="Arial"/>
        <a:buChar char="•"/>
        <a:defRPr sz="6400" kern="1200">
          <a:solidFill>
            <a:schemeClr val="tx1"/>
          </a:solidFill>
          <a:latin typeface="Arial"/>
          <a:ea typeface="+mn-ea"/>
          <a:cs typeface="+mn-cs"/>
        </a:defRPr>
      </a:lvl1pPr>
      <a:lvl2pPr marL="1485900" indent="-571500" algn="l" defTabSz="914400" rtl="0" eaLnBrk="1" latinLnBrk="0" hangingPunct="1">
        <a:spcBef>
          <a:spcPct val="20000"/>
        </a:spcBef>
        <a:buFont typeface="Arial"/>
        <a:buChar char="–"/>
        <a:defRPr sz="5600" kern="1200">
          <a:solidFill>
            <a:schemeClr val="tx1"/>
          </a:solidFill>
          <a:latin typeface="Arial"/>
          <a:ea typeface="+mn-ea"/>
          <a:cs typeface="+mn-cs"/>
        </a:defRPr>
      </a:lvl2pPr>
      <a:lvl3pPr marL="2286000" indent="-457200" algn="l" defTabSz="914400" rtl="0" eaLnBrk="1" latinLnBrk="0" hangingPunct="1">
        <a:spcBef>
          <a:spcPct val="20000"/>
        </a:spcBef>
        <a:buFont typeface="Arial"/>
        <a:buChar char="•"/>
        <a:defRPr sz="4800" kern="1200">
          <a:solidFill>
            <a:schemeClr val="tx1"/>
          </a:solidFill>
          <a:latin typeface="Arial"/>
          <a:ea typeface="+mn-ea"/>
          <a:cs typeface="+mn-cs"/>
        </a:defRPr>
      </a:lvl3pPr>
      <a:lvl4pPr marL="3200400" indent="-457200" algn="l" defTabSz="914400" rtl="0" eaLnBrk="1" latinLnBrk="0" hangingPunct="1">
        <a:spcBef>
          <a:spcPct val="20000"/>
        </a:spcBef>
        <a:buFont typeface="Arial"/>
        <a:buChar char="–"/>
        <a:defRPr sz="4000" kern="1200">
          <a:solidFill>
            <a:schemeClr val="tx1"/>
          </a:solidFill>
          <a:latin typeface="Arial"/>
          <a:ea typeface="+mn-ea"/>
          <a:cs typeface="+mn-cs"/>
        </a:defRPr>
      </a:lvl4pPr>
      <a:lvl5pPr marL="4114800" indent="-457200" algn="l" defTabSz="914400" rtl="0" eaLnBrk="1" latinLnBrk="0" hangingPunct="1">
        <a:spcBef>
          <a:spcPct val="20000"/>
        </a:spcBef>
        <a:buFont typeface="Arial"/>
        <a:buChar char="»"/>
        <a:defRPr sz="4000" kern="1200">
          <a:solidFill>
            <a:schemeClr val="tx1"/>
          </a:solidFill>
          <a:latin typeface="Arial"/>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4561137"/>
            <a:ext cx="18288001" cy="5725864"/>
          </a:xfrm>
          <a:prstGeom prst="rect">
            <a:avLst/>
          </a:prstGeom>
          <a:solidFill>
            <a:srgbClr val="1933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Rectangle 8"/>
          <p:cNvSpPr/>
          <p:nvPr/>
        </p:nvSpPr>
        <p:spPr>
          <a:xfrm>
            <a:off x="-1" y="3910354"/>
            <a:ext cx="18288001" cy="65078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A3452"/>
              </a:solidFill>
              <a:latin typeface="Arial"/>
            </a:endParaRPr>
          </a:p>
        </p:txBody>
      </p:sp>
      <p:pic>
        <p:nvPicPr>
          <p:cNvPr id="5" name="Picture 4" descr="TitleSl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734" y="-700667"/>
            <a:ext cx="10416077" cy="5859043"/>
          </a:xfrm>
          <a:prstGeom prst="rect">
            <a:avLst/>
          </a:prstGeom>
        </p:spPr>
      </p:pic>
      <p:sp>
        <p:nvSpPr>
          <p:cNvPr id="7" name="TextBox 6"/>
          <p:cNvSpPr txBox="1"/>
          <p:nvPr/>
        </p:nvSpPr>
        <p:spPr>
          <a:xfrm>
            <a:off x="1429102" y="5158376"/>
            <a:ext cx="15936673" cy="3046988"/>
          </a:xfrm>
          <a:prstGeom prst="rect">
            <a:avLst/>
          </a:prstGeom>
          <a:noFill/>
        </p:spPr>
        <p:txBody>
          <a:bodyPr wrap="square" rtlCol="0">
            <a:spAutoFit/>
          </a:bodyPr>
          <a:lstStyle/>
          <a:p>
            <a:pPr algn="ctr"/>
            <a:r>
              <a:rPr lang="en-US" sz="9600" b="1" dirty="0" smtClean="0">
                <a:solidFill>
                  <a:schemeClr val="bg1"/>
                </a:solidFill>
                <a:latin typeface="Rockwell"/>
                <a:cs typeface="Rockwell"/>
              </a:rPr>
              <a:t>The Online Revolution:</a:t>
            </a:r>
            <a:br>
              <a:rPr lang="en-US" sz="9600" b="1" dirty="0" smtClean="0">
                <a:solidFill>
                  <a:schemeClr val="bg1"/>
                </a:solidFill>
                <a:latin typeface="Rockwell"/>
                <a:cs typeface="Rockwell"/>
              </a:rPr>
            </a:br>
            <a:r>
              <a:rPr lang="en-US" sz="9600" b="1" dirty="0" smtClean="0">
                <a:solidFill>
                  <a:schemeClr val="bg1"/>
                </a:solidFill>
                <a:latin typeface="Rockwell"/>
                <a:cs typeface="Rockwell"/>
              </a:rPr>
              <a:t>Education for Everyone</a:t>
            </a:r>
            <a:endParaRPr lang="en-US" sz="9600" b="1" dirty="0">
              <a:solidFill>
                <a:schemeClr val="bg1"/>
              </a:solidFill>
              <a:latin typeface="Rockwell"/>
              <a:cs typeface="Rockwell"/>
            </a:endParaRPr>
          </a:p>
        </p:txBody>
      </p:sp>
      <p:sp>
        <p:nvSpPr>
          <p:cNvPr id="8" name="TextBox 7"/>
          <p:cNvSpPr txBox="1"/>
          <p:nvPr/>
        </p:nvSpPr>
        <p:spPr>
          <a:xfrm>
            <a:off x="647646" y="8404724"/>
            <a:ext cx="15936673" cy="1261884"/>
          </a:xfrm>
          <a:prstGeom prst="rect">
            <a:avLst/>
          </a:prstGeom>
          <a:noFill/>
        </p:spPr>
        <p:txBody>
          <a:bodyPr wrap="square" rtlCol="0">
            <a:spAutoFit/>
          </a:bodyPr>
          <a:lstStyle/>
          <a:p>
            <a:pPr algn="ctr"/>
            <a:r>
              <a:rPr lang="en-US" sz="4400" b="1" dirty="0" smtClean="0">
                <a:solidFill>
                  <a:schemeClr val="bg1"/>
                </a:solidFill>
                <a:latin typeface="Rockwell"/>
                <a:cs typeface="Rockwell"/>
              </a:rPr>
              <a:t>Daphne Koller &amp; Andrew Ng</a:t>
            </a:r>
          </a:p>
          <a:p>
            <a:pPr algn="ctr"/>
            <a:r>
              <a:rPr lang="en-US" sz="3200" b="1" dirty="0" smtClean="0">
                <a:solidFill>
                  <a:schemeClr val="bg1"/>
                </a:solidFill>
                <a:latin typeface="Rockwell"/>
                <a:cs typeface="Rockwell"/>
              </a:rPr>
              <a:t>Stanford University &amp; Coursera</a:t>
            </a:r>
            <a:endParaRPr lang="en-US" sz="3200" b="1" dirty="0">
              <a:solidFill>
                <a:schemeClr val="bg1"/>
              </a:solidFill>
              <a:latin typeface="Rockwell"/>
              <a:cs typeface="Rockwell"/>
            </a:endParaRPr>
          </a:p>
        </p:txBody>
      </p:sp>
    </p:spTree>
    <p:extLst>
      <p:ext uri="{BB962C8B-B14F-4D97-AF65-F5344CB8AC3E}">
        <p14:creationId xmlns:p14="http://schemas.microsoft.com/office/powerpoint/2010/main" val="1567942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22972" y="3832276"/>
            <a:ext cx="16464496" cy="3770264"/>
          </a:xfrm>
          <a:prstGeom prst="rect">
            <a:avLst/>
          </a:prstGeom>
          <a:noFill/>
        </p:spPr>
        <p:txBody>
          <a:bodyPr wrap="square" lIns="91440" tIns="45720" rIns="91440" bIns="45720" rtlCol="0">
            <a:spAutoFit/>
          </a:bodyPr>
          <a:lstStyle/>
          <a:p>
            <a:r>
              <a:rPr lang="en-US" sz="24000" dirty="0">
                <a:solidFill>
                  <a:srgbClr val="FFFFFF">
                    <a:alpha val="5000"/>
                  </a:srgbClr>
                </a:solidFill>
                <a:latin typeface="Helvetica" pitchFamily="34" charset="0"/>
                <a:cs typeface="Rockwell"/>
              </a:rPr>
              <a:t>1.25 million</a:t>
            </a:r>
          </a:p>
        </p:txBody>
      </p:sp>
      <p:sp>
        <p:nvSpPr>
          <p:cNvPr id="4" name="Rectangle 3"/>
          <p:cNvSpPr/>
          <p:nvPr/>
        </p:nvSpPr>
        <p:spPr>
          <a:xfrm>
            <a:off x="0" y="-38100"/>
            <a:ext cx="18288000" cy="11315700"/>
          </a:xfrm>
          <a:prstGeom prst="rect">
            <a:avLst/>
          </a:prstGeom>
          <a:solidFill>
            <a:srgbClr val="1F675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smtClean="0">
                <a:latin typeface="Helvetica" pitchFamily="34" charset="0"/>
              </a:rPr>
              <a:t> </a:t>
            </a:r>
            <a:endParaRPr lang="en-US" dirty="0">
              <a:latin typeface="Helvetica" pitchFamily="34" charset="0"/>
            </a:endParaRPr>
          </a:p>
        </p:txBody>
      </p:sp>
      <p:sp>
        <p:nvSpPr>
          <p:cNvPr id="7" name="TextBox 6"/>
          <p:cNvSpPr txBox="1"/>
          <p:nvPr/>
        </p:nvSpPr>
        <p:spPr>
          <a:xfrm>
            <a:off x="1588993" y="7562784"/>
            <a:ext cx="15892814" cy="1877437"/>
          </a:xfrm>
          <a:prstGeom prst="rect">
            <a:avLst/>
          </a:prstGeom>
          <a:noFill/>
        </p:spPr>
        <p:txBody>
          <a:bodyPr wrap="square" lIns="91440" tIns="45720" rIns="91440" bIns="45720" rtlCol="0">
            <a:spAutoFit/>
          </a:bodyPr>
          <a:lstStyle/>
          <a:p>
            <a:r>
              <a:rPr lang="en-US" sz="11600" b="1" dirty="0" smtClean="0">
                <a:solidFill>
                  <a:schemeClr val="bg1"/>
                </a:solidFill>
                <a:latin typeface="Helvetica" pitchFamily="34" charset="0"/>
                <a:cs typeface="Rockwell"/>
              </a:rPr>
              <a:t>1.5 million students</a:t>
            </a:r>
            <a:endParaRPr lang="en-US" sz="16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Helvetica" pitchFamily="34" charset="0"/>
              <a:cs typeface="Rockwell"/>
            </a:endParaRPr>
          </a:p>
        </p:txBody>
      </p:sp>
      <p:sp>
        <p:nvSpPr>
          <p:cNvPr id="10" name="TextBox 9"/>
          <p:cNvSpPr txBox="1"/>
          <p:nvPr/>
        </p:nvSpPr>
        <p:spPr>
          <a:xfrm>
            <a:off x="8966276" y="2801225"/>
            <a:ext cx="8910850" cy="1754326"/>
          </a:xfrm>
          <a:prstGeom prst="rect">
            <a:avLst/>
          </a:prstGeom>
          <a:noFill/>
        </p:spPr>
        <p:txBody>
          <a:bodyPr wrap="square" lIns="91440" tIns="45720" rIns="91440" bIns="45720" rtlCol="0">
            <a:spAutoFit/>
          </a:bodyPr>
          <a:lstStyle/>
          <a:p>
            <a:r>
              <a:rPr lang="en-US" sz="10800" dirty="0">
                <a:solidFill>
                  <a:srgbClr val="FFFFFF">
                    <a:alpha val="13000"/>
                  </a:srgbClr>
                </a:solidFill>
                <a:latin typeface="Helvetica" pitchFamily="34" charset="0"/>
                <a:cs typeface="Rockwell"/>
              </a:rPr>
              <a:t>Video lectures</a:t>
            </a:r>
          </a:p>
        </p:txBody>
      </p:sp>
      <p:sp>
        <p:nvSpPr>
          <p:cNvPr id="11" name="TextBox 10"/>
          <p:cNvSpPr txBox="1"/>
          <p:nvPr/>
        </p:nvSpPr>
        <p:spPr>
          <a:xfrm>
            <a:off x="8169966" y="9112527"/>
            <a:ext cx="12849970" cy="1754326"/>
          </a:xfrm>
          <a:prstGeom prst="rect">
            <a:avLst/>
          </a:prstGeom>
          <a:noFill/>
        </p:spPr>
        <p:txBody>
          <a:bodyPr wrap="square" lIns="91440" tIns="45720" rIns="91440" bIns="45720" rtlCol="0">
            <a:spAutoFit/>
          </a:bodyPr>
          <a:lstStyle/>
          <a:p>
            <a:r>
              <a:rPr lang="en-US" sz="10800" dirty="0">
                <a:solidFill>
                  <a:srgbClr val="FFFFFF">
                    <a:alpha val="13000"/>
                  </a:srgbClr>
                </a:solidFill>
                <a:latin typeface="Helvetica" pitchFamily="34" charset="0"/>
                <a:cs typeface="Rockwell"/>
              </a:rPr>
              <a:t>Assessments</a:t>
            </a:r>
          </a:p>
        </p:txBody>
      </p:sp>
      <p:sp>
        <p:nvSpPr>
          <p:cNvPr id="6" name="TextBox 5"/>
          <p:cNvSpPr txBox="1"/>
          <p:nvPr/>
        </p:nvSpPr>
        <p:spPr>
          <a:xfrm>
            <a:off x="8698714" y="5731488"/>
            <a:ext cx="13753796" cy="1107996"/>
          </a:xfrm>
          <a:prstGeom prst="rect">
            <a:avLst/>
          </a:prstGeom>
          <a:noFill/>
        </p:spPr>
        <p:txBody>
          <a:bodyPr wrap="square" lIns="91440" tIns="45720" rIns="91440" bIns="45720" rtlCol="0">
            <a:spAutoFit/>
          </a:bodyPr>
          <a:lstStyle/>
          <a:p>
            <a:r>
              <a:rPr lang="en-US" sz="6600" b="1" dirty="0">
                <a:solidFill>
                  <a:srgbClr val="FFFFFF"/>
                </a:solidFill>
                <a:latin typeface="Helvetica" pitchFamily="34" charset="0"/>
                <a:cs typeface="Rockwell"/>
              </a:rPr>
              <a:t>4</a:t>
            </a:r>
            <a:r>
              <a:rPr lang="en-US" sz="6600" b="1" dirty="0" smtClean="0">
                <a:solidFill>
                  <a:srgbClr val="FFFFFF"/>
                </a:solidFill>
                <a:latin typeface="Helvetica" pitchFamily="34" charset="0"/>
                <a:cs typeface="Rockwell"/>
              </a:rPr>
              <a:t> </a:t>
            </a:r>
            <a:r>
              <a:rPr lang="en-US" sz="6600" b="1" dirty="0">
                <a:solidFill>
                  <a:srgbClr val="FFFFFF"/>
                </a:solidFill>
                <a:latin typeface="Helvetica" pitchFamily="34" charset="0"/>
                <a:cs typeface="Rockwell"/>
              </a:rPr>
              <a:t>million enrollments</a:t>
            </a:r>
          </a:p>
        </p:txBody>
      </p:sp>
      <p:sp>
        <p:nvSpPr>
          <p:cNvPr id="18" name="TextBox 17"/>
          <p:cNvSpPr txBox="1"/>
          <p:nvPr/>
        </p:nvSpPr>
        <p:spPr>
          <a:xfrm>
            <a:off x="14691760" y="-1514946"/>
            <a:ext cx="5905526" cy="1061830"/>
          </a:xfrm>
          <a:prstGeom prst="rect">
            <a:avLst/>
          </a:prstGeom>
          <a:noFill/>
        </p:spPr>
        <p:txBody>
          <a:bodyPr wrap="square" lIns="45720" tIns="22860" rIns="45720" bIns="22860" rtlCol="0">
            <a:spAutoFit/>
          </a:bodyPr>
          <a:lstStyle/>
          <a:p>
            <a:r>
              <a:rPr lang="en-US" sz="6600" b="1" dirty="0">
                <a:solidFill>
                  <a:srgbClr val="FFFFFF"/>
                </a:solidFill>
                <a:latin typeface="Helvetica" pitchFamily="34" charset="0"/>
                <a:cs typeface="Rockwell"/>
              </a:rPr>
              <a:t>190 countries</a:t>
            </a:r>
          </a:p>
        </p:txBody>
      </p:sp>
      <p:sp>
        <p:nvSpPr>
          <p:cNvPr id="12" name="TextBox 11"/>
          <p:cNvSpPr txBox="1"/>
          <p:nvPr/>
        </p:nvSpPr>
        <p:spPr>
          <a:xfrm>
            <a:off x="1950175" y="3832276"/>
            <a:ext cx="6789684" cy="1446550"/>
          </a:xfrm>
          <a:prstGeom prst="rect">
            <a:avLst/>
          </a:prstGeom>
          <a:noFill/>
        </p:spPr>
        <p:txBody>
          <a:bodyPr wrap="square" lIns="91440" tIns="45720" rIns="91440" bIns="45720" rtlCol="0">
            <a:spAutoFit/>
          </a:bodyPr>
          <a:lstStyle/>
          <a:p>
            <a:r>
              <a:rPr lang="en-US" sz="8800" b="1" dirty="0" smtClean="0">
                <a:solidFill>
                  <a:schemeClr val="bg1"/>
                </a:solidFill>
                <a:latin typeface="Helvetica" pitchFamily="34" charset="0"/>
                <a:cs typeface="Rockwell"/>
              </a:rPr>
              <a:t>198 </a:t>
            </a:r>
            <a:r>
              <a:rPr lang="en-US" sz="8800" b="1" dirty="0">
                <a:solidFill>
                  <a:schemeClr val="bg1"/>
                </a:solidFill>
                <a:latin typeface="Helvetica" pitchFamily="34" charset="0"/>
                <a:cs typeface="Rockwell"/>
              </a:rPr>
              <a:t>courses </a:t>
            </a:r>
          </a:p>
        </p:txBody>
      </p:sp>
      <p:sp>
        <p:nvSpPr>
          <p:cNvPr id="16" name="TextBox 15"/>
          <p:cNvSpPr txBox="1"/>
          <p:nvPr/>
        </p:nvSpPr>
        <p:spPr>
          <a:xfrm>
            <a:off x="889592" y="5717408"/>
            <a:ext cx="8910850" cy="1446550"/>
          </a:xfrm>
          <a:prstGeom prst="rect">
            <a:avLst/>
          </a:prstGeom>
          <a:noFill/>
        </p:spPr>
        <p:txBody>
          <a:bodyPr wrap="square" lIns="91440" tIns="45720" rIns="91440" bIns="45720" rtlCol="0">
            <a:spAutoFit/>
          </a:bodyPr>
          <a:lstStyle/>
          <a:p>
            <a:r>
              <a:rPr lang="en-US" sz="8800" dirty="0">
                <a:solidFill>
                  <a:srgbClr val="FFFFFF">
                    <a:alpha val="13000"/>
                  </a:srgbClr>
                </a:solidFill>
                <a:latin typeface="Helvetica" pitchFamily="34" charset="0"/>
                <a:cs typeface="Rockwell"/>
              </a:rPr>
              <a:t>Community</a:t>
            </a:r>
          </a:p>
        </p:txBody>
      </p:sp>
      <p:sp>
        <p:nvSpPr>
          <p:cNvPr id="17" name="TextBox 16"/>
          <p:cNvSpPr txBox="1"/>
          <p:nvPr/>
        </p:nvSpPr>
        <p:spPr>
          <a:xfrm>
            <a:off x="1811835" y="1128648"/>
            <a:ext cx="9507403" cy="1446550"/>
          </a:xfrm>
          <a:prstGeom prst="rect">
            <a:avLst/>
          </a:prstGeom>
          <a:noFill/>
        </p:spPr>
        <p:txBody>
          <a:bodyPr wrap="square" lIns="91440" tIns="45720" rIns="91440" bIns="45720" rtlCol="0">
            <a:spAutoFit/>
          </a:bodyPr>
          <a:lstStyle/>
          <a:p>
            <a:r>
              <a:rPr lang="en-US" sz="8800" b="1" dirty="0" smtClean="0">
                <a:solidFill>
                  <a:schemeClr val="bg1"/>
                </a:solidFill>
                <a:latin typeface="Helvetica" pitchFamily="34" charset="0"/>
                <a:cs typeface="Rockwell"/>
              </a:rPr>
              <a:t>33 </a:t>
            </a:r>
            <a:r>
              <a:rPr lang="en-US" sz="8800" b="1" dirty="0">
                <a:solidFill>
                  <a:schemeClr val="bg1"/>
                </a:solidFill>
                <a:latin typeface="Helvetica" pitchFamily="34" charset="0"/>
                <a:cs typeface="Rockwell"/>
              </a:rPr>
              <a:t>Universities</a:t>
            </a:r>
          </a:p>
        </p:txBody>
      </p:sp>
      <p:sp>
        <p:nvSpPr>
          <p:cNvPr id="14" name="TextBox 13"/>
          <p:cNvSpPr txBox="1"/>
          <p:nvPr/>
        </p:nvSpPr>
        <p:spPr>
          <a:xfrm>
            <a:off x="9377150" y="466929"/>
            <a:ext cx="8910850" cy="1323439"/>
          </a:xfrm>
          <a:prstGeom prst="rect">
            <a:avLst/>
          </a:prstGeom>
          <a:noFill/>
        </p:spPr>
        <p:txBody>
          <a:bodyPr wrap="square" lIns="91440" tIns="45720" rIns="91440" bIns="45720" rtlCol="0">
            <a:spAutoFit/>
          </a:bodyPr>
          <a:lstStyle/>
          <a:p>
            <a:r>
              <a:rPr lang="en-US" sz="8000" dirty="0" smtClean="0">
                <a:solidFill>
                  <a:srgbClr val="FFFFFF">
                    <a:alpha val="13000"/>
                  </a:srgbClr>
                </a:solidFill>
                <a:latin typeface="Helvetica" pitchFamily="34" charset="0"/>
                <a:cs typeface="Rockwell"/>
              </a:rPr>
              <a:t>Discussion forum</a:t>
            </a:r>
            <a:endParaRPr lang="en-US" sz="8000" dirty="0">
              <a:solidFill>
                <a:srgbClr val="FFFFFF">
                  <a:alpha val="13000"/>
                </a:srgbClr>
              </a:solidFill>
              <a:latin typeface="Helvetica" pitchFamily="34" charset="0"/>
              <a:cs typeface="Rockwell"/>
            </a:endParaRPr>
          </a:p>
        </p:txBody>
      </p:sp>
    </p:spTree>
    <p:extLst>
      <p:ext uri="{BB962C8B-B14F-4D97-AF65-F5344CB8AC3E}">
        <p14:creationId xmlns:p14="http://schemas.microsoft.com/office/powerpoint/2010/main" val="3195573728"/>
      </p:ext>
    </p:extLst>
  </p:cSld>
  <p:clrMapOvr>
    <a:masterClrMapping/>
  </p:clrMapOvr>
  <mc:AlternateContent xmlns:mc="http://schemas.openxmlformats.org/markup-compatibility/2006" xmlns:p14="http://schemas.microsoft.com/office/powerpoint/2010/main">
    <mc:Choice Requires="p14">
      <p:transition spd="med" p14:dur="700" advTm="24016">
        <p:fade/>
      </p:transition>
    </mc:Choice>
    <mc:Fallback xmlns="">
      <p:transition spd="med" advTm="24016">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8288000" cy="10287000"/>
          </a:xfrm>
          <a:prstGeom prst="rect">
            <a:avLst/>
          </a:prstGeom>
          <a:solidFill>
            <a:srgbClr val="1B2E4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TextBox 10"/>
          <p:cNvSpPr txBox="1"/>
          <p:nvPr/>
        </p:nvSpPr>
        <p:spPr>
          <a:xfrm>
            <a:off x="7957264" y="6660863"/>
            <a:ext cx="9583761" cy="1446550"/>
          </a:xfrm>
          <a:prstGeom prst="rect">
            <a:avLst/>
          </a:prstGeom>
          <a:noFill/>
        </p:spPr>
        <p:txBody>
          <a:bodyPr wrap="square" rtlCol="0">
            <a:spAutoFit/>
          </a:bodyPr>
          <a:lstStyle/>
          <a:p>
            <a:r>
              <a:rPr lang="en-US" sz="4400" b="1" dirty="0">
                <a:solidFill>
                  <a:schemeClr val="bg1"/>
                </a:solidFill>
                <a:latin typeface="Rockwell"/>
                <a:cs typeface="Rockwell"/>
              </a:rPr>
              <a:t>—</a:t>
            </a:r>
            <a:r>
              <a:rPr lang="en-US" sz="4400" b="1" dirty="0" smtClean="0">
                <a:solidFill>
                  <a:schemeClr val="bg1"/>
                </a:solidFill>
                <a:latin typeface="Rockwell"/>
                <a:cs typeface="Rockwell"/>
              </a:rPr>
              <a:t>Plutarch</a:t>
            </a:r>
            <a:br>
              <a:rPr lang="en-US" sz="4400" b="1" dirty="0" smtClean="0">
                <a:solidFill>
                  <a:schemeClr val="bg1"/>
                </a:solidFill>
                <a:latin typeface="Rockwell"/>
                <a:cs typeface="Rockwell"/>
              </a:rPr>
            </a:br>
            <a:r>
              <a:rPr lang="en-US" sz="4400" b="1" dirty="0" smtClean="0">
                <a:solidFill>
                  <a:schemeClr val="bg1"/>
                </a:solidFill>
                <a:latin typeface="Rockwell"/>
                <a:cs typeface="Rockwell"/>
              </a:rPr>
              <a:t>    </a:t>
            </a:r>
            <a:r>
              <a:rPr lang="en-US" i="1" dirty="0" smtClean="0">
                <a:solidFill>
                  <a:schemeClr val="bg1"/>
                </a:solidFill>
                <a:latin typeface="Rockwell"/>
                <a:cs typeface="Rockwell"/>
              </a:rPr>
              <a:t>from </a:t>
            </a:r>
            <a:r>
              <a:rPr lang="en-US" i="1" dirty="0">
                <a:solidFill>
                  <a:schemeClr val="bg1"/>
                </a:solidFill>
                <a:latin typeface="Rockwell"/>
                <a:cs typeface="Rockwell"/>
              </a:rPr>
              <a:t>Ian Kidd's translation of </a:t>
            </a:r>
            <a:r>
              <a:rPr lang="en-US" i="1" dirty="0" smtClean="0">
                <a:solidFill>
                  <a:schemeClr val="bg1"/>
                </a:solidFill>
                <a:latin typeface="Rockwell"/>
                <a:cs typeface="Rockwell"/>
              </a:rPr>
              <a:t>Essays</a:t>
            </a:r>
            <a:endParaRPr lang="en-US" b="1" dirty="0">
              <a:solidFill>
                <a:schemeClr val="bg1"/>
              </a:solidFill>
              <a:latin typeface="Rockwell"/>
              <a:cs typeface="Rockwell"/>
            </a:endParaRPr>
          </a:p>
        </p:txBody>
      </p:sp>
      <p:sp>
        <p:nvSpPr>
          <p:cNvPr id="12" name="Rectangle 11"/>
          <p:cNvSpPr/>
          <p:nvPr/>
        </p:nvSpPr>
        <p:spPr>
          <a:xfrm>
            <a:off x="2780753" y="2790727"/>
            <a:ext cx="14193602" cy="3748719"/>
          </a:xfrm>
          <a:prstGeom prst="rect">
            <a:avLst/>
          </a:prstGeom>
        </p:spPr>
        <p:txBody>
          <a:bodyPr wrap="square">
            <a:spAutoFit/>
          </a:bodyPr>
          <a:lstStyle/>
          <a:p>
            <a:pPr>
              <a:lnSpc>
                <a:spcPct val="110000"/>
              </a:lnSpc>
            </a:pPr>
            <a:r>
              <a:rPr lang="en-US" sz="7200" b="1" dirty="0" smtClean="0">
                <a:solidFill>
                  <a:schemeClr val="bg1"/>
                </a:solidFill>
                <a:latin typeface="Rockwell"/>
                <a:cs typeface="Rockwell"/>
              </a:rPr>
              <a:t>The </a:t>
            </a:r>
            <a:r>
              <a:rPr lang="en-US" sz="7200" b="1" dirty="0">
                <a:solidFill>
                  <a:schemeClr val="bg1"/>
                </a:solidFill>
                <a:latin typeface="Rockwell"/>
                <a:cs typeface="Rockwell"/>
              </a:rPr>
              <a:t>mind is not a vessel that </a:t>
            </a:r>
            <a:r>
              <a:rPr lang="en-US" sz="7200" b="1" dirty="0" smtClean="0">
                <a:solidFill>
                  <a:schemeClr val="bg1"/>
                </a:solidFill>
                <a:latin typeface="Rockwell"/>
                <a:cs typeface="Rockwell"/>
              </a:rPr>
              <a:t/>
            </a:r>
            <a:br>
              <a:rPr lang="en-US" sz="7200" b="1" dirty="0" smtClean="0">
                <a:solidFill>
                  <a:schemeClr val="bg1"/>
                </a:solidFill>
                <a:latin typeface="Rockwell"/>
                <a:cs typeface="Rockwell"/>
              </a:rPr>
            </a:br>
            <a:r>
              <a:rPr lang="en-US" sz="7200" b="1" dirty="0" smtClean="0">
                <a:solidFill>
                  <a:schemeClr val="bg1"/>
                </a:solidFill>
                <a:latin typeface="Rockwell"/>
                <a:cs typeface="Rockwell"/>
              </a:rPr>
              <a:t>needs </a:t>
            </a:r>
            <a:r>
              <a:rPr lang="en-US" sz="7200" b="1" dirty="0">
                <a:solidFill>
                  <a:schemeClr val="bg1"/>
                </a:solidFill>
                <a:latin typeface="Rockwell"/>
                <a:cs typeface="Rockwell"/>
              </a:rPr>
              <a:t>filling, but wood that </a:t>
            </a:r>
            <a:r>
              <a:rPr lang="en-US" sz="7200" b="1" dirty="0" smtClean="0">
                <a:solidFill>
                  <a:schemeClr val="bg1"/>
                </a:solidFill>
                <a:latin typeface="Rockwell"/>
                <a:cs typeface="Rockwell"/>
              </a:rPr>
              <a:t/>
            </a:r>
            <a:br>
              <a:rPr lang="en-US" sz="7200" b="1" dirty="0" smtClean="0">
                <a:solidFill>
                  <a:schemeClr val="bg1"/>
                </a:solidFill>
                <a:latin typeface="Rockwell"/>
                <a:cs typeface="Rockwell"/>
              </a:rPr>
            </a:br>
            <a:r>
              <a:rPr lang="en-US" sz="7200" b="1" dirty="0" smtClean="0">
                <a:solidFill>
                  <a:schemeClr val="bg1"/>
                </a:solidFill>
                <a:latin typeface="Rockwell"/>
                <a:cs typeface="Rockwell"/>
              </a:rPr>
              <a:t>needs </a:t>
            </a:r>
            <a:r>
              <a:rPr lang="en-US" sz="7200" b="1" dirty="0">
                <a:solidFill>
                  <a:schemeClr val="bg1"/>
                </a:solidFill>
                <a:latin typeface="Rockwell"/>
                <a:cs typeface="Rockwell"/>
              </a:rPr>
              <a:t>igniting</a:t>
            </a:r>
            <a:r>
              <a:rPr lang="en-US" sz="7200" b="1" dirty="0" smtClean="0">
                <a:solidFill>
                  <a:schemeClr val="bg1"/>
                </a:solidFill>
                <a:latin typeface="Rockwell"/>
                <a:cs typeface="Rockwell"/>
              </a:rPr>
              <a:t>.</a:t>
            </a:r>
            <a:endParaRPr lang="en-US" sz="7200" b="1" dirty="0">
              <a:solidFill>
                <a:schemeClr val="bg1"/>
              </a:solidFill>
              <a:latin typeface="Rockwell"/>
              <a:cs typeface="Rockwell"/>
            </a:endParaRPr>
          </a:p>
        </p:txBody>
      </p:sp>
      <p:pic>
        <p:nvPicPr>
          <p:cNvPr id="16" name="Picture 15" descr="Quote.ai"/>
          <p:cNvPicPr>
            <a:picLocks noChangeAspect="1"/>
          </p:cNvPicPr>
          <p:nvPr/>
        </p:nvPicPr>
        <p:blipFill>
          <a:blip r:embed="rId3">
            <a:alphaModFix amt="6000"/>
            <a:extLst>
              <a:ext uri="{28A0092B-C50C-407E-A947-70E740481C1C}">
                <a14:useLocalDpi xmlns:a14="http://schemas.microsoft.com/office/drawing/2010/main" val="0"/>
              </a:ext>
            </a:extLst>
          </a:blip>
          <a:stretch>
            <a:fillRect/>
          </a:stretch>
        </p:blipFill>
        <p:spPr>
          <a:xfrm>
            <a:off x="396381" y="1575129"/>
            <a:ext cx="3622725" cy="2095498"/>
          </a:xfrm>
          <a:prstGeom prst="rect">
            <a:avLst/>
          </a:prstGeom>
        </p:spPr>
      </p:pic>
      <p:pic>
        <p:nvPicPr>
          <p:cNvPr id="17" name="Picture 16" descr="Quote.ai"/>
          <p:cNvPicPr>
            <a:picLocks noChangeAspect="1"/>
          </p:cNvPicPr>
          <p:nvPr/>
        </p:nvPicPr>
        <p:blipFill>
          <a:blip r:embed="rId3">
            <a:alphaModFix amt="6000"/>
            <a:extLst>
              <a:ext uri="{28A0092B-C50C-407E-A947-70E740481C1C}">
                <a14:useLocalDpi xmlns:a14="http://schemas.microsoft.com/office/drawing/2010/main" val="0"/>
              </a:ext>
            </a:extLst>
          </a:blip>
          <a:stretch>
            <a:fillRect/>
          </a:stretch>
        </p:blipFill>
        <p:spPr>
          <a:xfrm flipH="1">
            <a:off x="8275305" y="4185904"/>
            <a:ext cx="3622725" cy="2095498"/>
          </a:xfrm>
          <a:prstGeom prst="rect">
            <a:avLst/>
          </a:prstGeom>
        </p:spPr>
      </p:pic>
    </p:spTree>
    <p:extLst>
      <p:ext uri="{BB962C8B-B14F-4D97-AF65-F5344CB8AC3E}">
        <p14:creationId xmlns:p14="http://schemas.microsoft.com/office/powerpoint/2010/main" val="3472909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048"/>
            <a:ext cx="18288000" cy="10287000"/>
          </a:xfrm>
          <a:prstGeom prst="rect">
            <a:avLst/>
          </a:prstGeom>
        </p:spPr>
      </p:pic>
      <p:sp>
        <p:nvSpPr>
          <p:cNvPr id="14" name="Rectangle 13"/>
          <p:cNvSpPr/>
          <p:nvPr/>
        </p:nvSpPr>
        <p:spPr>
          <a:xfrm>
            <a:off x="0" y="9059608"/>
            <a:ext cx="18406533" cy="1227392"/>
          </a:xfrm>
          <a:prstGeom prst="rect">
            <a:avLst/>
          </a:prstGeom>
          <a:solidFill>
            <a:srgbClr val="1933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5" name="TextBox 14"/>
          <p:cNvSpPr txBox="1"/>
          <p:nvPr/>
        </p:nvSpPr>
        <p:spPr>
          <a:xfrm>
            <a:off x="752069" y="9196955"/>
            <a:ext cx="10335374" cy="830997"/>
          </a:xfrm>
          <a:prstGeom prst="rect">
            <a:avLst/>
          </a:prstGeom>
          <a:noFill/>
        </p:spPr>
        <p:txBody>
          <a:bodyPr wrap="square" rtlCol="0">
            <a:spAutoFit/>
          </a:bodyPr>
          <a:lstStyle/>
          <a:p>
            <a:r>
              <a:rPr lang="en-US" sz="4800" b="1" dirty="0" smtClean="0">
                <a:solidFill>
                  <a:schemeClr val="bg1"/>
                </a:solidFill>
                <a:latin typeface="Rockwell"/>
                <a:cs typeface="Rockwell"/>
              </a:rPr>
              <a:t>Universal Access to Education</a:t>
            </a:r>
            <a:endParaRPr lang="en-US" sz="4800" b="1" dirty="0">
              <a:solidFill>
                <a:schemeClr val="bg1"/>
              </a:solidFill>
              <a:latin typeface="Rockwell"/>
              <a:cs typeface="Rockwell"/>
            </a:endParaRPr>
          </a:p>
        </p:txBody>
      </p:sp>
    </p:spTree>
    <p:extLst>
      <p:ext uri="{BB962C8B-B14F-4D97-AF65-F5344CB8AC3E}">
        <p14:creationId xmlns:p14="http://schemas.microsoft.com/office/powerpoint/2010/main" val="109796809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9059608"/>
            <a:ext cx="18406534" cy="1227392"/>
          </a:xfrm>
          <a:prstGeom prst="rect">
            <a:avLst/>
          </a:prstGeom>
          <a:solidFill>
            <a:srgbClr val="193353"/>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Arial"/>
            </a:endParaRPr>
          </a:p>
        </p:txBody>
      </p:sp>
      <p:sp>
        <p:nvSpPr>
          <p:cNvPr id="6" name="TextBox 5"/>
          <p:cNvSpPr txBox="1"/>
          <p:nvPr/>
        </p:nvSpPr>
        <p:spPr>
          <a:xfrm>
            <a:off x="752071" y="9196957"/>
            <a:ext cx="10335374" cy="830998"/>
          </a:xfrm>
          <a:prstGeom prst="rect">
            <a:avLst/>
          </a:prstGeom>
          <a:noFill/>
        </p:spPr>
        <p:txBody>
          <a:bodyPr wrap="square" lIns="91440" tIns="45720" rIns="91440" bIns="45720" rtlCol="0">
            <a:spAutoFit/>
          </a:bodyPr>
          <a:lstStyle/>
          <a:p>
            <a:r>
              <a:rPr lang="en-US" sz="4800" b="1" dirty="0" smtClean="0">
                <a:solidFill>
                  <a:schemeClr val="bg1"/>
                </a:solidFill>
                <a:latin typeface="Helvetica" pitchFamily="34" charset="0"/>
                <a:cs typeface="Rockwell"/>
              </a:rPr>
              <a:t>Courses from Top Universities</a:t>
            </a:r>
            <a:endParaRPr lang="en-US" sz="4800" b="1" dirty="0">
              <a:solidFill>
                <a:schemeClr val="bg1"/>
              </a:solidFill>
              <a:latin typeface="Helvetica" pitchFamily="34" charset="0"/>
              <a:cs typeface="Rockwell"/>
            </a:endParaRPr>
          </a:p>
        </p:txBody>
      </p:sp>
      <p:pic>
        <p:nvPicPr>
          <p:cNvPr id="9" name="Picture 8" descr="option 1 (1).png"/>
          <p:cNvPicPr>
            <a:picLocks noChangeAspect="1"/>
          </p:cNvPicPr>
          <p:nvPr/>
        </p:nvPicPr>
        <p:blipFill rotWithShape="1">
          <a:blip r:embed="rId3">
            <a:extLst>
              <a:ext uri="{28A0092B-C50C-407E-A947-70E740481C1C}">
                <a14:useLocalDpi xmlns:a14="http://schemas.microsoft.com/office/drawing/2010/main" val="0"/>
              </a:ext>
            </a:extLst>
          </a:blip>
          <a:srcRect t="1970" b="2473"/>
          <a:stretch/>
        </p:blipFill>
        <p:spPr>
          <a:xfrm>
            <a:off x="2727822" y="122844"/>
            <a:ext cx="12950892" cy="8862253"/>
          </a:xfrm>
          <a:prstGeom prst="rect">
            <a:avLst/>
          </a:prstGeom>
        </p:spPr>
      </p:pic>
    </p:spTree>
    <p:extLst>
      <p:ext uri="{BB962C8B-B14F-4D97-AF65-F5344CB8AC3E}">
        <p14:creationId xmlns:p14="http://schemas.microsoft.com/office/powerpoint/2010/main" val="3258350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1933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10" name="Picture 9" descr="Education_Scale.ai"/>
          <p:cNvPicPr>
            <a:picLocks noChangeAspect="1"/>
          </p:cNvPicPr>
          <p:nvPr/>
        </p:nvPicPr>
        <p:blipFill>
          <a:blip r:embed="rId3">
            <a:alphaModFix amt="43000"/>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8" name="Picture 7" descr="400Students.ai"/>
          <p:cNvPicPr>
            <a:picLocks noChangeAspect="1"/>
          </p:cNvPicPr>
          <p:nvPr/>
        </p:nvPicPr>
        <p:blipFill>
          <a:blip r:embed="rId4"/>
          <a:stretch>
            <a:fillRect/>
          </a:stretch>
        </p:blipFill>
        <p:spPr>
          <a:xfrm>
            <a:off x="0" y="0"/>
            <a:ext cx="18288000" cy="10287000"/>
          </a:xfrm>
          <a:prstGeom prst="leftArrow">
            <a:avLst/>
          </a:prstGeom>
        </p:spPr>
      </p:pic>
      <p:sp>
        <p:nvSpPr>
          <p:cNvPr id="11" name="TextBox 10"/>
          <p:cNvSpPr txBox="1"/>
          <p:nvPr/>
        </p:nvSpPr>
        <p:spPr>
          <a:xfrm>
            <a:off x="9460361" y="4312465"/>
            <a:ext cx="2222483" cy="1569660"/>
          </a:xfrm>
          <a:prstGeom prst="rect">
            <a:avLst/>
          </a:prstGeom>
          <a:noFill/>
        </p:spPr>
        <p:txBody>
          <a:bodyPr wrap="none" rtlCol="0">
            <a:spAutoFit/>
          </a:bodyPr>
          <a:lstStyle/>
          <a:p>
            <a:r>
              <a:rPr lang="en-US" sz="9600" b="1" smtClean="0">
                <a:solidFill>
                  <a:srgbClr val="6FD8B9"/>
                </a:solidFill>
                <a:effectLst>
                  <a:outerShdw blurRad="50800" dist="38100" dir="13500000" algn="br" rotWithShape="0">
                    <a:prstClr val="black">
                      <a:alpha val="40000"/>
                    </a:prstClr>
                  </a:outerShdw>
                </a:effectLst>
                <a:latin typeface="Rockwell"/>
                <a:cs typeface="Rockwell"/>
              </a:rPr>
              <a:t>400</a:t>
            </a:r>
            <a:endParaRPr lang="en-US" sz="9600" b="1" dirty="0">
              <a:solidFill>
                <a:srgbClr val="6FD8B9"/>
              </a:solidFill>
              <a:effectLst>
                <a:outerShdw blurRad="50800" dist="38100" dir="13500000" algn="br" rotWithShape="0">
                  <a:prstClr val="black">
                    <a:alpha val="40000"/>
                  </a:prstClr>
                </a:outerShdw>
              </a:effectLst>
              <a:latin typeface="Rockwell"/>
              <a:cs typeface="Rockwell"/>
            </a:endParaRPr>
          </a:p>
        </p:txBody>
      </p:sp>
      <p:sp>
        <p:nvSpPr>
          <p:cNvPr id="17" name="Rectangle 16"/>
          <p:cNvSpPr/>
          <p:nvPr/>
        </p:nvSpPr>
        <p:spPr>
          <a:xfrm>
            <a:off x="9482643" y="4558686"/>
            <a:ext cx="4696117" cy="1323439"/>
          </a:xfrm>
          <a:prstGeom prst="rect">
            <a:avLst/>
          </a:prstGeom>
        </p:spPr>
        <p:txBody>
          <a:bodyPr wrap="square">
            <a:spAutoFit/>
          </a:bodyPr>
          <a:lstStyle/>
          <a:p>
            <a:pPr lvl="0">
              <a:lnSpc>
                <a:spcPct val="80000"/>
              </a:lnSpc>
            </a:pPr>
            <a:r>
              <a:rPr lang="en-US" sz="9600" b="1" dirty="0" smtClean="0">
                <a:solidFill>
                  <a:srgbClr val="FFFFFF"/>
                </a:solidFill>
                <a:effectLst>
                  <a:outerShdw blurRad="50800" dist="38100" dir="13500000" algn="br" rotWithShape="0">
                    <a:prstClr val="black">
                      <a:alpha val="40000"/>
                    </a:prstClr>
                  </a:outerShdw>
                </a:effectLst>
                <a:latin typeface="Rockwell"/>
                <a:cs typeface="Rockwell"/>
              </a:rPr>
              <a:t>100,000</a:t>
            </a:r>
          </a:p>
        </p:txBody>
      </p:sp>
    </p:spTree>
    <p:extLst>
      <p:ext uri="{BB962C8B-B14F-4D97-AF65-F5344CB8AC3E}">
        <p14:creationId xmlns:p14="http://schemas.microsoft.com/office/powerpoint/2010/main" val="148171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bg1"/>
                                      </p:to>
                                    </p:animClr>
                                  </p:sub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23" presetClass="entr" presetSubtype="16" fill="hold" nodeType="with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 calcmode="lin" valueType="num">
                                      <p:cBhvr>
                                        <p:cTn id="20"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l="23669"/>
          <a:stretch>
            <a:fillRect/>
          </a:stretch>
        </p:blipFill>
        <p:spPr>
          <a:xfrm>
            <a:off x="2049403" y="0"/>
            <a:ext cx="16090430" cy="10287000"/>
          </a:xfrm>
          <a:prstGeom prst="rect">
            <a:avLst/>
          </a:prstGeom>
        </p:spPr>
      </p:pic>
      <p:sp>
        <p:nvSpPr>
          <p:cNvPr id="11" name="TextBox 10"/>
          <p:cNvSpPr txBox="1"/>
          <p:nvPr/>
        </p:nvSpPr>
        <p:spPr>
          <a:xfrm>
            <a:off x="7756669" y="6470366"/>
            <a:ext cx="2594486" cy="646332"/>
          </a:xfrm>
          <a:prstGeom prst="rect">
            <a:avLst/>
          </a:prstGeom>
          <a:noFill/>
        </p:spPr>
        <p:txBody>
          <a:bodyPr wrap="square" lIns="91440" tIns="45720" rIns="91440" bIns="45720" rtlCol="0">
            <a:spAutoFit/>
          </a:bodyPr>
          <a:lstStyle/>
          <a:p>
            <a:r>
              <a:rPr lang="en-US" b="1" dirty="0" smtClean="0">
                <a:solidFill>
                  <a:srgbClr val="193353"/>
                </a:solidFill>
                <a:latin typeface="Arial"/>
                <a:cs typeface="Arial"/>
              </a:rPr>
              <a:t>Timeline</a:t>
            </a:r>
            <a:endParaRPr lang="en-US" b="1" dirty="0">
              <a:solidFill>
                <a:srgbClr val="193353"/>
              </a:solidFill>
              <a:latin typeface="Arial"/>
              <a:cs typeface="Arial"/>
            </a:endParaRPr>
          </a:p>
        </p:txBody>
      </p:sp>
      <p:sp>
        <p:nvSpPr>
          <p:cNvPr id="12" name="TextBox 11"/>
          <p:cNvSpPr txBox="1"/>
          <p:nvPr/>
        </p:nvSpPr>
        <p:spPr>
          <a:xfrm rot="16200000">
            <a:off x="-1154802" y="4623149"/>
            <a:ext cx="3776996" cy="707886"/>
          </a:xfrm>
          <a:prstGeom prst="rect">
            <a:avLst/>
          </a:prstGeom>
          <a:noFill/>
        </p:spPr>
        <p:txBody>
          <a:bodyPr wrap="none" lIns="91440" tIns="45720" rIns="91440" bIns="45720" rtlCol="0">
            <a:spAutoFit/>
          </a:bodyPr>
          <a:lstStyle/>
          <a:p>
            <a:r>
              <a:rPr lang="en-US" sz="4000" b="1" dirty="0">
                <a:solidFill>
                  <a:srgbClr val="193353"/>
                </a:solidFill>
                <a:latin typeface="Arial"/>
                <a:cs typeface="Arial"/>
              </a:rPr>
              <a:t># users on site</a:t>
            </a:r>
          </a:p>
        </p:txBody>
      </p:sp>
      <p:sp>
        <p:nvSpPr>
          <p:cNvPr id="13" name="Rectangle 12"/>
          <p:cNvSpPr/>
          <p:nvPr/>
        </p:nvSpPr>
        <p:spPr>
          <a:xfrm>
            <a:off x="1886113" y="4380899"/>
            <a:ext cx="163290" cy="1941482"/>
          </a:xfrm>
          <a:prstGeom prst="rect">
            <a:avLst/>
          </a:prstGeom>
          <a:solidFill>
            <a:srgbClr val="19335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Arial"/>
            </a:endParaRPr>
          </a:p>
        </p:txBody>
      </p:sp>
      <p:sp>
        <p:nvSpPr>
          <p:cNvPr id="14" name="Rectangle 13"/>
          <p:cNvSpPr/>
          <p:nvPr/>
        </p:nvSpPr>
        <p:spPr>
          <a:xfrm>
            <a:off x="1" y="9059608"/>
            <a:ext cx="18406534" cy="1227392"/>
          </a:xfrm>
          <a:prstGeom prst="rect">
            <a:avLst/>
          </a:prstGeom>
          <a:solidFill>
            <a:srgbClr val="193353"/>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Arial"/>
            </a:endParaRPr>
          </a:p>
        </p:txBody>
      </p:sp>
      <p:sp>
        <p:nvSpPr>
          <p:cNvPr id="15" name="TextBox 14"/>
          <p:cNvSpPr txBox="1"/>
          <p:nvPr/>
        </p:nvSpPr>
        <p:spPr>
          <a:xfrm>
            <a:off x="752071" y="9196957"/>
            <a:ext cx="10335374" cy="830998"/>
          </a:xfrm>
          <a:prstGeom prst="rect">
            <a:avLst/>
          </a:prstGeom>
          <a:noFill/>
        </p:spPr>
        <p:txBody>
          <a:bodyPr wrap="square" lIns="91440" tIns="45720" rIns="91440" bIns="45720" rtlCol="0">
            <a:spAutoFit/>
          </a:bodyPr>
          <a:lstStyle/>
          <a:p>
            <a:r>
              <a:rPr lang="en-US" sz="4800" b="1" dirty="0">
                <a:solidFill>
                  <a:schemeClr val="bg1"/>
                </a:solidFill>
                <a:latin typeface="Helvetica" pitchFamily="34" charset="0"/>
                <a:cs typeface="Rockwell"/>
              </a:rPr>
              <a:t>Real Course</a:t>
            </a:r>
          </a:p>
        </p:txBody>
      </p:sp>
      <p:sp>
        <p:nvSpPr>
          <p:cNvPr id="20" name="TextBox 19"/>
          <p:cNvSpPr txBox="1"/>
          <p:nvPr/>
        </p:nvSpPr>
        <p:spPr>
          <a:xfrm>
            <a:off x="1111214" y="4384423"/>
            <a:ext cx="861984" cy="400110"/>
          </a:xfrm>
          <a:prstGeom prst="rect">
            <a:avLst/>
          </a:prstGeom>
          <a:noFill/>
        </p:spPr>
        <p:txBody>
          <a:bodyPr wrap="square" lIns="91440" tIns="45720" rIns="91440" bIns="45720" rtlCol="0">
            <a:spAutoFit/>
          </a:bodyPr>
          <a:lstStyle/>
          <a:p>
            <a:r>
              <a:rPr lang="en-US" sz="2000" b="1" dirty="0">
                <a:solidFill>
                  <a:srgbClr val="193353"/>
                </a:solidFill>
                <a:latin typeface="Arial"/>
                <a:cs typeface="Arial"/>
              </a:rPr>
              <a:t>100K</a:t>
            </a:r>
          </a:p>
        </p:txBody>
      </p:sp>
      <p:sp>
        <p:nvSpPr>
          <p:cNvPr id="21" name="TextBox 20"/>
          <p:cNvSpPr txBox="1"/>
          <p:nvPr/>
        </p:nvSpPr>
        <p:spPr>
          <a:xfrm>
            <a:off x="1198298" y="4977091"/>
            <a:ext cx="774900" cy="400110"/>
          </a:xfrm>
          <a:prstGeom prst="rect">
            <a:avLst/>
          </a:prstGeom>
          <a:noFill/>
        </p:spPr>
        <p:txBody>
          <a:bodyPr wrap="square" lIns="91440" tIns="45720" rIns="91440" bIns="45720" rtlCol="0">
            <a:spAutoFit/>
          </a:bodyPr>
          <a:lstStyle/>
          <a:p>
            <a:r>
              <a:rPr lang="en-US" sz="2000" b="1" dirty="0">
                <a:solidFill>
                  <a:srgbClr val="193353"/>
                </a:solidFill>
                <a:latin typeface="Arial"/>
                <a:cs typeface="Arial"/>
              </a:rPr>
              <a:t>50K</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95314" y="3592769"/>
            <a:ext cx="2713892" cy="5748054"/>
          </a:xfrm>
          <a:prstGeom prst="rect">
            <a:avLst/>
          </a:prstGeom>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6269" y="1567166"/>
            <a:ext cx="5001578" cy="5139856"/>
          </a:xfrm>
          <a:prstGeom prst="rect">
            <a:avLst/>
          </a:prstGeom>
          <a:effectLst>
            <a:outerShdw blurRad="50800" dist="38100" dir="8100000" algn="tr" rotWithShape="0">
              <a:prstClr val="black">
                <a:alpha val="40000"/>
              </a:prstClr>
            </a:outerShdw>
          </a:effectLst>
        </p:spPr>
      </p:pic>
      <p:sp>
        <p:nvSpPr>
          <p:cNvPr id="7" name="TextBox 6"/>
          <p:cNvSpPr txBox="1"/>
          <p:nvPr/>
        </p:nvSpPr>
        <p:spPr>
          <a:xfrm flipH="1">
            <a:off x="2611912" y="3356015"/>
            <a:ext cx="3802644" cy="707886"/>
          </a:xfrm>
          <a:prstGeom prst="rect">
            <a:avLst/>
          </a:prstGeom>
          <a:noFill/>
        </p:spPr>
        <p:txBody>
          <a:bodyPr wrap="none" lIns="91440" tIns="45720" rIns="91440" bIns="45720" rtlCol="0">
            <a:spAutoFit/>
          </a:bodyPr>
          <a:lstStyle/>
          <a:p>
            <a:r>
              <a:rPr lang="en-US" sz="4000" b="1" dirty="0">
                <a:solidFill>
                  <a:schemeClr val="bg1"/>
                </a:solidFill>
                <a:latin typeface="Helvetica" pitchFamily="34" charset="0"/>
                <a:cs typeface="Rockwell"/>
              </a:rPr>
              <a:t>Course Begins</a:t>
            </a:r>
          </a:p>
        </p:txBody>
      </p:sp>
      <p:sp>
        <p:nvSpPr>
          <p:cNvPr id="10" name="Oval 9"/>
          <p:cNvSpPr/>
          <p:nvPr/>
        </p:nvSpPr>
        <p:spPr>
          <a:xfrm>
            <a:off x="1984089" y="5831402"/>
            <a:ext cx="219582" cy="190500"/>
          </a:xfrm>
          <a:prstGeom prst="ellipse">
            <a:avLst/>
          </a:prstGeom>
          <a:solidFill>
            <a:srgbClr val="C52027"/>
          </a:solidFill>
          <a:ln>
            <a:solidFill>
              <a:srgbClr val="C52027"/>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smtClean="0">
                <a:latin typeface="Arial"/>
              </a:rPr>
              <a:t>v</a:t>
            </a:r>
            <a:endParaRPr lang="en-US" dirty="0">
              <a:latin typeface="Arial"/>
            </a:endParaRPr>
          </a:p>
        </p:txBody>
      </p:sp>
    </p:spTree>
    <p:extLst>
      <p:ext uri="{BB962C8B-B14F-4D97-AF65-F5344CB8AC3E}">
        <p14:creationId xmlns:p14="http://schemas.microsoft.com/office/powerpoint/2010/main" val="3906933402"/>
      </p:ext>
    </p:extLst>
  </p:cSld>
  <p:clrMapOvr>
    <a:masterClrMapping/>
  </p:clrMapOvr>
  <p:transition advTm="500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9059608"/>
            <a:ext cx="18288001" cy="1227392"/>
          </a:xfrm>
          <a:prstGeom prst="rect">
            <a:avLst/>
          </a:prstGeom>
          <a:solidFill>
            <a:srgbClr val="1933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TextBox 7"/>
          <p:cNvSpPr txBox="1"/>
          <p:nvPr/>
        </p:nvSpPr>
        <p:spPr>
          <a:xfrm>
            <a:off x="752068" y="9196955"/>
            <a:ext cx="10335374" cy="830997"/>
          </a:xfrm>
          <a:prstGeom prst="rect">
            <a:avLst/>
          </a:prstGeom>
          <a:noFill/>
        </p:spPr>
        <p:txBody>
          <a:bodyPr wrap="square" rtlCol="0">
            <a:spAutoFit/>
          </a:bodyPr>
          <a:lstStyle/>
          <a:p>
            <a:r>
              <a:rPr lang="en-US" sz="4800" b="1" dirty="0" smtClean="0">
                <a:solidFill>
                  <a:schemeClr val="bg1"/>
                </a:solidFill>
                <a:latin typeface="Rockwell"/>
                <a:cs typeface="Rockwell"/>
              </a:rPr>
              <a:t>Video-Based Instruction</a:t>
            </a:r>
            <a:endParaRPr lang="en-US" sz="4800" b="1" dirty="0">
              <a:solidFill>
                <a:schemeClr val="bg1"/>
              </a:solidFill>
              <a:latin typeface="Rockwell"/>
              <a:cs typeface="Rockwell"/>
            </a:endParaRPr>
          </a:p>
        </p:txBody>
      </p:sp>
      <p:pic>
        <p:nvPicPr>
          <p:cNvPr id="2" name="speed and cc.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8288000" cy="10287000"/>
          </a:xfrm>
          <a:prstGeom prst="rect">
            <a:avLst/>
          </a:prstGeom>
        </p:spPr>
      </p:pic>
    </p:spTree>
    <p:extLst>
      <p:ext uri="{BB962C8B-B14F-4D97-AF65-F5344CB8AC3E}">
        <p14:creationId xmlns:p14="http://schemas.microsoft.com/office/powerpoint/2010/main" val="129710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86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 y="9076541"/>
            <a:ext cx="18406533" cy="1227392"/>
          </a:xfrm>
          <a:prstGeom prst="rect">
            <a:avLst/>
          </a:prstGeom>
          <a:solidFill>
            <a:srgbClr val="1933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TextBox 7"/>
          <p:cNvSpPr txBox="1"/>
          <p:nvPr/>
        </p:nvSpPr>
        <p:spPr>
          <a:xfrm>
            <a:off x="752068" y="9213888"/>
            <a:ext cx="10335374" cy="830997"/>
          </a:xfrm>
          <a:prstGeom prst="rect">
            <a:avLst/>
          </a:prstGeom>
          <a:noFill/>
        </p:spPr>
        <p:txBody>
          <a:bodyPr wrap="square" rtlCol="0">
            <a:spAutoFit/>
          </a:bodyPr>
          <a:lstStyle/>
          <a:p>
            <a:r>
              <a:rPr lang="en-US" sz="4800" b="1" dirty="0" smtClean="0">
                <a:solidFill>
                  <a:schemeClr val="bg1"/>
                </a:solidFill>
                <a:latin typeface="Rockwell"/>
                <a:cs typeface="Rockwell"/>
              </a:rPr>
              <a:t>Practice is Critical</a:t>
            </a:r>
            <a:endParaRPr lang="en-US" sz="4800" b="1" dirty="0">
              <a:solidFill>
                <a:schemeClr val="bg1"/>
              </a:solidFill>
              <a:latin typeface="Rockwell"/>
              <a:cs typeface="Rockwell"/>
            </a:endParaRPr>
          </a:p>
        </p:txBody>
      </p:sp>
      <p:sp>
        <p:nvSpPr>
          <p:cNvPr id="2" name="TextBox 1"/>
          <p:cNvSpPr txBox="1"/>
          <p:nvPr/>
        </p:nvSpPr>
        <p:spPr>
          <a:xfrm>
            <a:off x="786344" y="761156"/>
            <a:ext cx="14531965" cy="646331"/>
          </a:xfrm>
          <a:prstGeom prst="rect">
            <a:avLst/>
          </a:prstGeom>
          <a:noFill/>
        </p:spPr>
        <p:txBody>
          <a:bodyPr wrap="square" rtlCol="0">
            <a:spAutoFit/>
          </a:bodyPr>
          <a:lstStyle/>
          <a:p>
            <a:r>
              <a:rPr lang="en-US" b="1" dirty="0">
                <a:solidFill>
                  <a:srgbClr val="1B2E45"/>
                </a:solidFill>
                <a:latin typeface="Rockwell"/>
                <a:cs typeface="Rockwell"/>
              </a:rPr>
              <a:t>Retrieval Practice Improves Learning</a:t>
            </a:r>
          </a:p>
        </p:txBody>
      </p:sp>
      <p:sp>
        <p:nvSpPr>
          <p:cNvPr id="4" name="Rectangle 3"/>
          <p:cNvSpPr/>
          <p:nvPr/>
        </p:nvSpPr>
        <p:spPr>
          <a:xfrm>
            <a:off x="772585" y="1433491"/>
            <a:ext cx="9980083" cy="646331"/>
          </a:xfrm>
          <a:prstGeom prst="rect">
            <a:avLst/>
          </a:prstGeom>
        </p:spPr>
        <p:txBody>
          <a:bodyPr wrap="square">
            <a:spAutoFit/>
          </a:bodyPr>
          <a:lstStyle/>
          <a:p>
            <a:r>
              <a:rPr lang="en-US" sz="1800" dirty="0" smtClean="0">
                <a:solidFill>
                  <a:srgbClr val="1B2E45"/>
                </a:solidFill>
                <a:latin typeface="Arial"/>
                <a:cs typeface="Arial"/>
              </a:rPr>
              <a:t>"</a:t>
            </a:r>
            <a:r>
              <a:rPr lang="en-US" sz="1800" dirty="0">
                <a:solidFill>
                  <a:srgbClr val="1B2E45"/>
                </a:solidFill>
                <a:latin typeface="Arial"/>
                <a:cs typeface="Arial"/>
              </a:rPr>
              <a:t>Retrieval Practice Produces More Learning than Elaborative Studying with Concept Mapping.</a:t>
            </a:r>
            <a:r>
              <a:rPr lang="en-US" sz="1800" i="1" dirty="0">
                <a:solidFill>
                  <a:srgbClr val="1B2E45"/>
                </a:solidFill>
                <a:latin typeface="Arial"/>
                <a:cs typeface="Arial"/>
              </a:rPr>
              <a:t>" </a:t>
            </a:r>
            <a:endParaRPr lang="en-US" sz="1800" i="1" dirty="0" smtClean="0">
              <a:solidFill>
                <a:srgbClr val="1B2E45"/>
              </a:solidFill>
              <a:latin typeface="Arial"/>
              <a:cs typeface="Arial"/>
            </a:endParaRPr>
          </a:p>
          <a:p>
            <a:r>
              <a:rPr lang="en-US" sz="1800" dirty="0" smtClean="0">
                <a:solidFill>
                  <a:srgbClr val="1B2E45"/>
                </a:solidFill>
                <a:latin typeface="Arial"/>
                <a:cs typeface="Arial"/>
              </a:rPr>
              <a:t>J</a:t>
            </a:r>
            <a:r>
              <a:rPr lang="en-US" sz="1800" dirty="0">
                <a:solidFill>
                  <a:srgbClr val="1B2E45"/>
                </a:solidFill>
                <a:latin typeface="Arial"/>
                <a:cs typeface="Arial"/>
              </a:rPr>
              <a:t>. </a:t>
            </a:r>
            <a:r>
              <a:rPr lang="en-US" sz="1800" dirty="0" err="1">
                <a:solidFill>
                  <a:srgbClr val="1B2E45"/>
                </a:solidFill>
                <a:latin typeface="Arial"/>
                <a:cs typeface="Arial"/>
              </a:rPr>
              <a:t>Karpicke</a:t>
            </a:r>
            <a:r>
              <a:rPr lang="en-US" sz="1800" dirty="0">
                <a:solidFill>
                  <a:srgbClr val="1B2E45"/>
                </a:solidFill>
                <a:latin typeface="Arial"/>
                <a:cs typeface="Arial"/>
              </a:rPr>
              <a:t>, </a:t>
            </a:r>
            <a:r>
              <a:rPr lang="en-US" sz="1800" i="1" dirty="0">
                <a:solidFill>
                  <a:srgbClr val="1B2E45"/>
                </a:solidFill>
                <a:latin typeface="Arial"/>
                <a:cs typeface="Arial"/>
              </a:rPr>
              <a:t>J. Blunt. </a:t>
            </a:r>
            <a:r>
              <a:rPr lang="en-US" sz="1800" i="1" dirty="0" smtClean="0">
                <a:solidFill>
                  <a:srgbClr val="1B2E45"/>
                </a:solidFill>
                <a:latin typeface="Arial"/>
                <a:cs typeface="Arial"/>
              </a:rPr>
              <a:t> Science</a:t>
            </a:r>
            <a:r>
              <a:rPr lang="en-US" sz="1800" dirty="0" smtClean="0">
                <a:solidFill>
                  <a:srgbClr val="1B2E45"/>
                </a:solidFill>
                <a:latin typeface="Arial"/>
                <a:cs typeface="Arial"/>
              </a:rPr>
              <a:t> (2011</a:t>
            </a:r>
            <a:r>
              <a:rPr lang="en-US" sz="1800" dirty="0">
                <a:solidFill>
                  <a:srgbClr val="1B2E45"/>
                </a:solidFill>
                <a:latin typeface="Arial"/>
                <a:cs typeface="Arial"/>
              </a:rPr>
              <a:t>).</a:t>
            </a:r>
          </a:p>
        </p:txBody>
      </p:sp>
      <p:grpSp>
        <p:nvGrpSpPr>
          <p:cNvPr id="49" name="Group 48"/>
          <p:cNvGrpSpPr/>
          <p:nvPr/>
        </p:nvGrpSpPr>
        <p:grpSpPr>
          <a:xfrm>
            <a:off x="4662152" y="-437751"/>
            <a:ext cx="8963696" cy="11631705"/>
            <a:chOff x="3988340" y="-360477"/>
            <a:chExt cx="8068106" cy="11631705"/>
          </a:xfrm>
        </p:grpSpPr>
        <p:grpSp>
          <p:nvGrpSpPr>
            <p:cNvPr id="16" name="Group 15"/>
            <p:cNvGrpSpPr/>
            <p:nvPr/>
          </p:nvGrpSpPr>
          <p:grpSpPr>
            <a:xfrm>
              <a:off x="3988340" y="2373549"/>
              <a:ext cx="7970831" cy="8897679"/>
              <a:chOff x="3988340" y="2373549"/>
              <a:chExt cx="7970831" cy="8897679"/>
            </a:xfrm>
          </p:grpSpPr>
          <p:sp>
            <p:nvSpPr>
              <p:cNvPr id="9" name="TextBox 8"/>
              <p:cNvSpPr txBox="1"/>
              <p:nvPr/>
            </p:nvSpPr>
            <p:spPr>
              <a:xfrm>
                <a:off x="5344581" y="7986173"/>
                <a:ext cx="1756833" cy="523220"/>
              </a:xfrm>
              <a:prstGeom prst="rect">
                <a:avLst/>
              </a:prstGeom>
              <a:noFill/>
            </p:spPr>
            <p:txBody>
              <a:bodyPr wrap="square" rtlCol="0">
                <a:spAutoFit/>
              </a:bodyPr>
              <a:lstStyle/>
              <a:p>
                <a:pPr algn="ctr"/>
                <a:r>
                  <a:rPr lang="en-US" sz="2800" dirty="0" smtClean="0">
                    <a:solidFill>
                      <a:srgbClr val="193353"/>
                    </a:solidFill>
                    <a:latin typeface="Arial"/>
                    <a:cs typeface="Arial"/>
                  </a:rPr>
                  <a:t>Study</a:t>
                </a:r>
                <a:endParaRPr lang="en-US" sz="2800" dirty="0">
                  <a:solidFill>
                    <a:srgbClr val="193353"/>
                  </a:solidFill>
                  <a:latin typeface="Arial"/>
                  <a:cs typeface="Arial"/>
                </a:endParaRPr>
              </a:p>
            </p:txBody>
          </p:sp>
          <p:grpSp>
            <p:nvGrpSpPr>
              <p:cNvPr id="13" name="Group 12"/>
              <p:cNvGrpSpPr/>
              <p:nvPr/>
            </p:nvGrpSpPr>
            <p:grpSpPr>
              <a:xfrm>
                <a:off x="3988340" y="2373549"/>
                <a:ext cx="7970831" cy="8897679"/>
                <a:chOff x="3988340" y="2373549"/>
                <a:chExt cx="7970831" cy="8897679"/>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27744" t="23361" r="43533"/>
                <a:stretch>
                  <a:fillRect/>
                </a:stretch>
              </p:blipFill>
              <p:spPr>
                <a:xfrm>
                  <a:off x="3988340" y="2373549"/>
                  <a:ext cx="5928246" cy="8897679"/>
                </a:xfrm>
                <a:prstGeom prst="rect">
                  <a:avLst/>
                </a:prstGeom>
              </p:spPr>
            </p:pic>
            <p:sp>
              <p:nvSpPr>
                <p:cNvPr id="6" name="Rectangle 5"/>
                <p:cNvSpPr/>
                <p:nvPr/>
              </p:nvSpPr>
              <p:spPr>
                <a:xfrm>
                  <a:off x="5217598" y="7831645"/>
                  <a:ext cx="6436138" cy="157710"/>
                </a:xfrm>
                <a:prstGeom prst="rect">
                  <a:avLst/>
                </a:prstGeom>
                <a:solidFill>
                  <a:srgbClr val="1933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rPr>
                    <a:t>         </a:t>
                  </a:r>
                  <a:endParaRPr lang="en-US" dirty="0">
                    <a:latin typeface="Arial"/>
                  </a:endParaRPr>
                </a:p>
              </p:txBody>
            </p:sp>
            <p:sp>
              <p:nvSpPr>
                <p:cNvPr id="10" name="TextBox 9"/>
                <p:cNvSpPr txBox="1"/>
                <p:nvPr/>
              </p:nvSpPr>
              <p:spPr>
                <a:xfrm>
                  <a:off x="7133163" y="7986173"/>
                  <a:ext cx="2413004" cy="954107"/>
                </a:xfrm>
                <a:prstGeom prst="rect">
                  <a:avLst/>
                </a:prstGeom>
                <a:noFill/>
              </p:spPr>
              <p:txBody>
                <a:bodyPr wrap="square" rtlCol="0">
                  <a:spAutoFit/>
                </a:bodyPr>
                <a:lstStyle/>
                <a:p>
                  <a:pPr algn="ctr"/>
                  <a:r>
                    <a:rPr lang="en-US" sz="2800" dirty="0" smtClean="0">
                      <a:solidFill>
                        <a:srgbClr val="193353"/>
                      </a:solidFill>
                      <a:latin typeface="Arial"/>
                      <a:cs typeface="Arial"/>
                    </a:rPr>
                    <a:t>Repeated Study</a:t>
                  </a:r>
                  <a:endParaRPr lang="en-US" sz="2800" dirty="0">
                    <a:solidFill>
                      <a:srgbClr val="193353"/>
                    </a:solidFill>
                    <a:latin typeface="Arial"/>
                    <a:cs typeface="Arial"/>
                  </a:endParaRPr>
                </a:p>
              </p:txBody>
            </p:sp>
            <p:sp>
              <p:nvSpPr>
                <p:cNvPr id="12" name="TextBox 11"/>
                <p:cNvSpPr txBox="1"/>
                <p:nvPr/>
              </p:nvSpPr>
              <p:spPr>
                <a:xfrm>
                  <a:off x="9546167" y="7989355"/>
                  <a:ext cx="2413004" cy="954107"/>
                </a:xfrm>
                <a:prstGeom prst="rect">
                  <a:avLst/>
                </a:prstGeom>
                <a:noFill/>
              </p:spPr>
              <p:txBody>
                <a:bodyPr wrap="square" rtlCol="0">
                  <a:spAutoFit/>
                </a:bodyPr>
                <a:lstStyle/>
                <a:p>
                  <a:pPr algn="ctr"/>
                  <a:r>
                    <a:rPr lang="en-US" sz="2800" dirty="0" smtClean="0">
                      <a:solidFill>
                        <a:srgbClr val="193353"/>
                      </a:solidFill>
                      <a:latin typeface="Arial"/>
                      <a:cs typeface="Arial"/>
                    </a:rPr>
                    <a:t>Retrieval</a:t>
                  </a:r>
                  <a:br>
                    <a:rPr lang="en-US" sz="2800" dirty="0" smtClean="0">
                      <a:solidFill>
                        <a:srgbClr val="193353"/>
                      </a:solidFill>
                      <a:latin typeface="Arial"/>
                      <a:cs typeface="Arial"/>
                    </a:rPr>
                  </a:br>
                  <a:r>
                    <a:rPr lang="en-US" sz="2800" dirty="0" smtClean="0">
                      <a:solidFill>
                        <a:srgbClr val="193353"/>
                      </a:solidFill>
                      <a:latin typeface="Arial"/>
                      <a:cs typeface="Arial"/>
                    </a:rPr>
                    <a:t>Practice</a:t>
                  </a:r>
                  <a:endParaRPr lang="en-US" sz="2800" dirty="0">
                    <a:solidFill>
                      <a:srgbClr val="193353"/>
                    </a:solidFill>
                    <a:latin typeface="Arial"/>
                    <a:cs typeface="Arial"/>
                  </a:endParaRPr>
                </a:p>
              </p:txBody>
            </p:sp>
          </p:grpSp>
          <p:cxnSp>
            <p:nvCxnSpPr>
              <p:cNvPr id="14" name="Straight Connector 13"/>
              <p:cNvCxnSpPr/>
              <p:nvPr/>
            </p:nvCxnSpPr>
            <p:spPr>
              <a:xfrm>
                <a:off x="5217598" y="2953476"/>
                <a:ext cx="0" cy="5035879"/>
              </a:xfrm>
              <a:prstGeom prst="line">
                <a:avLst/>
              </a:prstGeom>
              <a:ln>
                <a:solidFill>
                  <a:srgbClr val="193353"/>
                </a:solidFill>
                <a:prstDash val="soli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217598" y="3153812"/>
                <a:ext cx="126983" cy="0"/>
              </a:xfrm>
              <a:prstGeom prst="line">
                <a:avLst/>
              </a:prstGeom>
              <a:ln>
                <a:solidFill>
                  <a:srgbClr val="19335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217598" y="3725312"/>
                <a:ext cx="126983" cy="0"/>
              </a:xfrm>
              <a:prstGeom prst="line">
                <a:avLst/>
              </a:prstGeom>
              <a:ln>
                <a:solidFill>
                  <a:srgbClr val="19335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217598" y="4339145"/>
                <a:ext cx="126983" cy="0"/>
              </a:xfrm>
              <a:prstGeom prst="line">
                <a:avLst/>
              </a:prstGeom>
              <a:ln>
                <a:solidFill>
                  <a:srgbClr val="19335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217598" y="4900062"/>
                <a:ext cx="126983" cy="0"/>
              </a:xfrm>
              <a:prstGeom prst="line">
                <a:avLst/>
              </a:prstGeom>
              <a:ln>
                <a:solidFill>
                  <a:srgbClr val="19335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217598" y="5471562"/>
                <a:ext cx="126983" cy="0"/>
              </a:xfrm>
              <a:prstGeom prst="line">
                <a:avLst/>
              </a:prstGeom>
              <a:ln>
                <a:solidFill>
                  <a:srgbClr val="19335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217598" y="6095979"/>
                <a:ext cx="126983" cy="0"/>
              </a:xfrm>
              <a:prstGeom prst="line">
                <a:avLst/>
              </a:prstGeom>
              <a:ln>
                <a:solidFill>
                  <a:srgbClr val="19335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217598" y="6688646"/>
                <a:ext cx="126983" cy="0"/>
              </a:xfrm>
              <a:prstGeom prst="line">
                <a:avLst/>
              </a:prstGeom>
              <a:ln>
                <a:solidFill>
                  <a:srgbClr val="19335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217598" y="7238979"/>
                <a:ext cx="126983" cy="0"/>
              </a:xfrm>
              <a:prstGeom prst="line">
                <a:avLst/>
              </a:prstGeom>
              <a:ln>
                <a:solidFill>
                  <a:srgbClr val="193353"/>
                </a:solidFill>
              </a:ln>
            </p:spPr>
            <p:style>
              <a:lnRef idx="2">
                <a:schemeClr val="accent1"/>
              </a:lnRef>
              <a:fillRef idx="0">
                <a:schemeClr val="accent1"/>
              </a:fillRef>
              <a:effectRef idx="1">
                <a:schemeClr val="accent1"/>
              </a:effectRef>
              <a:fontRef idx="minor">
                <a:schemeClr val="tx1"/>
              </a:fontRef>
            </p:style>
          </p:cxnSp>
        </p:grpSp>
        <p:pic>
          <p:nvPicPr>
            <p:cNvPr id="44" name="Picture 43"/>
            <p:cNvPicPr>
              <a:picLocks noChangeAspect="1"/>
            </p:cNvPicPr>
            <p:nvPr/>
          </p:nvPicPr>
          <p:blipFill>
            <a:blip r:embed="rId3">
              <a:extLst>
                <a:ext uri="{28A0092B-C50C-407E-A947-70E740481C1C}">
                  <a14:useLocalDpi xmlns:a14="http://schemas.microsoft.com/office/drawing/2010/main" val="0"/>
                </a:ext>
              </a:extLst>
            </a:blip>
            <a:srcRect l="66876" r="21433" b="20050"/>
            <a:stretch>
              <a:fillRect/>
            </a:stretch>
          </p:blipFill>
          <p:spPr>
            <a:xfrm>
              <a:off x="9643442" y="-360477"/>
              <a:ext cx="2413004" cy="9282150"/>
            </a:xfrm>
            <a:prstGeom prst="rect">
              <a:avLst/>
            </a:prstGeom>
          </p:spPr>
        </p:pic>
      </p:grpSp>
    </p:spTree>
    <p:extLst>
      <p:ext uri="{BB962C8B-B14F-4D97-AF65-F5344CB8AC3E}">
        <p14:creationId xmlns:p14="http://schemas.microsoft.com/office/powerpoint/2010/main" val="416021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mware-host\Shared Folders\Desktop\MCQ.PNG"/>
          <p:cNvPicPr>
            <a:picLocks noChangeAspect="1" noChangeArrowheads="1"/>
          </p:cNvPicPr>
          <p:nvPr/>
        </p:nvPicPr>
        <p:blipFill rotWithShape="1">
          <a:blip r:embed="rId2">
            <a:extLst>
              <a:ext uri="{28A0092B-C50C-407E-A947-70E740481C1C}">
                <a14:useLocalDpi xmlns:a14="http://schemas.microsoft.com/office/drawing/2010/main" val="0"/>
              </a:ext>
            </a:extLst>
          </a:blip>
          <a:srcRect l="1882" t="22629" r="4627" b="7390"/>
          <a:stretch/>
        </p:blipFill>
        <p:spPr bwMode="auto">
          <a:xfrm>
            <a:off x="19637942" y="7821090"/>
            <a:ext cx="8953791" cy="2510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vmware-host\Shared Folders\Desktop\Math.PNG"/>
          <p:cNvPicPr>
            <a:picLocks noChangeAspect="1" noChangeArrowheads="1"/>
          </p:cNvPicPr>
          <p:nvPr/>
        </p:nvPicPr>
        <p:blipFill rotWithShape="1">
          <a:blip r:embed="rId3">
            <a:extLst>
              <a:ext uri="{28A0092B-C50C-407E-A947-70E740481C1C}">
                <a14:useLocalDpi xmlns:a14="http://schemas.microsoft.com/office/drawing/2010/main" val="0"/>
              </a:ext>
            </a:extLst>
          </a:blip>
          <a:srcRect t="13714"/>
          <a:stretch/>
        </p:blipFill>
        <p:spPr bwMode="auto">
          <a:xfrm>
            <a:off x="10382859" y="412883"/>
            <a:ext cx="5884490" cy="2885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vmware-host\Shared Folders\Desktop\Prog.PNG"/>
          <p:cNvPicPr>
            <a:picLocks noChangeAspect="1" noChangeArrowheads="1"/>
          </p:cNvPicPr>
          <p:nvPr/>
        </p:nvPicPr>
        <p:blipFill rotWithShape="1">
          <a:blip r:embed="rId4">
            <a:extLst>
              <a:ext uri="{28A0092B-C50C-407E-A947-70E740481C1C}">
                <a14:useLocalDpi xmlns:a14="http://schemas.microsoft.com/office/drawing/2010/main" val="0"/>
              </a:ext>
            </a:extLst>
          </a:blip>
          <a:srcRect t="11132" r="57439" b="50000"/>
          <a:stretch/>
        </p:blipFill>
        <p:spPr bwMode="auto">
          <a:xfrm>
            <a:off x="636129" y="3921556"/>
            <a:ext cx="6891304" cy="4639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 y="9076541"/>
            <a:ext cx="18406533" cy="1227392"/>
          </a:xfrm>
          <a:prstGeom prst="rect">
            <a:avLst/>
          </a:prstGeom>
          <a:solidFill>
            <a:srgbClr val="1933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TextBox 9"/>
          <p:cNvSpPr txBox="1"/>
          <p:nvPr/>
        </p:nvSpPr>
        <p:spPr>
          <a:xfrm>
            <a:off x="752067" y="9213888"/>
            <a:ext cx="14754095" cy="830997"/>
          </a:xfrm>
          <a:prstGeom prst="rect">
            <a:avLst/>
          </a:prstGeom>
          <a:noFill/>
        </p:spPr>
        <p:txBody>
          <a:bodyPr wrap="square" rtlCol="0">
            <a:spAutoFit/>
          </a:bodyPr>
          <a:lstStyle/>
          <a:p>
            <a:r>
              <a:rPr lang="en-US" sz="4800" b="1" dirty="0" smtClean="0">
                <a:solidFill>
                  <a:schemeClr val="bg1"/>
                </a:solidFill>
                <a:latin typeface="Rockwell"/>
                <a:cs typeface="Rockwell"/>
              </a:rPr>
              <a:t>Autograded Homeworks and Exercises</a:t>
            </a:r>
            <a:endParaRPr lang="en-US" sz="4800" b="1" dirty="0">
              <a:solidFill>
                <a:schemeClr val="bg1"/>
              </a:solidFill>
              <a:latin typeface="Rockwell"/>
              <a:cs typeface="Rockwell"/>
            </a:endParaRPr>
          </a:p>
        </p:txBody>
      </p:sp>
      <p:pic>
        <p:nvPicPr>
          <p:cNvPr id="1032" name="Picture 8" descr="\\vmware-host\Shared Folders\Desktop\Spreadsheet.PNG"/>
          <p:cNvPicPr>
            <a:picLocks noChangeAspect="1" noChangeArrowheads="1"/>
          </p:cNvPicPr>
          <p:nvPr/>
        </p:nvPicPr>
        <p:blipFill rotWithShape="1">
          <a:blip r:embed="rId5">
            <a:extLst>
              <a:ext uri="{28A0092B-C50C-407E-A947-70E740481C1C}">
                <a14:useLocalDpi xmlns:a14="http://schemas.microsoft.com/office/drawing/2010/main" val="0"/>
              </a:ext>
            </a:extLst>
          </a:blip>
          <a:srcRect r="12938"/>
          <a:stretch/>
        </p:blipFill>
        <p:spPr bwMode="auto">
          <a:xfrm>
            <a:off x="19637942" y="1961712"/>
            <a:ext cx="9653205" cy="34143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mware-host\Shared Folders\Desktop\Spreadshe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9007" y="4110748"/>
            <a:ext cx="9099162" cy="4400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5" name="Picture 11" descr="\\vmware-host\Shared Folders\Desktop\ShortAnsw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038" y="494207"/>
            <a:ext cx="7881049" cy="2643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45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9076541"/>
            <a:ext cx="18288001" cy="1227392"/>
          </a:xfrm>
          <a:prstGeom prst="rect">
            <a:avLst/>
          </a:prstGeom>
          <a:solidFill>
            <a:srgbClr val="1933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6" name="TextBox 5"/>
          <p:cNvSpPr txBox="1"/>
          <p:nvPr/>
        </p:nvSpPr>
        <p:spPr>
          <a:xfrm>
            <a:off x="752068" y="9213888"/>
            <a:ext cx="13482092" cy="830997"/>
          </a:xfrm>
          <a:prstGeom prst="rect">
            <a:avLst/>
          </a:prstGeom>
          <a:noFill/>
        </p:spPr>
        <p:txBody>
          <a:bodyPr wrap="square" rtlCol="0">
            <a:spAutoFit/>
          </a:bodyPr>
          <a:lstStyle/>
          <a:p>
            <a:r>
              <a:rPr lang="en-US" sz="4800" b="1" dirty="0" smtClean="0">
                <a:solidFill>
                  <a:schemeClr val="bg1"/>
                </a:solidFill>
                <a:latin typeface="Rockwell"/>
                <a:cs typeface="Rockwell"/>
              </a:rPr>
              <a:t>Peer Grading: Open-Ended Work</a:t>
            </a:r>
            <a:endParaRPr lang="en-US" sz="4800" b="1" dirty="0">
              <a:solidFill>
                <a:schemeClr val="bg1"/>
              </a:solidFill>
              <a:latin typeface="Rockwell"/>
              <a:cs typeface="Rockwell"/>
            </a:endParaRPr>
          </a:p>
        </p:txBody>
      </p:sp>
      <p:sp>
        <p:nvSpPr>
          <p:cNvPr id="22" name="TextBox 21"/>
          <p:cNvSpPr txBox="1"/>
          <p:nvPr/>
        </p:nvSpPr>
        <p:spPr>
          <a:xfrm>
            <a:off x="86983" y="6719758"/>
            <a:ext cx="3693584" cy="646331"/>
          </a:xfrm>
          <a:prstGeom prst="rect">
            <a:avLst/>
          </a:prstGeom>
          <a:noFill/>
        </p:spPr>
        <p:txBody>
          <a:bodyPr wrap="square" rtlCol="0">
            <a:spAutoFit/>
          </a:bodyPr>
          <a:lstStyle/>
          <a:p>
            <a:pPr algn="r"/>
            <a:r>
              <a:rPr lang="en-US" dirty="0" smtClean="0">
                <a:solidFill>
                  <a:srgbClr val="193353"/>
                </a:solidFill>
                <a:latin typeface="Rockwell"/>
                <a:cs typeface="Rockwell"/>
              </a:rPr>
              <a:t>Peer Grade</a:t>
            </a:r>
            <a:endParaRPr lang="en-US" dirty="0">
              <a:solidFill>
                <a:srgbClr val="193353"/>
              </a:solidFill>
              <a:latin typeface="Rockwell"/>
              <a:cs typeface="Rockwell"/>
            </a:endParaRPr>
          </a:p>
        </p:txBody>
      </p:sp>
      <p:sp>
        <p:nvSpPr>
          <p:cNvPr id="24" name="TextBox 23"/>
          <p:cNvSpPr txBox="1"/>
          <p:nvPr/>
        </p:nvSpPr>
        <p:spPr>
          <a:xfrm>
            <a:off x="86983" y="7619342"/>
            <a:ext cx="3693584" cy="600164"/>
          </a:xfrm>
          <a:prstGeom prst="rect">
            <a:avLst/>
          </a:prstGeom>
          <a:noFill/>
        </p:spPr>
        <p:txBody>
          <a:bodyPr wrap="square" rtlCol="0">
            <a:spAutoFit/>
          </a:bodyPr>
          <a:lstStyle/>
          <a:p>
            <a:pPr algn="r">
              <a:lnSpc>
                <a:spcPct val="90000"/>
              </a:lnSpc>
            </a:pPr>
            <a:r>
              <a:rPr lang="en-US" dirty="0" smtClean="0">
                <a:solidFill>
                  <a:srgbClr val="193353"/>
                </a:solidFill>
                <a:latin typeface="Rockwell"/>
                <a:cs typeface="Rockwell"/>
              </a:rPr>
              <a:t>Self Grade</a:t>
            </a:r>
            <a:endParaRPr lang="en-US" dirty="0">
              <a:solidFill>
                <a:srgbClr val="193353"/>
              </a:solidFill>
              <a:latin typeface="Rockwell"/>
              <a:cs typeface="Rockwell"/>
            </a:endParaRPr>
          </a:p>
        </p:txBody>
      </p:sp>
      <p:graphicFrame>
        <p:nvGraphicFramePr>
          <p:cNvPr id="37" name="Chart 36"/>
          <p:cNvGraphicFramePr>
            <a:graphicFrameLocks/>
          </p:cNvGraphicFramePr>
          <p:nvPr>
            <p:extLst>
              <p:ext uri="{D42A27DB-BD31-4B8C-83A1-F6EECF244321}">
                <p14:modId xmlns:p14="http://schemas.microsoft.com/office/powerpoint/2010/main" val="1314237182"/>
              </p:ext>
            </p:extLst>
          </p:nvPr>
        </p:nvGraphicFramePr>
        <p:xfrm>
          <a:off x="6334782" y="1978874"/>
          <a:ext cx="10427179" cy="6304464"/>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p:nvPr/>
        </p:nvSpPr>
        <p:spPr>
          <a:xfrm>
            <a:off x="10436802" y="8366120"/>
            <a:ext cx="5027096" cy="523220"/>
          </a:xfrm>
          <a:prstGeom prst="rect">
            <a:avLst/>
          </a:prstGeom>
          <a:noFill/>
        </p:spPr>
        <p:txBody>
          <a:bodyPr wrap="square" rtlCol="0">
            <a:spAutoFit/>
          </a:bodyPr>
          <a:lstStyle/>
          <a:p>
            <a:r>
              <a:rPr lang="en-US" sz="2800" b="1" dirty="0" smtClean="0">
                <a:solidFill>
                  <a:srgbClr val="1B2E45"/>
                </a:solidFill>
                <a:latin typeface="Arial"/>
                <a:cs typeface="Arial"/>
              </a:rPr>
              <a:t>Teacher Grade</a:t>
            </a:r>
            <a:endParaRPr lang="en-US" sz="2800" b="1" dirty="0">
              <a:solidFill>
                <a:srgbClr val="1B2E45"/>
              </a:solidFill>
              <a:latin typeface="Arial"/>
              <a:cs typeface="Arial"/>
            </a:endParaRPr>
          </a:p>
        </p:txBody>
      </p:sp>
      <p:sp>
        <p:nvSpPr>
          <p:cNvPr id="33" name="TextBox 32"/>
          <p:cNvSpPr txBox="1"/>
          <p:nvPr/>
        </p:nvSpPr>
        <p:spPr>
          <a:xfrm rot="16200000">
            <a:off x="3304464" y="3775272"/>
            <a:ext cx="5027096" cy="523220"/>
          </a:xfrm>
          <a:prstGeom prst="rect">
            <a:avLst/>
          </a:prstGeom>
          <a:noFill/>
        </p:spPr>
        <p:txBody>
          <a:bodyPr wrap="square" rtlCol="0">
            <a:spAutoFit/>
          </a:bodyPr>
          <a:lstStyle/>
          <a:p>
            <a:r>
              <a:rPr lang="en-US" sz="2800" b="1" dirty="0" smtClean="0">
                <a:solidFill>
                  <a:srgbClr val="1B2E45"/>
                </a:solidFill>
                <a:latin typeface="Arial"/>
                <a:cs typeface="Arial"/>
              </a:rPr>
              <a:t>Student Grade</a:t>
            </a:r>
            <a:endParaRPr lang="en-US" sz="2800" b="1" dirty="0">
              <a:solidFill>
                <a:srgbClr val="1B2E45"/>
              </a:solidFill>
              <a:latin typeface="Arial"/>
              <a:cs typeface="Arial"/>
            </a:endParaRPr>
          </a:p>
        </p:txBody>
      </p:sp>
      <p:sp>
        <p:nvSpPr>
          <p:cNvPr id="10" name="Diamond 9"/>
          <p:cNvSpPr/>
          <p:nvPr/>
        </p:nvSpPr>
        <p:spPr>
          <a:xfrm>
            <a:off x="3780567" y="6824222"/>
            <a:ext cx="541867" cy="541867"/>
          </a:xfrm>
          <a:prstGeom prst="diamond">
            <a:avLst/>
          </a:prstGeom>
          <a:solidFill>
            <a:srgbClr val="1B2E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p:nvSpPr>
        <p:spPr>
          <a:xfrm>
            <a:off x="3833482" y="7640508"/>
            <a:ext cx="473502" cy="473502"/>
          </a:xfrm>
          <a:prstGeom prst="rect">
            <a:avLst/>
          </a:prstGeom>
          <a:solidFill>
            <a:srgbClr val="DE46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Rectangle 12"/>
          <p:cNvSpPr/>
          <p:nvPr/>
        </p:nvSpPr>
        <p:spPr>
          <a:xfrm>
            <a:off x="752068" y="1053337"/>
            <a:ext cx="9144000" cy="707886"/>
          </a:xfrm>
          <a:prstGeom prst="rect">
            <a:avLst/>
          </a:prstGeom>
        </p:spPr>
        <p:txBody>
          <a:bodyPr>
            <a:spAutoFit/>
          </a:bodyPr>
          <a:lstStyle/>
          <a:p>
            <a:r>
              <a:rPr lang="en-US" sz="2000" dirty="0" smtClean="0">
                <a:solidFill>
                  <a:srgbClr val="1B2E45"/>
                </a:solidFill>
                <a:latin typeface="Arial"/>
                <a:cs typeface="Arial"/>
              </a:rPr>
              <a:t>“</a:t>
            </a:r>
            <a:r>
              <a:rPr lang="en-US" sz="2000" dirty="0">
                <a:solidFill>
                  <a:srgbClr val="1B2E45"/>
                </a:solidFill>
                <a:latin typeface="Arial"/>
                <a:cs typeface="Arial"/>
              </a:rPr>
              <a:t>The Impact of Self-and Peer-Grading on Student Learning”</a:t>
            </a:r>
            <a:r>
              <a:rPr lang="en-US" sz="2000" dirty="0" smtClean="0">
                <a:solidFill>
                  <a:srgbClr val="1B2E45"/>
                </a:solidFill>
                <a:latin typeface="Arial"/>
                <a:cs typeface="Arial"/>
              </a:rPr>
              <a:t>.</a:t>
            </a:r>
            <a:br>
              <a:rPr lang="en-US" sz="2000" dirty="0" smtClean="0">
                <a:solidFill>
                  <a:srgbClr val="1B2E45"/>
                </a:solidFill>
                <a:latin typeface="Arial"/>
                <a:cs typeface="Arial"/>
              </a:rPr>
            </a:br>
            <a:r>
              <a:rPr lang="en-US" sz="2000" dirty="0" smtClean="0">
                <a:solidFill>
                  <a:srgbClr val="1B2E45"/>
                </a:solidFill>
                <a:latin typeface="Arial"/>
                <a:cs typeface="Arial"/>
              </a:rPr>
              <a:t> P. Sadler, E. Good. </a:t>
            </a:r>
            <a:r>
              <a:rPr lang="en-US" sz="2000" i="1" dirty="0" smtClean="0">
                <a:solidFill>
                  <a:srgbClr val="1B2E45"/>
                </a:solidFill>
                <a:latin typeface="Arial"/>
                <a:cs typeface="Arial"/>
              </a:rPr>
              <a:t>Educational </a:t>
            </a:r>
            <a:r>
              <a:rPr lang="en-US" sz="2000" i="1" dirty="0">
                <a:solidFill>
                  <a:srgbClr val="1B2E45"/>
                </a:solidFill>
                <a:latin typeface="Arial"/>
                <a:cs typeface="Arial"/>
              </a:rPr>
              <a:t>Assessment </a:t>
            </a:r>
            <a:r>
              <a:rPr lang="en-US" sz="2000" dirty="0">
                <a:solidFill>
                  <a:srgbClr val="1B2E45"/>
                </a:solidFill>
                <a:latin typeface="Arial"/>
                <a:cs typeface="Arial"/>
              </a:rPr>
              <a:t>(2006).</a:t>
            </a:r>
          </a:p>
        </p:txBody>
      </p:sp>
    </p:spTree>
    <p:extLst>
      <p:ext uri="{BB962C8B-B14F-4D97-AF65-F5344CB8AC3E}">
        <p14:creationId xmlns:p14="http://schemas.microsoft.com/office/powerpoint/2010/main" val="411763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graphicEl>
                                              <a:chart seriesIdx="-3" categoryIdx="-3" bldStep="gridLegen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graphicEl>
                                              <a:chart seriesIdx="1"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Graphic spid="37" grpId="0" uiExpand="1">
        <p:bldSub>
          <a:bldChart bld="series"/>
        </p:bldSub>
      </p:bldGraphic>
      <p:bldP spid="32" grpId="0"/>
      <p:bldP spid="33" grpId="0"/>
      <p:bldP spid="10"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1"/>
            <a:ext cx="18288000" cy="35622210"/>
            <a:chOff x="0" y="0"/>
            <a:chExt cx="9144000" cy="17811105"/>
          </a:xfrm>
        </p:grpSpPr>
        <p:pic>
          <p:nvPicPr>
            <p:cNvPr id="10" name="Picture 9" descr="chunky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3274959"/>
            </a:xfrm>
            <a:prstGeom prst="rect">
              <a:avLst/>
            </a:prstGeom>
          </p:spPr>
        </p:pic>
        <p:pic>
          <p:nvPicPr>
            <p:cNvPr id="12" name="Picture 11" descr="chunky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257550"/>
              <a:ext cx="9144000" cy="3882683"/>
            </a:xfrm>
            <a:prstGeom prst="rect">
              <a:avLst/>
            </a:prstGeom>
          </p:spPr>
        </p:pic>
        <p:pic>
          <p:nvPicPr>
            <p:cNvPr id="13" name="Picture 12" descr="chunky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067550"/>
              <a:ext cx="9144000" cy="4653593"/>
            </a:xfrm>
            <a:prstGeom prst="rect">
              <a:avLst/>
            </a:prstGeom>
          </p:spPr>
        </p:pic>
        <p:pic>
          <p:nvPicPr>
            <p:cNvPr id="15" name="Picture 14" descr="chunky4-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1674485"/>
              <a:ext cx="9144000" cy="3089265"/>
            </a:xfrm>
            <a:prstGeom prst="rect">
              <a:avLst/>
            </a:prstGeom>
          </p:spPr>
        </p:pic>
        <p:pic>
          <p:nvPicPr>
            <p:cNvPr id="16" name="Picture 15" descr="chunky4-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4721840"/>
              <a:ext cx="9144000" cy="3089265"/>
            </a:xfrm>
            <a:prstGeom prst="rect">
              <a:avLst/>
            </a:prstGeom>
          </p:spPr>
        </p:pic>
      </p:grpSp>
      <p:sp>
        <p:nvSpPr>
          <p:cNvPr id="5" name="Rectangle 4"/>
          <p:cNvSpPr/>
          <p:nvPr/>
        </p:nvSpPr>
        <p:spPr>
          <a:xfrm>
            <a:off x="1" y="9059608"/>
            <a:ext cx="18406534" cy="1227392"/>
          </a:xfrm>
          <a:prstGeom prst="rect">
            <a:avLst/>
          </a:prstGeom>
          <a:solidFill>
            <a:srgbClr val="193353"/>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Arial"/>
            </a:endParaRPr>
          </a:p>
        </p:txBody>
      </p:sp>
      <p:sp>
        <p:nvSpPr>
          <p:cNvPr id="6" name="TextBox 5"/>
          <p:cNvSpPr txBox="1"/>
          <p:nvPr/>
        </p:nvSpPr>
        <p:spPr>
          <a:xfrm>
            <a:off x="752070" y="9196957"/>
            <a:ext cx="18487907" cy="830997"/>
          </a:xfrm>
          <a:prstGeom prst="rect">
            <a:avLst/>
          </a:prstGeom>
          <a:noFill/>
        </p:spPr>
        <p:txBody>
          <a:bodyPr wrap="square" lIns="91440" tIns="45720" rIns="91440" bIns="45720" rtlCol="0">
            <a:spAutoFit/>
          </a:bodyPr>
          <a:lstStyle/>
          <a:p>
            <a:r>
              <a:rPr lang="en-US" sz="4800" b="1" dirty="0" smtClean="0">
                <a:solidFill>
                  <a:schemeClr val="bg1"/>
                </a:solidFill>
                <a:latin typeface="Helvetica" pitchFamily="34" charset="0"/>
                <a:cs typeface="Rockwell"/>
              </a:rPr>
              <a:t>The Humanities, Sciences, Engineering, Business, …. </a:t>
            </a:r>
            <a:endParaRPr lang="en-US" sz="4800" b="1" dirty="0">
              <a:solidFill>
                <a:schemeClr val="bg1"/>
              </a:solidFill>
              <a:latin typeface="Helvetica" pitchFamily="34" charset="0"/>
              <a:cs typeface="Rockwell"/>
            </a:endParaRPr>
          </a:p>
        </p:txBody>
      </p:sp>
    </p:spTree>
    <p:extLst>
      <p:ext uri="{BB962C8B-B14F-4D97-AF65-F5344CB8AC3E}">
        <p14:creationId xmlns:p14="http://schemas.microsoft.com/office/powerpoint/2010/main" val="2624841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35512E-6 L 0 -2.35064 " pathEditMode="relative" rAng="0" ptsTypes="AA">
                                      <p:cBhvr>
                                        <p:cTn id="6" dur="12000" fill="hold"/>
                                        <p:tgtEl>
                                          <p:spTgt spid="18"/>
                                        </p:tgtEl>
                                        <p:attrNameLst>
                                          <p:attrName>ppt_x</p:attrName>
                                          <p:attrName>ppt_y</p:attrName>
                                        </p:attrNameLst>
                                      </p:cBhvr>
                                      <p:rCtr x="0" y="-1175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ursera_5_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5275</TotalTime>
  <Words>343</Words>
  <Application>Microsoft Office PowerPoint</Application>
  <PresentationFormat>Custom</PresentationFormat>
  <Paragraphs>58</Paragraphs>
  <Slides>12</Slides>
  <Notes>10</Notes>
  <HiddenSlides>1</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Coursera_5_29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Goodall</dc:creator>
  <cp:lastModifiedBy>Windows User</cp:lastModifiedBy>
  <cp:revision>328</cp:revision>
  <dcterms:created xsi:type="dcterms:W3CDTF">2012-06-07T07:53:44Z</dcterms:created>
  <dcterms:modified xsi:type="dcterms:W3CDTF">2012-10-01T03:02:07Z</dcterms:modified>
</cp:coreProperties>
</file>