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71" r:id="rId2"/>
    <p:sldId id="266" r:id="rId3"/>
    <p:sldId id="258" r:id="rId4"/>
    <p:sldId id="259" r:id="rId5"/>
    <p:sldId id="285" r:id="rId6"/>
    <p:sldId id="265" r:id="rId7"/>
    <p:sldId id="256" r:id="rId8"/>
    <p:sldId id="288" r:id="rId9"/>
    <p:sldId id="289" r:id="rId10"/>
    <p:sldId id="283" r:id="rId11"/>
    <p:sldId id="272" r:id="rId12"/>
    <p:sldId id="282" r:id="rId13"/>
    <p:sldId id="291" r:id="rId14"/>
    <p:sldId id="292" r:id="rId15"/>
    <p:sldId id="262" r:id="rId16"/>
    <p:sldId id="294" r:id="rId17"/>
    <p:sldId id="273" r:id="rId18"/>
    <p:sldId id="295" r:id="rId19"/>
    <p:sldId id="280" r:id="rId20"/>
    <p:sldId id="261" r:id="rId21"/>
    <p:sldId id="274" r:id="rId22"/>
    <p:sldId id="284" r:id="rId23"/>
    <p:sldId id="269" r:id="rId24"/>
    <p:sldId id="257" r:id="rId25"/>
    <p:sldId id="275" r:id="rId26"/>
    <p:sldId id="263" r:id="rId27"/>
    <p:sldId id="278" r:id="rId28"/>
    <p:sldId id="279" r:id="rId29"/>
    <p:sldId id="268" r:id="rId30"/>
    <p:sldId id="270" r:id="rId31"/>
    <p:sldId id="277" r:id="rId32"/>
  </p:sldIdLst>
  <p:sldSz cx="18288000" cy="10287000"/>
  <p:notesSz cx="6858000" cy="9144000"/>
  <p:defaultTex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D8B9"/>
    <a:srgbClr val="5CB2A2"/>
    <a:srgbClr val="1A3452"/>
    <a:srgbClr val="1B2E45"/>
    <a:srgbClr val="C2222C"/>
    <a:srgbClr val="620811"/>
    <a:srgbClr val="9E9384"/>
    <a:srgbClr val="B5A896"/>
    <a:srgbClr val="3D5671"/>
    <a:srgbClr val="1F67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92" autoAdjust="0"/>
    <p:restoredTop sz="90476" autoAdjust="0"/>
  </p:normalViewPr>
  <p:slideViewPr>
    <p:cSldViewPr snapToGrid="0" snapToObjects="1">
      <p:cViewPr varScale="1">
        <p:scale>
          <a:sx n="57" d="100"/>
          <a:sy n="57" d="100"/>
        </p:scale>
        <p:origin x="-438" y="-69"/>
      </p:cViewPr>
      <p:guideLst>
        <p:guide orient="horz" pos="3547"/>
        <p:guide orient="horz" pos="5170"/>
        <p:guide pos="8189"/>
      </p:guideLst>
    </p:cSldViewPr>
  </p:slideViewPr>
  <p:notesTextViewPr>
    <p:cViewPr>
      <p:scale>
        <a:sx n="100" d="100"/>
        <a:sy n="100" d="100"/>
      </p:scale>
      <p:origin x="0" y="0"/>
    </p:cViewPr>
  </p:notesTextViewPr>
  <p:sorterViewPr>
    <p:cViewPr>
      <p:scale>
        <a:sx n="66" d="100"/>
        <a:sy n="66" d="100"/>
      </p:scale>
      <p:origin x="0" y="11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193353"/>
              </a:solidFill>
              <a:ln>
                <a:noFill/>
              </a:ln>
            </c:spPr>
          </c:dPt>
          <c:dPt>
            <c:idx val="1"/>
            <c:bubble3D val="0"/>
            <c:spPr>
              <a:solidFill>
                <a:srgbClr val="CB3E47"/>
              </a:solidFill>
              <a:ln>
                <a:noFill/>
              </a:ln>
            </c:spPr>
          </c:dPt>
          <c:dPt>
            <c:idx val="2"/>
            <c:bubble3D val="0"/>
            <c:spPr>
              <a:solidFill>
                <a:srgbClr val="28876A"/>
              </a:solidFill>
              <a:ln>
                <a:noFill/>
              </a:ln>
            </c:spPr>
          </c:dPt>
          <c:cat>
            <c:strRef>
              <c:f>Sheet1!$A$2:$A$5</c:f>
              <c:strCache>
                <c:ptCount val="3"/>
                <c:pt idx="0">
                  <c:v>1st Qtr</c:v>
                </c:pt>
                <c:pt idx="1">
                  <c:v>2nd Qtr</c:v>
                </c:pt>
                <c:pt idx="2">
                  <c:v>3rd Qtr</c:v>
                </c:pt>
              </c:strCache>
            </c:strRef>
          </c:cat>
          <c:val>
            <c:numRef>
              <c:f>Sheet1!$B$2:$B$5</c:f>
              <c:numCache>
                <c:formatCode>General</c:formatCode>
                <c:ptCount val="4"/>
                <c:pt idx="0">
                  <c:v>55.6</c:v>
                </c:pt>
                <c:pt idx="1">
                  <c:v>22.4</c:v>
                </c:pt>
                <c:pt idx="2">
                  <c:v>22</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131"/>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15394816"/>
        <c:axId val="115405184"/>
      </c:scatterChart>
      <c:valAx>
        <c:axId val="115394816"/>
        <c:scaling>
          <c:orientation val="minMax"/>
          <c:max val="100"/>
          <c:min val="0"/>
        </c:scaling>
        <c:delete val="0"/>
        <c:axPos val="b"/>
        <c:numFmt formatCode="General" sourceLinked="1"/>
        <c:majorTickMark val="out"/>
        <c:minorTickMark val="none"/>
        <c:tickLblPos val="nextTo"/>
        <c:crossAx val="115405184"/>
        <c:crosses val="autoZero"/>
        <c:crossBetween val="midCat"/>
        <c:majorUnit val="10"/>
      </c:valAx>
      <c:valAx>
        <c:axId val="115405184"/>
        <c:scaling>
          <c:orientation val="minMax"/>
          <c:max val="100"/>
          <c:min val="0"/>
        </c:scaling>
        <c:delete val="0"/>
        <c:axPos val="l"/>
        <c:numFmt formatCode="General" sourceLinked="1"/>
        <c:majorTickMark val="out"/>
        <c:minorTickMark val="none"/>
        <c:tickLblPos val="nextTo"/>
        <c:crossAx val="11539481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663"/>
          <c:h val="0.75005216535433072"/>
        </c:manualLayout>
      </c:layout>
      <c:barChart>
        <c:barDir val="col"/>
        <c:grouping val="clustered"/>
        <c:varyColors val="0"/>
        <c:ser>
          <c:idx val="0"/>
          <c:order val="0"/>
          <c:tx>
            <c:strRef>
              <c:f>Sheet1!$B$1</c:f>
              <c:strCache>
                <c:ptCount val="1"/>
                <c:pt idx="0">
                  <c:v>Lecture</c:v>
                </c:pt>
              </c:strCache>
            </c:strRef>
          </c:tx>
          <c:spPr>
            <a:solidFill>
              <a:srgbClr val="1B2E45"/>
            </a:solidFill>
          </c:spPr>
          <c:invertIfNegative val="0"/>
          <c:dLbls>
            <c:showLegendKey val="0"/>
            <c:showVal val="1"/>
            <c:showCatName val="0"/>
            <c:showSerName val="0"/>
            <c:showPercent val="0"/>
            <c:showBubbleSize val="0"/>
            <c:showLeaderLines val="0"/>
          </c:dLbls>
          <c:cat>
            <c:strRef>
              <c:f>Sheet1!$A$2:$A$4</c:f>
              <c:strCache>
                <c:ptCount val="3"/>
                <c:pt idx="0">
                  <c:v>Attendance</c:v>
                </c:pt>
                <c:pt idx="1">
                  <c:v>Engagement</c:v>
                </c:pt>
                <c:pt idx="2">
                  <c:v>Learning</c:v>
                </c:pt>
              </c:strCache>
            </c:strRef>
          </c:cat>
          <c:val>
            <c:numRef>
              <c:f>Sheet1!$B$2:$B$4</c:f>
              <c:numCache>
                <c:formatCode>0%</c:formatCode>
                <c:ptCount val="3"/>
                <c:pt idx="0">
                  <c:v>0.58000000000000007</c:v>
                </c:pt>
                <c:pt idx="1">
                  <c:v>0.5</c:v>
                </c:pt>
                <c:pt idx="2">
                  <c:v>0.41000000000000014</c:v>
                </c:pt>
              </c:numCache>
            </c:numRef>
          </c:val>
        </c:ser>
        <c:ser>
          <c:idx val="1"/>
          <c:order val="1"/>
          <c:tx>
            <c:strRef>
              <c:f>Sheet1!$C$1</c:f>
              <c:strCache>
                <c:ptCount val="1"/>
                <c:pt idx="0">
                  <c:v>Active Learning</c:v>
                </c:pt>
              </c:strCache>
            </c:strRef>
          </c:tx>
          <c:spPr>
            <a:solidFill>
              <a:srgbClr val="1F6751"/>
            </a:solidFill>
          </c:spPr>
          <c:invertIfNegative val="0"/>
          <c:dLbls>
            <c:showLegendKey val="0"/>
            <c:showVal val="1"/>
            <c:showCatName val="0"/>
            <c:showSerName val="0"/>
            <c:showPercent val="0"/>
            <c:showBubbleSize val="0"/>
            <c:showLeaderLines val="0"/>
          </c:dLbls>
          <c:cat>
            <c:strRef>
              <c:f>Sheet1!$A$2:$A$4</c:f>
              <c:strCache>
                <c:ptCount val="3"/>
                <c:pt idx="0">
                  <c:v>Attendance</c:v>
                </c:pt>
                <c:pt idx="1">
                  <c:v>Engagement</c:v>
                </c:pt>
                <c:pt idx="2">
                  <c:v>Learning</c:v>
                </c:pt>
              </c:strCache>
            </c:strRef>
          </c:cat>
          <c:val>
            <c:numRef>
              <c:f>Sheet1!$C$2:$C$4</c:f>
              <c:numCache>
                <c:formatCode>0%</c:formatCode>
                <c:ptCount val="3"/>
                <c:pt idx="0">
                  <c:v>0.81</c:v>
                </c:pt>
                <c:pt idx="1">
                  <c:v>0.85000000000000031</c:v>
                </c:pt>
                <c:pt idx="2">
                  <c:v>0.74000000000000032</c:v>
                </c:pt>
              </c:numCache>
            </c:numRef>
          </c:val>
        </c:ser>
        <c:dLbls>
          <c:showLegendKey val="0"/>
          <c:showVal val="0"/>
          <c:showCatName val="0"/>
          <c:showSerName val="0"/>
          <c:showPercent val="0"/>
          <c:showBubbleSize val="0"/>
        </c:dLbls>
        <c:gapWidth val="150"/>
        <c:axId val="121139968"/>
        <c:axId val="121141504"/>
      </c:barChart>
      <c:catAx>
        <c:axId val="121139968"/>
        <c:scaling>
          <c:orientation val="minMax"/>
        </c:scaling>
        <c:delete val="0"/>
        <c:axPos val="b"/>
        <c:majorTickMark val="out"/>
        <c:minorTickMark val="out"/>
        <c:tickLblPos val="nextTo"/>
        <c:txPr>
          <a:bodyPr/>
          <a:lstStyle/>
          <a:p>
            <a:pPr>
              <a:defRPr>
                <a:solidFill>
                  <a:srgbClr val="1B2E45"/>
                </a:solidFill>
                <a:latin typeface="Helvetica Neue LT Pro 75 Bold"/>
              </a:defRPr>
            </a:pPr>
            <a:endParaRPr lang="en-US"/>
          </a:p>
        </c:txPr>
        <c:crossAx val="121141504"/>
        <c:crosses val="autoZero"/>
        <c:auto val="1"/>
        <c:lblAlgn val="ctr"/>
        <c:lblOffset val="100"/>
        <c:noMultiLvlLbl val="0"/>
      </c:catAx>
      <c:valAx>
        <c:axId val="121141504"/>
        <c:scaling>
          <c:orientation val="minMax"/>
        </c:scaling>
        <c:delete val="0"/>
        <c:axPos val="l"/>
        <c:majorGridlines>
          <c:spPr>
            <a:ln cap="rnd">
              <a:prstDash val="sysDot"/>
            </a:ln>
          </c:spPr>
        </c:majorGridlines>
        <c:numFmt formatCode="0%" sourceLinked="1"/>
        <c:majorTickMark val="out"/>
        <c:minorTickMark val="none"/>
        <c:tickLblPos val="nextTo"/>
        <c:txPr>
          <a:bodyPr/>
          <a:lstStyle/>
          <a:p>
            <a:pPr>
              <a:defRPr sz="1800">
                <a:solidFill>
                  <a:srgbClr val="1B2E45"/>
                </a:solidFill>
                <a:latin typeface="Helvetica Neue LT Pro 75 Bold"/>
              </a:defRPr>
            </a:pPr>
            <a:endParaRPr lang="en-US"/>
          </a:p>
        </c:txPr>
        <c:crossAx val="1211399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A205B032-3AB3-4C31-B535-FF233F6996BB}" type="datetimeFigureOut">
              <a:rPr lang="en-US" smtClean="0"/>
              <a:pPr/>
              <a:t>9/11/2012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C197A59D-FB34-4744-89FB-BF01C58F0874}" type="slidenum">
              <a:rPr lang="en-US" smtClean="0"/>
              <a:pPr/>
              <a:t>‹#›</a:t>
            </a:fld>
            <a:endParaRPr lang="en-US" dirty="0"/>
          </a:p>
        </p:txBody>
      </p:sp>
    </p:spTree>
    <p:extLst>
      <p:ext uri="{BB962C8B-B14F-4D97-AF65-F5344CB8AC3E}">
        <p14:creationId xmlns:p14="http://schemas.microsoft.com/office/powerpoint/2010/main" val="32587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turns out that people like to get great content from the best instructors … for free.  Since mid-February, when our website opened, we have accumulated more than 600K students from 190 countries.  We have close to 1.5 million enrollments in 41 courses, across a range of disciplines.  In the 15 courses that have already launched, we have 14 million video views and 6 million quiz submissions.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17</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25</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prefer the original,</a:t>
            </a:r>
            <a:r>
              <a:rPr lang="en-US" baseline="0" dirty="0" smtClean="0"/>
              <a:t> with the country names in different sizes… </a:t>
            </a:r>
            <a:r>
              <a:rPr lang="en-US" b="1" baseline="0" dirty="0" smtClean="0"/>
              <a:t>USE TYPOGRAPHY DESIGN REPLACE OKAY</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remove the title at the top, it’s redundant</a:t>
            </a:r>
            <a:r>
              <a:rPr lang="en-US" baseline="0" dirty="0" smtClean="0"/>
              <a:t> with the smaller one.</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Let’s change the title to “Global Access to Education”.  Every student should be connected to at least one professor.  All lines</a:t>
            </a:r>
            <a:r>
              <a:rPr lang="en-US" b="1" baseline="0" dirty="0" smtClean="0"/>
              <a:t> to professors should be the thicker ones.  It would be good to have more lines, including ones that span the globe.</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31</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add the actual percentage increase to the tuition line. —</a:t>
            </a:r>
            <a:r>
              <a:rPr lang="en-US" b="1" dirty="0" smtClean="0"/>
              <a:t>OKAY</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a date and source on the</a:t>
            </a:r>
            <a:r>
              <a:rPr lang="en-US" baseline="0" dirty="0" smtClean="0"/>
              <a:t> quote</a:t>
            </a:r>
            <a:r>
              <a:rPr lang="en-US" dirty="0" smtClean="0"/>
              <a:t>. </a:t>
            </a:r>
            <a:r>
              <a:rPr lang="en-US" b="1" dirty="0" smtClean="0"/>
              <a:t>OKAY</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E8130C-8F3A-0A40-9878-51CE60F07B17}"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28368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E8130C-8F3A-0A40-9878-51CE60F07B17}"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4062345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E8130C-8F3A-0A40-9878-51CE60F07B17}"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4198407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E8130C-8F3A-0A40-9878-51CE60F07B17}"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276853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E8130C-8F3A-0A40-9878-51CE60F07B17}"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608139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E8130C-8F3A-0A40-9878-51CE60F07B17}" type="datetimeFigureOut">
              <a:rPr lang="en-US" smtClean="0"/>
              <a:pPr/>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322859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E8130C-8F3A-0A40-9878-51CE60F07B17}" type="datetimeFigureOut">
              <a:rPr lang="en-US" smtClean="0"/>
              <a:pPr/>
              <a:t>9/11/2012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284545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E8130C-8F3A-0A40-9878-51CE60F07B17}" type="datetimeFigureOut">
              <a:rPr lang="en-US" smtClean="0"/>
              <a:pPr/>
              <a:t>9/11/2012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110677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8130C-8F3A-0A40-9878-51CE60F07B17}" type="datetimeFigureOut">
              <a:rPr lang="en-US" smtClean="0"/>
              <a:pPr/>
              <a:t>9/11/2012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359217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8130C-8F3A-0A40-9878-51CE60F07B17}" type="datetimeFigureOut">
              <a:rPr lang="en-US" smtClean="0"/>
              <a:pPr/>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6784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8130C-8F3A-0A40-9878-51CE60F07B17}" type="datetimeFigureOut">
              <a:rPr lang="en-US" smtClean="0"/>
              <a:pPr/>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C6166-6A9D-014F-932A-04C2F6BB68BD}" type="slidenum">
              <a:rPr lang="en-US" smtClean="0"/>
              <a:pPr/>
              <a:t>‹#›</a:t>
            </a:fld>
            <a:endParaRPr lang="en-US"/>
          </a:p>
        </p:txBody>
      </p:sp>
    </p:spTree>
    <p:extLst>
      <p:ext uri="{BB962C8B-B14F-4D97-AF65-F5344CB8AC3E}">
        <p14:creationId xmlns:p14="http://schemas.microsoft.com/office/powerpoint/2010/main" val="2602284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182880" tIns="91440" rIns="182880" bIns="9144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2400302"/>
            <a:ext cx="16459200" cy="6788944"/>
          </a:xfrm>
          <a:prstGeom prst="rect">
            <a:avLst/>
          </a:prstGeom>
        </p:spPr>
        <p:txBody>
          <a:bodyPr vert="horz" lIns="182880" tIns="91440" rIns="182880" bIns="9144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4400" y="9534526"/>
            <a:ext cx="4267200" cy="547688"/>
          </a:xfrm>
          <a:prstGeom prst="rect">
            <a:avLst/>
          </a:prstGeom>
        </p:spPr>
        <p:txBody>
          <a:bodyPr vert="horz" lIns="182880" tIns="91440" rIns="182880" bIns="91440" rtlCol="0" anchor="ctr"/>
          <a:lstStyle>
            <a:lvl1pPr algn="l">
              <a:defRPr sz="2400">
                <a:solidFill>
                  <a:schemeClr val="tx1">
                    <a:tint val="75000"/>
                  </a:schemeClr>
                </a:solidFill>
                <a:latin typeface="Arial"/>
              </a:defRPr>
            </a:lvl1pPr>
          </a:lstStyle>
          <a:p>
            <a:fld id="{DCE8130C-8F3A-0A40-9878-51CE60F07B17}" type="datetimeFigureOut">
              <a:rPr lang="en-US" smtClean="0"/>
              <a:pPr/>
              <a:t>9/11/2012</a:t>
            </a:fld>
            <a:endParaRPr lang="en-US" dirty="0"/>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82880" tIns="91440" rIns="182880" bIns="91440" rtlCol="0" anchor="ctr"/>
          <a:lstStyle>
            <a:lvl1pPr algn="ctr">
              <a:defRPr sz="24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82880" tIns="91440" rIns="182880" bIns="91440" rtlCol="0" anchor="ctr"/>
          <a:lstStyle>
            <a:lvl1pPr algn="r">
              <a:defRPr sz="2400">
                <a:solidFill>
                  <a:schemeClr val="tx1">
                    <a:tint val="75000"/>
                  </a:schemeClr>
                </a:solidFill>
                <a:latin typeface="Arial"/>
              </a:defRPr>
            </a:lvl1pPr>
          </a:lstStyle>
          <a:p>
            <a:fld id="{102C6166-6A9D-014F-932A-04C2F6BB68BD}" type="slidenum">
              <a:rPr lang="en-US" smtClean="0"/>
              <a:pPr/>
              <a:t>‹#›</a:t>
            </a:fld>
            <a:endParaRPr lang="en-US" dirty="0"/>
          </a:p>
        </p:txBody>
      </p:sp>
    </p:spTree>
    <p:extLst>
      <p:ext uri="{BB962C8B-B14F-4D97-AF65-F5344CB8AC3E}">
        <p14:creationId xmlns:p14="http://schemas.microsoft.com/office/powerpoint/2010/main" val="1361407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8800" kern="1200">
          <a:solidFill>
            <a:schemeClr val="tx1"/>
          </a:solidFill>
          <a:latin typeface="Arial"/>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Arial"/>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Arial"/>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Arial"/>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Arial"/>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Arial"/>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image" Target="../media/image12.emf"/><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15.emf"/><Relationship Id="rId5" Type="http://schemas.openxmlformats.org/officeDocument/2006/relationships/image" Target="../media/image29.emf"/><Relationship Id="rId10" Type="http://schemas.openxmlformats.org/officeDocument/2006/relationships/image" Target="../media/image12.emf"/><Relationship Id="rId4" Type="http://schemas.openxmlformats.org/officeDocument/2006/relationships/image" Target="../media/image28.emf"/><Relationship Id="rId9"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4561137"/>
            <a:ext cx="18288001" cy="572586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Rectangle 8"/>
          <p:cNvSpPr/>
          <p:nvPr/>
        </p:nvSpPr>
        <p:spPr>
          <a:xfrm>
            <a:off x="-1" y="3910354"/>
            <a:ext cx="18288001" cy="650782"/>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A3452"/>
              </a:solidFill>
              <a:latin typeface="Arial"/>
            </a:endParaRPr>
          </a:p>
        </p:txBody>
      </p:sp>
      <p:pic>
        <p:nvPicPr>
          <p:cNvPr id="5" name="Picture 4" descr="TitleSl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734" y="-700667"/>
            <a:ext cx="10416077" cy="5859043"/>
          </a:xfrm>
          <a:prstGeom prst="rect">
            <a:avLst/>
          </a:prstGeom>
        </p:spPr>
      </p:pic>
      <p:sp>
        <p:nvSpPr>
          <p:cNvPr id="7" name="TextBox 6"/>
          <p:cNvSpPr txBox="1"/>
          <p:nvPr/>
        </p:nvSpPr>
        <p:spPr>
          <a:xfrm>
            <a:off x="1429102" y="5158376"/>
            <a:ext cx="15936673" cy="3046988"/>
          </a:xfrm>
          <a:prstGeom prst="rect">
            <a:avLst/>
          </a:prstGeom>
          <a:noFill/>
        </p:spPr>
        <p:txBody>
          <a:bodyPr wrap="square" rtlCol="0">
            <a:spAutoFit/>
          </a:bodyPr>
          <a:lstStyle/>
          <a:p>
            <a:pPr algn="ctr"/>
            <a:r>
              <a:rPr lang="en-US" sz="9600" b="1" dirty="0" smtClean="0">
                <a:solidFill>
                  <a:schemeClr val="bg1"/>
                </a:solidFill>
                <a:latin typeface="Rockwell"/>
                <a:cs typeface="Rockwell"/>
              </a:rPr>
              <a:t>The Online Revolution:</a:t>
            </a:r>
            <a:br>
              <a:rPr lang="en-US" sz="9600" b="1" dirty="0" smtClean="0">
                <a:solidFill>
                  <a:schemeClr val="bg1"/>
                </a:solidFill>
                <a:latin typeface="Rockwell"/>
                <a:cs typeface="Rockwell"/>
              </a:rPr>
            </a:br>
            <a:r>
              <a:rPr lang="en-US" sz="9600" b="1" dirty="0" smtClean="0">
                <a:solidFill>
                  <a:schemeClr val="bg1"/>
                </a:solidFill>
                <a:latin typeface="Rockwell"/>
                <a:cs typeface="Rockwell"/>
              </a:rPr>
              <a:t>Education for Everyone</a:t>
            </a:r>
            <a:endParaRPr lang="en-US" sz="9600" b="1" dirty="0">
              <a:solidFill>
                <a:schemeClr val="bg1"/>
              </a:solidFill>
              <a:latin typeface="Rockwell"/>
              <a:cs typeface="Rockwell"/>
            </a:endParaRPr>
          </a:p>
        </p:txBody>
      </p:sp>
      <p:sp>
        <p:nvSpPr>
          <p:cNvPr id="8" name="TextBox 7"/>
          <p:cNvSpPr txBox="1"/>
          <p:nvPr/>
        </p:nvSpPr>
        <p:spPr>
          <a:xfrm>
            <a:off x="647646" y="8404724"/>
            <a:ext cx="15936673" cy="1261884"/>
          </a:xfrm>
          <a:prstGeom prst="rect">
            <a:avLst/>
          </a:prstGeom>
          <a:noFill/>
        </p:spPr>
        <p:txBody>
          <a:bodyPr wrap="square" rtlCol="0">
            <a:spAutoFit/>
          </a:bodyPr>
          <a:lstStyle/>
          <a:p>
            <a:pPr algn="ctr"/>
            <a:r>
              <a:rPr lang="en-US" sz="4400" b="1" dirty="0" smtClean="0">
                <a:solidFill>
                  <a:schemeClr val="bg1"/>
                </a:solidFill>
                <a:latin typeface="Rockwell"/>
                <a:cs typeface="Rockwell"/>
              </a:rPr>
              <a:t>Daphne Koller &amp; Andrew Ng</a:t>
            </a:r>
          </a:p>
          <a:p>
            <a:pPr algn="ctr"/>
            <a:r>
              <a:rPr lang="en-US" sz="3200" b="1" dirty="0" smtClean="0">
                <a:solidFill>
                  <a:schemeClr val="bg1"/>
                </a:solidFill>
                <a:latin typeface="Rockwell"/>
                <a:cs typeface="Rockwell"/>
              </a:rPr>
              <a:t>Stanford University &amp; Coursera</a:t>
            </a:r>
            <a:endParaRPr lang="en-US" sz="3200" b="1" dirty="0">
              <a:solidFill>
                <a:schemeClr val="bg1"/>
              </a:solidFill>
              <a:latin typeface="Rockwell"/>
              <a:cs typeface="Rockwell"/>
            </a:endParaRPr>
          </a:p>
        </p:txBody>
      </p:sp>
    </p:spTree>
    <p:extLst>
      <p:ext uri="{BB962C8B-B14F-4D97-AF65-F5344CB8AC3E}">
        <p14:creationId xmlns:p14="http://schemas.microsoft.com/office/powerpoint/2010/main" val="156794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4" y="0"/>
            <a:ext cx="18288000" cy="102870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ckwell"/>
              <a:cs typeface="Rockwell"/>
            </a:endParaRPr>
          </a:p>
        </p:txBody>
      </p:sp>
      <p:pic>
        <p:nvPicPr>
          <p:cNvPr id="7" name="Picture 6" descr="Quote.ai"/>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1290181" y="755337"/>
            <a:ext cx="5012032" cy="2899117"/>
          </a:xfrm>
          <a:prstGeom prst="rect">
            <a:avLst/>
          </a:prstGeom>
        </p:spPr>
      </p:pic>
      <p:pic>
        <p:nvPicPr>
          <p:cNvPr id="12" name="Picture 11" descr="Quote.ai"/>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flipH="1">
            <a:off x="13936918" y="5622394"/>
            <a:ext cx="5012032" cy="2899117"/>
          </a:xfrm>
          <a:prstGeom prst="rect">
            <a:avLst/>
          </a:prstGeom>
        </p:spPr>
      </p:pic>
      <p:sp>
        <p:nvSpPr>
          <p:cNvPr id="6" name="Rectangle 5"/>
          <p:cNvSpPr/>
          <p:nvPr/>
        </p:nvSpPr>
        <p:spPr>
          <a:xfrm>
            <a:off x="2382252" y="2619739"/>
            <a:ext cx="13547559" cy="4561249"/>
          </a:xfrm>
          <a:prstGeom prst="rect">
            <a:avLst/>
          </a:prstGeom>
        </p:spPr>
        <p:txBody>
          <a:bodyPr wrap="square">
            <a:spAutoFit/>
          </a:bodyPr>
          <a:lstStyle/>
          <a:p>
            <a:pPr>
              <a:lnSpc>
                <a:spcPct val="110000"/>
              </a:lnSpc>
            </a:pPr>
            <a:r>
              <a:rPr lang="en-US" sz="4400" b="1" dirty="0" smtClean="0">
                <a:solidFill>
                  <a:schemeClr val="bg1"/>
                </a:solidFill>
                <a:latin typeface="Rockwell"/>
                <a:cs typeface="Rockwell"/>
              </a:rPr>
              <a:t>I have a metabolic disease and with my compromised immune system the computer is basically my whole life. I am so happy there are courses like this available and affordable too.  I plan to work really hard and am so excited for the next 6 weeks. :) </a:t>
            </a:r>
          </a:p>
        </p:txBody>
      </p:sp>
    </p:spTree>
    <p:extLst>
      <p:ext uri="{BB962C8B-B14F-4D97-AF65-F5344CB8AC3E}">
        <p14:creationId xmlns:p14="http://schemas.microsoft.com/office/powerpoint/2010/main" val="2448788785"/>
      </p:ext>
    </p:extLst>
  </p:cSld>
  <p:clrMapOvr>
    <a:masterClrMapping/>
  </p:clrMapOvr>
  <p:transition spd="med" advTm="4000">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4" y="0"/>
            <a:ext cx="18288000" cy="102870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ckwell"/>
              <a:cs typeface="Rockwell"/>
            </a:endParaRPr>
          </a:p>
        </p:txBody>
      </p:sp>
      <p:sp>
        <p:nvSpPr>
          <p:cNvPr id="11" name="Rectangle 10"/>
          <p:cNvSpPr/>
          <p:nvPr/>
        </p:nvSpPr>
        <p:spPr>
          <a:xfrm>
            <a:off x="2509383" y="2474543"/>
            <a:ext cx="12341929" cy="5306068"/>
          </a:xfrm>
          <a:prstGeom prst="rect">
            <a:avLst/>
          </a:prstGeom>
        </p:spPr>
        <p:txBody>
          <a:bodyPr wrap="square">
            <a:spAutoFit/>
          </a:bodyPr>
          <a:lstStyle/>
          <a:p>
            <a:pPr>
              <a:lnSpc>
                <a:spcPct val="110000"/>
              </a:lnSpc>
            </a:pPr>
            <a:r>
              <a:rPr lang="en-US" sz="4400" b="1" dirty="0" smtClean="0">
                <a:solidFill>
                  <a:schemeClr val="bg1"/>
                </a:solidFill>
                <a:latin typeface="Rockwell"/>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a:t>
            </a:r>
          </a:p>
        </p:txBody>
      </p:sp>
      <p:pic>
        <p:nvPicPr>
          <p:cNvPr id="15" name="Picture 14" descr="Quote.ai"/>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1290181" y="755337"/>
            <a:ext cx="5012032" cy="2899117"/>
          </a:xfrm>
          <a:prstGeom prst="rect">
            <a:avLst/>
          </a:prstGeom>
        </p:spPr>
      </p:pic>
      <p:pic>
        <p:nvPicPr>
          <p:cNvPr id="16" name="Picture 15" descr="Quote.ai"/>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flipH="1">
            <a:off x="13936918" y="5622394"/>
            <a:ext cx="5012032" cy="2899117"/>
          </a:xfrm>
          <a:prstGeom prst="rect">
            <a:avLst/>
          </a:prstGeom>
        </p:spPr>
      </p:pic>
    </p:spTree>
    <p:extLst>
      <p:ext uri="{BB962C8B-B14F-4D97-AF65-F5344CB8AC3E}">
        <p14:creationId xmlns:p14="http://schemas.microsoft.com/office/powerpoint/2010/main" val="2448788785"/>
      </p:ext>
    </p:extLst>
  </p:cSld>
  <p:clrMapOvr>
    <a:masterClrMapping/>
  </p:clrMapOvr>
  <p:transition spd="med" advTm="4000">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4" y="0"/>
            <a:ext cx="18288000" cy="102870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ckwell"/>
              <a:cs typeface="Rockwell"/>
            </a:endParaRPr>
          </a:p>
        </p:txBody>
      </p:sp>
      <p:sp>
        <p:nvSpPr>
          <p:cNvPr id="10" name="Rectangle 9"/>
          <p:cNvSpPr/>
          <p:nvPr/>
        </p:nvSpPr>
        <p:spPr>
          <a:xfrm>
            <a:off x="2352043" y="2924409"/>
            <a:ext cx="13337136" cy="3071610"/>
          </a:xfrm>
          <a:prstGeom prst="rect">
            <a:avLst/>
          </a:prstGeom>
        </p:spPr>
        <p:txBody>
          <a:bodyPr wrap="square">
            <a:spAutoFit/>
          </a:bodyPr>
          <a:lstStyle/>
          <a:p>
            <a:pPr>
              <a:lnSpc>
                <a:spcPct val="110000"/>
              </a:lnSpc>
            </a:pPr>
            <a:r>
              <a:rPr lang="en-US" sz="4400" b="1" dirty="0" smtClean="0">
                <a:solidFill>
                  <a:schemeClr val="bg1"/>
                </a:solidFill>
                <a:latin typeface="Rockwell"/>
                <a:cs typeface="Rockwell"/>
              </a:rPr>
              <a:t>I'm a single mom 39 years old with two college boys... I've been trying to get back to college for my masters and want to learn more about computers. Looking forward to this class!</a:t>
            </a:r>
          </a:p>
        </p:txBody>
      </p:sp>
      <p:pic>
        <p:nvPicPr>
          <p:cNvPr id="11" name="Picture 10" descr="Quote.ai"/>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1290181" y="755337"/>
            <a:ext cx="5012032" cy="2899117"/>
          </a:xfrm>
          <a:prstGeom prst="rect">
            <a:avLst/>
          </a:prstGeom>
        </p:spPr>
      </p:pic>
      <p:pic>
        <p:nvPicPr>
          <p:cNvPr id="13" name="Picture 12" descr="Quote.ai"/>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flipH="1">
            <a:off x="13936918" y="5622394"/>
            <a:ext cx="5012032" cy="2899117"/>
          </a:xfrm>
          <a:prstGeom prst="rect">
            <a:avLst/>
          </a:prstGeom>
        </p:spPr>
      </p:pic>
    </p:spTree>
    <p:extLst>
      <p:ext uri="{BB962C8B-B14F-4D97-AF65-F5344CB8AC3E}">
        <p14:creationId xmlns:p14="http://schemas.microsoft.com/office/powerpoint/2010/main" val="2448788785"/>
      </p:ext>
    </p:extLst>
  </p:cSld>
  <p:clrMapOvr>
    <a:masterClrMapping/>
  </p:clrMapOvr>
  <p:transition spd="med">
    <p:push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mware-host\Shared Folders\Desktop\Partner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876300"/>
            <a:ext cx="16748246" cy="746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 y="9059608"/>
            <a:ext cx="18406534"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latin typeface="Arial"/>
            </a:endParaRPr>
          </a:p>
        </p:txBody>
      </p:sp>
      <p:sp>
        <p:nvSpPr>
          <p:cNvPr id="6" name="TextBox 5"/>
          <p:cNvSpPr txBox="1"/>
          <p:nvPr/>
        </p:nvSpPr>
        <p:spPr>
          <a:xfrm>
            <a:off x="752071" y="9196957"/>
            <a:ext cx="10335374" cy="830998"/>
          </a:xfrm>
          <a:prstGeom prst="rect">
            <a:avLst/>
          </a:prstGeom>
          <a:noFill/>
        </p:spPr>
        <p:txBody>
          <a:bodyPr wrap="square" lIns="91440" tIns="45720" rIns="91440" bIns="45720" rtlCol="0">
            <a:spAutoFit/>
          </a:bodyPr>
          <a:lstStyle/>
          <a:p>
            <a:r>
              <a:rPr lang="en-US" sz="4800" b="1" dirty="0">
                <a:solidFill>
                  <a:schemeClr val="bg1"/>
                </a:solidFill>
                <a:latin typeface="Helvetica" pitchFamily="34" charset="0"/>
                <a:cs typeface="Rockwell"/>
              </a:rPr>
              <a:t>High academic standards</a:t>
            </a:r>
          </a:p>
        </p:txBody>
      </p:sp>
    </p:spTree>
    <p:extLst>
      <p:ext uri="{BB962C8B-B14F-4D97-AF65-F5344CB8AC3E}">
        <p14:creationId xmlns:p14="http://schemas.microsoft.com/office/powerpoint/2010/main" val="1792731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2972" y="3832276"/>
            <a:ext cx="16464496" cy="3770264"/>
          </a:xfrm>
          <a:prstGeom prst="rect">
            <a:avLst/>
          </a:prstGeom>
          <a:noFill/>
        </p:spPr>
        <p:txBody>
          <a:bodyPr wrap="square" lIns="91440" tIns="45720" rIns="91440" bIns="45720" rtlCol="0">
            <a:spAutoFit/>
          </a:bodyPr>
          <a:lstStyle/>
          <a:p>
            <a:r>
              <a:rPr lang="en-US" sz="24000" dirty="0">
                <a:solidFill>
                  <a:srgbClr val="FFFFFF">
                    <a:alpha val="5000"/>
                  </a:srgbClr>
                </a:solidFill>
                <a:latin typeface="Helvetica" pitchFamily="34" charset="0"/>
                <a:cs typeface="Rockwell"/>
              </a:rPr>
              <a:t>1.25 million</a:t>
            </a:r>
          </a:p>
        </p:txBody>
      </p:sp>
      <p:sp>
        <p:nvSpPr>
          <p:cNvPr id="4" name="Rectangle 3"/>
          <p:cNvSpPr/>
          <p:nvPr/>
        </p:nvSpPr>
        <p:spPr>
          <a:xfrm>
            <a:off x="0" y="-38100"/>
            <a:ext cx="18288000" cy="1131570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81840" y="1070923"/>
            <a:ext cx="15892814" cy="1877437"/>
          </a:xfrm>
          <a:prstGeom prst="rect">
            <a:avLst/>
          </a:prstGeom>
          <a:noFill/>
        </p:spPr>
        <p:txBody>
          <a:bodyPr wrap="square" lIns="91440" tIns="45720" rIns="91440" bIns="45720" rtlCol="0">
            <a:spAutoFit/>
          </a:bodyPr>
          <a:lstStyle/>
          <a:p>
            <a:r>
              <a:rPr lang="en-US" sz="11600" b="1" dirty="0" smtClean="0">
                <a:solidFill>
                  <a:schemeClr val="bg1"/>
                </a:solidFill>
                <a:latin typeface="Helvetica" pitchFamily="34" charset="0"/>
                <a:cs typeface="Rockwell"/>
              </a:rPr>
              <a:t>1.25 million students</a:t>
            </a:r>
            <a:endParaRPr lang="en-US" sz="166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8966276" y="2451101"/>
            <a:ext cx="8910850" cy="1754326"/>
          </a:xfrm>
          <a:prstGeom prst="rect">
            <a:avLst/>
          </a:prstGeom>
          <a:noFill/>
        </p:spPr>
        <p:txBody>
          <a:bodyPr wrap="square" lIns="91440" tIns="45720" rIns="91440" bIns="45720" rtlCol="0">
            <a:spAutoFit/>
          </a:bodyPr>
          <a:lstStyle/>
          <a:p>
            <a:r>
              <a:rPr lang="en-US" sz="10800" dirty="0">
                <a:solidFill>
                  <a:srgbClr val="FFFFFF">
                    <a:alpha val="13000"/>
                  </a:srgbClr>
                </a:solidFill>
                <a:latin typeface="Helvetica" pitchFamily="34" charset="0"/>
                <a:cs typeface="Rockwell"/>
              </a:rPr>
              <a:t>Video lectures</a:t>
            </a:r>
          </a:p>
        </p:txBody>
      </p:sp>
      <p:sp>
        <p:nvSpPr>
          <p:cNvPr id="11" name="TextBox 10"/>
          <p:cNvSpPr txBox="1"/>
          <p:nvPr/>
        </p:nvSpPr>
        <p:spPr>
          <a:xfrm>
            <a:off x="8382001" y="8343901"/>
            <a:ext cx="12849970" cy="1754326"/>
          </a:xfrm>
          <a:prstGeom prst="rect">
            <a:avLst/>
          </a:prstGeom>
          <a:noFill/>
        </p:spPr>
        <p:txBody>
          <a:bodyPr wrap="square" lIns="91440" tIns="45720" rIns="91440" bIns="45720" rtlCol="0">
            <a:spAutoFit/>
          </a:bodyPr>
          <a:lstStyle/>
          <a:p>
            <a:r>
              <a:rPr lang="en-US" sz="10800" dirty="0">
                <a:solidFill>
                  <a:srgbClr val="FFFFFF">
                    <a:alpha val="13000"/>
                  </a:srgbClr>
                </a:solidFill>
                <a:latin typeface="Helvetica" pitchFamily="34" charset="0"/>
                <a:cs typeface="Rockwell"/>
              </a:rPr>
              <a:t>Assessments</a:t>
            </a:r>
          </a:p>
        </p:txBody>
      </p:sp>
      <p:sp>
        <p:nvSpPr>
          <p:cNvPr id="6" name="TextBox 5"/>
          <p:cNvSpPr txBox="1"/>
          <p:nvPr/>
        </p:nvSpPr>
        <p:spPr>
          <a:xfrm>
            <a:off x="2220858" y="3777875"/>
            <a:ext cx="13753796" cy="1446550"/>
          </a:xfrm>
          <a:prstGeom prst="rect">
            <a:avLst/>
          </a:prstGeom>
          <a:noFill/>
        </p:spPr>
        <p:txBody>
          <a:bodyPr wrap="square" lIns="91440" tIns="45720" rIns="91440" bIns="45720" rtlCol="0">
            <a:spAutoFit/>
          </a:bodyPr>
          <a:lstStyle/>
          <a:p>
            <a:r>
              <a:rPr lang="en-US" sz="8800" b="1" dirty="0" smtClean="0">
                <a:solidFill>
                  <a:srgbClr val="FFFFFF"/>
                </a:solidFill>
                <a:latin typeface="Helvetica" pitchFamily="34" charset="0"/>
                <a:cs typeface="Rockwell"/>
              </a:rPr>
              <a:t>2.7 </a:t>
            </a:r>
            <a:r>
              <a:rPr lang="en-US" sz="8800" b="1" dirty="0">
                <a:solidFill>
                  <a:srgbClr val="FFFFFF"/>
                </a:solidFill>
                <a:latin typeface="Helvetica" pitchFamily="34" charset="0"/>
                <a:cs typeface="Rockwell"/>
              </a:rPr>
              <a:t>million enrollments</a:t>
            </a:r>
          </a:p>
        </p:txBody>
      </p:sp>
      <p:sp>
        <p:nvSpPr>
          <p:cNvPr id="18" name="TextBox 17"/>
          <p:cNvSpPr txBox="1"/>
          <p:nvPr/>
        </p:nvSpPr>
        <p:spPr>
          <a:xfrm>
            <a:off x="11942619" y="256629"/>
            <a:ext cx="5905526" cy="1061830"/>
          </a:xfrm>
          <a:prstGeom prst="rect">
            <a:avLst/>
          </a:prstGeom>
          <a:noFill/>
        </p:spPr>
        <p:txBody>
          <a:bodyPr wrap="square" lIns="45720" tIns="22860" rIns="45720" bIns="22860" rtlCol="0">
            <a:spAutoFit/>
          </a:bodyPr>
          <a:lstStyle/>
          <a:p>
            <a:r>
              <a:rPr lang="en-US" sz="6600" b="1" dirty="0">
                <a:solidFill>
                  <a:srgbClr val="FFFFFF"/>
                </a:solidFill>
                <a:latin typeface="Helvetica" pitchFamily="34" charset="0"/>
                <a:cs typeface="Rockwell"/>
              </a:rPr>
              <a:t>190 countries</a:t>
            </a:r>
          </a:p>
        </p:txBody>
      </p:sp>
      <p:sp>
        <p:nvSpPr>
          <p:cNvPr id="12" name="TextBox 11"/>
          <p:cNvSpPr txBox="1"/>
          <p:nvPr/>
        </p:nvSpPr>
        <p:spPr>
          <a:xfrm>
            <a:off x="11087442" y="6747570"/>
            <a:ext cx="6789684" cy="1323440"/>
          </a:xfrm>
          <a:prstGeom prst="rect">
            <a:avLst/>
          </a:prstGeom>
          <a:noFill/>
        </p:spPr>
        <p:txBody>
          <a:bodyPr wrap="square" lIns="91440" tIns="45720" rIns="91440" bIns="45720" rtlCol="0">
            <a:spAutoFit/>
          </a:bodyPr>
          <a:lstStyle/>
          <a:p>
            <a:r>
              <a:rPr lang="en-US" sz="8000" b="1" dirty="0" smtClean="0">
                <a:solidFill>
                  <a:schemeClr val="bg1"/>
                </a:solidFill>
                <a:latin typeface="Helvetica" pitchFamily="34" charset="0"/>
                <a:cs typeface="Rockwell"/>
              </a:rPr>
              <a:t>120 </a:t>
            </a:r>
            <a:r>
              <a:rPr lang="en-US" sz="8000" b="1" dirty="0">
                <a:solidFill>
                  <a:schemeClr val="bg1"/>
                </a:solidFill>
                <a:latin typeface="Helvetica" pitchFamily="34" charset="0"/>
                <a:cs typeface="Rockwell"/>
              </a:rPr>
              <a:t>courses </a:t>
            </a:r>
          </a:p>
        </p:txBody>
      </p:sp>
      <p:sp>
        <p:nvSpPr>
          <p:cNvPr id="16" name="TextBox 15"/>
          <p:cNvSpPr txBox="1"/>
          <p:nvPr/>
        </p:nvSpPr>
        <p:spPr>
          <a:xfrm>
            <a:off x="1676401" y="5225819"/>
            <a:ext cx="8910850" cy="1446550"/>
          </a:xfrm>
          <a:prstGeom prst="rect">
            <a:avLst/>
          </a:prstGeom>
          <a:noFill/>
        </p:spPr>
        <p:txBody>
          <a:bodyPr wrap="square" lIns="91440" tIns="45720" rIns="91440" bIns="45720" rtlCol="0">
            <a:spAutoFit/>
          </a:bodyPr>
          <a:lstStyle/>
          <a:p>
            <a:r>
              <a:rPr lang="en-US" sz="8800" dirty="0">
                <a:solidFill>
                  <a:srgbClr val="FFFFFF">
                    <a:alpha val="13000"/>
                  </a:srgbClr>
                </a:solidFill>
                <a:latin typeface="Helvetica" pitchFamily="34" charset="0"/>
                <a:cs typeface="Rockwell"/>
              </a:rPr>
              <a:t>Community</a:t>
            </a:r>
          </a:p>
        </p:txBody>
      </p:sp>
      <p:sp>
        <p:nvSpPr>
          <p:cNvPr id="17" name="TextBox 16"/>
          <p:cNvSpPr txBox="1"/>
          <p:nvPr/>
        </p:nvSpPr>
        <p:spPr>
          <a:xfrm>
            <a:off x="1376792" y="6972300"/>
            <a:ext cx="7919608" cy="1323440"/>
          </a:xfrm>
          <a:prstGeom prst="rect">
            <a:avLst/>
          </a:prstGeom>
          <a:noFill/>
        </p:spPr>
        <p:txBody>
          <a:bodyPr wrap="square" lIns="91440" tIns="45720" rIns="91440" bIns="45720" rtlCol="0">
            <a:spAutoFit/>
          </a:bodyPr>
          <a:lstStyle/>
          <a:p>
            <a:r>
              <a:rPr lang="en-US" sz="8000" b="1" dirty="0">
                <a:solidFill>
                  <a:schemeClr val="bg1"/>
                </a:solidFill>
                <a:latin typeface="Helvetica" pitchFamily="34" charset="0"/>
                <a:cs typeface="Rockwell"/>
              </a:rPr>
              <a:t>16 Universities</a:t>
            </a:r>
          </a:p>
        </p:txBody>
      </p:sp>
    </p:spTree>
    <p:extLst>
      <p:ext uri="{BB962C8B-B14F-4D97-AF65-F5344CB8AC3E}">
        <p14:creationId xmlns:p14="http://schemas.microsoft.com/office/powerpoint/2010/main" val="319557372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50" y="0"/>
            <a:ext cx="18288000" cy="10287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655" y="-317515"/>
            <a:ext cx="7112000" cy="7112000"/>
          </a:xfrm>
          <a:prstGeom prst="rect">
            <a:avLst/>
          </a:prstGeom>
          <a:effectLst>
            <a:outerShdw blurRad="50800" dist="38100" dir="8100000" algn="tr" rotWithShape="0">
              <a:prstClr val="black">
                <a:alpha val="40000"/>
              </a:prstClr>
            </a:outerShdw>
          </a:effectLst>
        </p:spPr>
      </p:pic>
      <p:sp>
        <p:nvSpPr>
          <p:cNvPr id="10" name="Oval 9"/>
          <p:cNvSpPr/>
          <p:nvPr/>
        </p:nvSpPr>
        <p:spPr>
          <a:xfrm>
            <a:off x="3979321" y="5831402"/>
            <a:ext cx="190500" cy="19050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v</a:t>
            </a:r>
            <a:endParaRPr lang="en-US" dirty="0">
              <a:latin typeface="Arial"/>
            </a:endParaRPr>
          </a:p>
        </p:txBody>
      </p:sp>
      <p:sp>
        <p:nvSpPr>
          <p:cNvPr id="7" name="TextBox 6"/>
          <p:cNvSpPr txBox="1"/>
          <p:nvPr/>
        </p:nvSpPr>
        <p:spPr>
          <a:xfrm flipH="1">
            <a:off x="5227840" y="2384129"/>
            <a:ext cx="4821377" cy="646331"/>
          </a:xfrm>
          <a:prstGeom prst="rect">
            <a:avLst/>
          </a:prstGeom>
          <a:noFill/>
        </p:spPr>
        <p:txBody>
          <a:bodyPr wrap="none" rtlCol="0">
            <a:spAutoFit/>
          </a:bodyPr>
          <a:lstStyle/>
          <a:p>
            <a:r>
              <a:rPr lang="en-US" b="1" dirty="0" smtClean="0">
                <a:solidFill>
                  <a:schemeClr val="bg1"/>
                </a:solidFill>
                <a:latin typeface="Rockwell"/>
                <a:cs typeface="Rockwell"/>
              </a:rPr>
              <a:t>First lectures posted</a:t>
            </a:r>
            <a:endParaRPr lang="en-US" b="1" dirty="0">
              <a:solidFill>
                <a:schemeClr val="bg1"/>
              </a:solidFill>
              <a:latin typeface="Rockwell"/>
              <a:cs typeface="Rockwell"/>
            </a:endParaRPr>
          </a:p>
        </p:txBody>
      </p:sp>
      <p:sp>
        <p:nvSpPr>
          <p:cNvPr id="11" name="TextBox 10"/>
          <p:cNvSpPr txBox="1"/>
          <p:nvPr/>
        </p:nvSpPr>
        <p:spPr>
          <a:xfrm>
            <a:off x="1247265" y="6470366"/>
            <a:ext cx="2594485" cy="584776"/>
          </a:xfrm>
          <a:prstGeom prst="rect">
            <a:avLst/>
          </a:prstGeom>
          <a:noFill/>
        </p:spPr>
        <p:txBody>
          <a:bodyPr wrap="square" rtlCol="0">
            <a:spAutoFit/>
          </a:bodyPr>
          <a:lstStyle/>
          <a:p>
            <a:r>
              <a:rPr lang="en-US" sz="3200" b="1" dirty="0" smtClean="0">
                <a:solidFill>
                  <a:srgbClr val="193353"/>
                </a:solidFill>
                <a:latin typeface="Arial"/>
                <a:cs typeface="Arial"/>
              </a:rPr>
              <a:t>Timeline</a:t>
            </a:r>
            <a:endParaRPr lang="en-US" sz="3200" b="1" dirty="0">
              <a:solidFill>
                <a:srgbClr val="193353"/>
              </a:solidFill>
              <a:latin typeface="Arial"/>
              <a:cs typeface="Arial"/>
            </a:endParaRPr>
          </a:p>
        </p:txBody>
      </p:sp>
      <p:sp>
        <p:nvSpPr>
          <p:cNvPr id="12" name="TextBox 11"/>
          <p:cNvSpPr txBox="1"/>
          <p:nvPr/>
        </p:nvSpPr>
        <p:spPr>
          <a:xfrm rot="16200000">
            <a:off x="-573021" y="4625342"/>
            <a:ext cx="3034630" cy="584776"/>
          </a:xfrm>
          <a:prstGeom prst="rect">
            <a:avLst/>
          </a:prstGeom>
          <a:noFill/>
        </p:spPr>
        <p:txBody>
          <a:bodyPr wrap="none" rtlCol="0">
            <a:spAutoFit/>
          </a:bodyPr>
          <a:lstStyle/>
          <a:p>
            <a:r>
              <a:rPr lang="en-US" sz="3200" b="1" dirty="0" smtClean="0">
                <a:solidFill>
                  <a:srgbClr val="193353"/>
                </a:solidFill>
                <a:latin typeface="Arial"/>
                <a:cs typeface="Arial"/>
              </a:rPr>
              <a:t># users on site</a:t>
            </a:r>
            <a:endParaRPr lang="en-US" sz="3200" b="1" dirty="0">
              <a:solidFill>
                <a:srgbClr val="193353"/>
              </a:solidFill>
              <a:latin typeface="Arial"/>
              <a:cs typeface="Arial"/>
            </a:endParaRPr>
          </a:p>
        </p:txBody>
      </p:sp>
      <p:sp>
        <p:nvSpPr>
          <p:cNvPr id="13" name="Rectangle 12"/>
          <p:cNvSpPr/>
          <p:nvPr/>
        </p:nvSpPr>
        <p:spPr>
          <a:xfrm>
            <a:off x="1446452" y="4380898"/>
            <a:ext cx="163289" cy="194148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4" name="Rectangle 13"/>
          <p:cNvSpPr/>
          <p:nvPr/>
        </p:nvSpPr>
        <p:spPr>
          <a:xfrm>
            <a:off x="0" y="9059608"/>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5" name="TextBox 14"/>
          <p:cNvSpPr txBox="1"/>
          <p:nvPr/>
        </p:nvSpPr>
        <p:spPr>
          <a:xfrm>
            <a:off x="752069"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Real Course</a:t>
            </a:r>
            <a:endParaRPr lang="en-US" sz="4800" b="1" dirty="0">
              <a:solidFill>
                <a:schemeClr val="bg1"/>
              </a:solidFill>
              <a:latin typeface="Rockwell"/>
              <a:cs typeface="Rockwe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25940" y="3592767"/>
            <a:ext cx="2713891" cy="5748053"/>
          </a:xfrm>
          <a:prstGeom prst="rect">
            <a:avLst/>
          </a:prstGeom>
          <a:effectLst>
            <a:outerShdw blurRad="50800" dist="38100" dir="2700000" algn="tl" rotWithShape="0">
              <a:srgbClr val="000000">
                <a:alpha val="43000"/>
              </a:srgbClr>
            </a:outerShdw>
          </a:effectLst>
        </p:spPr>
      </p:pic>
      <p:sp>
        <p:nvSpPr>
          <p:cNvPr id="17" name="TextBox 16"/>
          <p:cNvSpPr txBox="1"/>
          <p:nvPr/>
        </p:nvSpPr>
        <p:spPr>
          <a:xfrm>
            <a:off x="15909176" y="5648831"/>
            <a:ext cx="1839071" cy="584775"/>
          </a:xfrm>
          <a:prstGeom prst="rect">
            <a:avLst/>
          </a:prstGeom>
          <a:noFill/>
          <a:ln>
            <a:noFill/>
          </a:ln>
        </p:spPr>
        <p:txBody>
          <a:bodyPr wrap="square" rtlCol="0">
            <a:spAutoFit/>
          </a:bodyPr>
          <a:lstStyle/>
          <a:p>
            <a:pPr algn="ctr"/>
            <a:r>
              <a:rPr lang="en-US" sz="1600" b="1" dirty="0" smtClean="0">
                <a:solidFill>
                  <a:schemeClr val="bg1"/>
                </a:solidFill>
                <a:latin typeface="Rockwell"/>
                <a:cs typeface="Rockwell"/>
              </a:rPr>
              <a:t>Statement of Completion </a:t>
            </a:r>
            <a:endParaRPr lang="en-US" sz="1600" b="1" dirty="0">
              <a:solidFill>
                <a:schemeClr val="bg1"/>
              </a:solidFill>
              <a:latin typeface="Rockwell"/>
              <a:cs typeface="Rockwell"/>
            </a:endParaRPr>
          </a:p>
        </p:txBody>
      </p:sp>
      <p:sp>
        <p:nvSpPr>
          <p:cNvPr id="20" name="TextBox 19"/>
          <p:cNvSpPr txBox="1"/>
          <p:nvPr/>
        </p:nvSpPr>
        <p:spPr>
          <a:xfrm>
            <a:off x="1585935" y="4384421"/>
            <a:ext cx="2594485" cy="400110"/>
          </a:xfrm>
          <a:prstGeom prst="rect">
            <a:avLst/>
          </a:prstGeom>
          <a:noFill/>
        </p:spPr>
        <p:txBody>
          <a:bodyPr wrap="square" rtlCol="0">
            <a:spAutoFit/>
          </a:bodyPr>
          <a:lstStyle/>
          <a:p>
            <a:r>
              <a:rPr lang="en-US" sz="2000" b="1" dirty="0" smtClean="0">
                <a:solidFill>
                  <a:srgbClr val="193353"/>
                </a:solidFill>
                <a:latin typeface="Arial"/>
                <a:cs typeface="Arial"/>
              </a:rPr>
              <a:t>100,000</a:t>
            </a:r>
            <a:endParaRPr lang="en-US" sz="2000" b="1" dirty="0">
              <a:solidFill>
                <a:srgbClr val="193353"/>
              </a:solidFill>
              <a:latin typeface="Arial"/>
              <a:cs typeface="Arial"/>
            </a:endParaRPr>
          </a:p>
        </p:txBody>
      </p:sp>
      <p:sp>
        <p:nvSpPr>
          <p:cNvPr id="21" name="TextBox 20"/>
          <p:cNvSpPr txBox="1"/>
          <p:nvPr/>
        </p:nvSpPr>
        <p:spPr>
          <a:xfrm>
            <a:off x="1585935" y="4977090"/>
            <a:ext cx="2594485" cy="400110"/>
          </a:xfrm>
          <a:prstGeom prst="rect">
            <a:avLst/>
          </a:prstGeom>
          <a:noFill/>
        </p:spPr>
        <p:txBody>
          <a:bodyPr wrap="square" rtlCol="0">
            <a:spAutoFit/>
          </a:bodyPr>
          <a:lstStyle/>
          <a:p>
            <a:r>
              <a:rPr lang="en-US" sz="2000" b="1" dirty="0" smtClean="0">
                <a:solidFill>
                  <a:srgbClr val="193353"/>
                </a:solidFill>
                <a:latin typeface="Arial"/>
                <a:cs typeface="Arial"/>
              </a:rPr>
              <a:t>50,000</a:t>
            </a:r>
            <a:endParaRPr lang="en-US" sz="2000" b="1" dirty="0">
              <a:solidFill>
                <a:srgbClr val="193353"/>
              </a:solidFill>
              <a:latin typeface="Arial"/>
              <a:cs typeface="Arial"/>
            </a:endParaRPr>
          </a:p>
        </p:txBody>
      </p:sp>
    </p:spTree>
    <p:extLst>
      <p:ext uri="{BB962C8B-B14F-4D97-AF65-F5344CB8AC3E}">
        <p14:creationId xmlns:p14="http://schemas.microsoft.com/office/powerpoint/2010/main" val="485974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2049403" y="0"/>
            <a:ext cx="16090430" cy="10287000"/>
          </a:xfrm>
          <a:prstGeom prst="rect">
            <a:avLst/>
          </a:prstGeom>
        </p:spPr>
      </p:pic>
      <p:sp>
        <p:nvSpPr>
          <p:cNvPr id="11" name="TextBox 10"/>
          <p:cNvSpPr txBox="1"/>
          <p:nvPr/>
        </p:nvSpPr>
        <p:spPr>
          <a:xfrm>
            <a:off x="7756669" y="6470366"/>
            <a:ext cx="2594486" cy="646332"/>
          </a:xfrm>
          <a:prstGeom prst="rect">
            <a:avLst/>
          </a:prstGeom>
          <a:noFill/>
        </p:spPr>
        <p:txBody>
          <a:bodyPr wrap="square" lIns="91440" tIns="45720" rIns="91440" bIns="4572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1154802" y="4623149"/>
            <a:ext cx="3776996" cy="707886"/>
          </a:xfrm>
          <a:prstGeom prst="rect">
            <a:avLst/>
          </a:prstGeom>
          <a:noFill/>
        </p:spPr>
        <p:txBody>
          <a:bodyPr wrap="none" lIns="91440" tIns="45720" rIns="91440" bIns="45720" rtlCol="0">
            <a:spAutoFit/>
          </a:bodyPr>
          <a:lstStyle/>
          <a:p>
            <a:r>
              <a:rPr lang="en-US" sz="4000" b="1" dirty="0">
                <a:solidFill>
                  <a:srgbClr val="193353"/>
                </a:solidFill>
                <a:latin typeface="Arial"/>
                <a:cs typeface="Arial"/>
              </a:rPr>
              <a:t># users on site</a:t>
            </a:r>
            <a:endParaRPr lang="en-US" sz="4000" b="1" dirty="0">
              <a:solidFill>
                <a:srgbClr val="193353"/>
              </a:solidFill>
              <a:latin typeface="Arial"/>
              <a:cs typeface="Arial"/>
            </a:endParaRPr>
          </a:p>
        </p:txBody>
      </p:sp>
      <p:sp>
        <p:nvSpPr>
          <p:cNvPr id="13" name="Rectangle 12"/>
          <p:cNvSpPr/>
          <p:nvPr/>
        </p:nvSpPr>
        <p:spPr>
          <a:xfrm>
            <a:off x="1886113" y="4380899"/>
            <a:ext cx="163290" cy="1941482"/>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latin typeface="Arial"/>
            </a:endParaRPr>
          </a:p>
        </p:txBody>
      </p:sp>
      <p:sp>
        <p:nvSpPr>
          <p:cNvPr id="14" name="Rectangle 13"/>
          <p:cNvSpPr/>
          <p:nvPr/>
        </p:nvSpPr>
        <p:spPr>
          <a:xfrm>
            <a:off x="1" y="9059608"/>
            <a:ext cx="18406534"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latin typeface="Arial"/>
            </a:endParaRPr>
          </a:p>
        </p:txBody>
      </p:sp>
      <p:sp>
        <p:nvSpPr>
          <p:cNvPr id="15" name="TextBox 14"/>
          <p:cNvSpPr txBox="1"/>
          <p:nvPr/>
        </p:nvSpPr>
        <p:spPr>
          <a:xfrm>
            <a:off x="752071" y="9196957"/>
            <a:ext cx="10335374" cy="830998"/>
          </a:xfrm>
          <a:prstGeom prst="rect">
            <a:avLst/>
          </a:prstGeom>
          <a:noFill/>
        </p:spPr>
        <p:txBody>
          <a:bodyPr wrap="square" lIns="91440" tIns="45720" rIns="91440" bIns="45720" rtlCol="0">
            <a:spAutoFit/>
          </a:bodyPr>
          <a:lstStyle/>
          <a:p>
            <a:r>
              <a:rPr lang="en-US" sz="4800" b="1" dirty="0">
                <a:solidFill>
                  <a:schemeClr val="bg1"/>
                </a:solidFill>
                <a:latin typeface="Helvetica" pitchFamily="34" charset="0"/>
                <a:cs typeface="Rockwell"/>
              </a:rPr>
              <a:t>Real Course</a:t>
            </a:r>
            <a:endParaRPr lang="en-US" sz="4800" b="1" dirty="0">
              <a:solidFill>
                <a:schemeClr val="bg1"/>
              </a:solidFill>
              <a:latin typeface="Helvetica" pitchFamily="34" charset="0"/>
              <a:cs typeface="Rockwell"/>
            </a:endParaRPr>
          </a:p>
        </p:txBody>
      </p:sp>
      <p:sp>
        <p:nvSpPr>
          <p:cNvPr id="20" name="TextBox 19"/>
          <p:cNvSpPr txBox="1"/>
          <p:nvPr/>
        </p:nvSpPr>
        <p:spPr>
          <a:xfrm>
            <a:off x="1111214" y="4384423"/>
            <a:ext cx="861984" cy="400110"/>
          </a:xfrm>
          <a:prstGeom prst="rect">
            <a:avLst/>
          </a:prstGeom>
          <a:noFill/>
        </p:spPr>
        <p:txBody>
          <a:bodyPr wrap="square" lIns="91440" tIns="45720" rIns="91440" bIns="45720" rtlCol="0">
            <a:spAutoFit/>
          </a:bodyPr>
          <a:lstStyle/>
          <a:p>
            <a:r>
              <a:rPr lang="en-US" sz="2000" b="1" dirty="0">
                <a:solidFill>
                  <a:srgbClr val="193353"/>
                </a:solidFill>
                <a:latin typeface="Arial"/>
                <a:cs typeface="Arial"/>
              </a:rPr>
              <a:t>100K</a:t>
            </a:r>
            <a:endParaRPr lang="en-US" sz="2000" b="1" dirty="0">
              <a:solidFill>
                <a:srgbClr val="193353"/>
              </a:solidFill>
              <a:latin typeface="Arial"/>
              <a:cs typeface="Arial"/>
            </a:endParaRPr>
          </a:p>
        </p:txBody>
      </p:sp>
      <p:sp>
        <p:nvSpPr>
          <p:cNvPr id="21" name="TextBox 20"/>
          <p:cNvSpPr txBox="1"/>
          <p:nvPr/>
        </p:nvSpPr>
        <p:spPr>
          <a:xfrm>
            <a:off x="1198298" y="4977091"/>
            <a:ext cx="774900" cy="400110"/>
          </a:xfrm>
          <a:prstGeom prst="rect">
            <a:avLst/>
          </a:prstGeom>
          <a:noFill/>
        </p:spPr>
        <p:txBody>
          <a:bodyPr wrap="square" lIns="91440" tIns="45720" rIns="91440" bIns="45720" rtlCol="0">
            <a:spAutoFit/>
          </a:bodyPr>
          <a:lstStyle/>
          <a:p>
            <a:r>
              <a:rPr lang="en-US" sz="2000" b="1" dirty="0">
                <a:solidFill>
                  <a:srgbClr val="193353"/>
                </a:solidFill>
                <a:latin typeface="Arial"/>
                <a:cs typeface="Arial"/>
              </a:rPr>
              <a:t>50K</a:t>
            </a:r>
            <a:endParaRPr lang="en-US" sz="2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5314" y="3592769"/>
            <a:ext cx="2713892" cy="5748054"/>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269" y="1567166"/>
            <a:ext cx="5001578" cy="5139856"/>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2611912" y="3356015"/>
            <a:ext cx="3802644" cy="707886"/>
          </a:xfrm>
          <a:prstGeom prst="rect">
            <a:avLst/>
          </a:prstGeom>
          <a:noFill/>
        </p:spPr>
        <p:txBody>
          <a:bodyPr wrap="none" lIns="91440" tIns="45720" rIns="91440" bIns="45720" rtlCol="0">
            <a:spAutoFit/>
          </a:bodyPr>
          <a:lstStyle/>
          <a:p>
            <a:r>
              <a:rPr lang="en-US" sz="4000" b="1" dirty="0">
                <a:solidFill>
                  <a:schemeClr val="bg1"/>
                </a:solidFill>
                <a:latin typeface="Helvetica" pitchFamily="34" charset="0"/>
                <a:cs typeface="Rockwell"/>
              </a:rPr>
              <a:t>Course Begins</a:t>
            </a:r>
            <a:endParaRPr lang="en-US" sz="4000" b="1" dirty="0">
              <a:solidFill>
                <a:schemeClr val="bg1"/>
              </a:solidFill>
              <a:latin typeface="Helvetica" pitchFamily="34" charset="0"/>
              <a:cs typeface="Rockwell"/>
            </a:endParaRPr>
          </a:p>
        </p:txBody>
      </p:sp>
      <p:sp>
        <p:nvSpPr>
          <p:cNvPr id="10" name="Oval 9"/>
          <p:cNvSpPr/>
          <p:nvPr/>
        </p:nvSpPr>
        <p:spPr>
          <a:xfrm>
            <a:off x="1984089" y="5831402"/>
            <a:ext cx="219582" cy="19050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3906933402"/>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9059608"/>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752068"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Video-Based Instruction</a:t>
            </a:r>
            <a:endParaRPr lang="en-US" sz="4800" b="1" dirty="0">
              <a:solidFill>
                <a:schemeClr val="bg1"/>
              </a:solidFill>
              <a:latin typeface="Rockwell"/>
              <a:cs typeface="Rockwell"/>
            </a:endParaRP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12971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4667793" y="-16890"/>
            <a:ext cx="6676190" cy="10602072"/>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769441"/>
            </a:xfrm>
            <a:prstGeom prst="rect">
              <a:avLst/>
            </a:prstGeom>
            <a:noFill/>
          </p:spPr>
          <p:txBody>
            <a:bodyPr wrap="square" rtlCol="0">
              <a:spAutoFit/>
            </a:bodyPr>
            <a:lstStyle/>
            <a:p>
              <a:pPr algn="ctr"/>
              <a:r>
                <a:rPr lang="en-US" sz="2200" dirty="0">
                  <a:solidFill>
                    <a:schemeClr val="bg1"/>
                  </a:solidFill>
                  <a:latin typeface="Arial"/>
                  <a:cs typeface="Arial"/>
                </a:rPr>
                <a:t>Modern sequencing methods (11 min)</a:t>
              </a:r>
              <a:endParaRPr lang="en-US" sz="2200" dirty="0">
                <a:solidFill>
                  <a:schemeClr val="bg1"/>
                </a:solidFill>
                <a:latin typeface="Arial"/>
                <a:cs typeface="Arial"/>
              </a:endParaRPr>
            </a:p>
          </p:txBody>
        </p:sp>
        <p:sp>
          <p:nvSpPr>
            <p:cNvPr id="26" name="TextBox 25"/>
            <p:cNvSpPr txBox="1"/>
            <p:nvPr/>
          </p:nvSpPr>
          <p:spPr>
            <a:xfrm>
              <a:off x="5477965" y="5519876"/>
              <a:ext cx="2634758" cy="769441"/>
            </a:xfrm>
            <a:prstGeom prst="rect">
              <a:avLst/>
            </a:prstGeom>
            <a:noFill/>
          </p:spPr>
          <p:txBody>
            <a:bodyPr wrap="square" rtlCol="0">
              <a:spAutoFit/>
            </a:bodyPr>
            <a:lstStyle/>
            <a:p>
              <a:pPr algn="ctr"/>
              <a:r>
                <a:rPr lang="en-US" sz="2200" dirty="0">
                  <a:solidFill>
                    <a:schemeClr val="bg1"/>
                  </a:solidFill>
                  <a:latin typeface="Arial"/>
                  <a:cs typeface="Arial"/>
                </a:rPr>
                <a:t>Genomic economics (8 min)</a:t>
              </a:r>
              <a:endParaRPr lang="en-US" sz="2200" dirty="0">
                <a:solidFill>
                  <a:schemeClr val="bg1"/>
                </a:solidFill>
                <a:latin typeface="Arial"/>
                <a:cs typeface="Arial"/>
              </a:endParaRPr>
            </a:p>
          </p:txBody>
        </p:sp>
        <p:sp>
          <p:nvSpPr>
            <p:cNvPr id="27" name="TextBox 26"/>
            <p:cNvSpPr txBox="1"/>
            <p:nvPr/>
          </p:nvSpPr>
          <p:spPr>
            <a:xfrm>
              <a:off x="6569787" y="7343690"/>
              <a:ext cx="2634758" cy="769441"/>
            </a:xfrm>
            <a:prstGeom prst="rect">
              <a:avLst/>
            </a:prstGeom>
            <a:noFill/>
          </p:spPr>
          <p:txBody>
            <a:bodyPr wrap="square" rtlCol="0">
              <a:spAutoFit/>
            </a:bodyPr>
            <a:lstStyle/>
            <a:p>
              <a:pPr algn="ctr"/>
              <a:r>
                <a:rPr lang="en-US" sz="2200" dirty="0">
                  <a:solidFill>
                    <a:schemeClr val="bg1"/>
                  </a:solidFill>
                  <a:latin typeface="Arial"/>
                  <a:cs typeface="Arial"/>
                </a:rPr>
                <a:t>Personalized medicine (13 min)</a:t>
              </a:r>
              <a:endParaRPr lang="en-US" sz="2200" dirty="0">
                <a:solidFill>
                  <a:schemeClr val="bg1"/>
                </a:solidFill>
                <a:latin typeface="Arial"/>
                <a:cs typeface="Arial"/>
              </a:endParaRPr>
            </a:p>
          </p:txBody>
        </p:sp>
        <p:sp>
          <p:nvSpPr>
            <p:cNvPr id="28" name="TextBox 27"/>
            <p:cNvSpPr txBox="1"/>
            <p:nvPr/>
          </p:nvSpPr>
          <p:spPr>
            <a:xfrm>
              <a:off x="8286603" y="3834862"/>
              <a:ext cx="2634758" cy="1107996"/>
            </a:xfrm>
            <a:prstGeom prst="rect">
              <a:avLst/>
            </a:prstGeom>
            <a:noFill/>
          </p:spPr>
          <p:txBody>
            <a:bodyPr wrap="square" rtlCol="0">
              <a:spAutoFit/>
            </a:bodyPr>
            <a:lstStyle/>
            <a:p>
              <a:pPr algn="ctr"/>
              <a:r>
                <a:rPr lang="en-US" sz="2200" dirty="0">
                  <a:solidFill>
                    <a:schemeClr val="bg1"/>
                  </a:solidFill>
                  <a:latin typeface="Arial"/>
                  <a:cs typeface="Arial"/>
                </a:rPr>
                <a:t>History: The Human Genome Project (12 min)</a:t>
              </a:r>
              <a:endParaRPr lang="en-US" sz="2200" dirty="0">
                <a:solidFill>
                  <a:schemeClr val="bg1"/>
                </a:solidFill>
                <a:latin typeface="Arial"/>
                <a:cs typeface="Arial"/>
              </a:endParaRPr>
            </a:p>
          </p:txBody>
        </p:sp>
        <p:sp>
          <p:nvSpPr>
            <p:cNvPr id="50" name="TextBox 49"/>
            <p:cNvSpPr txBox="1"/>
            <p:nvPr/>
          </p:nvSpPr>
          <p:spPr>
            <a:xfrm>
              <a:off x="5273273" y="1482958"/>
              <a:ext cx="3759362" cy="584775"/>
            </a:xfrm>
            <a:prstGeom prst="rect">
              <a:avLst/>
            </a:prstGeom>
            <a:noFill/>
          </p:spPr>
          <p:txBody>
            <a:bodyPr wrap="none" rtlCol="0">
              <a:spAutoFit/>
            </a:bodyPr>
            <a:lstStyle/>
            <a:p>
              <a:r>
                <a:rPr lang="en-US" sz="3200" b="1" dirty="0">
                  <a:solidFill>
                    <a:srgbClr val="1F6751"/>
                  </a:solidFill>
                  <a:latin typeface="Helvetica" pitchFamily="34" charset="0"/>
                  <a:cs typeface="Rockwell"/>
                </a:rPr>
                <a:t>Modern Genomics</a:t>
              </a:r>
              <a:endParaRPr lang="en-US" sz="3200" b="1" dirty="0">
                <a:solidFill>
                  <a:srgbClr val="1F6751"/>
                </a:solidFill>
                <a:latin typeface="Helvetica" pitchFamily="34" charset="0"/>
                <a:cs typeface="Rockwell"/>
              </a:endParaRPr>
            </a:p>
          </p:txBody>
        </p:sp>
      </p:grpSp>
      <p:grpSp>
        <p:nvGrpSpPr>
          <p:cNvPr id="3" name="Group 42"/>
          <p:cNvGrpSpPr/>
          <p:nvPr/>
        </p:nvGrpSpPr>
        <p:grpSpPr>
          <a:xfrm>
            <a:off x="257068" y="-467627"/>
            <a:ext cx="4845162" cy="9420330"/>
            <a:chOff x="257067" y="-467628"/>
            <a:chExt cx="4845161"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769441"/>
            </a:xfrm>
            <a:prstGeom prst="rect">
              <a:avLst/>
            </a:prstGeom>
            <a:noFill/>
          </p:spPr>
          <p:txBody>
            <a:bodyPr wrap="square" rtlCol="0">
              <a:spAutoFit/>
            </a:bodyPr>
            <a:lstStyle/>
            <a:p>
              <a:pPr algn="ctr"/>
              <a:r>
                <a:rPr lang="en-US" sz="2200" dirty="0">
                  <a:solidFill>
                    <a:schemeClr val="bg1"/>
                  </a:solidFill>
                  <a:latin typeface="Arial"/>
                  <a:cs typeface="Arial"/>
                </a:rPr>
                <a:t>Genes and alleles (10 min)</a:t>
              </a:r>
              <a:endParaRPr lang="en-US" sz="2200" dirty="0">
                <a:solidFill>
                  <a:schemeClr val="bg1"/>
                </a:solidFill>
                <a:latin typeface="Arial"/>
                <a:cs typeface="Arial"/>
              </a:endParaRPr>
            </a:p>
          </p:txBody>
        </p:sp>
        <p:sp>
          <p:nvSpPr>
            <p:cNvPr id="49" name="TextBox 48"/>
            <p:cNvSpPr txBox="1"/>
            <p:nvPr/>
          </p:nvSpPr>
          <p:spPr>
            <a:xfrm>
              <a:off x="498083" y="266568"/>
              <a:ext cx="4604145" cy="1569660"/>
            </a:xfrm>
            <a:prstGeom prst="rect">
              <a:avLst/>
            </a:prstGeom>
            <a:noFill/>
          </p:spPr>
          <p:txBody>
            <a:bodyPr wrap="none" rtlCol="0">
              <a:spAutoFit/>
            </a:bodyPr>
            <a:lstStyle/>
            <a:p>
              <a:r>
                <a:rPr lang="en-US" sz="3200" b="1" dirty="0">
                  <a:solidFill>
                    <a:srgbClr val="1B2E45"/>
                  </a:solidFill>
                  <a:latin typeface="Helvetica" pitchFamily="34" charset="0"/>
                  <a:cs typeface="Rockwell"/>
                </a:rPr>
                <a:t>Basic Genetics </a:t>
              </a:r>
              <a:br>
                <a:rPr lang="en-US" sz="3200" b="1" dirty="0">
                  <a:solidFill>
                    <a:srgbClr val="1B2E45"/>
                  </a:solidFill>
                  <a:latin typeface="Helvetica" pitchFamily="34" charset="0"/>
                  <a:cs typeface="Rockwell"/>
                </a:rPr>
              </a:br>
              <a:r>
                <a:rPr lang="en-US" sz="3200" b="1" dirty="0">
                  <a:solidFill>
                    <a:srgbClr val="1B2E45"/>
                  </a:solidFill>
                  <a:latin typeface="Helvetica" pitchFamily="34" charset="0"/>
                  <a:cs typeface="Rockwell"/>
                </a:rPr>
                <a:t>Refresher (OPTIONAL)</a:t>
              </a:r>
            </a:p>
            <a:p>
              <a:endParaRPr lang="en-US" sz="32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107996"/>
            </a:xfrm>
            <a:prstGeom prst="rect">
              <a:avLst/>
            </a:prstGeom>
          </p:spPr>
          <p:txBody>
            <a:bodyPr wrap="square">
              <a:spAutoFit/>
            </a:bodyPr>
            <a:lstStyle/>
            <a:p>
              <a:pPr algn="ctr"/>
              <a:r>
                <a:rPr lang="en-US" sz="2200" dirty="0" err="1">
                  <a:solidFill>
                    <a:srgbClr val="FFFFFF"/>
                  </a:solidFill>
                  <a:latin typeface="Arial"/>
                  <a:cs typeface="Arial"/>
                </a:rPr>
                <a:t>Mendelian</a:t>
              </a:r>
              <a:r>
                <a:rPr lang="en-US" sz="2200" dirty="0">
                  <a:solidFill>
                    <a:srgbClr val="FFFFFF"/>
                  </a:solidFill>
                  <a:latin typeface="Arial"/>
                  <a:cs typeface="Arial"/>
                </a:rPr>
                <a:t> </a:t>
              </a:r>
              <a:br>
                <a:rPr lang="en-US" sz="2200" dirty="0">
                  <a:solidFill>
                    <a:srgbClr val="FFFFFF"/>
                  </a:solidFill>
                  <a:latin typeface="Arial"/>
                  <a:cs typeface="Arial"/>
                </a:rPr>
              </a:br>
              <a:r>
                <a:rPr lang="en-US" sz="2200" dirty="0">
                  <a:solidFill>
                    <a:srgbClr val="FFFFFF"/>
                  </a:solidFill>
                  <a:latin typeface="Arial"/>
                  <a:cs typeface="Arial"/>
                </a:rPr>
                <a:t>inheritance </a:t>
              </a:r>
            </a:p>
            <a:p>
              <a:pPr algn="ctr"/>
              <a:r>
                <a:rPr lang="en-US" sz="2200" dirty="0">
                  <a:solidFill>
                    <a:srgbClr val="FFFFFF"/>
                  </a:solidFill>
                  <a:latin typeface="Arial"/>
                  <a:cs typeface="Arial"/>
                </a:rPr>
                <a:t>(13 min)</a:t>
              </a:r>
              <a:endParaRPr lang="en-US" sz="2200" dirty="0">
                <a:solidFill>
                  <a:srgbClr val="FFFFFF"/>
                </a:solidFill>
                <a:latin typeface="Arial"/>
                <a:cs typeface="Arial"/>
              </a:endParaRPr>
            </a:p>
          </p:txBody>
        </p:sp>
        <p:sp>
          <p:nvSpPr>
            <p:cNvPr id="12" name="Rectangle 11"/>
            <p:cNvSpPr/>
            <p:nvPr/>
          </p:nvSpPr>
          <p:spPr>
            <a:xfrm>
              <a:off x="1197429" y="5065250"/>
              <a:ext cx="2430790" cy="769441"/>
            </a:xfrm>
            <a:prstGeom prst="rect">
              <a:avLst/>
            </a:prstGeom>
          </p:spPr>
          <p:txBody>
            <a:bodyPr wrap="square">
              <a:spAutoFit/>
            </a:bodyPr>
            <a:lstStyle/>
            <a:p>
              <a:pPr algn="ctr"/>
              <a:r>
                <a:rPr lang="en-US" sz="2200" dirty="0">
                  <a:solidFill>
                    <a:schemeClr val="bg1"/>
                  </a:solidFill>
                  <a:latin typeface="Arial"/>
                  <a:cs typeface="Arial"/>
                </a:rPr>
                <a:t>What is DNA?  </a:t>
              </a:r>
            </a:p>
            <a:p>
              <a:pPr algn="ctr"/>
              <a:r>
                <a:rPr lang="en-US" sz="2200" dirty="0">
                  <a:solidFill>
                    <a:schemeClr val="bg1"/>
                  </a:solidFill>
                  <a:latin typeface="Arial"/>
                  <a:cs typeface="Arial"/>
                </a:rPr>
                <a:t>(12 min)</a:t>
              </a:r>
              <a:endParaRPr lang="en-US" sz="2200" dirty="0">
                <a:solidFill>
                  <a:schemeClr val="bg1"/>
                </a:solidFill>
                <a:latin typeface="Arial"/>
                <a:cs typeface="Arial"/>
              </a:endParaRPr>
            </a:p>
          </p:txBody>
        </p:sp>
      </p:grpSp>
      <p:grpSp>
        <p:nvGrpSpPr>
          <p:cNvPr id="4" name="Group 44"/>
          <p:cNvGrpSpPr/>
          <p:nvPr/>
        </p:nvGrpSpPr>
        <p:grpSpPr>
          <a:xfrm>
            <a:off x="9400885" y="1693951"/>
            <a:ext cx="8696126" cy="9403438"/>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107996"/>
            </a:xfrm>
            <a:prstGeom prst="rect">
              <a:avLst/>
            </a:prstGeom>
            <a:noFill/>
          </p:spPr>
          <p:txBody>
            <a:bodyPr wrap="square" rtlCol="0">
              <a:spAutoFit/>
            </a:bodyPr>
            <a:lstStyle/>
            <a:p>
              <a:pPr algn="ctr"/>
              <a:r>
                <a:rPr lang="en-US" sz="2200" dirty="0">
                  <a:solidFill>
                    <a:schemeClr val="bg1"/>
                  </a:solidFill>
                  <a:latin typeface="Arial"/>
                  <a:cs typeface="Arial"/>
                </a:rPr>
                <a:t>Genetic testing in the commercial world (11 min)</a:t>
              </a:r>
              <a:endParaRPr lang="en-US" sz="2200" dirty="0">
                <a:solidFill>
                  <a:schemeClr val="bg1"/>
                </a:solidFill>
                <a:latin typeface="Arial"/>
                <a:cs typeface="Arial"/>
              </a:endParaRPr>
            </a:p>
          </p:txBody>
        </p:sp>
        <p:sp>
          <p:nvSpPr>
            <p:cNvPr id="36" name="TextBox 35"/>
            <p:cNvSpPr txBox="1"/>
            <p:nvPr/>
          </p:nvSpPr>
          <p:spPr>
            <a:xfrm>
              <a:off x="11678212" y="5756583"/>
              <a:ext cx="2634758" cy="769441"/>
            </a:xfrm>
            <a:prstGeom prst="rect">
              <a:avLst/>
            </a:prstGeom>
            <a:noFill/>
          </p:spPr>
          <p:txBody>
            <a:bodyPr wrap="square" rtlCol="0">
              <a:spAutoFit/>
            </a:bodyPr>
            <a:lstStyle/>
            <a:p>
              <a:pPr algn="ctr"/>
              <a:r>
                <a:rPr lang="en-US" sz="2200" dirty="0">
                  <a:solidFill>
                    <a:schemeClr val="bg1"/>
                  </a:solidFill>
                  <a:latin typeface="Arial"/>
                  <a:cs typeface="Arial"/>
                </a:rPr>
                <a:t>Protecting privacy (9 minutes)</a:t>
              </a:r>
              <a:endParaRPr lang="en-US" sz="2200" dirty="0">
                <a:solidFill>
                  <a:schemeClr val="bg1"/>
                </a:solidFill>
                <a:latin typeface="Arial"/>
                <a:cs typeface="Arial"/>
              </a:endParaRPr>
            </a:p>
          </p:txBody>
        </p:sp>
        <p:sp>
          <p:nvSpPr>
            <p:cNvPr id="38" name="TextBox 37"/>
            <p:cNvSpPr txBox="1"/>
            <p:nvPr/>
          </p:nvSpPr>
          <p:spPr>
            <a:xfrm>
              <a:off x="10639606" y="7783221"/>
              <a:ext cx="2924424" cy="1107996"/>
            </a:xfrm>
            <a:prstGeom prst="rect">
              <a:avLst/>
            </a:prstGeom>
            <a:noFill/>
          </p:spPr>
          <p:txBody>
            <a:bodyPr wrap="square" rtlCol="0">
              <a:spAutoFit/>
            </a:bodyPr>
            <a:lstStyle/>
            <a:p>
              <a:pPr algn="ctr"/>
              <a:r>
                <a:rPr lang="en-US" sz="2200" dirty="0">
                  <a:solidFill>
                    <a:schemeClr val="bg1"/>
                  </a:solidFill>
                  <a:latin typeface="Arial"/>
                  <a:cs typeface="Arial"/>
                </a:rPr>
                <a:t>Case study: direct-to-consumer genetics (12 min)</a:t>
              </a:r>
              <a:endParaRPr lang="en-US" sz="2200" dirty="0">
                <a:solidFill>
                  <a:schemeClr val="bg1"/>
                </a:solidFill>
                <a:latin typeface="Arial"/>
                <a:cs typeface="Arial"/>
              </a:endParaRPr>
            </a:p>
          </p:txBody>
        </p:sp>
        <p:sp>
          <p:nvSpPr>
            <p:cNvPr id="46" name="TextBox 45"/>
            <p:cNvSpPr txBox="1"/>
            <p:nvPr/>
          </p:nvSpPr>
          <p:spPr>
            <a:xfrm>
              <a:off x="14928219" y="7851107"/>
              <a:ext cx="2634758" cy="769441"/>
            </a:xfrm>
            <a:prstGeom prst="rect">
              <a:avLst/>
            </a:prstGeom>
            <a:noFill/>
          </p:spPr>
          <p:txBody>
            <a:bodyPr wrap="square" rtlCol="0">
              <a:spAutoFit/>
            </a:bodyPr>
            <a:lstStyle/>
            <a:p>
              <a:pPr algn="ctr"/>
              <a:r>
                <a:rPr lang="en-US" sz="2200" dirty="0">
                  <a:solidFill>
                    <a:schemeClr val="bg1"/>
                  </a:solidFill>
                  <a:latin typeface="Arial"/>
                  <a:cs typeface="Arial"/>
                </a:rPr>
                <a:t>Case study: family planning (13 min)</a:t>
              </a:r>
              <a:endParaRPr lang="en-US" sz="2200" dirty="0">
                <a:solidFill>
                  <a:schemeClr val="bg1"/>
                </a:solidFill>
                <a:latin typeface="Arial"/>
                <a:cs typeface="Arial"/>
              </a:endParaRPr>
            </a:p>
          </p:txBody>
        </p:sp>
        <p:sp>
          <p:nvSpPr>
            <p:cNvPr id="51" name="TextBox 50"/>
            <p:cNvSpPr txBox="1"/>
            <p:nvPr/>
          </p:nvSpPr>
          <p:spPr>
            <a:xfrm>
              <a:off x="11165726" y="2595717"/>
              <a:ext cx="4742003" cy="1077218"/>
            </a:xfrm>
            <a:prstGeom prst="rect">
              <a:avLst/>
            </a:prstGeom>
            <a:noFill/>
          </p:spPr>
          <p:txBody>
            <a:bodyPr wrap="none" rtlCol="0">
              <a:spAutoFit/>
            </a:bodyPr>
            <a:lstStyle/>
            <a:p>
              <a:r>
                <a:rPr lang="en-US" sz="3200" b="1" dirty="0">
                  <a:solidFill>
                    <a:srgbClr val="C2222C"/>
                  </a:solidFill>
                  <a:latin typeface="Helvetica" pitchFamily="34" charset="0"/>
                  <a:cs typeface="Rockwell"/>
                </a:rPr>
                <a:t>Commercial Genomics </a:t>
              </a:r>
              <a:br>
                <a:rPr lang="en-US" sz="3200" b="1" dirty="0">
                  <a:solidFill>
                    <a:srgbClr val="C2222C"/>
                  </a:solidFill>
                  <a:latin typeface="Helvetica" pitchFamily="34" charset="0"/>
                  <a:cs typeface="Rockwell"/>
                </a:rPr>
              </a:br>
              <a:r>
                <a:rPr lang="en-US" sz="3200" b="1" dirty="0">
                  <a:solidFill>
                    <a:srgbClr val="C2222C"/>
                  </a:solidFill>
                  <a:latin typeface="Helvetica" pitchFamily="34" charset="0"/>
                  <a:cs typeface="Rockwell"/>
                </a:rPr>
                <a:t>(OPTIONAL)</a:t>
              </a:r>
              <a:endParaRPr lang="en-US" sz="3200" b="1" dirty="0">
                <a:solidFill>
                  <a:srgbClr val="C2222C"/>
                </a:solidFill>
                <a:latin typeface="Helvetica" pitchFamily="34" charset="0"/>
                <a:cs typeface="Rockwell"/>
              </a:endParaRPr>
            </a:p>
          </p:txBody>
        </p:sp>
      </p:grpSp>
      <p:sp>
        <p:nvSpPr>
          <p:cNvPr id="32" name="Rectangle 31"/>
          <p:cNvSpPr/>
          <p:nvPr/>
        </p:nvSpPr>
        <p:spPr>
          <a:xfrm>
            <a:off x="-1" y="9059608"/>
            <a:ext cx="18288002"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latin typeface="Arial"/>
            </a:endParaRPr>
          </a:p>
        </p:txBody>
      </p:sp>
      <p:sp>
        <p:nvSpPr>
          <p:cNvPr id="40" name="TextBox 39"/>
          <p:cNvSpPr txBox="1"/>
          <p:nvPr/>
        </p:nvSpPr>
        <p:spPr>
          <a:xfrm>
            <a:off x="752069" y="9196957"/>
            <a:ext cx="10335374" cy="830998"/>
          </a:xfrm>
          <a:prstGeom prst="rect">
            <a:avLst/>
          </a:prstGeom>
          <a:noFill/>
        </p:spPr>
        <p:txBody>
          <a:bodyPr wrap="square" lIns="91440" tIns="45720" rIns="91440" bIns="45720" rtlCol="0">
            <a:spAutoFit/>
          </a:bodyPr>
          <a:lstStyle/>
          <a:p>
            <a:r>
              <a:rPr lang="en-US" sz="4800" b="1" dirty="0">
                <a:solidFill>
                  <a:schemeClr val="bg1"/>
                </a:solidFill>
                <a:latin typeface="Helvetica" pitchFamily="34" charset="0"/>
                <a:cs typeface="Rockwell"/>
              </a:rPr>
              <a:t>Personalized Learning</a:t>
            </a:r>
            <a:endParaRPr lang="en-US" sz="4800" b="1" dirty="0">
              <a:solidFill>
                <a:schemeClr val="bg1"/>
              </a:solidFill>
              <a:latin typeface="Helvetica" pitchFamily="34" charset="0"/>
              <a:cs typeface="Rockwell"/>
            </a:endParaRPr>
          </a:p>
        </p:txBody>
      </p:sp>
    </p:spTree>
    <p:custDataLst>
      <p:tags r:id="rId1"/>
    </p:custDataLst>
    <p:extLst>
      <p:ext uri="{BB962C8B-B14F-4D97-AF65-F5344CB8AC3E}">
        <p14:creationId xmlns:p14="http://schemas.microsoft.com/office/powerpoint/2010/main" val="876589500"/>
      </p:ext>
    </p:ext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Labels_LightBlue.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pic>
        <p:nvPicPr>
          <p:cNvPr id="33" name="Picture 32" descr="Labels_Red.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pic>
        <p:nvPicPr>
          <p:cNvPr id="21" name="Picture 20" descr="Labels_green.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6" name="TextBox 5"/>
          <p:cNvSpPr txBox="1"/>
          <p:nvPr/>
        </p:nvSpPr>
        <p:spPr>
          <a:xfrm>
            <a:off x="625264" y="1730789"/>
            <a:ext cx="2634758" cy="769441"/>
          </a:xfrm>
          <a:prstGeom prst="rect">
            <a:avLst/>
          </a:prstGeom>
          <a:noFill/>
        </p:spPr>
        <p:txBody>
          <a:bodyPr wrap="square" rtlCol="0">
            <a:spAutoFit/>
          </a:bodyPr>
          <a:lstStyle/>
          <a:p>
            <a:pPr algn="ctr"/>
            <a:r>
              <a:rPr lang="en-US" sz="2200" dirty="0" smtClean="0">
                <a:solidFill>
                  <a:schemeClr val="bg1"/>
                </a:solidFill>
                <a:latin typeface="Arial"/>
                <a:cs typeface="Arial"/>
              </a:rPr>
              <a:t>Genes and alleles (10 min)</a:t>
            </a:r>
            <a:endParaRPr lang="en-US" sz="2200" dirty="0">
              <a:solidFill>
                <a:schemeClr val="bg1"/>
              </a:solidFill>
              <a:latin typeface="Arial"/>
              <a:cs typeface="Arial"/>
            </a:endParaRPr>
          </a:p>
        </p:txBody>
      </p:sp>
      <p:sp>
        <p:nvSpPr>
          <p:cNvPr id="9" name="Rectangle 8"/>
          <p:cNvSpPr/>
          <p:nvPr/>
        </p:nvSpPr>
        <p:spPr>
          <a:xfrm>
            <a:off x="-2336950" y="3188902"/>
            <a:ext cx="9144000" cy="1107996"/>
          </a:xfrm>
          <a:prstGeom prst="rect">
            <a:avLst/>
          </a:prstGeom>
        </p:spPr>
        <p:txBody>
          <a:bodyPr>
            <a:spAutoFit/>
          </a:bodyPr>
          <a:lstStyle/>
          <a:p>
            <a:pPr algn="ctr"/>
            <a:r>
              <a:rPr lang="en-US" sz="2200" dirty="0" err="1" smtClean="0">
                <a:solidFill>
                  <a:srgbClr val="FFFFFF"/>
                </a:solidFill>
                <a:latin typeface="Arial"/>
                <a:cs typeface="Arial"/>
              </a:rPr>
              <a:t>Mendelian</a:t>
            </a:r>
            <a:r>
              <a:rPr lang="en-US" sz="2200" dirty="0" smtClean="0">
                <a:solidFill>
                  <a:srgbClr val="FFFFFF"/>
                </a:solidFill>
                <a:latin typeface="Arial"/>
                <a:cs typeface="Arial"/>
              </a:rPr>
              <a:t> </a:t>
            </a:r>
            <a:br>
              <a:rPr lang="en-US" sz="2200" dirty="0" smtClean="0">
                <a:solidFill>
                  <a:srgbClr val="FFFFFF"/>
                </a:solidFill>
                <a:latin typeface="Arial"/>
                <a:cs typeface="Arial"/>
              </a:rPr>
            </a:br>
            <a:r>
              <a:rPr lang="en-US" sz="2200" dirty="0" smtClean="0">
                <a:solidFill>
                  <a:srgbClr val="FFFFFF"/>
                </a:solidFill>
                <a:latin typeface="Arial"/>
                <a:cs typeface="Arial"/>
              </a:rPr>
              <a:t>inheritance </a:t>
            </a:r>
          </a:p>
          <a:p>
            <a:pPr algn="ctr"/>
            <a:r>
              <a:rPr lang="en-US" sz="2200" dirty="0" smtClean="0">
                <a:solidFill>
                  <a:srgbClr val="FFFFFF"/>
                </a:solidFill>
                <a:latin typeface="Arial"/>
                <a:cs typeface="Arial"/>
              </a:rPr>
              <a:t>(13 min)</a:t>
            </a:r>
            <a:endParaRPr lang="en-US" sz="2200" dirty="0">
              <a:solidFill>
                <a:srgbClr val="FFFFFF"/>
              </a:solidFill>
              <a:latin typeface="Arial"/>
              <a:cs typeface="Aria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180462" y="2360947"/>
            <a:ext cx="3195268" cy="769441"/>
          </a:xfrm>
          <a:prstGeom prst="rect">
            <a:avLst/>
          </a:prstGeom>
          <a:noFill/>
        </p:spPr>
        <p:txBody>
          <a:bodyPr wrap="square" rtlCol="0">
            <a:spAutoFit/>
          </a:bodyPr>
          <a:lstStyle/>
          <a:p>
            <a:pPr algn="ctr"/>
            <a:r>
              <a:rPr lang="en-US" sz="2200" dirty="0" smtClean="0">
                <a:solidFill>
                  <a:schemeClr val="bg1"/>
                </a:solidFill>
                <a:latin typeface="Arial"/>
                <a:cs typeface="Arial"/>
              </a:rPr>
              <a:t>Modern sequencing methods (14 min)</a:t>
            </a:r>
            <a:endParaRPr lang="en-US" sz="2200" dirty="0">
              <a:solidFill>
                <a:schemeClr val="bg1"/>
              </a:solidFill>
              <a:latin typeface="Arial"/>
              <a:cs typeface="Arial"/>
            </a:endParaRPr>
          </a:p>
        </p:txBody>
      </p:sp>
      <p:sp>
        <p:nvSpPr>
          <p:cNvPr id="26" name="TextBox 25"/>
          <p:cNvSpPr txBox="1"/>
          <p:nvPr/>
        </p:nvSpPr>
        <p:spPr>
          <a:xfrm>
            <a:off x="5477964" y="5519876"/>
            <a:ext cx="2634758" cy="769441"/>
          </a:xfrm>
          <a:prstGeom prst="rect">
            <a:avLst/>
          </a:prstGeom>
          <a:noFill/>
        </p:spPr>
        <p:txBody>
          <a:bodyPr wrap="square" rtlCol="0">
            <a:spAutoFit/>
          </a:bodyPr>
          <a:lstStyle/>
          <a:p>
            <a:pPr algn="ctr"/>
            <a:r>
              <a:rPr lang="en-US" sz="2200" dirty="0" smtClean="0">
                <a:solidFill>
                  <a:schemeClr val="bg1"/>
                </a:solidFill>
                <a:latin typeface="Arial"/>
                <a:cs typeface="Arial"/>
              </a:rPr>
              <a:t>Genomic economics (8 min)</a:t>
            </a:r>
            <a:endParaRPr lang="en-US" sz="2200" dirty="0">
              <a:solidFill>
                <a:schemeClr val="bg1"/>
              </a:solidFill>
              <a:latin typeface="Arial"/>
              <a:cs typeface="Arial"/>
            </a:endParaRPr>
          </a:p>
        </p:txBody>
      </p:sp>
      <p:sp>
        <p:nvSpPr>
          <p:cNvPr id="27" name="TextBox 26"/>
          <p:cNvSpPr txBox="1"/>
          <p:nvPr/>
        </p:nvSpPr>
        <p:spPr>
          <a:xfrm>
            <a:off x="6569787" y="7343690"/>
            <a:ext cx="2634758" cy="769441"/>
          </a:xfrm>
          <a:prstGeom prst="rect">
            <a:avLst/>
          </a:prstGeom>
          <a:noFill/>
        </p:spPr>
        <p:txBody>
          <a:bodyPr wrap="square" rtlCol="0">
            <a:spAutoFit/>
          </a:bodyPr>
          <a:lstStyle/>
          <a:p>
            <a:pPr algn="ctr"/>
            <a:r>
              <a:rPr lang="en-US" sz="2200" dirty="0" smtClean="0">
                <a:solidFill>
                  <a:schemeClr val="bg1"/>
                </a:solidFill>
                <a:latin typeface="Arial"/>
                <a:cs typeface="Arial"/>
              </a:rPr>
              <a:t>Personalized medicine (16 min)</a:t>
            </a:r>
            <a:endParaRPr lang="en-US" sz="2200" dirty="0">
              <a:solidFill>
                <a:schemeClr val="bg1"/>
              </a:solidFill>
              <a:latin typeface="Arial"/>
              <a:cs typeface="Arial"/>
            </a:endParaRPr>
          </a:p>
        </p:txBody>
      </p:sp>
      <p:sp>
        <p:nvSpPr>
          <p:cNvPr id="28" name="TextBox 27"/>
          <p:cNvSpPr txBox="1"/>
          <p:nvPr/>
        </p:nvSpPr>
        <p:spPr>
          <a:xfrm>
            <a:off x="8286602" y="3834861"/>
            <a:ext cx="2634758" cy="1107996"/>
          </a:xfrm>
          <a:prstGeom prst="rect">
            <a:avLst/>
          </a:prstGeom>
          <a:noFill/>
        </p:spPr>
        <p:txBody>
          <a:bodyPr wrap="square" rtlCol="0">
            <a:spAutoFit/>
          </a:bodyPr>
          <a:lstStyle/>
          <a:p>
            <a:pPr algn="ctr"/>
            <a:r>
              <a:rPr lang="en-US" sz="2200" dirty="0" smtClean="0">
                <a:solidFill>
                  <a:schemeClr val="bg1"/>
                </a:solidFill>
                <a:latin typeface="Arial"/>
                <a:cs typeface="Arial"/>
              </a:rPr>
              <a:t>History: The Human Genome Project (12 min)</a:t>
            </a:r>
            <a:endParaRPr lang="en-US" sz="2200" dirty="0">
              <a:solidFill>
                <a:schemeClr val="bg1"/>
              </a:solidFill>
              <a:latin typeface="Arial"/>
              <a:cs typeface="Arial"/>
            </a:endParaRPr>
          </a:p>
        </p:txBody>
      </p:sp>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1388546" y="3858480"/>
            <a:ext cx="2634758" cy="1107996"/>
          </a:xfrm>
          <a:prstGeom prst="rect">
            <a:avLst/>
          </a:prstGeom>
          <a:noFill/>
        </p:spPr>
        <p:txBody>
          <a:bodyPr wrap="square" rtlCol="0">
            <a:spAutoFit/>
          </a:bodyPr>
          <a:lstStyle/>
          <a:p>
            <a:pPr algn="ctr"/>
            <a:r>
              <a:rPr lang="en-US" sz="2200" dirty="0" smtClean="0">
                <a:solidFill>
                  <a:schemeClr val="bg1"/>
                </a:solidFill>
                <a:latin typeface="Arial"/>
                <a:cs typeface="Arial"/>
              </a:rPr>
              <a:t>Genetic testing in the commercial world (11 min)</a:t>
            </a:r>
            <a:endParaRPr lang="en-US" sz="2200" dirty="0">
              <a:solidFill>
                <a:schemeClr val="bg1"/>
              </a:solidFill>
              <a:latin typeface="Arial"/>
              <a:cs typeface="Arial"/>
            </a:endParaRPr>
          </a:p>
        </p:txBody>
      </p:sp>
      <p:sp>
        <p:nvSpPr>
          <p:cNvPr id="36" name="TextBox 35"/>
          <p:cNvSpPr txBox="1"/>
          <p:nvPr/>
        </p:nvSpPr>
        <p:spPr>
          <a:xfrm>
            <a:off x="11678212" y="5756583"/>
            <a:ext cx="2634758" cy="769441"/>
          </a:xfrm>
          <a:prstGeom prst="rect">
            <a:avLst/>
          </a:prstGeom>
          <a:noFill/>
        </p:spPr>
        <p:txBody>
          <a:bodyPr wrap="square" rtlCol="0">
            <a:spAutoFit/>
          </a:bodyPr>
          <a:lstStyle/>
          <a:p>
            <a:pPr algn="ctr"/>
            <a:r>
              <a:rPr lang="en-US" sz="2200" dirty="0" smtClean="0">
                <a:solidFill>
                  <a:schemeClr val="bg1"/>
                </a:solidFill>
                <a:latin typeface="Arial"/>
                <a:cs typeface="Arial"/>
              </a:rPr>
              <a:t>Protecting privacy (9 minutes)</a:t>
            </a:r>
            <a:endParaRPr lang="en-US" sz="2200" dirty="0">
              <a:solidFill>
                <a:schemeClr val="bg1"/>
              </a:solidFill>
              <a:latin typeface="Arial"/>
              <a:cs typeface="Arial"/>
            </a:endParaRPr>
          </a:p>
        </p:txBody>
      </p:sp>
      <p:sp>
        <p:nvSpPr>
          <p:cNvPr id="38" name="TextBox 37"/>
          <p:cNvSpPr txBox="1"/>
          <p:nvPr/>
        </p:nvSpPr>
        <p:spPr>
          <a:xfrm>
            <a:off x="10639605" y="7783220"/>
            <a:ext cx="2924424" cy="1107996"/>
          </a:xfrm>
          <a:prstGeom prst="rect">
            <a:avLst/>
          </a:prstGeom>
          <a:noFill/>
        </p:spPr>
        <p:txBody>
          <a:bodyPr wrap="square" rtlCol="0">
            <a:spAutoFit/>
          </a:bodyPr>
          <a:lstStyle/>
          <a:p>
            <a:pPr algn="ctr"/>
            <a:r>
              <a:rPr lang="en-US" sz="2200" dirty="0" smtClean="0">
                <a:solidFill>
                  <a:schemeClr val="bg1"/>
                </a:solidFill>
                <a:latin typeface="Arial"/>
                <a:cs typeface="Arial"/>
              </a:rPr>
              <a:t>Case study: direct-to-consumer genetics (14 min)</a:t>
            </a:r>
            <a:endParaRPr lang="en-US" sz="2200" dirty="0">
              <a:solidFill>
                <a:schemeClr val="bg1"/>
              </a:solidFill>
              <a:latin typeface="Arial"/>
              <a:cs typeface="Arial"/>
            </a:endParaRPr>
          </a:p>
        </p:txBody>
      </p:sp>
      <p:pic>
        <p:nvPicPr>
          <p:cNvPr id="11" name="Picture 10" descr="Labels_LightBlue.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sp>
        <p:nvSpPr>
          <p:cNvPr id="12" name="Rectangle 11"/>
          <p:cNvSpPr/>
          <p:nvPr/>
        </p:nvSpPr>
        <p:spPr>
          <a:xfrm>
            <a:off x="-2069565" y="5065250"/>
            <a:ext cx="9144000" cy="769441"/>
          </a:xfrm>
          <a:prstGeom prst="rect">
            <a:avLst/>
          </a:prstGeom>
        </p:spPr>
        <p:txBody>
          <a:bodyPr>
            <a:spAutoFit/>
          </a:bodyPr>
          <a:lstStyle/>
          <a:p>
            <a:pPr algn="ctr"/>
            <a:r>
              <a:rPr lang="en-US" sz="2200" dirty="0" smtClean="0">
                <a:solidFill>
                  <a:schemeClr val="bg1"/>
                </a:solidFill>
                <a:latin typeface="Arial"/>
                <a:cs typeface="Arial"/>
              </a:rPr>
              <a:t>What is DNA?  </a:t>
            </a:r>
          </a:p>
          <a:p>
            <a:pPr algn="ctr"/>
            <a:r>
              <a:rPr lang="en-US" sz="2200" dirty="0" smtClean="0">
                <a:solidFill>
                  <a:schemeClr val="bg1"/>
                </a:solidFill>
                <a:latin typeface="Arial"/>
                <a:cs typeface="Arial"/>
              </a:rPr>
              <a:t>(12 min)</a:t>
            </a:r>
            <a:endParaRPr lang="en-US" sz="2200" dirty="0">
              <a:solidFill>
                <a:schemeClr val="bg1"/>
              </a:solidFill>
              <a:latin typeface="Arial"/>
              <a:cs typeface="Arial"/>
            </a:endParaRPr>
          </a:p>
        </p:txBody>
      </p:sp>
      <p:sp>
        <p:nvSpPr>
          <p:cNvPr id="46" name="TextBox 45"/>
          <p:cNvSpPr txBox="1"/>
          <p:nvPr/>
        </p:nvSpPr>
        <p:spPr>
          <a:xfrm>
            <a:off x="14928219" y="7851107"/>
            <a:ext cx="2634758" cy="769441"/>
          </a:xfrm>
          <a:prstGeom prst="rect">
            <a:avLst/>
          </a:prstGeom>
          <a:noFill/>
        </p:spPr>
        <p:txBody>
          <a:bodyPr wrap="square" rtlCol="0">
            <a:spAutoFit/>
          </a:bodyPr>
          <a:lstStyle/>
          <a:p>
            <a:pPr algn="ctr"/>
            <a:r>
              <a:rPr lang="en-US" sz="2200" dirty="0" smtClean="0">
                <a:solidFill>
                  <a:schemeClr val="bg1"/>
                </a:solidFill>
                <a:latin typeface="Arial"/>
                <a:cs typeface="Arial"/>
              </a:rPr>
              <a:t>Case study: family planning (13 min)</a:t>
            </a:r>
            <a:endParaRPr lang="en-US" sz="2200" dirty="0">
              <a:solidFill>
                <a:schemeClr val="bg1"/>
              </a:solidFill>
              <a:latin typeface="Arial"/>
              <a:cs typeface="Arial"/>
            </a:endParaRPr>
          </a:p>
        </p:txBody>
      </p:sp>
      <p:sp>
        <p:nvSpPr>
          <p:cNvPr id="49" name="TextBox 48"/>
          <p:cNvSpPr txBox="1"/>
          <p:nvPr/>
        </p:nvSpPr>
        <p:spPr>
          <a:xfrm>
            <a:off x="498082" y="266568"/>
            <a:ext cx="4851408" cy="1569660"/>
          </a:xfrm>
          <a:prstGeom prst="rect">
            <a:avLst/>
          </a:prstGeom>
          <a:noFill/>
        </p:spPr>
        <p:txBody>
          <a:bodyPr wrap="none" rtlCol="0">
            <a:spAutoFit/>
          </a:bodyPr>
          <a:lstStyle/>
          <a:p>
            <a:r>
              <a:rPr lang="en-US" sz="3200" b="1" dirty="0" smtClean="0">
                <a:solidFill>
                  <a:srgbClr val="1B2E45"/>
                </a:solidFill>
                <a:latin typeface="Rockwell"/>
                <a:cs typeface="Rockwell"/>
              </a:rPr>
              <a:t>Basic Genetics </a:t>
            </a:r>
            <a:br>
              <a:rPr lang="en-US" sz="3200" b="1" dirty="0" smtClean="0">
                <a:solidFill>
                  <a:srgbClr val="1B2E45"/>
                </a:solidFill>
                <a:latin typeface="Rockwell"/>
                <a:cs typeface="Rockwell"/>
              </a:rPr>
            </a:br>
            <a:r>
              <a:rPr lang="en-US" sz="3200" b="1" dirty="0" smtClean="0">
                <a:solidFill>
                  <a:srgbClr val="1B2E45"/>
                </a:solidFill>
                <a:latin typeface="Rockwell"/>
                <a:cs typeface="Rockwell"/>
              </a:rPr>
              <a:t>Refresher (OPTIONAL)</a:t>
            </a:r>
          </a:p>
          <a:p>
            <a:endParaRPr lang="en-US" sz="3200" b="1" dirty="0">
              <a:latin typeface="Rockwell"/>
              <a:cs typeface="Rockwell"/>
            </a:endParaRPr>
          </a:p>
        </p:txBody>
      </p:sp>
      <p:sp>
        <p:nvSpPr>
          <p:cNvPr id="50" name="TextBox 49"/>
          <p:cNvSpPr txBox="1"/>
          <p:nvPr/>
        </p:nvSpPr>
        <p:spPr>
          <a:xfrm>
            <a:off x="5273273" y="1482957"/>
            <a:ext cx="3967953" cy="584776"/>
          </a:xfrm>
          <a:prstGeom prst="rect">
            <a:avLst/>
          </a:prstGeom>
          <a:noFill/>
        </p:spPr>
        <p:txBody>
          <a:bodyPr wrap="none" rtlCol="0">
            <a:spAutoFit/>
          </a:bodyPr>
          <a:lstStyle/>
          <a:p>
            <a:r>
              <a:rPr lang="en-US" sz="3200" b="1" dirty="0" smtClean="0">
                <a:solidFill>
                  <a:srgbClr val="1F6751"/>
                </a:solidFill>
                <a:latin typeface="Rockwell"/>
                <a:cs typeface="Rockwell"/>
              </a:rPr>
              <a:t>Modern Genomics</a:t>
            </a:r>
            <a:endParaRPr lang="en-US" sz="3200" b="1" dirty="0">
              <a:solidFill>
                <a:srgbClr val="1F6751"/>
              </a:solidFill>
              <a:latin typeface="Rockwell"/>
              <a:cs typeface="Rockwell"/>
            </a:endParaRPr>
          </a:p>
        </p:txBody>
      </p:sp>
      <p:sp>
        <p:nvSpPr>
          <p:cNvPr id="51" name="TextBox 50"/>
          <p:cNvSpPr txBox="1"/>
          <p:nvPr/>
        </p:nvSpPr>
        <p:spPr>
          <a:xfrm>
            <a:off x="11165725" y="2595716"/>
            <a:ext cx="4900901" cy="1077218"/>
          </a:xfrm>
          <a:prstGeom prst="rect">
            <a:avLst/>
          </a:prstGeom>
          <a:noFill/>
        </p:spPr>
        <p:txBody>
          <a:bodyPr wrap="none" rtlCol="0">
            <a:spAutoFit/>
          </a:bodyPr>
          <a:lstStyle/>
          <a:p>
            <a:r>
              <a:rPr lang="en-US" sz="3200" b="1" dirty="0" smtClean="0">
                <a:solidFill>
                  <a:srgbClr val="C2222C"/>
                </a:solidFill>
                <a:latin typeface="Rockwell"/>
                <a:cs typeface="Rockwell"/>
              </a:rPr>
              <a:t>Commercial Genomics </a:t>
            </a:r>
            <a:br>
              <a:rPr lang="en-US" sz="3200" b="1" dirty="0" smtClean="0">
                <a:solidFill>
                  <a:srgbClr val="C2222C"/>
                </a:solidFill>
                <a:latin typeface="Rockwell"/>
                <a:cs typeface="Rockwell"/>
              </a:rPr>
            </a:br>
            <a:r>
              <a:rPr lang="en-US" sz="3200" b="1" dirty="0" smtClean="0">
                <a:solidFill>
                  <a:srgbClr val="C2222C"/>
                </a:solidFill>
                <a:latin typeface="Rockwell"/>
                <a:cs typeface="Rockwell"/>
              </a:rPr>
              <a:t>(OPTIONAL)</a:t>
            </a:r>
            <a:endParaRPr lang="en-US" sz="3200" b="1" dirty="0">
              <a:solidFill>
                <a:srgbClr val="C2222C"/>
              </a:solidFill>
              <a:latin typeface="Rockwell"/>
              <a:cs typeface="Rockwell"/>
            </a:endParaRPr>
          </a:p>
        </p:txBody>
      </p:sp>
      <p:sp>
        <p:nvSpPr>
          <p:cNvPr id="32" name="Rectangle 31"/>
          <p:cNvSpPr/>
          <p:nvPr/>
        </p:nvSpPr>
        <p:spPr>
          <a:xfrm>
            <a:off x="-1" y="9059608"/>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0" name="TextBox 39"/>
          <p:cNvSpPr txBox="1"/>
          <p:nvPr/>
        </p:nvSpPr>
        <p:spPr>
          <a:xfrm>
            <a:off x="752068"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Concept Map</a:t>
            </a:r>
            <a:endParaRPr lang="en-US" sz="4800" b="1" dirty="0">
              <a:solidFill>
                <a:schemeClr val="bg1"/>
              </a:solidFill>
              <a:latin typeface="Rockwell"/>
              <a:cs typeface="Rockwe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6"/>
            <a:ext cx="18288000" cy="10287000"/>
          </a:xfrm>
          <a:prstGeom prst="rect">
            <a:avLst/>
          </a:prstGeom>
        </p:spPr>
      </p:pic>
      <p:grpSp>
        <p:nvGrpSpPr>
          <p:cNvPr id="2" name="Group 1"/>
          <p:cNvGrpSpPr/>
          <p:nvPr/>
        </p:nvGrpSpPr>
        <p:grpSpPr>
          <a:xfrm>
            <a:off x="4783967" y="798022"/>
            <a:ext cx="9511404" cy="6599727"/>
            <a:chOff x="4720166" y="2467550"/>
            <a:chExt cx="7517813" cy="4930199"/>
          </a:xfrm>
        </p:grpSpPr>
        <p:sp>
          <p:nvSpPr>
            <p:cNvPr id="11" name="Freeform 10"/>
            <p:cNvSpPr/>
            <p:nvPr/>
          </p:nvSpPr>
          <p:spPr>
            <a:xfrm>
              <a:off x="4720166" y="5873749"/>
              <a:ext cx="1217083" cy="1524000"/>
            </a:xfrm>
            <a:custGeom>
              <a:avLst/>
              <a:gdLst>
                <a:gd name="connsiteX0" fmla="*/ 1111250 w 1111250"/>
                <a:gd name="connsiteY0" fmla="*/ 857250 h 1365250"/>
                <a:gd name="connsiteX1" fmla="*/ 0 w 1111250"/>
                <a:gd name="connsiteY1" fmla="*/ 1365250 h 1365250"/>
                <a:gd name="connsiteX2" fmla="*/ 1090083 w 1111250"/>
                <a:gd name="connsiteY2" fmla="*/ 0 h 1365250"/>
                <a:gd name="connsiteX3" fmla="*/ 1111250 w 1111250"/>
                <a:gd name="connsiteY3" fmla="*/ 857250 h 1365250"/>
              </a:gdLst>
              <a:ahLst/>
              <a:cxnLst>
                <a:cxn ang="0">
                  <a:pos x="connsiteX0" y="connsiteY0"/>
                </a:cxn>
                <a:cxn ang="0">
                  <a:pos x="connsiteX1" y="connsiteY1"/>
                </a:cxn>
                <a:cxn ang="0">
                  <a:pos x="connsiteX2" y="connsiteY2"/>
                </a:cxn>
                <a:cxn ang="0">
                  <a:pos x="connsiteX3" y="connsiteY3"/>
                </a:cxn>
              </a:cxnLst>
              <a:rect l="l" t="t" r="r" b="b"/>
              <a:pathLst>
                <a:path w="1111250" h="1365250">
                  <a:moveTo>
                    <a:pt x="1111250" y="857250"/>
                  </a:moveTo>
                  <a:lnTo>
                    <a:pt x="0" y="1365250"/>
                  </a:lnTo>
                  <a:lnTo>
                    <a:pt x="1090083" y="0"/>
                  </a:lnTo>
                  <a:lnTo>
                    <a:pt x="1111250" y="857250"/>
                  </a:lnTo>
                  <a:close/>
                </a:path>
              </a:pathLst>
            </a:cu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6" name="Picture 5" descr="Crow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85" y="2467550"/>
              <a:ext cx="5970494" cy="3980329"/>
            </a:xfrm>
            <a:prstGeom prst="rect">
              <a:avLst/>
            </a:prstGeom>
            <a:solidFill>
              <a:srgbClr val="000000">
                <a:shade val="95000"/>
              </a:srgbClr>
            </a:solidFill>
            <a:ln w="444500" cap="sq">
              <a:solidFill>
                <a:schemeClr val="bg1">
                  <a:lumMod val="50000"/>
                </a:schemeClr>
              </a:solidFill>
              <a:miter lim="800000"/>
            </a:ln>
            <a:effectLst>
              <a:outerShdw blurRad="254000" dist="190500" dir="2700000" sy="90000" algn="bl" rotWithShape="0">
                <a:srgbClr val="000000">
                  <a:alpha val="40000"/>
                </a:srgbClr>
              </a:outerShdw>
            </a:effectLst>
          </p:spPr>
        </p:pic>
      </p:grpSp>
      <p:pic>
        <p:nvPicPr>
          <p:cNvPr id="8" name="Picture 7" descr="Stompea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0008" y="3753405"/>
            <a:ext cx="7122903" cy="4745634"/>
          </a:xfrm>
          <a:prstGeom prst="rect">
            <a:avLst/>
          </a:prstGeom>
          <a:solidFill>
            <a:srgbClr val="000000">
              <a:shade val="95000"/>
            </a:srgbClr>
          </a:solidFill>
          <a:ln w="444500" cap="sq">
            <a:solidFill>
              <a:schemeClr val="bg1">
                <a:lumMod val="65000"/>
              </a:schemeClr>
            </a:solidFill>
            <a:miter lim="800000"/>
          </a:ln>
          <a:effectLst>
            <a:outerShdw blurRad="180975" dist="139700" dir="2700000" algn="tl" rotWithShape="0">
              <a:prstClr val="black">
                <a:alpha val="29000"/>
              </a:prstClr>
            </a:outerShdw>
          </a:effectLst>
        </p:spPr>
      </p:pic>
      <p:grpSp>
        <p:nvGrpSpPr>
          <p:cNvPr id="3" name="Group 2"/>
          <p:cNvGrpSpPr/>
          <p:nvPr/>
        </p:nvGrpSpPr>
        <p:grpSpPr>
          <a:xfrm>
            <a:off x="-111125" y="2823393"/>
            <a:ext cx="6645719" cy="6645719"/>
            <a:chOff x="2048530" y="5748116"/>
            <a:chExt cx="3313497" cy="2981112"/>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8530" y="5748116"/>
              <a:ext cx="3313497" cy="2981112"/>
            </a:xfrm>
            <a:prstGeom prst="rect">
              <a:avLst/>
            </a:prstGeom>
            <a:effectLst>
              <a:outerShdw blurRad="127000" dist="101600" dir="2700000" algn="tl" rotWithShape="0">
                <a:prstClr val="black">
                  <a:alpha val="40000"/>
                </a:prstClr>
              </a:outerShdw>
            </a:effectLst>
          </p:spPr>
        </p:pic>
        <p:sp>
          <p:nvSpPr>
            <p:cNvPr id="13" name="TextBox 12"/>
            <p:cNvSpPr txBox="1"/>
            <p:nvPr/>
          </p:nvSpPr>
          <p:spPr>
            <a:xfrm>
              <a:off x="2445026" y="6752235"/>
              <a:ext cx="2910153" cy="483214"/>
            </a:xfrm>
            <a:prstGeom prst="rect">
              <a:avLst/>
            </a:prstGeom>
            <a:noFill/>
          </p:spPr>
          <p:txBody>
            <a:bodyPr wrap="none" rtlCol="0">
              <a:spAutoFit/>
            </a:bodyPr>
            <a:lstStyle/>
            <a:p>
              <a:r>
                <a:rPr lang="en-US" b="1" dirty="0" smtClean="0">
                  <a:solidFill>
                    <a:schemeClr val="bg1"/>
                  </a:solidFill>
                  <a:latin typeface="Rockwell"/>
                  <a:cs typeface="Rockwell"/>
                </a:rPr>
                <a:t>South Africa</a:t>
              </a:r>
              <a:br>
                <a:rPr lang="en-US" b="1" dirty="0" smtClean="0">
                  <a:solidFill>
                    <a:schemeClr val="bg1"/>
                  </a:solidFill>
                  <a:latin typeface="Rockwell"/>
                  <a:cs typeface="Rockwell"/>
                </a:rPr>
              </a:br>
              <a:r>
                <a:rPr lang="en-US" sz="2800" dirty="0" smtClean="0">
                  <a:solidFill>
                    <a:schemeClr val="bg1"/>
                  </a:solidFill>
                  <a:latin typeface="Rockwell"/>
                  <a:cs typeface="Rockwell"/>
                </a:rPr>
                <a:t>University of Johannesburg</a:t>
              </a:r>
              <a:endParaRPr lang="en-US" sz="2800" dirty="0">
                <a:solidFill>
                  <a:schemeClr val="bg1"/>
                </a:solidFill>
                <a:latin typeface="Rockwell"/>
                <a:cs typeface="Rockwell"/>
              </a:endParaRPr>
            </a:p>
          </p:txBody>
        </p:sp>
      </p:grpSp>
      <p:sp>
        <p:nvSpPr>
          <p:cNvPr id="14" name="Rectangle 13"/>
          <p:cNvSpPr/>
          <p:nvPr/>
        </p:nvSpPr>
        <p:spPr>
          <a:xfrm>
            <a:off x="-1" y="9076541"/>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5" name="TextBox 14"/>
          <p:cNvSpPr txBox="1"/>
          <p:nvPr/>
        </p:nvSpPr>
        <p:spPr>
          <a:xfrm>
            <a:off x="752068" y="9213888"/>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Scarcity</a:t>
            </a:r>
            <a:endParaRPr lang="en-US" sz="4800" b="1" dirty="0">
              <a:solidFill>
                <a:schemeClr val="bg1"/>
              </a:solidFill>
              <a:latin typeface="Rockwell"/>
              <a:cs typeface="Rockwell"/>
            </a:endParaRPr>
          </a:p>
        </p:txBody>
      </p:sp>
    </p:spTree>
    <p:extLst>
      <p:ext uri="{BB962C8B-B14F-4D97-AF65-F5344CB8AC3E}">
        <p14:creationId xmlns:p14="http://schemas.microsoft.com/office/powerpoint/2010/main" val="2571896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9076541"/>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752068" y="9213888"/>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Practice is Critical</a:t>
            </a:r>
            <a:endParaRPr lang="en-US" sz="4800" b="1" dirty="0">
              <a:solidFill>
                <a:schemeClr val="bg1"/>
              </a:solidFill>
              <a:latin typeface="Rockwell"/>
              <a:cs typeface="Rockwell"/>
            </a:endParaRPr>
          </a:p>
        </p:txBody>
      </p:sp>
      <p:sp>
        <p:nvSpPr>
          <p:cNvPr id="2" name="TextBox 1"/>
          <p:cNvSpPr txBox="1"/>
          <p:nvPr/>
        </p:nvSpPr>
        <p:spPr>
          <a:xfrm>
            <a:off x="786344" y="761156"/>
            <a:ext cx="14531965" cy="646331"/>
          </a:xfrm>
          <a:prstGeom prst="rect">
            <a:avLst/>
          </a:prstGeom>
          <a:noFill/>
        </p:spPr>
        <p:txBody>
          <a:bodyPr wrap="square"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772585" y="1433491"/>
            <a:ext cx="9980083" cy="646331"/>
          </a:xfrm>
          <a:prstGeom prst="rect">
            <a:avLst/>
          </a:prstGeom>
        </p:spPr>
        <p:txBody>
          <a:bodyPr wrap="square">
            <a:spAutoFit/>
          </a:bodyPr>
          <a:lstStyle/>
          <a:p>
            <a:r>
              <a:rPr lang="en-US" sz="1800" dirty="0" smtClean="0">
                <a:solidFill>
                  <a:srgbClr val="1B2E45"/>
                </a:solidFill>
                <a:latin typeface="Arial"/>
                <a:cs typeface="Arial"/>
              </a:rPr>
              <a:t>"</a:t>
            </a:r>
            <a:r>
              <a:rPr lang="en-US" sz="1800" dirty="0">
                <a:solidFill>
                  <a:srgbClr val="1B2E45"/>
                </a:solidFill>
                <a:latin typeface="Arial"/>
                <a:cs typeface="Arial"/>
              </a:rPr>
              <a:t>Retrieval Practice Produces More Learning than Elaborative Studying with Concept Mapping.</a:t>
            </a:r>
            <a:r>
              <a:rPr lang="en-US" sz="1800" i="1" dirty="0">
                <a:solidFill>
                  <a:srgbClr val="1B2E45"/>
                </a:solidFill>
                <a:latin typeface="Arial"/>
                <a:cs typeface="Arial"/>
              </a:rPr>
              <a:t>" </a:t>
            </a:r>
            <a:endParaRPr lang="en-US" sz="1800" i="1" dirty="0" smtClean="0">
              <a:solidFill>
                <a:srgbClr val="1B2E45"/>
              </a:solidFill>
              <a:latin typeface="Arial"/>
              <a:cs typeface="Arial"/>
            </a:endParaRPr>
          </a:p>
          <a:p>
            <a:r>
              <a:rPr lang="en-US" sz="1800" dirty="0" smtClean="0">
                <a:solidFill>
                  <a:srgbClr val="1B2E45"/>
                </a:solidFill>
                <a:latin typeface="Arial"/>
                <a:cs typeface="Arial"/>
              </a:rPr>
              <a:t>J</a:t>
            </a:r>
            <a:r>
              <a:rPr lang="en-US" sz="1800" dirty="0">
                <a:solidFill>
                  <a:srgbClr val="1B2E45"/>
                </a:solidFill>
                <a:latin typeface="Arial"/>
                <a:cs typeface="Arial"/>
              </a:rPr>
              <a:t>. </a:t>
            </a:r>
            <a:r>
              <a:rPr lang="en-US" sz="1800" dirty="0" err="1">
                <a:solidFill>
                  <a:srgbClr val="1B2E45"/>
                </a:solidFill>
                <a:latin typeface="Arial"/>
                <a:cs typeface="Arial"/>
              </a:rPr>
              <a:t>Karpicke</a:t>
            </a:r>
            <a:r>
              <a:rPr lang="en-US" sz="1800" dirty="0">
                <a:solidFill>
                  <a:srgbClr val="1B2E45"/>
                </a:solidFill>
                <a:latin typeface="Arial"/>
                <a:cs typeface="Arial"/>
              </a:rPr>
              <a:t>, </a:t>
            </a:r>
            <a:r>
              <a:rPr lang="en-US" sz="1800" i="1" dirty="0">
                <a:solidFill>
                  <a:srgbClr val="1B2E45"/>
                </a:solidFill>
                <a:latin typeface="Arial"/>
                <a:cs typeface="Arial"/>
              </a:rPr>
              <a:t>J. Blunt. </a:t>
            </a:r>
            <a:r>
              <a:rPr lang="en-US" sz="1800" i="1" dirty="0" smtClean="0">
                <a:solidFill>
                  <a:srgbClr val="1B2E45"/>
                </a:solidFill>
                <a:latin typeface="Arial"/>
                <a:cs typeface="Arial"/>
              </a:rPr>
              <a:t> Science</a:t>
            </a:r>
            <a:r>
              <a:rPr lang="en-US" sz="1800" dirty="0" smtClean="0">
                <a:solidFill>
                  <a:srgbClr val="1B2E45"/>
                </a:solidFill>
                <a:latin typeface="Arial"/>
                <a:cs typeface="Arial"/>
              </a:rPr>
              <a:t> (2011</a:t>
            </a:r>
            <a:r>
              <a:rPr lang="en-US" sz="1800" dirty="0">
                <a:solidFill>
                  <a:srgbClr val="1B2E45"/>
                </a:solidFill>
                <a:latin typeface="Arial"/>
                <a:cs typeface="Arial"/>
              </a:rPr>
              <a:t>).</a:t>
            </a:r>
          </a:p>
        </p:txBody>
      </p:sp>
      <p:grpSp>
        <p:nvGrpSpPr>
          <p:cNvPr id="49" name="Group 48"/>
          <p:cNvGrpSpPr/>
          <p:nvPr/>
        </p:nvGrpSpPr>
        <p:grpSpPr>
          <a:xfrm>
            <a:off x="3988340" y="-360477"/>
            <a:ext cx="8068106" cy="11631705"/>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1" y="7986173"/>
                <a:ext cx="1756833" cy="523220"/>
              </a:xfrm>
              <a:prstGeom prst="rect">
                <a:avLst/>
              </a:prstGeom>
              <a:noFill/>
            </p:spPr>
            <p:txBody>
              <a:bodyPr wrap="square" rtlCol="0">
                <a:spAutoFit/>
              </a:bodyPr>
              <a:lstStyle/>
              <a:p>
                <a:pPr algn="ctr"/>
                <a:r>
                  <a:rPr lang="en-US" sz="2800" dirty="0" smtClean="0">
                    <a:solidFill>
                      <a:srgbClr val="193353"/>
                    </a:solidFill>
                    <a:latin typeface="Arial"/>
                    <a:cs typeface="Arial"/>
                  </a:rPr>
                  <a:t>Study</a:t>
                </a:r>
                <a:endParaRPr lang="en-US" sz="2800" dirty="0">
                  <a:solidFill>
                    <a:srgbClr val="193353"/>
                  </a:solidFill>
                  <a:latin typeface="Arial"/>
                  <a:cs typeface="Arial"/>
                </a:endParaRP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3"/>
                  <a:ext cx="2413004" cy="954107"/>
                </a:xfrm>
                <a:prstGeom prst="rect">
                  <a:avLst/>
                </a:prstGeom>
                <a:noFill/>
              </p:spPr>
              <p:txBody>
                <a:bodyPr wrap="square" rtlCol="0">
                  <a:spAutoFit/>
                </a:bodyPr>
                <a:lstStyle/>
                <a:p>
                  <a:pPr algn="ctr"/>
                  <a:r>
                    <a:rPr lang="en-US" sz="2800" dirty="0" smtClean="0">
                      <a:solidFill>
                        <a:srgbClr val="193353"/>
                      </a:solidFill>
                      <a:latin typeface="Arial"/>
                      <a:cs typeface="Arial"/>
                    </a:rPr>
                    <a:t>Repeated Study</a:t>
                  </a:r>
                  <a:endParaRPr lang="en-US" sz="2800" dirty="0">
                    <a:solidFill>
                      <a:srgbClr val="193353"/>
                    </a:solidFill>
                    <a:latin typeface="Arial"/>
                    <a:cs typeface="Arial"/>
                  </a:endParaRPr>
                </a:p>
              </p:txBody>
            </p:sp>
            <p:sp>
              <p:nvSpPr>
                <p:cNvPr id="12" name="TextBox 11"/>
                <p:cNvSpPr txBox="1"/>
                <p:nvPr/>
              </p:nvSpPr>
              <p:spPr>
                <a:xfrm>
                  <a:off x="9546167" y="7989355"/>
                  <a:ext cx="2413004" cy="954107"/>
                </a:xfrm>
                <a:prstGeom prst="rect">
                  <a:avLst/>
                </a:prstGeom>
                <a:noFill/>
              </p:spPr>
              <p:txBody>
                <a:bodyPr wrap="square" rtlCol="0">
                  <a:spAutoFit/>
                </a:bodyPr>
                <a:lstStyle/>
                <a:p>
                  <a:pPr algn="ctr"/>
                  <a:r>
                    <a:rPr lang="en-US" sz="2800" dirty="0" smtClean="0">
                      <a:solidFill>
                        <a:srgbClr val="193353"/>
                      </a:solidFill>
                      <a:latin typeface="Arial"/>
                      <a:cs typeface="Arial"/>
                    </a:rPr>
                    <a:t>Retrieval</a:t>
                  </a:r>
                  <a:br>
                    <a:rPr lang="en-US" sz="2800" dirty="0" smtClean="0">
                      <a:solidFill>
                        <a:srgbClr val="193353"/>
                      </a:solidFill>
                      <a:latin typeface="Arial"/>
                      <a:cs typeface="Arial"/>
                    </a:rPr>
                  </a:br>
                  <a:r>
                    <a:rPr lang="en-US" sz="2800" dirty="0" smtClean="0">
                      <a:solidFill>
                        <a:srgbClr val="193353"/>
                      </a:solidFill>
                      <a:latin typeface="Arial"/>
                      <a:cs typeface="Arial"/>
                    </a:rPr>
                    <a:t>Practice</a:t>
                  </a:r>
                  <a:endParaRPr lang="en-US" sz="2800" dirty="0">
                    <a:solidFill>
                      <a:srgbClr val="193353"/>
                    </a:solidFill>
                    <a:latin typeface="Arial"/>
                    <a:cs typeface="Arial"/>
                  </a:endParaRP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416021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9059608"/>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TextBox 8"/>
          <p:cNvSpPr txBox="1"/>
          <p:nvPr/>
        </p:nvSpPr>
        <p:spPr>
          <a:xfrm>
            <a:off x="752068"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Interactive Video</a:t>
            </a:r>
            <a:endParaRPr lang="en-US" sz="4800" b="1" dirty="0">
              <a:solidFill>
                <a:schemeClr val="bg1"/>
              </a:solidFill>
              <a:latin typeface="Rockwell"/>
              <a:cs typeface="Rockwell"/>
            </a:endParaRP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8598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1" y="9059608"/>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TextBox 8"/>
          <p:cNvSpPr txBox="1"/>
          <p:nvPr/>
        </p:nvSpPr>
        <p:spPr>
          <a:xfrm>
            <a:off x="752068"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In-Depth Exercises</a:t>
            </a:r>
            <a:endParaRPr lang="en-US" sz="4800" b="1" dirty="0">
              <a:solidFill>
                <a:schemeClr val="bg1"/>
              </a:solidFill>
              <a:latin typeface="Rockwell"/>
              <a:cs typeface="Rockwell"/>
            </a:endParaRP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8598194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9076541"/>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Box 5"/>
          <p:cNvSpPr txBox="1"/>
          <p:nvPr/>
        </p:nvSpPr>
        <p:spPr>
          <a:xfrm>
            <a:off x="752068" y="9213888"/>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Open-Ended Work</a:t>
            </a:r>
            <a:endParaRPr lang="en-US" sz="4800" b="1" dirty="0">
              <a:solidFill>
                <a:schemeClr val="bg1"/>
              </a:solidFill>
              <a:latin typeface="Rockwell"/>
              <a:cs typeface="Rockwell"/>
            </a:endParaRPr>
          </a:p>
        </p:txBody>
      </p:sp>
      <p:sp>
        <p:nvSpPr>
          <p:cNvPr id="22" name="TextBox 21"/>
          <p:cNvSpPr txBox="1"/>
          <p:nvPr/>
        </p:nvSpPr>
        <p:spPr>
          <a:xfrm>
            <a:off x="86983" y="6719758"/>
            <a:ext cx="3693584" cy="646331"/>
          </a:xfrm>
          <a:prstGeom prst="rect">
            <a:avLst/>
          </a:prstGeom>
          <a:noFill/>
        </p:spPr>
        <p:txBody>
          <a:bodyPr wrap="square" rtlCol="0">
            <a:spAutoFit/>
          </a:bodyPr>
          <a:lstStyle/>
          <a:p>
            <a:pPr algn="r"/>
            <a:r>
              <a:rPr lang="en-US" dirty="0" smtClean="0">
                <a:solidFill>
                  <a:srgbClr val="193353"/>
                </a:solidFill>
                <a:latin typeface="Rockwell"/>
                <a:cs typeface="Rockwell"/>
              </a:rPr>
              <a:t>Peer Grade</a:t>
            </a:r>
            <a:endParaRPr lang="en-US" dirty="0">
              <a:solidFill>
                <a:srgbClr val="193353"/>
              </a:solidFill>
              <a:latin typeface="Rockwell"/>
              <a:cs typeface="Rockwell"/>
            </a:endParaRPr>
          </a:p>
        </p:txBody>
      </p:sp>
      <p:sp>
        <p:nvSpPr>
          <p:cNvPr id="24" name="TextBox 23"/>
          <p:cNvSpPr txBox="1"/>
          <p:nvPr/>
        </p:nvSpPr>
        <p:spPr>
          <a:xfrm>
            <a:off x="86983" y="7619342"/>
            <a:ext cx="3693584" cy="600164"/>
          </a:xfrm>
          <a:prstGeom prst="rect">
            <a:avLst/>
          </a:prstGeom>
          <a:noFill/>
        </p:spPr>
        <p:txBody>
          <a:bodyPr wrap="square" rtlCol="0">
            <a:spAutoFit/>
          </a:bodyPr>
          <a:lstStyle/>
          <a:p>
            <a:pPr algn="r">
              <a:lnSpc>
                <a:spcPct val="90000"/>
              </a:lnSpc>
            </a:pPr>
            <a:r>
              <a:rPr lang="en-US" dirty="0" smtClean="0">
                <a:solidFill>
                  <a:srgbClr val="193353"/>
                </a:solidFill>
                <a:latin typeface="Rockwell"/>
                <a:cs typeface="Rockwell"/>
              </a:rPr>
              <a:t>Self Grade</a:t>
            </a:r>
            <a:endParaRPr lang="en-US" dirty="0">
              <a:solidFill>
                <a:srgbClr val="193353"/>
              </a:solidFill>
              <a:latin typeface="Rockwell"/>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6334782" y="1978874"/>
          <a:ext cx="10427179" cy="6304464"/>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10436802" y="8366120"/>
            <a:ext cx="5027096" cy="523220"/>
          </a:xfrm>
          <a:prstGeom prst="rect">
            <a:avLst/>
          </a:prstGeom>
          <a:noFill/>
        </p:spPr>
        <p:txBody>
          <a:bodyPr wrap="square" rtlCol="0">
            <a:spAutoFit/>
          </a:bodyPr>
          <a:lstStyle/>
          <a:p>
            <a:r>
              <a:rPr lang="en-US" sz="2800" b="1" dirty="0" smtClean="0">
                <a:solidFill>
                  <a:srgbClr val="1B2E45"/>
                </a:solidFill>
                <a:latin typeface="Arial"/>
                <a:cs typeface="Arial"/>
              </a:rPr>
              <a:t>Teacher Grade</a:t>
            </a:r>
            <a:endParaRPr lang="en-US" sz="2800" b="1" dirty="0">
              <a:solidFill>
                <a:srgbClr val="1B2E45"/>
              </a:solidFill>
              <a:latin typeface="Arial"/>
              <a:cs typeface="Arial"/>
            </a:endParaRPr>
          </a:p>
        </p:txBody>
      </p:sp>
      <p:sp>
        <p:nvSpPr>
          <p:cNvPr id="33" name="TextBox 32"/>
          <p:cNvSpPr txBox="1"/>
          <p:nvPr/>
        </p:nvSpPr>
        <p:spPr>
          <a:xfrm rot="16200000">
            <a:off x="3304464" y="3775272"/>
            <a:ext cx="5027096" cy="523220"/>
          </a:xfrm>
          <a:prstGeom prst="rect">
            <a:avLst/>
          </a:prstGeom>
          <a:noFill/>
        </p:spPr>
        <p:txBody>
          <a:bodyPr wrap="square" rtlCol="0">
            <a:spAutoFit/>
          </a:bodyPr>
          <a:lstStyle/>
          <a:p>
            <a:r>
              <a:rPr lang="en-US" sz="2800" b="1" dirty="0" smtClean="0">
                <a:solidFill>
                  <a:srgbClr val="1B2E45"/>
                </a:solidFill>
                <a:latin typeface="Arial"/>
                <a:cs typeface="Arial"/>
              </a:rPr>
              <a:t>Student Grade</a:t>
            </a:r>
            <a:endParaRPr lang="en-US" sz="2800" b="1" dirty="0">
              <a:solidFill>
                <a:srgbClr val="1B2E45"/>
              </a:solidFill>
              <a:latin typeface="Arial"/>
              <a:cs typeface="Arial"/>
            </a:endParaRPr>
          </a:p>
        </p:txBody>
      </p:sp>
      <p:sp>
        <p:nvSpPr>
          <p:cNvPr id="10" name="Diamond 9"/>
          <p:cNvSpPr/>
          <p:nvPr/>
        </p:nvSpPr>
        <p:spPr>
          <a:xfrm>
            <a:off x="3780567" y="6824222"/>
            <a:ext cx="541867" cy="541867"/>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2" name="Rectangle 11"/>
          <p:cNvSpPr/>
          <p:nvPr/>
        </p:nvSpPr>
        <p:spPr>
          <a:xfrm>
            <a:off x="3833482" y="7640508"/>
            <a:ext cx="473502" cy="473502"/>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3" name="Rectangle 12"/>
          <p:cNvSpPr/>
          <p:nvPr/>
        </p:nvSpPr>
        <p:spPr>
          <a:xfrm>
            <a:off x="752068" y="1053337"/>
            <a:ext cx="9144000" cy="707886"/>
          </a:xfrm>
          <a:prstGeom prst="rect">
            <a:avLst/>
          </a:prstGeom>
        </p:spPr>
        <p:txBody>
          <a:bodyPr>
            <a:spAutoFit/>
          </a:bodyPr>
          <a:lstStyle/>
          <a:p>
            <a:r>
              <a:rPr lang="en-US" sz="2000" dirty="0" smtClean="0">
                <a:solidFill>
                  <a:srgbClr val="1B2E45"/>
                </a:solidFill>
                <a:latin typeface="Arial"/>
                <a:cs typeface="Arial"/>
              </a:rPr>
              <a:t>“</a:t>
            </a:r>
            <a:r>
              <a:rPr lang="en-US" sz="2000" dirty="0">
                <a:solidFill>
                  <a:srgbClr val="1B2E45"/>
                </a:solidFill>
                <a:latin typeface="Arial"/>
                <a:cs typeface="Arial"/>
              </a:rPr>
              <a:t>The Impact of Self-and Peer-Grading on Student Learning”</a:t>
            </a:r>
            <a:r>
              <a:rPr lang="en-US" sz="2000" dirty="0" smtClean="0">
                <a:solidFill>
                  <a:srgbClr val="1B2E45"/>
                </a:solidFill>
                <a:latin typeface="Arial"/>
                <a:cs typeface="Arial"/>
              </a:rPr>
              <a:t>.</a:t>
            </a:r>
            <a:br>
              <a:rPr lang="en-US" sz="2000" dirty="0" smtClean="0">
                <a:solidFill>
                  <a:srgbClr val="1B2E45"/>
                </a:solidFill>
                <a:latin typeface="Arial"/>
                <a:cs typeface="Arial"/>
              </a:rPr>
            </a:br>
            <a:r>
              <a:rPr lang="en-US" sz="2000" dirty="0" smtClean="0">
                <a:solidFill>
                  <a:srgbClr val="1B2E45"/>
                </a:solidFill>
                <a:latin typeface="Arial"/>
                <a:cs typeface="Arial"/>
              </a:rPr>
              <a:t> P. Sadler, E. Good. </a:t>
            </a:r>
            <a:r>
              <a:rPr lang="en-US" sz="2000" i="1" dirty="0" smtClean="0">
                <a:solidFill>
                  <a:srgbClr val="1B2E45"/>
                </a:solidFill>
                <a:latin typeface="Arial"/>
                <a:cs typeface="Arial"/>
              </a:rPr>
              <a:t>Educational </a:t>
            </a:r>
            <a:r>
              <a:rPr lang="en-US" sz="2000" i="1" dirty="0">
                <a:solidFill>
                  <a:srgbClr val="1B2E45"/>
                </a:solidFill>
                <a:latin typeface="Arial"/>
                <a:cs typeface="Arial"/>
              </a:rPr>
              <a:t>Assessment </a:t>
            </a:r>
            <a:r>
              <a:rPr lang="en-US" sz="2000" dirty="0">
                <a:solidFill>
                  <a:srgbClr val="1B2E45"/>
                </a:solidFill>
                <a:latin typeface="Arial"/>
                <a:cs typeface="Arial"/>
              </a:rPr>
              <a:t>(2006).</a:t>
            </a:r>
          </a:p>
        </p:txBody>
      </p:sp>
    </p:spTree>
    <p:extLst>
      <p:ext uri="{BB962C8B-B14F-4D97-AF65-F5344CB8AC3E}">
        <p14:creationId xmlns:p14="http://schemas.microsoft.com/office/powerpoint/2010/main" val="41176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uiExpand="1">
        <p:bldSub>
          <a:bldChart bld="series"/>
        </p:bldSub>
      </p:bldGraphic>
      <p:bldP spid="32" grpId="0"/>
      <p:bldP spid="33" grpId="0"/>
      <p:bldP spid="10" grpId="0" animBg="1"/>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5144306" y="-432806"/>
            <a:ext cx="18288000" cy="10287000"/>
          </a:xfrm>
          <a:prstGeom prst="rect">
            <a:avLst/>
          </a:prstGeom>
        </p:spPr>
      </p:pic>
      <p:pic>
        <p:nvPicPr>
          <p:cNvPr id="42" name="Picture 41"/>
          <p:cNvPicPr>
            <a:picLocks noChangeAspect="1"/>
          </p:cNvPicPr>
          <p:nvPr/>
        </p:nvPicPr>
        <p:blipFill>
          <a:blip r:embed="rId4"/>
          <a:stretch>
            <a:fillRect/>
          </a:stretch>
        </p:blipFill>
        <p:spPr>
          <a:xfrm>
            <a:off x="5144306" y="-432806"/>
            <a:ext cx="18288000" cy="10287000"/>
          </a:xfrm>
          <a:prstGeom prst="rect">
            <a:avLst/>
          </a:prstGeom>
        </p:spPr>
      </p:pic>
      <p:pic>
        <p:nvPicPr>
          <p:cNvPr id="35" name="Picture 34"/>
          <p:cNvPicPr>
            <a:picLocks noChangeAspect="1"/>
          </p:cNvPicPr>
          <p:nvPr/>
        </p:nvPicPr>
        <p:blipFill>
          <a:blip r:embed="rId5"/>
          <a:stretch>
            <a:fillRect/>
          </a:stretch>
        </p:blipFill>
        <p:spPr>
          <a:xfrm>
            <a:off x="5144306" y="-429898"/>
            <a:ext cx="18288000" cy="10287000"/>
          </a:xfrm>
          <a:prstGeom prst="rect">
            <a:avLst/>
          </a:prstGeom>
          <a:ln>
            <a:noFill/>
          </a:ln>
        </p:spPr>
      </p:pic>
      <p:sp>
        <p:nvSpPr>
          <p:cNvPr id="45" name="Rectangle 44"/>
          <p:cNvSpPr/>
          <p:nvPr/>
        </p:nvSpPr>
        <p:spPr>
          <a:xfrm>
            <a:off x="-1" y="9076541"/>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0" name="Picture 9" descr="GreenLin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592" y="1318262"/>
            <a:ext cx="12708731" cy="7148661"/>
          </a:xfrm>
          <a:prstGeom prst="rect">
            <a:avLst/>
          </a:prstGeom>
        </p:spPr>
      </p:pic>
      <p:pic>
        <p:nvPicPr>
          <p:cNvPr id="9" name="Picture 8" descr="BlueLin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207" y="2219382"/>
            <a:ext cx="12708731" cy="7148661"/>
          </a:xfrm>
          <a:prstGeom prst="rect">
            <a:avLst/>
          </a:prstGeom>
        </p:spPr>
      </p:pic>
      <p:pic>
        <p:nvPicPr>
          <p:cNvPr id="7" name="Picture 6" descr="RedLin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144" y="1832843"/>
            <a:ext cx="12708731" cy="7148661"/>
          </a:xfrm>
          <a:prstGeom prst="rect">
            <a:avLst/>
          </a:prstGeom>
        </p:spPr>
      </p:pic>
      <p:cxnSp>
        <p:nvCxnSpPr>
          <p:cNvPr id="15" name="Straight Connector 14"/>
          <p:cNvCxnSpPr/>
          <p:nvPr/>
        </p:nvCxnSpPr>
        <p:spPr>
          <a:xfrm flipH="1" flipV="1">
            <a:off x="2631072" y="2748565"/>
            <a:ext cx="1" cy="4206368"/>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7778212" y="836575"/>
            <a:ext cx="2917495" cy="3525674"/>
            <a:chOff x="7255127" y="1612900"/>
            <a:chExt cx="2917495" cy="3525674"/>
          </a:xfrm>
        </p:grpSpPr>
        <p:pic>
          <p:nvPicPr>
            <p:cNvPr id="6" name="Picture 5" descr="Labels_green.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0" y="2744384"/>
              <a:ext cx="1568058" cy="738664"/>
            </a:xfrm>
            <a:prstGeom prst="rect">
              <a:avLst/>
            </a:prstGeom>
            <a:noFill/>
          </p:spPr>
          <p:txBody>
            <a:bodyPr wrap="none" rtlCol="0">
              <a:spAutoFit/>
            </a:bodyPr>
            <a:lstStyle/>
            <a:p>
              <a:r>
                <a:rPr lang="en-US" sz="2100" b="1" dirty="0" smtClean="0">
                  <a:solidFill>
                    <a:schemeClr val="bg1"/>
                  </a:solidFill>
                  <a:latin typeface="Rockwell"/>
                  <a:cs typeface="Rockwell"/>
                </a:rPr>
                <a:t>Individual</a:t>
              </a:r>
            </a:p>
            <a:p>
              <a:r>
                <a:rPr lang="en-US" sz="2100" b="1" dirty="0" smtClean="0">
                  <a:solidFill>
                    <a:schemeClr val="bg1"/>
                  </a:solidFill>
                  <a:latin typeface="Rockwell"/>
                  <a:cs typeface="Rockwell"/>
                </a:rPr>
                <a:t>Tutoring</a:t>
              </a:r>
              <a:endParaRPr lang="en-US" sz="2100" b="1" dirty="0">
                <a:solidFill>
                  <a:schemeClr val="bg1"/>
                </a:solidFill>
                <a:latin typeface="Rockwell"/>
                <a:cs typeface="Rockwell"/>
              </a:endParaRPr>
            </a:p>
          </p:txBody>
        </p:sp>
      </p:grpSp>
      <p:grpSp>
        <p:nvGrpSpPr>
          <p:cNvPr id="34" name="Group 33"/>
          <p:cNvGrpSpPr/>
          <p:nvPr/>
        </p:nvGrpSpPr>
        <p:grpSpPr>
          <a:xfrm>
            <a:off x="870599" y="4271146"/>
            <a:ext cx="3197506" cy="3197506"/>
            <a:chOff x="347514" y="5047471"/>
            <a:chExt cx="3197506" cy="3197506"/>
          </a:xfrm>
        </p:grpSpPr>
        <p:pic>
          <p:nvPicPr>
            <p:cNvPr id="12" name="Picture 11" descr="Labels_LightBlu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3" y="6200258"/>
              <a:ext cx="1200738" cy="415498"/>
            </a:xfrm>
            <a:prstGeom prst="rect">
              <a:avLst/>
            </a:prstGeom>
            <a:noFill/>
          </p:spPr>
          <p:txBody>
            <a:bodyPr wrap="none" rtlCol="0">
              <a:spAutoFit/>
            </a:bodyPr>
            <a:lstStyle/>
            <a:p>
              <a:r>
                <a:rPr lang="en-US" sz="2100" b="1" dirty="0" smtClean="0">
                  <a:solidFill>
                    <a:schemeClr val="bg1"/>
                  </a:solidFill>
                  <a:latin typeface="Rockwell"/>
                  <a:cs typeface="Rockwell"/>
                </a:rPr>
                <a:t>Lecture</a:t>
              </a:r>
              <a:endParaRPr lang="en-US" sz="2100" b="1" dirty="0">
                <a:solidFill>
                  <a:schemeClr val="bg1"/>
                </a:solidFill>
                <a:latin typeface="Rockwell"/>
                <a:cs typeface="Rockwell"/>
              </a:endParaRPr>
            </a:p>
          </p:txBody>
        </p:sp>
      </p:grpSp>
      <p:sp>
        <p:nvSpPr>
          <p:cNvPr id="11" name="Rectangle 10"/>
          <p:cNvSpPr/>
          <p:nvPr/>
        </p:nvSpPr>
        <p:spPr>
          <a:xfrm>
            <a:off x="2620610" y="6954932"/>
            <a:ext cx="6746883" cy="15349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32" name="Group 31"/>
          <p:cNvGrpSpPr/>
          <p:nvPr/>
        </p:nvGrpSpPr>
        <p:grpSpPr>
          <a:xfrm>
            <a:off x="3089772" y="1973713"/>
            <a:ext cx="3896186" cy="3896186"/>
            <a:chOff x="2566687" y="2750038"/>
            <a:chExt cx="3896186" cy="3896186"/>
          </a:xfrm>
        </p:grpSpPr>
        <p:pic>
          <p:nvPicPr>
            <p:cNvPr id="13" name="Picture 12" descr="Labels_Red.a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7"/>
              <a:ext cx="2590654" cy="415498"/>
            </a:xfrm>
            <a:prstGeom prst="rect">
              <a:avLst/>
            </a:prstGeom>
            <a:noFill/>
          </p:spPr>
          <p:txBody>
            <a:bodyPr wrap="none" rtlCol="0">
              <a:spAutoFit/>
            </a:bodyPr>
            <a:lstStyle/>
            <a:p>
              <a:r>
                <a:rPr lang="en-US" sz="2100" b="1" dirty="0" smtClean="0">
                  <a:solidFill>
                    <a:schemeClr val="bg1"/>
                  </a:solidFill>
                  <a:latin typeface="Rockwell"/>
                  <a:cs typeface="Rockwell"/>
                </a:rPr>
                <a:t>Mastery Learning</a:t>
              </a:r>
              <a:endParaRPr lang="en-US" sz="2100" b="1" dirty="0">
                <a:solidFill>
                  <a:schemeClr val="bg1"/>
                </a:solidFill>
                <a:latin typeface="Rockwell"/>
                <a:cs typeface="Rockwell"/>
              </a:endParaRPr>
            </a:p>
          </p:txBody>
        </p:sp>
      </p:grpSp>
      <p:sp>
        <p:nvSpPr>
          <p:cNvPr id="5" name="TextBox 4"/>
          <p:cNvSpPr txBox="1"/>
          <p:nvPr/>
        </p:nvSpPr>
        <p:spPr>
          <a:xfrm>
            <a:off x="4068105" y="7139347"/>
            <a:ext cx="3497736" cy="523220"/>
          </a:xfrm>
          <a:prstGeom prst="rect">
            <a:avLst/>
          </a:prstGeom>
          <a:noFill/>
        </p:spPr>
        <p:txBody>
          <a:bodyPr wrap="square" rtlCol="0">
            <a:spAutoFit/>
          </a:bodyPr>
          <a:lstStyle/>
          <a:p>
            <a:r>
              <a:rPr lang="en-US" sz="2800" b="1" dirty="0" smtClean="0">
                <a:solidFill>
                  <a:srgbClr val="193353"/>
                </a:solidFill>
                <a:latin typeface="Arial"/>
                <a:cs typeface="Arial"/>
              </a:rPr>
              <a:t>Achievement Score</a:t>
            </a:r>
            <a:endParaRPr lang="en-US" sz="2800" b="1" dirty="0">
              <a:solidFill>
                <a:srgbClr val="193353"/>
              </a:solidFill>
              <a:latin typeface="Arial"/>
              <a:cs typeface="Arial"/>
            </a:endParaRPr>
          </a:p>
        </p:txBody>
      </p:sp>
      <p:sp>
        <p:nvSpPr>
          <p:cNvPr id="44" name="TextBox 43"/>
          <p:cNvSpPr txBox="1"/>
          <p:nvPr/>
        </p:nvSpPr>
        <p:spPr>
          <a:xfrm>
            <a:off x="752068" y="9213888"/>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The 2 Sigma Problem</a:t>
            </a:r>
            <a:endParaRPr lang="en-US" sz="4800" b="1" dirty="0">
              <a:solidFill>
                <a:schemeClr val="bg1"/>
              </a:solidFill>
              <a:latin typeface="Rockwell"/>
              <a:cs typeface="Rockwell"/>
            </a:endParaRPr>
          </a:p>
        </p:txBody>
      </p:sp>
      <p:sp>
        <p:nvSpPr>
          <p:cNvPr id="28" name="Rectangle 27"/>
          <p:cNvSpPr/>
          <p:nvPr/>
        </p:nvSpPr>
        <p:spPr>
          <a:xfrm>
            <a:off x="2495958" y="8030092"/>
            <a:ext cx="10058223" cy="707886"/>
          </a:xfrm>
          <a:prstGeom prst="rect">
            <a:avLst/>
          </a:prstGeom>
        </p:spPr>
        <p:txBody>
          <a:bodyPr wrap="square">
            <a:spAutoFit/>
          </a:bodyPr>
          <a:lstStyle/>
          <a:p>
            <a:r>
              <a:rPr lang="en-US" sz="2000" dirty="0" smtClean="0">
                <a:solidFill>
                  <a:srgbClr val="1B2E45"/>
                </a:solidFill>
                <a:latin typeface="Arial"/>
                <a:cs typeface="Arial"/>
              </a:rPr>
              <a:t>"The </a:t>
            </a:r>
            <a:r>
              <a:rPr lang="en-US" sz="2000" dirty="0">
                <a:solidFill>
                  <a:srgbClr val="1B2E45"/>
                </a:solidFill>
                <a:latin typeface="Arial"/>
                <a:cs typeface="Arial"/>
              </a:rPr>
              <a:t>2 Sigma Problem: The Search for Methods of Group Instruction as Effective as One-to-One Tutoring.</a:t>
            </a:r>
            <a:r>
              <a:rPr lang="en-US" sz="2000" i="1" dirty="0">
                <a:solidFill>
                  <a:srgbClr val="1B2E45"/>
                </a:solidFill>
                <a:latin typeface="Arial"/>
                <a:cs typeface="Arial"/>
              </a:rPr>
              <a:t>" </a:t>
            </a:r>
            <a:r>
              <a:rPr lang="en-US" sz="2000" i="1" dirty="0" smtClean="0">
                <a:solidFill>
                  <a:srgbClr val="1B2E45"/>
                </a:solidFill>
                <a:latin typeface="Arial"/>
                <a:cs typeface="Arial"/>
              </a:rPr>
              <a:t> B. Bloom, Educational </a:t>
            </a:r>
            <a:r>
              <a:rPr lang="en-US" sz="2000" i="1" dirty="0">
                <a:solidFill>
                  <a:srgbClr val="1B2E45"/>
                </a:solidFill>
                <a:latin typeface="Arial"/>
                <a:cs typeface="Arial"/>
              </a:rPr>
              <a:t>Researcher </a:t>
            </a:r>
            <a:r>
              <a:rPr lang="en-US" sz="2000" dirty="0" smtClean="0">
                <a:solidFill>
                  <a:srgbClr val="1B2E45"/>
                </a:solidFill>
                <a:latin typeface="Arial"/>
                <a:cs typeface="Arial"/>
              </a:rPr>
              <a:t>(1984</a:t>
            </a:r>
            <a:r>
              <a:rPr lang="en-US" sz="2000" dirty="0">
                <a:solidFill>
                  <a:srgbClr val="1B2E45"/>
                </a:solidFill>
                <a:latin typeface="Arial"/>
                <a:cs typeface="Arial"/>
              </a:rPr>
              <a:t>).</a:t>
            </a:r>
          </a:p>
        </p:txBody>
      </p:sp>
    </p:spTree>
    <p:extLst>
      <p:ext uri="{BB962C8B-B14F-4D97-AF65-F5344CB8AC3E}">
        <p14:creationId xmlns:p14="http://schemas.microsoft.com/office/powerpoint/2010/main" val="27834383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3"/>
          <a:srcRect l="6676" t="3597" b="5461"/>
          <a:stretch>
            <a:fillRect/>
          </a:stretch>
        </p:blipFill>
        <p:spPr>
          <a:xfrm>
            <a:off x="5917066" y="837011"/>
            <a:ext cx="7964670" cy="7620398"/>
          </a:xfrm>
          <a:prstGeom prst="rect">
            <a:avLst/>
          </a:prstGeom>
        </p:spPr>
      </p:pic>
      <p:sp>
        <p:nvSpPr>
          <p:cNvPr id="7" name="Rectangle 6"/>
          <p:cNvSpPr/>
          <p:nvPr/>
        </p:nvSpPr>
        <p:spPr>
          <a:xfrm>
            <a:off x="0" y="9059608"/>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752069" y="9196955"/>
            <a:ext cx="10950746" cy="830997"/>
          </a:xfrm>
          <a:prstGeom prst="rect">
            <a:avLst/>
          </a:prstGeom>
          <a:noFill/>
        </p:spPr>
        <p:txBody>
          <a:bodyPr wrap="square" rtlCol="0">
            <a:spAutoFit/>
          </a:bodyPr>
          <a:lstStyle/>
          <a:p>
            <a:r>
              <a:rPr lang="en-US" sz="4800" b="1" dirty="0" smtClean="0">
                <a:solidFill>
                  <a:schemeClr val="bg1"/>
                </a:solidFill>
                <a:latin typeface="Rockwell"/>
                <a:cs typeface="Rockwell"/>
              </a:rPr>
              <a:t>New Window into Human Learning</a:t>
            </a:r>
            <a:endParaRPr lang="en-US" sz="4800" b="1" dirty="0">
              <a:solidFill>
                <a:schemeClr val="bg1"/>
              </a:solidFill>
              <a:latin typeface="Rockwell"/>
              <a:cs typeface="Rockwell"/>
            </a:endParaRPr>
          </a:p>
        </p:txBody>
      </p:sp>
      <p:cxnSp>
        <p:nvCxnSpPr>
          <p:cNvPr id="10" name="Straight Connector 9"/>
          <p:cNvCxnSpPr/>
          <p:nvPr/>
        </p:nvCxnSpPr>
        <p:spPr>
          <a:xfrm>
            <a:off x="5917066" y="8457409"/>
            <a:ext cx="7964670" cy="1588"/>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2089615" y="4654071"/>
            <a:ext cx="7644510" cy="10391"/>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5-Point Star 8"/>
          <p:cNvSpPr/>
          <p:nvPr/>
        </p:nvSpPr>
        <p:spPr>
          <a:xfrm>
            <a:off x="7098624" y="692633"/>
            <a:ext cx="1804737" cy="1761808"/>
          </a:xfrm>
          <a:prstGeom prst="star5">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54446" y="3031957"/>
            <a:ext cx="4675382" cy="1754326"/>
          </a:xfrm>
          <a:prstGeom prst="rect">
            <a:avLst/>
          </a:prstGeom>
          <a:noFill/>
        </p:spPr>
        <p:txBody>
          <a:bodyPr wrap="none" rtlCol="0">
            <a:spAutoFit/>
          </a:bodyPr>
          <a:lstStyle/>
          <a:p>
            <a:r>
              <a:rPr lang="en-US" dirty="0" smtClean="0"/>
              <a:t>Answers submitted for </a:t>
            </a:r>
          </a:p>
          <a:p>
            <a:r>
              <a:rPr lang="en-US" dirty="0" smtClean="0"/>
              <a:t>ML-class programming</a:t>
            </a:r>
          </a:p>
          <a:p>
            <a:r>
              <a:rPr lang="en-US" dirty="0" smtClean="0"/>
              <a:t>assignment</a:t>
            </a:r>
          </a:p>
        </p:txBody>
      </p:sp>
    </p:spTree>
    <p:extLst>
      <p:ext uri="{BB962C8B-B14F-4D97-AF65-F5344CB8AC3E}">
        <p14:creationId xmlns:p14="http://schemas.microsoft.com/office/powerpoint/2010/main" val="1480918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riesParticipate_Out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2" y="376766"/>
            <a:ext cx="18288000" cy="10287000"/>
          </a:xfrm>
          <a:prstGeom prst="rect">
            <a:avLst/>
          </a:prstGeom>
        </p:spPr>
      </p:pic>
      <p:sp>
        <p:nvSpPr>
          <p:cNvPr id="3" name="Rectangle 2"/>
          <p:cNvSpPr/>
          <p:nvPr/>
        </p:nvSpPr>
        <p:spPr>
          <a:xfrm>
            <a:off x="0" y="9059608"/>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 name="TextBox 3"/>
          <p:cNvSpPr txBox="1"/>
          <p:nvPr/>
        </p:nvSpPr>
        <p:spPr>
          <a:xfrm>
            <a:off x="752069" y="9196955"/>
            <a:ext cx="10950746" cy="830997"/>
          </a:xfrm>
          <a:prstGeom prst="rect">
            <a:avLst/>
          </a:prstGeom>
          <a:noFill/>
        </p:spPr>
        <p:txBody>
          <a:bodyPr wrap="square" rtlCol="0">
            <a:spAutoFit/>
          </a:bodyPr>
          <a:lstStyle/>
          <a:p>
            <a:r>
              <a:rPr lang="en-US" sz="4800" b="1" dirty="0" smtClean="0">
                <a:solidFill>
                  <a:schemeClr val="bg1"/>
                </a:solidFill>
                <a:latin typeface="Rockwell"/>
                <a:cs typeface="Rockwell"/>
              </a:rPr>
              <a:t>Global Community</a:t>
            </a:r>
            <a:endParaRPr lang="en-US" sz="4800" b="1" dirty="0">
              <a:solidFill>
                <a:schemeClr val="bg1"/>
              </a:solidFill>
              <a:latin typeface="Rockwell"/>
              <a:cs typeface="Rockwell"/>
            </a:endParaRPr>
          </a:p>
        </p:txBody>
      </p:sp>
    </p:spTree>
    <p:extLst>
      <p:ext uri="{BB962C8B-B14F-4D97-AF65-F5344CB8AC3E}">
        <p14:creationId xmlns:p14="http://schemas.microsoft.com/office/powerpoint/2010/main" val="315766485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22282" y="0"/>
            <a:ext cx="18288000" cy="102870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1" name="Rectangle 10"/>
          <p:cNvSpPr/>
          <p:nvPr/>
        </p:nvSpPr>
        <p:spPr>
          <a:xfrm>
            <a:off x="1725" y="2432502"/>
            <a:ext cx="18288000" cy="534219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vv</a:t>
            </a:r>
            <a:endParaRPr lang="en-US" dirty="0">
              <a:latin typeface="Arial"/>
            </a:endParaRPr>
          </a:p>
        </p:txBody>
      </p:sp>
      <p:pic>
        <p:nvPicPr>
          <p:cNvPr id="7" name="Picture 6" descr="QuoteMan.jpg"/>
          <p:cNvPicPr>
            <a:picLocks noChangeAspect="1"/>
          </p:cNvPicPr>
          <p:nvPr/>
        </p:nvPicPr>
        <p:blipFill>
          <a:blip r:embed="rId2"/>
          <a:stretch>
            <a:fillRect/>
          </a:stretch>
        </p:blipFill>
        <p:spPr>
          <a:xfrm>
            <a:off x="640311" y="3107950"/>
            <a:ext cx="4013200" cy="4064000"/>
          </a:xfrm>
          <a:prstGeom prst="rect">
            <a:avLst/>
          </a:prstGeom>
        </p:spPr>
      </p:pic>
      <p:pic>
        <p:nvPicPr>
          <p:cNvPr id="12" name="Picture 11"/>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3422959" y="1850199"/>
            <a:ext cx="5525576" cy="3196167"/>
          </a:xfrm>
          <a:prstGeom prst="rect">
            <a:avLst/>
          </a:prstGeom>
        </p:spPr>
      </p:pic>
      <p:pic>
        <p:nvPicPr>
          <p:cNvPr id="13" name="Picture 12"/>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flipH="1">
            <a:off x="12575028" y="4645362"/>
            <a:ext cx="5525576" cy="3196167"/>
          </a:xfrm>
          <a:prstGeom prst="rect">
            <a:avLst/>
          </a:prstGeom>
        </p:spPr>
      </p:pic>
      <p:sp>
        <p:nvSpPr>
          <p:cNvPr id="8" name="TextBox 7"/>
          <p:cNvSpPr txBox="1"/>
          <p:nvPr/>
        </p:nvSpPr>
        <p:spPr>
          <a:xfrm>
            <a:off x="5650979" y="3519966"/>
            <a:ext cx="12948969" cy="3785652"/>
          </a:xfrm>
          <a:prstGeom prst="rect">
            <a:avLst/>
          </a:prstGeom>
          <a:noFill/>
        </p:spPr>
        <p:txBody>
          <a:bodyPr wrap="square" rtlCol="0">
            <a:spAutoFit/>
          </a:bodyPr>
          <a:lstStyle/>
          <a:p>
            <a:pPr>
              <a:spcAft>
                <a:spcPts val="1800"/>
              </a:spcAft>
            </a:pPr>
            <a:r>
              <a:rPr lang="en-US" sz="4000" b="1" dirty="0" smtClean="0">
                <a:solidFill>
                  <a:srgbClr val="1B2E45"/>
                </a:solidFill>
                <a:latin typeface="Rockwell"/>
                <a:cs typeface="Rockwell"/>
              </a:rPr>
              <a:t>Fellow students on these forums really </a:t>
            </a:r>
            <a:br>
              <a:rPr lang="en-US" sz="4000" b="1" dirty="0" smtClean="0">
                <a:solidFill>
                  <a:srgbClr val="1B2E45"/>
                </a:solidFill>
                <a:latin typeface="Rockwell"/>
                <a:cs typeface="Rockwell"/>
              </a:rPr>
            </a:br>
            <a:r>
              <a:rPr lang="en-US" sz="4000" b="1" dirty="0" smtClean="0">
                <a:solidFill>
                  <a:srgbClr val="1B2E45"/>
                </a:solidFill>
                <a:latin typeface="Rockwell"/>
                <a:cs typeface="Rockwell"/>
              </a:rPr>
              <a:t>gave the sense that I wasn't just sitting in my </a:t>
            </a:r>
            <a:br>
              <a:rPr lang="en-US" sz="4000" b="1" dirty="0" smtClean="0">
                <a:solidFill>
                  <a:srgbClr val="1B2E45"/>
                </a:solidFill>
                <a:latin typeface="Rockwell"/>
                <a:cs typeface="Rockwell"/>
              </a:rPr>
            </a:br>
            <a:r>
              <a:rPr lang="en-US" sz="4000" b="1" dirty="0" smtClean="0">
                <a:solidFill>
                  <a:srgbClr val="1B2E45"/>
                </a:solidFill>
                <a:latin typeface="Rockwell"/>
                <a:cs typeface="Rockwell"/>
              </a:rPr>
              <a:t>office working on it by myself. The spirit of cooperation and information sharing has </a:t>
            </a:r>
            <a:br>
              <a:rPr lang="en-US" sz="4000" b="1" dirty="0" smtClean="0">
                <a:solidFill>
                  <a:srgbClr val="1B2E45"/>
                </a:solidFill>
                <a:latin typeface="Rockwell"/>
                <a:cs typeface="Rockwell"/>
              </a:rPr>
            </a:br>
            <a:r>
              <a:rPr lang="en-US" sz="4000" b="1" dirty="0" smtClean="0">
                <a:solidFill>
                  <a:srgbClr val="1B2E45"/>
                </a:solidFill>
                <a:latin typeface="Rockwell"/>
                <a:cs typeface="Rockwell"/>
              </a:rPr>
              <a:t>been far more than any “non-virtual” </a:t>
            </a:r>
            <a:br>
              <a:rPr lang="en-US" sz="4000" b="1" dirty="0" smtClean="0">
                <a:solidFill>
                  <a:srgbClr val="1B2E45"/>
                </a:solidFill>
                <a:latin typeface="Rockwell"/>
                <a:cs typeface="Rockwell"/>
              </a:rPr>
            </a:br>
            <a:r>
              <a:rPr lang="en-US" sz="4000" b="1" dirty="0" smtClean="0">
                <a:solidFill>
                  <a:srgbClr val="1B2E45"/>
                </a:solidFill>
                <a:latin typeface="Rockwell"/>
                <a:cs typeface="Rockwell"/>
              </a:rPr>
              <a:t>course I ever took.       </a:t>
            </a:r>
            <a:r>
              <a:rPr lang="en-US" sz="4000" i="1" dirty="0" smtClean="0">
                <a:solidFill>
                  <a:srgbClr val="1B2E45"/>
                </a:solidFill>
                <a:latin typeface="Rockwell"/>
                <a:cs typeface="Rockwell"/>
              </a:rPr>
              <a:t>(</a:t>
            </a:r>
            <a:r>
              <a:rPr lang="en-US" sz="4000" i="1" dirty="0" err="1" smtClean="0">
                <a:solidFill>
                  <a:srgbClr val="1B2E45"/>
                </a:solidFill>
                <a:latin typeface="Rockwell"/>
                <a:cs typeface="Rockwell"/>
              </a:rPr>
              <a:t>Sanjaya</a:t>
            </a:r>
            <a:r>
              <a:rPr lang="en-US" sz="4000" i="1" dirty="0" smtClean="0">
                <a:solidFill>
                  <a:srgbClr val="1B2E45"/>
                </a:solidFill>
                <a:latin typeface="Rockwell"/>
                <a:cs typeface="Rockwell"/>
              </a:rPr>
              <a:t> Kumar)</a:t>
            </a:r>
            <a:endParaRPr lang="en-US" sz="4000" i="1" dirty="0">
              <a:solidFill>
                <a:srgbClr val="1B2E45"/>
              </a:solidFill>
              <a:effectLst>
                <a:outerShdw blurRad="50800" dist="38100" dir="2700000" algn="tl" rotWithShape="0">
                  <a:prstClr val="black">
                    <a:alpha val="40000"/>
                  </a:prstClr>
                </a:outerShdw>
              </a:effectLst>
              <a:latin typeface="Rockwell"/>
              <a:cs typeface="Rockwell"/>
            </a:endParaRPr>
          </a:p>
        </p:txBody>
      </p:sp>
      <p:sp>
        <p:nvSpPr>
          <p:cNvPr id="14" name="Rectangle 13"/>
          <p:cNvSpPr/>
          <p:nvPr/>
        </p:nvSpPr>
        <p:spPr>
          <a:xfrm>
            <a:off x="-1" y="7774695"/>
            <a:ext cx="18406533" cy="287508"/>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5" name="Rectangle 14"/>
          <p:cNvSpPr/>
          <p:nvPr/>
        </p:nvSpPr>
        <p:spPr>
          <a:xfrm>
            <a:off x="-1" y="2288748"/>
            <a:ext cx="18406533" cy="287508"/>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417393687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a:stretch>
            <a:fillRect/>
          </a:stretch>
        </p:blipFill>
        <p:spPr>
          <a:xfrm>
            <a:off x="0" y="0"/>
            <a:ext cx="18288000" cy="10287000"/>
          </a:xfrm>
          <a:prstGeom prst="rect">
            <a:avLst/>
          </a:prstGeom>
        </p:spPr>
      </p:pic>
      <p:sp>
        <p:nvSpPr>
          <p:cNvPr id="5" name="Rectangle 4"/>
          <p:cNvSpPr/>
          <p:nvPr/>
        </p:nvSpPr>
        <p:spPr>
          <a:xfrm>
            <a:off x="-1" y="9076541"/>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Box 5"/>
          <p:cNvSpPr txBox="1"/>
          <p:nvPr/>
        </p:nvSpPr>
        <p:spPr>
          <a:xfrm>
            <a:off x="752068" y="9213888"/>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Student Study Groups</a:t>
            </a:r>
            <a:endParaRPr lang="en-US" sz="4800" b="1" dirty="0">
              <a:solidFill>
                <a:schemeClr val="bg1"/>
              </a:solidFill>
              <a:latin typeface="Rockwell"/>
              <a:cs typeface="Rockwell"/>
            </a:endParaRPr>
          </a:p>
        </p:txBody>
      </p:sp>
      <p:sp>
        <p:nvSpPr>
          <p:cNvPr id="7" name="TextBox 6"/>
          <p:cNvSpPr txBox="1"/>
          <p:nvPr/>
        </p:nvSpPr>
        <p:spPr>
          <a:xfrm>
            <a:off x="1536970" y="1381329"/>
            <a:ext cx="6978257" cy="646331"/>
          </a:xfrm>
          <a:prstGeom prst="rect">
            <a:avLst/>
          </a:prstGeom>
          <a:noFill/>
        </p:spPr>
        <p:txBody>
          <a:bodyPr wrap="none" rtlCol="0">
            <a:spAutoFit/>
          </a:bodyPr>
          <a:lstStyle/>
          <a:p>
            <a:r>
              <a:rPr lang="en-US" dirty="0" smtClean="0">
                <a:solidFill>
                  <a:schemeClr val="bg1"/>
                </a:solidFill>
              </a:rPr>
              <a:t>San Francisco HCI-Class Study Group</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Rectangle 7"/>
          <p:cNvSpPr/>
          <p:nvPr/>
        </p:nvSpPr>
        <p:spPr>
          <a:xfrm>
            <a:off x="2688165" y="1515262"/>
            <a:ext cx="11387667" cy="3467616"/>
          </a:xfrm>
          <a:prstGeom prst="rect">
            <a:avLst/>
          </a:prstGeom>
        </p:spPr>
        <p:txBody>
          <a:bodyPr wrap="square">
            <a:spAutoFit/>
          </a:bodyPr>
          <a:lstStyle/>
          <a:p>
            <a:pPr>
              <a:lnSpc>
                <a:spcPct val="110000"/>
              </a:lnSpc>
            </a:pPr>
            <a:r>
              <a:rPr lang="en-US" sz="4000" b="1" dirty="0">
                <a:solidFill>
                  <a:schemeClr val="bg1"/>
                </a:solidFill>
                <a:latin typeface="Rockwell"/>
                <a:cs typeface="Rockwell"/>
              </a:rPr>
              <a:t>College is a place where a </a:t>
            </a:r>
            <a:r>
              <a:rPr lang="en-US" sz="4000" b="1" dirty="0" smtClean="0">
                <a:solidFill>
                  <a:schemeClr val="bg1"/>
                </a:solidFill>
                <a:latin typeface="Rockwell"/>
                <a:cs typeface="Rockwell"/>
              </a:rPr>
              <a:t>professor’s </a:t>
            </a:r>
            <a:r>
              <a:rPr lang="en-US" sz="4000" b="1" dirty="0">
                <a:solidFill>
                  <a:schemeClr val="bg1"/>
                </a:solidFill>
                <a:latin typeface="Rockwell"/>
                <a:cs typeface="Rockwell"/>
              </a:rPr>
              <a:t>lecture notes go straight to the </a:t>
            </a:r>
            <a:r>
              <a:rPr lang="en-US" sz="4000" b="1" dirty="0" smtClean="0">
                <a:solidFill>
                  <a:schemeClr val="bg1"/>
                </a:solidFill>
                <a:latin typeface="Rockwell"/>
                <a:cs typeface="Rockwell"/>
              </a:rPr>
              <a:t>students’ </a:t>
            </a:r>
            <a:r>
              <a:rPr lang="en-US" sz="4000" b="1" dirty="0">
                <a:solidFill>
                  <a:schemeClr val="bg1"/>
                </a:solidFill>
                <a:latin typeface="Rockwell"/>
                <a:cs typeface="Rockwell"/>
              </a:rPr>
              <a:t>lecture notes, without passing through </a:t>
            </a:r>
            <a:r>
              <a:rPr lang="en-US" sz="4000" b="1" dirty="0" smtClean="0">
                <a:solidFill>
                  <a:schemeClr val="bg1"/>
                </a:solidFill>
                <a:latin typeface="Rockwell"/>
                <a:cs typeface="Rockwell"/>
              </a:rPr>
              <a:t/>
            </a:r>
            <a:br>
              <a:rPr lang="en-US" sz="4000" b="1" dirty="0" smtClean="0">
                <a:solidFill>
                  <a:schemeClr val="bg1"/>
                </a:solidFill>
                <a:latin typeface="Rockwell"/>
                <a:cs typeface="Rockwell"/>
              </a:rPr>
            </a:br>
            <a:r>
              <a:rPr lang="en-US" sz="4000" b="1" dirty="0" smtClean="0">
                <a:solidFill>
                  <a:schemeClr val="bg1"/>
                </a:solidFill>
                <a:latin typeface="Rockwell"/>
                <a:cs typeface="Rockwell"/>
              </a:rPr>
              <a:t>the </a:t>
            </a:r>
            <a:r>
              <a:rPr lang="en-US" sz="4000" b="1" dirty="0">
                <a:solidFill>
                  <a:schemeClr val="bg1"/>
                </a:solidFill>
                <a:latin typeface="Rockwell"/>
                <a:cs typeface="Rockwell"/>
              </a:rPr>
              <a:t>brains of </a:t>
            </a:r>
            <a:r>
              <a:rPr lang="en-US" sz="4000" b="1" dirty="0" smtClean="0">
                <a:solidFill>
                  <a:schemeClr val="bg1"/>
                </a:solidFill>
                <a:latin typeface="Rockwell"/>
                <a:cs typeface="Rockwell"/>
              </a:rPr>
              <a:t>either.</a:t>
            </a:r>
            <a:br>
              <a:rPr lang="en-US" sz="4000" b="1" dirty="0" smtClean="0">
                <a:solidFill>
                  <a:schemeClr val="bg1"/>
                </a:solidFill>
                <a:latin typeface="Rockwell"/>
                <a:cs typeface="Rockwell"/>
              </a:rPr>
            </a:br>
            <a:endParaRPr lang="en-US" sz="4000" b="1" dirty="0">
              <a:solidFill>
                <a:schemeClr val="bg1"/>
              </a:solidFill>
              <a:latin typeface="Rockwell"/>
              <a:cs typeface="Rockwell"/>
            </a:endParaRPr>
          </a:p>
        </p:txBody>
      </p:sp>
      <p:sp>
        <p:nvSpPr>
          <p:cNvPr id="9" name="TextBox 8"/>
          <p:cNvSpPr txBox="1"/>
          <p:nvPr/>
        </p:nvSpPr>
        <p:spPr>
          <a:xfrm>
            <a:off x="9376842" y="4435136"/>
            <a:ext cx="3393552" cy="646331"/>
          </a:xfrm>
          <a:prstGeom prst="rect">
            <a:avLst/>
          </a:prstGeom>
          <a:noFill/>
        </p:spPr>
        <p:txBody>
          <a:bodyPr wrap="none" rtlCol="0">
            <a:spAutoFit/>
          </a:bodyPr>
          <a:lstStyle/>
          <a:p>
            <a:r>
              <a:rPr lang="en-US" b="1" dirty="0">
                <a:solidFill>
                  <a:schemeClr val="bg1"/>
                </a:solidFill>
                <a:latin typeface="Rockwell"/>
                <a:cs typeface="Rockwell"/>
              </a:rPr>
              <a:t>—Mark </a:t>
            </a:r>
            <a:r>
              <a:rPr lang="en-US" b="1" dirty="0" smtClean="0">
                <a:solidFill>
                  <a:schemeClr val="bg1"/>
                </a:solidFill>
                <a:latin typeface="Rockwell"/>
                <a:cs typeface="Rockwell"/>
              </a:rPr>
              <a:t>Twain</a:t>
            </a:r>
            <a:endParaRPr lang="en-US" b="1" dirty="0">
              <a:solidFill>
                <a:schemeClr val="bg1"/>
              </a:solidFill>
              <a:latin typeface="Rockwell"/>
              <a:cs typeface="Rockwell"/>
            </a:endParaRPr>
          </a:p>
        </p:txBody>
      </p:sp>
      <p:sp>
        <p:nvSpPr>
          <p:cNvPr id="11" name="TextBox 10"/>
          <p:cNvSpPr txBox="1"/>
          <p:nvPr/>
        </p:nvSpPr>
        <p:spPr>
          <a:xfrm>
            <a:off x="9399697" y="8454047"/>
            <a:ext cx="7904703" cy="1200329"/>
          </a:xfrm>
          <a:prstGeom prst="rect">
            <a:avLst/>
          </a:prstGeom>
          <a:noFill/>
        </p:spPr>
        <p:txBody>
          <a:bodyPr wrap="none" rtlCol="0">
            <a:spAutoFit/>
          </a:bodyPr>
          <a:lstStyle/>
          <a:p>
            <a:r>
              <a:rPr lang="en-US" b="1" dirty="0">
                <a:solidFill>
                  <a:schemeClr val="bg1"/>
                </a:solidFill>
                <a:latin typeface="Rockwell"/>
                <a:cs typeface="Rockwell"/>
              </a:rPr>
              <a:t>—</a:t>
            </a:r>
            <a:r>
              <a:rPr lang="en-US" b="1" dirty="0" smtClean="0">
                <a:solidFill>
                  <a:schemeClr val="bg1"/>
                </a:solidFill>
                <a:latin typeface="Rockwell"/>
                <a:cs typeface="Rockwell"/>
              </a:rPr>
              <a:t>Plutarch</a:t>
            </a:r>
            <a:br>
              <a:rPr lang="en-US" b="1" dirty="0" smtClean="0">
                <a:solidFill>
                  <a:schemeClr val="bg1"/>
                </a:solidFill>
                <a:latin typeface="Rockwell"/>
                <a:cs typeface="Rockwell"/>
              </a:rPr>
            </a:br>
            <a:r>
              <a:rPr lang="en-US" b="1" dirty="0" smtClean="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7545936" y="6006880"/>
            <a:ext cx="9144000" cy="2113399"/>
          </a:xfrm>
          <a:prstGeom prst="rect">
            <a:avLst/>
          </a:prstGeom>
        </p:spPr>
        <p:txBody>
          <a:bodyPr>
            <a:spAutoFit/>
          </a:bodyPr>
          <a:lstStyle/>
          <a:p>
            <a:pPr>
              <a:lnSpc>
                <a:spcPct val="110000"/>
              </a:lnSpc>
            </a:pPr>
            <a:r>
              <a:rPr lang="en-US" sz="4000" b="1" dirty="0" smtClean="0">
                <a:solidFill>
                  <a:schemeClr val="bg1"/>
                </a:solidFill>
                <a:latin typeface="Rockwell"/>
                <a:cs typeface="Rockwell"/>
              </a:rPr>
              <a:t>The </a:t>
            </a:r>
            <a:r>
              <a:rPr lang="en-US" sz="4000" b="1" dirty="0">
                <a:solidFill>
                  <a:schemeClr val="bg1"/>
                </a:solidFill>
                <a:latin typeface="Rockwell"/>
                <a:cs typeface="Rockwell"/>
              </a:rPr>
              <a:t>mind is not a vessel that </a:t>
            </a:r>
            <a:r>
              <a:rPr lang="en-US" sz="4000" b="1" dirty="0" smtClean="0">
                <a:solidFill>
                  <a:schemeClr val="bg1"/>
                </a:solidFill>
                <a:latin typeface="Rockwell"/>
                <a:cs typeface="Rockwell"/>
              </a:rPr>
              <a:t/>
            </a:r>
            <a:br>
              <a:rPr lang="en-US" sz="4000" b="1" dirty="0" smtClean="0">
                <a:solidFill>
                  <a:schemeClr val="bg1"/>
                </a:solidFill>
                <a:latin typeface="Rockwell"/>
                <a:cs typeface="Rockwell"/>
              </a:rPr>
            </a:br>
            <a:r>
              <a:rPr lang="en-US" sz="4000" b="1" dirty="0" smtClean="0">
                <a:solidFill>
                  <a:schemeClr val="bg1"/>
                </a:solidFill>
                <a:latin typeface="Rockwell"/>
                <a:cs typeface="Rockwell"/>
              </a:rPr>
              <a:t>needs </a:t>
            </a:r>
            <a:r>
              <a:rPr lang="en-US" sz="4000" b="1" dirty="0">
                <a:solidFill>
                  <a:schemeClr val="bg1"/>
                </a:solidFill>
                <a:latin typeface="Rockwell"/>
                <a:cs typeface="Rockwell"/>
              </a:rPr>
              <a:t>filling, but wood that </a:t>
            </a:r>
            <a:r>
              <a:rPr lang="en-US" sz="4000" b="1" dirty="0" smtClean="0">
                <a:solidFill>
                  <a:schemeClr val="bg1"/>
                </a:solidFill>
                <a:latin typeface="Rockwell"/>
                <a:cs typeface="Rockwell"/>
              </a:rPr>
              <a:t/>
            </a:r>
            <a:br>
              <a:rPr lang="en-US" sz="4000" b="1" dirty="0" smtClean="0">
                <a:solidFill>
                  <a:schemeClr val="bg1"/>
                </a:solidFill>
                <a:latin typeface="Rockwell"/>
                <a:cs typeface="Rockwell"/>
              </a:rPr>
            </a:br>
            <a:r>
              <a:rPr lang="en-US" sz="4000" b="1" dirty="0" smtClean="0">
                <a:solidFill>
                  <a:schemeClr val="bg1"/>
                </a:solidFill>
                <a:latin typeface="Rockwell"/>
                <a:cs typeface="Rockwell"/>
              </a:rPr>
              <a:t>needs </a:t>
            </a:r>
            <a:r>
              <a:rPr lang="en-US" sz="4000" b="1" dirty="0">
                <a:solidFill>
                  <a:schemeClr val="bg1"/>
                </a:solidFill>
                <a:latin typeface="Rockwell"/>
                <a:cs typeface="Rockwell"/>
              </a:rPr>
              <a:t>igniting</a:t>
            </a:r>
            <a:r>
              <a:rPr lang="en-US" sz="4000" b="1" dirty="0" smtClean="0">
                <a:solidFill>
                  <a:schemeClr val="bg1"/>
                </a:solidFill>
                <a:latin typeface="Rockwell"/>
                <a:cs typeface="Rockwell"/>
              </a:rPr>
              <a:t>.</a:t>
            </a:r>
            <a:endParaRPr lang="en-US" sz="4000" b="1" dirty="0">
              <a:solidFill>
                <a:schemeClr val="bg1"/>
              </a:solidFill>
              <a:latin typeface="Rockwell"/>
              <a:cs typeface="Rockwell"/>
            </a:endParaRPr>
          </a:p>
        </p:txBody>
      </p:sp>
      <p:pic>
        <p:nvPicPr>
          <p:cNvPr id="13" name="Picture 12" descr="Quote.ai"/>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1092974" y="425181"/>
            <a:ext cx="3622725" cy="2095498"/>
          </a:xfrm>
          <a:prstGeom prst="rect">
            <a:avLst/>
          </a:prstGeom>
        </p:spPr>
      </p:pic>
      <p:pic>
        <p:nvPicPr>
          <p:cNvPr id="14" name="Picture 13" descr="Quote.ai"/>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flipH="1">
            <a:off x="6429359" y="2436016"/>
            <a:ext cx="3622725" cy="2095498"/>
          </a:xfrm>
          <a:prstGeom prst="rect">
            <a:avLst/>
          </a:prstGeom>
        </p:spPr>
      </p:pic>
      <p:pic>
        <p:nvPicPr>
          <p:cNvPr id="16" name="Picture 15" descr="Quote.ai"/>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050207" y="4884996"/>
            <a:ext cx="3622725" cy="2095498"/>
          </a:xfrm>
          <a:prstGeom prst="rect">
            <a:avLst/>
          </a:prstGeom>
        </p:spPr>
      </p:pic>
      <p:pic>
        <p:nvPicPr>
          <p:cNvPr id="17" name="Picture 16" descr="Quote.ai"/>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flipH="1">
            <a:off x="9936676" y="6252719"/>
            <a:ext cx="3622725" cy="2095498"/>
          </a:xfrm>
          <a:prstGeom prst="rect">
            <a:avLst/>
          </a:prstGeom>
        </p:spPr>
      </p:pic>
    </p:spTree>
    <p:extLst>
      <p:ext uri="{BB962C8B-B14F-4D97-AF65-F5344CB8AC3E}">
        <p14:creationId xmlns:p14="http://schemas.microsoft.com/office/powerpoint/2010/main" val="1685162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NY_Chart_blu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493178"/>
            <a:ext cx="18288000" cy="10287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38" y="-232826"/>
            <a:ext cx="18288000" cy="10287000"/>
          </a:xfrm>
          <a:prstGeom prst="rect">
            <a:avLst/>
          </a:prstGeom>
        </p:spPr>
      </p:pic>
      <p:sp>
        <p:nvSpPr>
          <p:cNvPr id="29" name="Rectangle 28"/>
          <p:cNvSpPr/>
          <p:nvPr/>
        </p:nvSpPr>
        <p:spPr>
          <a:xfrm>
            <a:off x="11493529" y="5552650"/>
            <a:ext cx="3587750" cy="52321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5" name="TextBox 24"/>
          <p:cNvSpPr txBox="1"/>
          <p:nvPr/>
        </p:nvSpPr>
        <p:spPr>
          <a:xfrm>
            <a:off x="11652276" y="5529132"/>
            <a:ext cx="5228167" cy="523220"/>
          </a:xfrm>
          <a:prstGeom prst="rect">
            <a:avLst/>
          </a:prstGeom>
          <a:noFill/>
        </p:spPr>
        <p:txBody>
          <a:bodyPr wrap="square" rtlCol="0">
            <a:spAutoFit/>
          </a:bodyPr>
          <a:lstStyle/>
          <a:p>
            <a:r>
              <a:rPr lang="en-US" sz="2800" dirty="0" smtClean="0">
                <a:solidFill>
                  <a:srgbClr val="193353"/>
                </a:solidFill>
                <a:latin typeface="Rockwell"/>
                <a:cs typeface="Rockwell"/>
              </a:rPr>
              <a:t>All consumer items</a:t>
            </a:r>
            <a:endParaRPr lang="en-US" sz="2800" dirty="0">
              <a:solidFill>
                <a:srgbClr val="193353"/>
              </a:solidFill>
              <a:latin typeface="Rockwell"/>
              <a:cs typeface="Rockwell"/>
            </a:endParaRPr>
          </a:p>
        </p:txBody>
      </p:sp>
      <p:sp>
        <p:nvSpPr>
          <p:cNvPr id="31" name="Rectangle 30"/>
          <p:cNvSpPr/>
          <p:nvPr/>
        </p:nvSpPr>
        <p:spPr>
          <a:xfrm>
            <a:off x="11835369" y="3717733"/>
            <a:ext cx="2550585" cy="642608"/>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30" name="Rectangle 29"/>
          <p:cNvSpPr/>
          <p:nvPr/>
        </p:nvSpPr>
        <p:spPr>
          <a:xfrm>
            <a:off x="11631110" y="4716167"/>
            <a:ext cx="1479552" cy="558576"/>
          </a:xfrm>
          <a:prstGeom prst="rect">
            <a:avLst/>
          </a:prstGeom>
          <a:solidFill>
            <a:srgbClr val="47A5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13" name="Straight Connector 12"/>
          <p:cNvCxnSpPr/>
          <p:nvPr/>
        </p:nvCxnSpPr>
        <p:spPr>
          <a:xfrm>
            <a:off x="4286279" y="6635757"/>
            <a:ext cx="7207250"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286279" y="5778507"/>
            <a:ext cx="7207250"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286279" y="4910674"/>
            <a:ext cx="7006166"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86279" y="4042841"/>
            <a:ext cx="7207250"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6279" y="3196174"/>
            <a:ext cx="7207250"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286279" y="2328341"/>
            <a:ext cx="7207250"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pic>
        <p:nvPicPr>
          <p:cNvPr id="9" name="Picture 8" descr="ShoppingBag.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6910" y="4586824"/>
            <a:ext cx="2377016" cy="2377016"/>
          </a:xfrm>
          <a:prstGeom prst="rect">
            <a:avLst/>
          </a:prstGeom>
        </p:spPr>
      </p:pic>
      <p:pic>
        <p:nvPicPr>
          <p:cNvPr id="8" name="Picture 7" descr="MedicalSymbol.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6910" y="2734743"/>
            <a:ext cx="2540000" cy="2540000"/>
          </a:xfrm>
          <a:prstGeom prst="rect">
            <a:avLst/>
          </a:prstGeom>
        </p:spPr>
      </p:pic>
      <p:pic>
        <p:nvPicPr>
          <p:cNvPr id="7" name="Picture 6" descr="Gas.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022" y="3850224"/>
            <a:ext cx="2260603" cy="2260603"/>
          </a:xfrm>
          <a:prstGeom prst="rect">
            <a:avLst/>
          </a:prstGeom>
        </p:spPr>
      </p:pic>
      <p:sp>
        <p:nvSpPr>
          <p:cNvPr id="19" name="Rectangle 18"/>
          <p:cNvSpPr/>
          <p:nvPr/>
        </p:nvSpPr>
        <p:spPr>
          <a:xfrm>
            <a:off x="-1" y="9076541"/>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0" name="TextBox 19"/>
          <p:cNvSpPr txBox="1"/>
          <p:nvPr/>
        </p:nvSpPr>
        <p:spPr>
          <a:xfrm>
            <a:off x="752068" y="9213888"/>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Affordability</a:t>
            </a:r>
            <a:endParaRPr lang="en-US" sz="4800" b="1" dirty="0">
              <a:solidFill>
                <a:schemeClr val="bg1"/>
              </a:solidFill>
              <a:latin typeface="Rockwell"/>
              <a:cs typeface="Rockwell"/>
            </a:endParaRPr>
          </a:p>
        </p:txBody>
      </p:sp>
      <p:sp>
        <p:nvSpPr>
          <p:cNvPr id="23" name="TextBox 22"/>
          <p:cNvSpPr txBox="1"/>
          <p:nvPr/>
        </p:nvSpPr>
        <p:spPr>
          <a:xfrm>
            <a:off x="3683033" y="1213146"/>
            <a:ext cx="6963833" cy="584776"/>
          </a:xfrm>
          <a:prstGeom prst="rect">
            <a:avLst/>
          </a:prstGeom>
          <a:noFill/>
        </p:spPr>
        <p:txBody>
          <a:bodyPr wrap="square" rtlCol="0">
            <a:spAutoFit/>
          </a:bodyPr>
          <a:lstStyle/>
          <a:p>
            <a:r>
              <a:rPr lang="en-US" sz="3200" b="1" dirty="0" smtClean="0">
                <a:solidFill>
                  <a:srgbClr val="193353"/>
                </a:solidFill>
                <a:latin typeface="Arial"/>
                <a:cs typeface="Arial"/>
              </a:rPr>
              <a:t>Price Changes Since 1985</a:t>
            </a:r>
            <a:endParaRPr lang="en-US" sz="3200" b="1" dirty="0">
              <a:solidFill>
                <a:srgbClr val="193353"/>
              </a:solidFill>
              <a:latin typeface="Arial"/>
              <a:cs typeface="Arial"/>
            </a:endParaRPr>
          </a:p>
        </p:txBody>
      </p:sp>
      <p:sp>
        <p:nvSpPr>
          <p:cNvPr id="26" name="TextBox 25"/>
          <p:cNvSpPr txBox="1"/>
          <p:nvPr/>
        </p:nvSpPr>
        <p:spPr>
          <a:xfrm>
            <a:off x="11941199" y="4711541"/>
            <a:ext cx="5228167" cy="523220"/>
          </a:xfrm>
          <a:prstGeom prst="rect">
            <a:avLst/>
          </a:prstGeom>
          <a:noFill/>
        </p:spPr>
        <p:txBody>
          <a:bodyPr wrap="square" rtlCol="0">
            <a:spAutoFit/>
          </a:bodyPr>
          <a:lstStyle/>
          <a:p>
            <a:r>
              <a:rPr lang="en-US" sz="2800" dirty="0" smtClean="0">
                <a:solidFill>
                  <a:schemeClr val="bg1"/>
                </a:solidFill>
                <a:latin typeface="Rockwell"/>
                <a:cs typeface="Rockwell"/>
              </a:rPr>
              <a:t>Gas</a:t>
            </a:r>
            <a:endParaRPr lang="en-US" sz="2800" dirty="0">
              <a:solidFill>
                <a:schemeClr val="bg1"/>
              </a:solidFill>
              <a:latin typeface="Rockwell"/>
              <a:cs typeface="Rockwell"/>
            </a:endParaRPr>
          </a:p>
        </p:txBody>
      </p:sp>
      <p:sp>
        <p:nvSpPr>
          <p:cNvPr id="27" name="TextBox 26"/>
          <p:cNvSpPr txBox="1"/>
          <p:nvPr/>
        </p:nvSpPr>
        <p:spPr>
          <a:xfrm>
            <a:off x="11959192" y="3749482"/>
            <a:ext cx="5228167" cy="523220"/>
          </a:xfrm>
          <a:prstGeom prst="rect">
            <a:avLst/>
          </a:prstGeom>
          <a:noFill/>
        </p:spPr>
        <p:txBody>
          <a:bodyPr wrap="square" rtlCol="0">
            <a:spAutoFit/>
          </a:bodyPr>
          <a:lstStyle/>
          <a:p>
            <a:r>
              <a:rPr lang="en-US" sz="2800" dirty="0" smtClean="0">
                <a:solidFill>
                  <a:srgbClr val="FFFFFF"/>
                </a:solidFill>
                <a:latin typeface="Rockwell"/>
                <a:cs typeface="Rockwell"/>
              </a:rPr>
              <a:t>Medical Care</a:t>
            </a:r>
            <a:endParaRPr lang="en-US" sz="2800" dirty="0">
              <a:solidFill>
                <a:srgbClr val="FFFFFF"/>
              </a:solidFill>
              <a:latin typeface="Rockwell"/>
              <a:cs typeface="Rockwell"/>
            </a:endParaRPr>
          </a:p>
        </p:txBody>
      </p:sp>
      <p:grpSp>
        <p:nvGrpSpPr>
          <p:cNvPr id="4" name="Group 3"/>
          <p:cNvGrpSpPr/>
          <p:nvPr/>
        </p:nvGrpSpPr>
        <p:grpSpPr>
          <a:xfrm>
            <a:off x="10570662" y="1151473"/>
            <a:ext cx="7523160" cy="2540000"/>
            <a:chOff x="10570662" y="1151473"/>
            <a:chExt cx="7523160" cy="2540000"/>
          </a:xfrm>
        </p:grpSpPr>
        <p:sp>
          <p:nvSpPr>
            <p:cNvPr id="32" name="Rectangle 31"/>
            <p:cNvSpPr/>
            <p:nvPr/>
          </p:nvSpPr>
          <p:spPr>
            <a:xfrm>
              <a:off x="12683625" y="1982067"/>
              <a:ext cx="4101570" cy="610857"/>
            </a:xfrm>
            <a:prstGeom prst="rect">
              <a:avLst/>
            </a:prstGeom>
            <a:solidFill>
              <a:srgbClr val="3D56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pic>
          <p:nvPicPr>
            <p:cNvPr id="6" name="Picture 5" descr="Books.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0662" y="1151473"/>
              <a:ext cx="2540000" cy="2540000"/>
            </a:xfrm>
            <a:prstGeom prst="rect">
              <a:avLst/>
            </a:prstGeom>
          </p:spPr>
        </p:pic>
        <p:sp>
          <p:nvSpPr>
            <p:cNvPr id="28" name="TextBox 27"/>
            <p:cNvSpPr txBox="1"/>
            <p:nvPr/>
          </p:nvSpPr>
          <p:spPr>
            <a:xfrm>
              <a:off x="12865655" y="1992650"/>
              <a:ext cx="5228167" cy="523220"/>
            </a:xfrm>
            <a:prstGeom prst="rect">
              <a:avLst/>
            </a:prstGeom>
            <a:noFill/>
          </p:spPr>
          <p:txBody>
            <a:bodyPr wrap="square" rtlCol="0">
              <a:spAutoFit/>
            </a:bodyPr>
            <a:lstStyle/>
            <a:p>
              <a:r>
                <a:rPr lang="en-US" sz="2800" dirty="0" smtClean="0">
                  <a:solidFill>
                    <a:schemeClr val="bg1"/>
                  </a:solidFill>
                  <a:latin typeface="Rockwell"/>
                  <a:cs typeface="Rockwell"/>
                </a:rPr>
                <a:t>College Tuition &amp; Fees</a:t>
              </a:r>
              <a:endParaRPr lang="en-US" sz="2800" dirty="0">
                <a:solidFill>
                  <a:schemeClr val="bg1"/>
                </a:solidFill>
                <a:latin typeface="Rockwell"/>
                <a:cs typeface="Rockwell"/>
              </a:endParaRPr>
            </a:p>
          </p:txBody>
        </p:sp>
      </p:grpSp>
      <p:sp>
        <p:nvSpPr>
          <p:cNvPr id="33" name="TextBox 32"/>
          <p:cNvSpPr txBox="1"/>
          <p:nvPr/>
        </p:nvSpPr>
        <p:spPr>
          <a:xfrm>
            <a:off x="3701952" y="8326873"/>
            <a:ext cx="11880066" cy="338554"/>
          </a:xfrm>
          <a:prstGeom prst="rect">
            <a:avLst/>
          </a:prstGeom>
          <a:noFill/>
        </p:spPr>
        <p:txBody>
          <a:bodyPr wrap="square" rtlCol="0">
            <a:spAutoFit/>
          </a:bodyPr>
          <a:lstStyle/>
          <a:p>
            <a:r>
              <a:rPr lang="en-US" sz="1600" b="1" dirty="0" smtClean="0">
                <a:solidFill>
                  <a:srgbClr val="193353"/>
                </a:solidFill>
                <a:latin typeface="Arial"/>
                <a:cs typeface="Arial"/>
              </a:rPr>
              <a:t>Source: </a:t>
            </a:r>
            <a:r>
              <a:rPr lang="en-US" sz="1600" i="1" dirty="0" smtClean="0">
                <a:solidFill>
                  <a:srgbClr val="193353"/>
                </a:solidFill>
                <a:latin typeface="Arial"/>
                <a:cs typeface="Arial"/>
              </a:rPr>
              <a:t>Bureau of Labor Statistics</a:t>
            </a:r>
            <a:endParaRPr lang="en-US" sz="1600" i="1" dirty="0">
              <a:solidFill>
                <a:srgbClr val="193353"/>
              </a:solidFill>
              <a:latin typeface="Arial"/>
              <a:cs typeface="Arial"/>
            </a:endParaRPr>
          </a:p>
        </p:txBody>
      </p:sp>
      <p:sp>
        <p:nvSpPr>
          <p:cNvPr id="2" name="TextBox 1"/>
          <p:cNvSpPr txBox="1"/>
          <p:nvPr/>
        </p:nvSpPr>
        <p:spPr>
          <a:xfrm>
            <a:off x="8573074" y="2385970"/>
            <a:ext cx="2380429" cy="461665"/>
          </a:xfrm>
          <a:prstGeom prst="rect">
            <a:avLst/>
          </a:prstGeom>
          <a:noFill/>
        </p:spPr>
        <p:txBody>
          <a:bodyPr wrap="none" rtlCol="0">
            <a:spAutoFit/>
          </a:bodyPr>
          <a:lstStyle/>
          <a:p>
            <a:r>
              <a:rPr lang="en-US" sz="2400" b="1" dirty="0" smtClean="0">
                <a:solidFill>
                  <a:srgbClr val="1A3452"/>
                </a:solidFill>
                <a:latin typeface="Rockwell"/>
                <a:cs typeface="Rockwell"/>
              </a:rPr>
              <a:t>559% Increase</a:t>
            </a:r>
            <a:endParaRPr lang="en-US" sz="2400" b="1" dirty="0">
              <a:solidFill>
                <a:srgbClr val="1A3452"/>
              </a:solidFill>
              <a:latin typeface="Rockwell"/>
              <a:cs typeface="Rockwell"/>
            </a:endParaRPr>
          </a:p>
        </p:txBody>
      </p:sp>
    </p:spTree>
    <p:extLst>
      <p:ext uri="{BB962C8B-B14F-4D97-AF65-F5344CB8AC3E}">
        <p14:creationId xmlns:p14="http://schemas.microsoft.com/office/powerpoint/2010/main" val="18909511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740047720"/>
              </p:ext>
            </p:extLst>
          </p:nvPr>
        </p:nvGraphicFramePr>
        <p:xfrm>
          <a:off x="5704401" y="1502834"/>
          <a:ext cx="12192000" cy="812800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2000235" y="6093479"/>
            <a:ext cx="4360334" cy="646331"/>
            <a:chOff x="2000235" y="6093479"/>
            <a:chExt cx="4360334" cy="646331"/>
          </a:xfrm>
        </p:grpSpPr>
        <p:sp>
          <p:nvSpPr>
            <p:cNvPr id="5" name="Rectangle 4"/>
            <p:cNvSpPr/>
            <p:nvPr/>
          </p:nvSpPr>
          <p:spPr>
            <a:xfrm>
              <a:off x="2000235" y="6143534"/>
              <a:ext cx="592667" cy="59266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Box 5"/>
            <p:cNvSpPr txBox="1"/>
            <p:nvPr/>
          </p:nvSpPr>
          <p:spPr>
            <a:xfrm>
              <a:off x="2666985" y="6093479"/>
              <a:ext cx="3693584" cy="646331"/>
            </a:xfrm>
            <a:prstGeom prst="rect">
              <a:avLst/>
            </a:prstGeom>
            <a:noFill/>
          </p:spPr>
          <p:txBody>
            <a:bodyPr wrap="square" rtlCol="0">
              <a:spAutoFit/>
            </a:bodyPr>
            <a:lstStyle/>
            <a:p>
              <a:r>
                <a:rPr lang="en-US" dirty="0" smtClean="0">
                  <a:solidFill>
                    <a:srgbClr val="193353"/>
                  </a:solidFill>
                  <a:latin typeface="Rockwell"/>
                  <a:cs typeface="Rockwell"/>
                </a:rPr>
                <a:t>Lecture</a:t>
              </a:r>
              <a:endParaRPr lang="en-US" dirty="0">
                <a:solidFill>
                  <a:srgbClr val="193353"/>
                </a:solidFill>
                <a:latin typeface="Rockwell"/>
                <a:cs typeface="Rockwell"/>
              </a:endParaRPr>
            </a:p>
          </p:txBody>
        </p:sp>
      </p:grpSp>
      <p:grpSp>
        <p:nvGrpSpPr>
          <p:cNvPr id="12" name="Group 11"/>
          <p:cNvGrpSpPr/>
          <p:nvPr/>
        </p:nvGrpSpPr>
        <p:grpSpPr>
          <a:xfrm>
            <a:off x="2000235" y="6993063"/>
            <a:ext cx="4360334" cy="1098762"/>
            <a:chOff x="2000235" y="6993063"/>
            <a:chExt cx="4360334" cy="1098762"/>
          </a:xfrm>
        </p:grpSpPr>
        <p:sp>
          <p:nvSpPr>
            <p:cNvPr id="7" name="Rectangle 6"/>
            <p:cNvSpPr/>
            <p:nvPr/>
          </p:nvSpPr>
          <p:spPr>
            <a:xfrm>
              <a:off x="2000235" y="7198758"/>
              <a:ext cx="592667" cy="592667"/>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2666985" y="6993063"/>
              <a:ext cx="3693584" cy="1098762"/>
            </a:xfrm>
            <a:prstGeom prst="rect">
              <a:avLst/>
            </a:prstGeom>
            <a:noFill/>
          </p:spPr>
          <p:txBody>
            <a:bodyPr wrap="square" rtlCol="0">
              <a:spAutoFit/>
            </a:bodyPr>
            <a:lstStyle/>
            <a:p>
              <a:pPr>
                <a:lnSpc>
                  <a:spcPct val="90000"/>
                </a:lnSpc>
              </a:pPr>
              <a:r>
                <a:rPr lang="en-US" dirty="0" smtClean="0">
                  <a:solidFill>
                    <a:srgbClr val="193353"/>
                  </a:solidFill>
                  <a:latin typeface="Rockwell"/>
                  <a:cs typeface="Rockwell"/>
                </a:rPr>
                <a:t>Active </a:t>
              </a:r>
              <a:br>
                <a:rPr lang="en-US" dirty="0" smtClean="0">
                  <a:solidFill>
                    <a:srgbClr val="193353"/>
                  </a:solidFill>
                  <a:latin typeface="Rockwell"/>
                  <a:cs typeface="Rockwell"/>
                </a:rPr>
              </a:br>
              <a:r>
                <a:rPr lang="en-US" dirty="0" smtClean="0">
                  <a:solidFill>
                    <a:srgbClr val="193353"/>
                  </a:solidFill>
                  <a:latin typeface="Rockwell"/>
                  <a:cs typeface="Rockwell"/>
                </a:rPr>
                <a:t>Learning</a:t>
              </a:r>
              <a:endParaRPr lang="en-US" dirty="0">
                <a:solidFill>
                  <a:srgbClr val="193353"/>
                </a:solidFill>
                <a:latin typeface="Rockwell"/>
                <a:cs typeface="Rockwell"/>
              </a:endParaRPr>
            </a:p>
          </p:txBody>
        </p:sp>
      </p:grpSp>
      <p:sp>
        <p:nvSpPr>
          <p:cNvPr id="9" name="Rectangle 8"/>
          <p:cNvSpPr/>
          <p:nvPr/>
        </p:nvSpPr>
        <p:spPr>
          <a:xfrm>
            <a:off x="-1" y="9076541"/>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TextBox 9"/>
          <p:cNvSpPr txBox="1"/>
          <p:nvPr/>
        </p:nvSpPr>
        <p:spPr>
          <a:xfrm>
            <a:off x="752068" y="9213888"/>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Flipping the Classroom</a:t>
            </a:r>
            <a:endParaRPr lang="en-US" sz="4800" b="1" dirty="0">
              <a:solidFill>
                <a:schemeClr val="bg1"/>
              </a:solidFill>
              <a:latin typeface="Rockwell"/>
              <a:cs typeface="Rockwell"/>
            </a:endParaRPr>
          </a:p>
        </p:txBody>
      </p:sp>
      <p:sp>
        <p:nvSpPr>
          <p:cNvPr id="20" name="Rectangle 19"/>
          <p:cNvSpPr/>
          <p:nvPr/>
        </p:nvSpPr>
        <p:spPr>
          <a:xfrm>
            <a:off x="752068" y="794948"/>
            <a:ext cx="9144000" cy="707886"/>
          </a:xfrm>
          <a:prstGeom prst="rect">
            <a:avLst/>
          </a:prstGeom>
        </p:spPr>
        <p:txBody>
          <a:bodyPr>
            <a:spAutoFit/>
          </a:bodyPr>
          <a:lstStyle/>
          <a:p>
            <a:r>
              <a:rPr lang="en-US" sz="2000" dirty="0" smtClean="0">
                <a:solidFill>
                  <a:srgbClr val="1B2E45"/>
                </a:solidFill>
                <a:latin typeface="Arial"/>
                <a:cs typeface="Arial"/>
              </a:rPr>
              <a:t>"</a:t>
            </a:r>
            <a:r>
              <a:rPr lang="en-US" sz="2000" dirty="0">
                <a:solidFill>
                  <a:srgbClr val="1B2E45"/>
                </a:solidFill>
                <a:latin typeface="Arial"/>
                <a:cs typeface="Arial"/>
              </a:rPr>
              <a:t>Improved Learning in a Large-Enrollment Physics Class." </a:t>
            </a:r>
            <a:endParaRPr lang="en-US" sz="2000" dirty="0" smtClean="0">
              <a:solidFill>
                <a:srgbClr val="1B2E45"/>
              </a:solidFill>
              <a:latin typeface="Arial"/>
              <a:cs typeface="Arial"/>
            </a:endParaRPr>
          </a:p>
          <a:p>
            <a:r>
              <a:rPr lang="en-US" sz="2000" dirty="0" smtClean="0">
                <a:solidFill>
                  <a:srgbClr val="1B2E45"/>
                </a:solidFill>
                <a:latin typeface="Arial"/>
                <a:cs typeface="Arial"/>
              </a:rPr>
              <a:t>L. </a:t>
            </a:r>
            <a:r>
              <a:rPr lang="en-US" sz="2000" dirty="0" err="1" smtClean="0">
                <a:solidFill>
                  <a:srgbClr val="1B2E45"/>
                </a:solidFill>
                <a:latin typeface="Arial"/>
                <a:cs typeface="Arial"/>
              </a:rPr>
              <a:t>Deslauriers</a:t>
            </a:r>
            <a:r>
              <a:rPr lang="en-US" sz="2000" dirty="0" smtClean="0">
                <a:solidFill>
                  <a:srgbClr val="1B2E45"/>
                </a:solidFill>
                <a:latin typeface="Arial"/>
                <a:cs typeface="Arial"/>
              </a:rPr>
              <a:t>, E. </a:t>
            </a:r>
            <a:r>
              <a:rPr lang="en-US" sz="2000" dirty="0" err="1" smtClean="0">
                <a:solidFill>
                  <a:srgbClr val="1B2E45"/>
                </a:solidFill>
                <a:latin typeface="Arial"/>
                <a:cs typeface="Arial"/>
              </a:rPr>
              <a:t>Schelew</a:t>
            </a:r>
            <a:r>
              <a:rPr lang="en-US" sz="2000" dirty="0" smtClean="0">
                <a:solidFill>
                  <a:srgbClr val="1B2E45"/>
                </a:solidFill>
                <a:latin typeface="Arial"/>
                <a:cs typeface="Arial"/>
              </a:rPr>
              <a:t>, and C. </a:t>
            </a:r>
            <a:r>
              <a:rPr lang="en-US" sz="2000" dirty="0" err="1" smtClean="0">
                <a:solidFill>
                  <a:srgbClr val="1B2E45"/>
                </a:solidFill>
                <a:latin typeface="Arial"/>
                <a:cs typeface="Arial"/>
              </a:rPr>
              <a:t>Wieman</a:t>
            </a:r>
            <a:r>
              <a:rPr lang="en-US" sz="2000" dirty="0" smtClean="0">
                <a:solidFill>
                  <a:srgbClr val="1B2E45"/>
                </a:solidFill>
                <a:latin typeface="Arial"/>
                <a:cs typeface="Arial"/>
              </a:rPr>
              <a:t>. </a:t>
            </a:r>
            <a:r>
              <a:rPr lang="en-US" sz="2000" i="1" dirty="0" smtClean="0">
                <a:solidFill>
                  <a:srgbClr val="1B2E45"/>
                </a:solidFill>
                <a:latin typeface="Arial"/>
                <a:cs typeface="Arial"/>
              </a:rPr>
              <a:t>Science</a:t>
            </a:r>
            <a:r>
              <a:rPr lang="en-US" sz="2000" dirty="0" smtClean="0">
                <a:solidFill>
                  <a:srgbClr val="1B2E45"/>
                </a:solidFill>
                <a:latin typeface="Arial"/>
                <a:cs typeface="Arial"/>
              </a:rPr>
              <a:t> (2011</a:t>
            </a:r>
            <a:r>
              <a:rPr lang="en-US" sz="2000" dirty="0">
                <a:solidFill>
                  <a:srgbClr val="1B2E45"/>
                </a:solidFill>
                <a:latin typeface="Arial"/>
                <a:cs typeface="Arial"/>
              </a:rPr>
              <a:t>).</a:t>
            </a:r>
          </a:p>
        </p:txBody>
      </p:sp>
    </p:spTree>
    <p:extLst>
      <p:ext uri="{BB962C8B-B14F-4D97-AF65-F5344CB8AC3E}">
        <p14:creationId xmlns:p14="http://schemas.microsoft.com/office/powerpoint/2010/main" val="2613675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48"/>
            <a:ext cx="18288000" cy="10287000"/>
          </a:xfrm>
          <a:prstGeom prst="rect">
            <a:avLst/>
          </a:prstGeom>
        </p:spPr>
      </p:pic>
      <p:sp>
        <p:nvSpPr>
          <p:cNvPr id="14" name="Rectangle 13"/>
          <p:cNvSpPr/>
          <p:nvPr/>
        </p:nvSpPr>
        <p:spPr>
          <a:xfrm>
            <a:off x="0" y="9059608"/>
            <a:ext cx="18406533"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5" name="TextBox 14"/>
          <p:cNvSpPr txBox="1"/>
          <p:nvPr/>
        </p:nvSpPr>
        <p:spPr>
          <a:xfrm>
            <a:off x="752069"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Universal Access to Education</a:t>
            </a:r>
            <a:endParaRPr lang="en-US" sz="4800" b="1" dirty="0">
              <a:solidFill>
                <a:schemeClr val="bg1"/>
              </a:solidFill>
              <a:latin typeface="Rockwell"/>
              <a:cs typeface="Rockwell"/>
            </a:endParaRPr>
          </a:p>
        </p:txBody>
      </p:sp>
    </p:spTree>
    <p:extLst>
      <p:ext uri="{BB962C8B-B14F-4D97-AF65-F5344CB8AC3E}">
        <p14:creationId xmlns:p14="http://schemas.microsoft.com/office/powerpoint/2010/main" val="109796809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175818031"/>
              </p:ext>
            </p:extLst>
          </p:nvPr>
        </p:nvGraphicFramePr>
        <p:xfrm>
          <a:off x="5265172" y="2348452"/>
          <a:ext cx="7531071" cy="5020714"/>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10714622" y="1216238"/>
            <a:ext cx="4703326" cy="3932120"/>
            <a:chOff x="10714622" y="930497"/>
            <a:chExt cx="4703326" cy="3932120"/>
          </a:xfrm>
        </p:grpSpPr>
        <p:sp>
          <p:nvSpPr>
            <p:cNvPr id="11" name="Rectangle 10"/>
            <p:cNvSpPr/>
            <p:nvPr/>
          </p:nvSpPr>
          <p:spPr>
            <a:xfrm>
              <a:off x="11919243" y="2997250"/>
              <a:ext cx="2995744" cy="117861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2" name="TextBox 11"/>
            <p:cNvSpPr txBox="1"/>
            <p:nvPr/>
          </p:nvSpPr>
          <p:spPr>
            <a:xfrm>
              <a:off x="12067733" y="3117892"/>
              <a:ext cx="2847254" cy="954107"/>
            </a:xfrm>
            <a:prstGeom prst="rect">
              <a:avLst/>
            </a:prstGeom>
            <a:noFill/>
          </p:spPr>
          <p:txBody>
            <a:bodyPr wrap="none" rtlCol="0">
              <a:spAutoFit/>
            </a:bodyPr>
            <a:lstStyle/>
            <a:p>
              <a:r>
                <a:rPr lang="en-US" sz="2800" dirty="0" smtClean="0">
                  <a:solidFill>
                    <a:schemeClr val="bg1"/>
                  </a:solidFill>
                  <a:latin typeface="Arial"/>
                  <a:cs typeface="Arial"/>
                </a:rPr>
                <a:t>In jobs requiring</a:t>
              </a:r>
              <a:br>
                <a:rPr lang="en-US" sz="2800" dirty="0" smtClean="0">
                  <a:solidFill>
                    <a:schemeClr val="bg1"/>
                  </a:solidFill>
                  <a:latin typeface="Arial"/>
                  <a:cs typeface="Arial"/>
                </a:rPr>
              </a:br>
              <a:r>
                <a:rPr lang="en-US" sz="2800" dirty="0" smtClean="0">
                  <a:solidFill>
                    <a:schemeClr val="bg1"/>
                  </a:solidFill>
                  <a:latin typeface="Arial"/>
                  <a:cs typeface="Arial"/>
                </a:rPr>
                <a:t>a college degree</a:t>
              </a:r>
              <a:endParaRPr lang="en-US" sz="2800" dirty="0">
                <a:solidFill>
                  <a:schemeClr val="bg1"/>
                </a:solidFill>
                <a:latin typeface="Arial"/>
                <a:cs typeface="Arial"/>
              </a:endParaRPr>
            </a:p>
          </p:txBody>
        </p:sp>
        <p:grpSp>
          <p:nvGrpSpPr>
            <p:cNvPr id="7" name="Group 6"/>
            <p:cNvGrpSpPr/>
            <p:nvPr/>
          </p:nvGrpSpPr>
          <p:grpSpPr>
            <a:xfrm>
              <a:off x="10714622" y="930497"/>
              <a:ext cx="4703326" cy="3932120"/>
              <a:chOff x="10714622" y="930497"/>
              <a:chExt cx="4703326" cy="3932120"/>
            </a:xfrm>
          </p:grpSpPr>
          <p:pic>
            <p:nvPicPr>
              <p:cNvPr id="9" name="Picture 8" descr="Labels_LightBlu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14622" y="930497"/>
                <a:ext cx="3039706" cy="3932120"/>
              </a:xfrm>
              <a:prstGeom prst="rect">
                <a:avLst/>
              </a:prstGeom>
              <a:effectLst>
                <a:outerShdw blurRad="50800" dist="38100" dir="2700000" algn="tl" rotWithShape="0">
                  <a:srgbClr val="000000">
                    <a:alpha val="35000"/>
                  </a:srgbClr>
                </a:outerShdw>
              </a:effectLst>
            </p:spPr>
          </p:pic>
          <p:pic>
            <p:nvPicPr>
              <p:cNvPr id="13" name="Picture 12" descr="Cap.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789729" y="1670485"/>
                <a:ext cx="2628219" cy="1848662"/>
              </a:xfrm>
              <a:prstGeom prst="rect">
                <a:avLst/>
              </a:prstGeom>
            </p:spPr>
          </p:pic>
          <p:sp>
            <p:nvSpPr>
              <p:cNvPr id="10" name="TextBox 9"/>
              <p:cNvSpPr txBox="1"/>
              <p:nvPr/>
            </p:nvSpPr>
            <p:spPr>
              <a:xfrm>
                <a:off x="11248612" y="2102926"/>
                <a:ext cx="2505717" cy="809660"/>
              </a:xfrm>
              <a:prstGeom prst="rect">
                <a:avLst/>
              </a:prstGeom>
              <a:noFill/>
            </p:spPr>
            <p:txBody>
              <a:bodyPr wrap="square" rtlCol="0">
                <a:spAutoFit/>
              </a:bodyPr>
              <a:lstStyle/>
              <a:p>
                <a:r>
                  <a:rPr lang="en-US" sz="5400" b="1" dirty="0" smtClean="0">
                    <a:solidFill>
                      <a:schemeClr val="bg1"/>
                    </a:solidFill>
                    <a:latin typeface="Rockwell"/>
                    <a:cs typeface="Rockwell"/>
                  </a:rPr>
                  <a:t>55.6%</a:t>
                </a:r>
                <a:endParaRPr lang="en-US" sz="5400" b="1" dirty="0">
                  <a:solidFill>
                    <a:schemeClr val="bg1"/>
                  </a:solidFill>
                  <a:latin typeface="Rockwell"/>
                  <a:cs typeface="Rockwell"/>
                </a:endParaRPr>
              </a:p>
            </p:txBody>
          </p:sp>
        </p:grpSp>
      </p:grpSp>
      <p:grpSp>
        <p:nvGrpSpPr>
          <p:cNvPr id="2" name="Group 1"/>
          <p:cNvGrpSpPr/>
          <p:nvPr/>
        </p:nvGrpSpPr>
        <p:grpSpPr>
          <a:xfrm>
            <a:off x="3370650" y="1538769"/>
            <a:ext cx="4811523" cy="3488443"/>
            <a:chOff x="3370650" y="1253028"/>
            <a:chExt cx="4811523" cy="3488443"/>
          </a:xfrm>
        </p:grpSpPr>
        <p:sp>
          <p:nvSpPr>
            <p:cNvPr id="18" name="Rectangle 17"/>
            <p:cNvSpPr/>
            <p:nvPr/>
          </p:nvSpPr>
          <p:spPr>
            <a:xfrm>
              <a:off x="3370650" y="3031844"/>
              <a:ext cx="3521063" cy="1178616"/>
            </a:xfrm>
            <a:prstGeom prst="rect">
              <a:avLst/>
            </a:prstGeom>
            <a:solidFill>
              <a:srgbClr val="57AE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9" name="TextBox 18"/>
            <p:cNvSpPr txBox="1"/>
            <p:nvPr/>
          </p:nvSpPr>
          <p:spPr>
            <a:xfrm>
              <a:off x="3460447" y="3176535"/>
              <a:ext cx="3445174" cy="954107"/>
            </a:xfrm>
            <a:prstGeom prst="rect">
              <a:avLst/>
            </a:prstGeom>
            <a:noFill/>
          </p:spPr>
          <p:txBody>
            <a:bodyPr wrap="none" rtlCol="0">
              <a:spAutoFit/>
            </a:bodyPr>
            <a:lstStyle/>
            <a:p>
              <a:r>
                <a:rPr lang="en-US" sz="2800" dirty="0" smtClean="0">
                  <a:solidFill>
                    <a:schemeClr val="bg1"/>
                  </a:solidFill>
                  <a:latin typeface="Arial"/>
                  <a:cs typeface="Arial"/>
                </a:rPr>
                <a:t>In jobs not requiring </a:t>
              </a:r>
            </a:p>
            <a:p>
              <a:r>
                <a:rPr lang="en-US" sz="2800" dirty="0" smtClean="0">
                  <a:solidFill>
                    <a:schemeClr val="bg1"/>
                  </a:solidFill>
                  <a:latin typeface="Arial"/>
                  <a:cs typeface="Arial"/>
                </a:rPr>
                <a:t>a college degree</a:t>
              </a:r>
              <a:endParaRPr lang="en-US" sz="2800" dirty="0">
                <a:solidFill>
                  <a:schemeClr val="bg1"/>
                </a:solidFill>
                <a:latin typeface="Arial"/>
                <a:cs typeface="Arial"/>
              </a:endParaRPr>
            </a:p>
          </p:txBody>
        </p:sp>
        <p:pic>
          <p:nvPicPr>
            <p:cNvPr id="15" name="Picture 14" descr="Labels_green.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707" y="1253028"/>
              <a:ext cx="2185085" cy="3488443"/>
            </a:xfrm>
            <a:prstGeom prst="rect">
              <a:avLst/>
            </a:prstGeom>
            <a:effectLst>
              <a:outerShdw blurRad="50800" dist="38100" dir="2700000" algn="tl" rotWithShape="0">
                <a:srgbClr val="000000">
                  <a:alpha val="26000"/>
                </a:srgbClr>
              </a:outerShdw>
            </a:effectLst>
          </p:spPr>
        </p:pic>
        <p:sp>
          <p:nvSpPr>
            <p:cNvPr id="17" name="TextBox 16"/>
            <p:cNvSpPr txBox="1"/>
            <p:nvPr/>
          </p:nvSpPr>
          <p:spPr>
            <a:xfrm flipH="1">
              <a:off x="5938418" y="2356447"/>
              <a:ext cx="2243755" cy="728694"/>
            </a:xfrm>
            <a:prstGeom prst="rect">
              <a:avLst/>
            </a:prstGeom>
            <a:noFill/>
          </p:spPr>
          <p:txBody>
            <a:bodyPr wrap="square" rtlCol="0">
              <a:spAutoFit/>
            </a:bodyPr>
            <a:lstStyle/>
            <a:p>
              <a:r>
                <a:rPr lang="en-US" sz="4800" b="1" dirty="0" smtClean="0">
                  <a:solidFill>
                    <a:schemeClr val="bg1"/>
                  </a:solidFill>
                  <a:latin typeface="Rockwell"/>
                  <a:cs typeface="Rockwell"/>
                </a:rPr>
                <a:t>22%</a:t>
              </a:r>
              <a:endParaRPr lang="en-US" sz="4800" b="1" dirty="0">
                <a:solidFill>
                  <a:schemeClr val="bg1"/>
                </a:solidFill>
                <a:latin typeface="Rockwell"/>
                <a:cs typeface="Rockwell"/>
              </a:endParaRPr>
            </a:p>
          </p:txBody>
        </p:sp>
      </p:grpSp>
      <p:grpSp>
        <p:nvGrpSpPr>
          <p:cNvPr id="5" name="Group 4"/>
          <p:cNvGrpSpPr/>
          <p:nvPr/>
        </p:nvGrpSpPr>
        <p:grpSpPr>
          <a:xfrm>
            <a:off x="4856833" y="3885727"/>
            <a:ext cx="2951627" cy="3896186"/>
            <a:chOff x="4856833" y="3599986"/>
            <a:chExt cx="2951627" cy="3896186"/>
          </a:xfrm>
        </p:grpSpPr>
        <p:grpSp>
          <p:nvGrpSpPr>
            <p:cNvPr id="4" name="Group 3"/>
            <p:cNvGrpSpPr/>
            <p:nvPr/>
          </p:nvGrpSpPr>
          <p:grpSpPr>
            <a:xfrm>
              <a:off x="4856833" y="5553897"/>
              <a:ext cx="2435770" cy="764353"/>
              <a:chOff x="4856833" y="5553897"/>
              <a:chExt cx="2435770" cy="764353"/>
            </a:xfrm>
          </p:grpSpPr>
          <p:sp>
            <p:nvSpPr>
              <p:cNvPr id="24" name="Rectangle 23"/>
              <p:cNvSpPr/>
              <p:nvPr/>
            </p:nvSpPr>
            <p:spPr>
              <a:xfrm>
                <a:off x="4856833" y="5553897"/>
                <a:ext cx="2435770" cy="764353"/>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5" name="TextBox 24"/>
              <p:cNvSpPr txBox="1"/>
              <p:nvPr/>
            </p:nvSpPr>
            <p:spPr>
              <a:xfrm>
                <a:off x="5042449" y="5662497"/>
                <a:ext cx="2080492" cy="523220"/>
              </a:xfrm>
              <a:prstGeom prst="rect">
                <a:avLst/>
              </a:prstGeom>
              <a:noFill/>
            </p:spPr>
            <p:txBody>
              <a:bodyPr wrap="none" rtlCol="0">
                <a:spAutoFit/>
              </a:bodyPr>
              <a:lstStyle/>
              <a:p>
                <a:r>
                  <a:rPr lang="en-US" sz="2800" dirty="0" smtClean="0">
                    <a:solidFill>
                      <a:srgbClr val="FFFFFF"/>
                    </a:solidFill>
                    <a:latin typeface="Arial"/>
                    <a:cs typeface="Arial"/>
                  </a:rPr>
                  <a:t>Not working</a:t>
                </a:r>
                <a:endParaRPr lang="en-US" sz="2800" dirty="0">
                  <a:solidFill>
                    <a:srgbClr val="FFFFFF"/>
                  </a:solidFill>
                  <a:latin typeface="Arial"/>
                  <a:cs typeface="Arial"/>
                </a:endParaRPr>
              </a:p>
            </p:txBody>
          </p:sp>
        </p:grpSp>
        <p:grpSp>
          <p:nvGrpSpPr>
            <p:cNvPr id="3" name="Group 2"/>
            <p:cNvGrpSpPr/>
            <p:nvPr/>
          </p:nvGrpSpPr>
          <p:grpSpPr>
            <a:xfrm>
              <a:off x="5058373" y="3599986"/>
              <a:ext cx="2750087" cy="3896186"/>
              <a:chOff x="5058373" y="3599986"/>
              <a:chExt cx="2750087" cy="3896186"/>
            </a:xfrm>
          </p:grpSpPr>
          <p:pic>
            <p:nvPicPr>
              <p:cNvPr id="21" name="Picture 20" descr="Labels_Red.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058373" y="3599986"/>
                <a:ext cx="2750087" cy="3896186"/>
              </a:xfrm>
              <a:prstGeom prst="rect">
                <a:avLst/>
              </a:prstGeom>
              <a:effectLst>
                <a:outerShdw blurRad="50800" dist="38100" dir="2700000" algn="tl" rotWithShape="0">
                  <a:srgbClr val="000000">
                    <a:alpha val="32000"/>
                  </a:srgbClr>
                </a:outerShdw>
              </a:effectLst>
            </p:spPr>
          </p:pic>
          <p:sp>
            <p:nvSpPr>
              <p:cNvPr id="23" name="TextBox 22"/>
              <p:cNvSpPr txBox="1"/>
              <p:nvPr/>
            </p:nvSpPr>
            <p:spPr>
              <a:xfrm>
                <a:off x="5352410" y="4825203"/>
                <a:ext cx="1746725" cy="728694"/>
              </a:xfrm>
              <a:prstGeom prst="rect">
                <a:avLst/>
              </a:prstGeom>
              <a:noFill/>
            </p:spPr>
            <p:txBody>
              <a:bodyPr wrap="none" rtlCol="0">
                <a:spAutoFit/>
              </a:bodyPr>
              <a:lstStyle/>
              <a:p>
                <a:r>
                  <a:rPr lang="en-US" sz="4800" b="1" dirty="0" smtClean="0">
                    <a:solidFill>
                      <a:schemeClr val="bg1"/>
                    </a:solidFill>
                    <a:latin typeface="Rockwell"/>
                    <a:cs typeface="Rockwell"/>
                  </a:rPr>
                  <a:t>22.4%</a:t>
                </a:r>
                <a:endParaRPr lang="en-US" sz="4800" b="1" dirty="0">
                  <a:solidFill>
                    <a:schemeClr val="bg1"/>
                  </a:solidFill>
                  <a:latin typeface="Rockwell"/>
                  <a:cs typeface="Rockwell"/>
                </a:endParaRPr>
              </a:p>
            </p:txBody>
          </p:sp>
        </p:grpSp>
      </p:grpSp>
      <p:sp>
        <p:nvSpPr>
          <p:cNvPr id="33" name="Rectangle 32"/>
          <p:cNvSpPr/>
          <p:nvPr/>
        </p:nvSpPr>
        <p:spPr>
          <a:xfrm>
            <a:off x="-1" y="9059608"/>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4" name="TextBox 33"/>
          <p:cNvSpPr txBox="1"/>
          <p:nvPr/>
        </p:nvSpPr>
        <p:spPr>
          <a:xfrm>
            <a:off x="752068"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Quality</a:t>
            </a:r>
            <a:endParaRPr lang="en-US" sz="4800" b="1" dirty="0">
              <a:solidFill>
                <a:schemeClr val="bg1"/>
              </a:solidFill>
              <a:latin typeface="Rockwell"/>
              <a:cs typeface="Rockwell"/>
            </a:endParaRPr>
          </a:p>
        </p:txBody>
      </p:sp>
      <p:sp>
        <p:nvSpPr>
          <p:cNvPr id="16" name="Rectangle 15"/>
          <p:cNvSpPr/>
          <p:nvPr/>
        </p:nvSpPr>
        <p:spPr>
          <a:xfrm>
            <a:off x="686542" y="8542001"/>
            <a:ext cx="15038917" cy="369332"/>
          </a:xfrm>
          <a:prstGeom prst="rect">
            <a:avLst/>
          </a:prstGeom>
        </p:spPr>
        <p:txBody>
          <a:bodyPr wrap="square">
            <a:spAutoFit/>
          </a:bodyPr>
          <a:lstStyle/>
          <a:p>
            <a:r>
              <a:rPr lang="en-US" sz="1800" b="1" dirty="0">
                <a:solidFill>
                  <a:srgbClr val="1B2E45"/>
                </a:solidFill>
                <a:latin typeface="Arial"/>
                <a:cs typeface="Arial"/>
              </a:rPr>
              <a:t>Source</a:t>
            </a:r>
            <a:r>
              <a:rPr lang="en-US" sz="1800" b="1" dirty="0" smtClean="0">
                <a:solidFill>
                  <a:srgbClr val="1B2E45"/>
                </a:solidFill>
                <a:latin typeface="Arial"/>
                <a:cs typeface="Arial"/>
              </a:rPr>
              <a:t>:</a:t>
            </a:r>
            <a:r>
              <a:rPr lang="en-US" sz="1800" dirty="0" smtClean="0">
                <a:solidFill>
                  <a:srgbClr val="1B2E45"/>
                </a:solidFill>
                <a:latin typeface="Arial"/>
                <a:cs typeface="Arial"/>
              </a:rPr>
              <a:t> "A College Degree, but Not a College Job."  (A. Sum, </a:t>
            </a:r>
            <a:r>
              <a:rPr lang="en-US" sz="1800" i="1" dirty="0" smtClean="0">
                <a:solidFill>
                  <a:srgbClr val="1B2E45"/>
                </a:solidFill>
                <a:latin typeface="Arial"/>
                <a:cs typeface="Arial"/>
              </a:rPr>
              <a:t>New </a:t>
            </a:r>
            <a:r>
              <a:rPr lang="en-US" sz="1800" i="1" dirty="0">
                <a:solidFill>
                  <a:srgbClr val="1B2E45"/>
                </a:solidFill>
                <a:latin typeface="Arial"/>
                <a:cs typeface="Arial"/>
              </a:rPr>
              <a:t>York </a:t>
            </a:r>
            <a:r>
              <a:rPr lang="en-US" sz="1800" i="1" dirty="0" smtClean="0">
                <a:solidFill>
                  <a:srgbClr val="1B2E45"/>
                </a:solidFill>
                <a:latin typeface="Arial"/>
                <a:cs typeface="Arial"/>
              </a:rPr>
              <a:t>Times,</a:t>
            </a:r>
            <a:r>
              <a:rPr lang="en-US" sz="1800" dirty="0" smtClean="0">
                <a:solidFill>
                  <a:srgbClr val="1B2E45"/>
                </a:solidFill>
                <a:latin typeface="Arial"/>
                <a:cs typeface="Arial"/>
              </a:rPr>
              <a:t>19 </a:t>
            </a:r>
            <a:r>
              <a:rPr lang="en-US" sz="1800" dirty="0">
                <a:solidFill>
                  <a:srgbClr val="1B2E45"/>
                </a:solidFill>
                <a:latin typeface="Arial"/>
                <a:cs typeface="Arial"/>
              </a:rPr>
              <a:t>May </a:t>
            </a:r>
            <a:r>
              <a:rPr lang="en-US" sz="1800" dirty="0" smtClean="0">
                <a:solidFill>
                  <a:srgbClr val="1B2E45"/>
                </a:solidFill>
                <a:latin typeface="Arial"/>
                <a:cs typeface="Arial"/>
              </a:rPr>
              <a:t>2011)</a:t>
            </a:r>
            <a:endParaRPr lang="en-US" sz="1800" dirty="0">
              <a:solidFill>
                <a:srgbClr val="1B2E45"/>
              </a:solidFill>
              <a:latin typeface="Arial"/>
              <a:cs typeface="Arial"/>
            </a:endParaRPr>
          </a:p>
        </p:txBody>
      </p:sp>
    </p:spTree>
    <p:extLst>
      <p:ext uri="{BB962C8B-B14F-4D97-AF65-F5344CB8AC3E}">
        <p14:creationId xmlns:p14="http://schemas.microsoft.com/office/powerpoint/2010/main" val="9437328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9059608"/>
            <a:ext cx="18288001" cy="122739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752068" y="9196955"/>
            <a:ext cx="10335374" cy="830997"/>
          </a:xfrm>
          <a:prstGeom prst="rect">
            <a:avLst/>
          </a:prstGeom>
          <a:noFill/>
        </p:spPr>
        <p:txBody>
          <a:bodyPr wrap="square" rtlCol="0">
            <a:spAutoFit/>
          </a:bodyPr>
          <a:lstStyle/>
          <a:p>
            <a:r>
              <a:rPr lang="en-US" sz="4800" b="1" dirty="0" smtClean="0">
                <a:solidFill>
                  <a:schemeClr val="bg1"/>
                </a:solidFill>
                <a:latin typeface="Rockwell"/>
                <a:cs typeface="Rockwell"/>
              </a:rPr>
              <a:t>Education at Scale</a:t>
            </a:r>
            <a:endParaRPr lang="en-US" sz="4800" b="1" dirty="0">
              <a:solidFill>
                <a:schemeClr val="bg1"/>
              </a:solidFill>
              <a:latin typeface="Rockwell"/>
              <a:cs typeface="Rockwell"/>
            </a:endParaRP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12971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2" name="Group 1"/>
          <p:cNvGrpSpPr/>
          <p:nvPr/>
        </p:nvGrpSpPr>
        <p:grpSpPr>
          <a:xfrm>
            <a:off x="-905121" y="539755"/>
            <a:ext cx="19669361" cy="7496707"/>
            <a:chOff x="-905121" y="539755"/>
            <a:chExt cx="19669361" cy="7496707"/>
          </a:xfrm>
        </p:grpSpPr>
        <p:pic>
          <p:nvPicPr>
            <p:cNvPr id="7" name="Picture 6" descr="Quote.ai"/>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a:off x="-905121" y="539755"/>
              <a:ext cx="5525577" cy="3196167"/>
            </a:xfrm>
            <a:prstGeom prst="rect">
              <a:avLst/>
            </a:prstGeom>
          </p:spPr>
        </p:pic>
        <p:sp>
          <p:nvSpPr>
            <p:cNvPr id="6" name="TextBox 5"/>
            <p:cNvSpPr txBox="1"/>
            <p:nvPr/>
          </p:nvSpPr>
          <p:spPr>
            <a:xfrm>
              <a:off x="2233073" y="2137839"/>
              <a:ext cx="16531167" cy="5509200"/>
            </a:xfrm>
            <a:prstGeom prst="rect">
              <a:avLst/>
            </a:prstGeom>
            <a:noFill/>
          </p:spPr>
          <p:txBody>
            <a:bodyPr wrap="square" rtlCol="0">
              <a:spAutoFit/>
            </a:bodyPr>
            <a:lstStyle/>
            <a:p>
              <a:r>
                <a:rPr lang="en-US" sz="8800" b="1" dirty="0" smtClean="0">
                  <a:solidFill>
                    <a:schemeClr val="bg1"/>
                  </a:solidFill>
                  <a:effectLst>
                    <a:outerShdw blurRad="50800" dist="38100" dir="2700000" algn="tl" rotWithShape="0">
                      <a:prstClr val="black">
                        <a:alpha val="40000"/>
                      </a:prstClr>
                    </a:outerShdw>
                  </a:effectLst>
                  <a:latin typeface="Rockwell"/>
                  <a:cs typeface="Rockwell"/>
                </a:rPr>
                <a:t>Big </a:t>
              </a:r>
              <a:r>
                <a:rPr lang="en-US" sz="8800" b="1" dirty="0">
                  <a:solidFill>
                    <a:schemeClr val="bg1"/>
                  </a:solidFill>
                  <a:effectLst>
                    <a:outerShdw blurRad="50800" dist="38100" dir="2700000" algn="tl" rotWithShape="0">
                      <a:prstClr val="black">
                        <a:alpha val="40000"/>
                      </a:prstClr>
                    </a:outerShdw>
                  </a:effectLst>
                  <a:latin typeface="Rockwell"/>
                  <a:cs typeface="Rockwell"/>
                </a:rPr>
                <a:t>breakthroughs </a:t>
              </a:r>
              <a:r>
                <a:rPr lang="en-US" sz="8800" b="1" dirty="0" smtClean="0">
                  <a:solidFill>
                    <a:schemeClr val="bg1"/>
                  </a:solidFill>
                  <a:effectLst>
                    <a:outerShdw blurRad="50800" dist="38100" dir="2700000" algn="tl" rotWithShape="0">
                      <a:prstClr val="black">
                        <a:alpha val="40000"/>
                      </a:prstClr>
                    </a:outerShdw>
                  </a:effectLst>
                  <a:latin typeface="Rockwell"/>
                  <a:cs typeface="Rockwell"/>
                </a:rPr>
                <a:t>happen </a:t>
              </a:r>
              <a:r>
                <a:rPr lang="en-US" sz="8800" b="1" dirty="0">
                  <a:solidFill>
                    <a:schemeClr val="bg1"/>
                  </a:solidFill>
                  <a:effectLst>
                    <a:outerShdw blurRad="50800" dist="38100" dir="2700000" algn="tl" rotWithShape="0">
                      <a:prstClr val="black">
                        <a:alpha val="40000"/>
                      </a:prstClr>
                    </a:outerShdw>
                  </a:effectLst>
                  <a:latin typeface="Rockwell"/>
                  <a:cs typeface="Rockwell"/>
                </a:rPr>
                <a:t>when what </a:t>
              </a:r>
              <a:r>
                <a:rPr lang="en-US" sz="8800" b="1" dirty="0" smtClean="0">
                  <a:solidFill>
                    <a:schemeClr val="bg1"/>
                  </a:solidFill>
                  <a:effectLst>
                    <a:outerShdw blurRad="50800" dist="38100" dir="2700000" algn="tl" rotWithShape="0">
                      <a:prstClr val="black">
                        <a:alpha val="40000"/>
                      </a:prstClr>
                    </a:outerShdw>
                  </a:effectLst>
                  <a:latin typeface="Rockwell"/>
                  <a:cs typeface="Rockwell"/>
                </a:rPr>
                <a:t>is </a:t>
              </a:r>
              <a:r>
                <a:rPr lang="en-US" sz="8800" b="1" dirty="0">
                  <a:solidFill>
                    <a:schemeClr val="bg1"/>
                  </a:solidFill>
                  <a:effectLst>
                    <a:outerShdw blurRad="50800" dist="38100" dir="2700000" algn="tl" rotWithShape="0">
                      <a:prstClr val="black">
                        <a:alpha val="40000"/>
                      </a:prstClr>
                    </a:outerShdw>
                  </a:effectLst>
                  <a:latin typeface="Rockwell"/>
                  <a:cs typeface="Rockwell"/>
                </a:rPr>
                <a:t>suddenly possible </a:t>
              </a:r>
              <a:r>
                <a:rPr lang="en-US" sz="8800" b="1" dirty="0" smtClean="0">
                  <a:solidFill>
                    <a:schemeClr val="bg1"/>
                  </a:solidFill>
                  <a:effectLst>
                    <a:outerShdw blurRad="50800" dist="38100" dir="2700000" algn="tl" rotWithShape="0">
                      <a:prstClr val="black">
                        <a:alpha val="40000"/>
                      </a:prstClr>
                    </a:outerShdw>
                  </a:effectLst>
                  <a:latin typeface="Rockwell"/>
                  <a:cs typeface="Rockwell"/>
                </a:rPr>
                <a:t>meets </a:t>
              </a:r>
              <a:r>
                <a:rPr lang="en-US" sz="8800" b="1" dirty="0">
                  <a:solidFill>
                    <a:schemeClr val="bg1"/>
                  </a:solidFill>
                  <a:effectLst>
                    <a:outerShdw blurRad="50800" dist="38100" dir="2700000" algn="tl" rotWithShape="0">
                      <a:prstClr val="black">
                        <a:alpha val="40000"/>
                      </a:prstClr>
                    </a:outerShdw>
                  </a:effectLst>
                  <a:latin typeface="Rockwell"/>
                  <a:cs typeface="Rockwell"/>
                </a:rPr>
                <a:t>what is </a:t>
              </a:r>
              <a:r>
                <a:rPr lang="en-US" sz="8800" b="1" dirty="0" smtClean="0">
                  <a:solidFill>
                    <a:schemeClr val="bg1"/>
                  </a:solidFill>
                  <a:effectLst>
                    <a:outerShdw blurRad="50800" dist="38100" dir="2700000" algn="tl" rotWithShape="0">
                      <a:prstClr val="black">
                        <a:alpha val="40000"/>
                      </a:prstClr>
                    </a:outerShdw>
                  </a:effectLst>
                  <a:latin typeface="Rockwell"/>
                  <a:cs typeface="Rockwell"/>
                </a:rPr>
                <a:t>desperately </a:t>
              </a:r>
              <a:r>
                <a:rPr lang="en-US" sz="8800" b="1" dirty="0">
                  <a:solidFill>
                    <a:schemeClr val="bg1"/>
                  </a:solidFill>
                  <a:effectLst>
                    <a:outerShdw blurRad="50800" dist="38100" dir="2700000" algn="tl" rotWithShape="0">
                      <a:prstClr val="black">
                        <a:alpha val="40000"/>
                      </a:prstClr>
                    </a:outerShdw>
                  </a:effectLst>
                  <a:latin typeface="Rockwell"/>
                  <a:cs typeface="Rockwell"/>
                </a:rPr>
                <a:t>necessary</a:t>
              </a:r>
              <a:r>
                <a:rPr lang="en-US" sz="8800" b="1" dirty="0" smtClean="0">
                  <a:solidFill>
                    <a:schemeClr val="bg1"/>
                  </a:solidFill>
                  <a:effectLst>
                    <a:outerShdw blurRad="50800" dist="38100" dir="2700000" algn="tl" rotWithShape="0">
                      <a:prstClr val="black">
                        <a:alpha val="40000"/>
                      </a:prstClr>
                    </a:outerShdw>
                  </a:effectLst>
                  <a:latin typeface="Rockwell"/>
                  <a:cs typeface="Rockwell"/>
                </a:rPr>
                <a:t>.</a:t>
              </a:r>
              <a:endParaRPr lang="en-US" sz="8800" b="1" dirty="0">
                <a:solidFill>
                  <a:schemeClr val="bg1"/>
                </a:solidFill>
                <a:effectLst>
                  <a:outerShdw blurRad="50800" dist="38100" dir="2700000" algn="tl" rotWithShape="0">
                    <a:prstClr val="black">
                      <a:alpha val="40000"/>
                    </a:prstClr>
                  </a:outerShdw>
                </a:effectLst>
                <a:latin typeface="Rockwell"/>
                <a:cs typeface="Rockwell"/>
              </a:endParaRPr>
            </a:p>
          </p:txBody>
        </p:sp>
        <p:pic>
          <p:nvPicPr>
            <p:cNvPr id="8" name="Picture 7" descr="Quote.ai"/>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flipH="1">
              <a:off x="12948463" y="4840295"/>
              <a:ext cx="5525577" cy="3196167"/>
            </a:xfrm>
            <a:prstGeom prst="rect">
              <a:avLst/>
            </a:prstGeom>
          </p:spPr>
        </p:pic>
      </p:grpSp>
      <p:sp>
        <p:nvSpPr>
          <p:cNvPr id="9" name="TextBox 8"/>
          <p:cNvSpPr txBox="1"/>
          <p:nvPr/>
        </p:nvSpPr>
        <p:spPr>
          <a:xfrm>
            <a:off x="8159750" y="7789341"/>
            <a:ext cx="10678566" cy="1569660"/>
          </a:xfrm>
          <a:prstGeom prst="rect">
            <a:avLst/>
          </a:prstGeom>
          <a:noFill/>
        </p:spPr>
        <p:txBody>
          <a:bodyPr wrap="square" rtlCol="0">
            <a:spAutoFit/>
          </a:bodyPr>
          <a:lstStyle/>
          <a:p>
            <a:r>
              <a:rPr lang="en-US" sz="4800" dirty="0" smtClean="0">
                <a:solidFill>
                  <a:srgbClr val="FFFFFF"/>
                </a:solidFill>
                <a:latin typeface="Arial"/>
                <a:cs typeface="Arial"/>
              </a:rPr>
              <a:t>—Thomas Friedman </a:t>
            </a:r>
            <a:br>
              <a:rPr lang="en-US" sz="4800" dirty="0" smtClean="0">
                <a:solidFill>
                  <a:srgbClr val="FFFFFF"/>
                </a:solidFill>
                <a:latin typeface="Arial"/>
                <a:cs typeface="Arial"/>
              </a:rPr>
            </a:br>
            <a:r>
              <a:rPr lang="en-US" sz="4800" i="1" dirty="0" smtClean="0">
                <a:solidFill>
                  <a:srgbClr val="FFFFFF"/>
                </a:solidFill>
                <a:latin typeface="Arial"/>
                <a:cs typeface="Arial"/>
              </a:rPr>
              <a:t>    May 15, 2012 · New York Times </a:t>
            </a:r>
            <a:endParaRPr lang="en-US" sz="4800" i="1" dirty="0">
              <a:solidFill>
                <a:srgbClr val="FFFFFF"/>
              </a:solidFill>
              <a:latin typeface="Arial"/>
              <a:cs typeface="Arial"/>
            </a:endParaRPr>
          </a:p>
        </p:txBody>
      </p:sp>
    </p:spTree>
    <p:extLst>
      <p:ext uri="{BB962C8B-B14F-4D97-AF65-F5344CB8AC3E}">
        <p14:creationId xmlns:p14="http://schemas.microsoft.com/office/powerpoint/2010/main" val="3232688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8288000" cy="102870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0" name="Picture 9" descr="Education_Scale.ai"/>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Picture 7" descr="400Students.ai"/>
          <p:cNvPicPr>
            <a:picLocks noChangeAspect="1"/>
          </p:cNvPicPr>
          <p:nvPr/>
        </p:nvPicPr>
        <p:blipFill>
          <a:blip r:embed="rId3"/>
          <a:stretch>
            <a:fillRect/>
          </a:stretch>
        </p:blipFill>
        <p:spPr>
          <a:xfrm>
            <a:off x="0" y="0"/>
            <a:ext cx="18288000" cy="10287000"/>
          </a:xfrm>
          <a:prstGeom prst="leftArrow">
            <a:avLst/>
          </a:prstGeom>
        </p:spPr>
      </p:pic>
      <p:sp>
        <p:nvSpPr>
          <p:cNvPr id="11" name="TextBox 10"/>
          <p:cNvSpPr txBox="1"/>
          <p:nvPr/>
        </p:nvSpPr>
        <p:spPr>
          <a:xfrm>
            <a:off x="9460361" y="4312465"/>
            <a:ext cx="2222483" cy="1569660"/>
          </a:xfrm>
          <a:prstGeom prst="rect">
            <a:avLst/>
          </a:prstGeom>
          <a:noFill/>
        </p:spPr>
        <p:txBody>
          <a:bodyPr wrap="none" rtlCol="0">
            <a:spAutoFit/>
          </a:bodyPr>
          <a:lstStyle/>
          <a:p>
            <a:r>
              <a:rPr lang="en-US" sz="9600" b="1" smtClean="0">
                <a:solidFill>
                  <a:srgbClr val="6FD8B9"/>
                </a:solidFill>
                <a:effectLst>
                  <a:outerShdw blurRad="50800" dist="38100" dir="13500000" algn="br" rotWithShape="0">
                    <a:prstClr val="black">
                      <a:alpha val="40000"/>
                    </a:prstClr>
                  </a:outerShdw>
                </a:effectLst>
                <a:latin typeface="Rockwell"/>
                <a:cs typeface="Rockwell"/>
              </a:rPr>
              <a:t>400</a:t>
            </a:r>
            <a:endParaRPr lang="en-US" sz="96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9482643" y="4558686"/>
            <a:ext cx="4696117" cy="1323439"/>
          </a:xfrm>
          <a:prstGeom prst="rect">
            <a:avLst/>
          </a:prstGeom>
        </p:spPr>
        <p:txBody>
          <a:bodyPr wrap="square">
            <a:spAutoFit/>
          </a:bodyPr>
          <a:lstStyle/>
          <a:p>
            <a:pPr lvl="0">
              <a:lnSpc>
                <a:spcPct val="80000"/>
              </a:lnSpc>
            </a:pPr>
            <a:r>
              <a:rPr lang="en-US" sz="96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extLst>
      <p:ext uri="{BB962C8B-B14F-4D97-AF65-F5344CB8AC3E}">
        <p14:creationId xmlns:p14="http://schemas.microsoft.com/office/powerpoint/2010/main" val="148171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 y="0"/>
            <a:ext cx="18288000" cy="102870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latin typeface="Rockwell"/>
              <a:cs typeface="Rockwell"/>
            </a:endParaRPr>
          </a:p>
        </p:txBody>
      </p:sp>
      <p:sp>
        <p:nvSpPr>
          <p:cNvPr id="11" name="Rectangle 10"/>
          <p:cNvSpPr/>
          <p:nvPr/>
        </p:nvSpPr>
        <p:spPr>
          <a:xfrm>
            <a:off x="2509385" y="2474544"/>
            <a:ext cx="12341930" cy="5306068"/>
          </a:xfrm>
          <a:prstGeom prst="rect">
            <a:avLst/>
          </a:prstGeom>
        </p:spPr>
        <p:txBody>
          <a:bodyPr wrap="square" lIns="91440" tIns="45720" rIns="91440" bIns="45720">
            <a:spAutoFit/>
          </a:bodyPr>
          <a:lstStyle/>
          <a:p>
            <a:pPr>
              <a:lnSpc>
                <a:spcPct val="110000"/>
              </a:lnSpc>
            </a:pPr>
            <a:r>
              <a:rPr lang="en-US" sz="4400" b="1" dirty="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4400" i="1" dirty="0">
                <a:solidFill>
                  <a:schemeClr val="bg1"/>
                </a:solidFill>
                <a:latin typeface="Helvetica" pitchFamily="34" charset="0"/>
                <a:cs typeface="Rockwell"/>
              </a:rPr>
              <a:t>(</a:t>
            </a:r>
            <a:r>
              <a:rPr lang="en-US" sz="4400" i="1" dirty="0" err="1">
                <a:solidFill>
                  <a:schemeClr val="bg1"/>
                </a:solidFill>
                <a:latin typeface="Helvetica" pitchFamily="34" charset="0"/>
                <a:cs typeface="Rockwell"/>
              </a:rPr>
              <a:t>Akash</a:t>
            </a:r>
            <a:r>
              <a:rPr lang="en-US" sz="4400" i="1" dirty="0">
                <a:solidFill>
                  <a:schemeClr val="bg1"/>
                </a:solidFill>
                <a:latin typeface="Helvetica" pitchFamily="34" charset="0"/>
                <a:cs typeface="Rockwell"/>
              </a:rPr>
              <a:t> </a:t>
            </a:r>
            <a:r>
              <a:rPr lang="en-US" sz="4400" i="1" dirty="0" err="1">
                <a:solidFill>
                  <a:schemeClr val="bg1"/>
                </a:solidFill>
                <a:latin typeface="Helvetica" pitchFamily="34" charset="0"/>
                <a:cs typeface="Rockwell"/>
              </a:rPr>
              <a:t>Goswami</a:t>
            </a:r>
            <a:r>
              <a:rPr lang="en-US" sz="4400" i="1" dirty="0">
                <a:solidFill>
                  <a:schemeClr val="bg1"/>
                </a:solidFill>
                <a:latin typeface="Helvetica" pitchFamily="34" charset="0"/>
                <a:cs typeface="Rockwell"/>
              </a:rPr>
              <a:t>)</a:t>
            </a:r>
            <a:endParaRPr lang="en-US" sz="4400" b="1" dirty="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1290182" y="755339"/>
            <a:ext cx="5012032" cy="2899118"/>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13936918" y="5622395"/>
            <a:ext cx="5012032" cy="2899118"/>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15625313" y="370924"/>
            <a:ext cx="2495550" cy="3038476"/>
          </a:xfrm>
          <a:prstGeom prst="rect">
            <a:avLst/>
          </a:prstGeom>
          <a:noFill/>
          <a:ln w="9525">
            <a:noFill/>
            <a:miter lim="800000"/>
            <a:headEnd/>
            <a:tailEnd/>
          </a:ln>
        </p:spPr>
      </p:pic>
    </p:spTree>
    <p:extLst>
      <p:ext uri="{BB962C8B-B14F-4D97-AF65-F5344CB8AC3E}">
        <p14:creationId xmlns:p14="http://schemas.microsoft.com/office/powerpoint/2010/main" val="1427267519"/>
      </p:ext>
    </p:extLst>
  </p:cSld>
  <p:clrMapOvr>
    <a:masterClrMapping/>
  </p:clrMapOvr>
  <p:transition spd="med" advTm="10547">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 y="0"/>
            <a:ext cx="18288000" cy="102870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latin typeface="Rockwell"/>
              <a:cs typeface="Rockwell"/>
            </a:endParaRPr>
          </a:p>
        </p:txBody>
      </p:sp>
      <p:sp>
        <p:nvSpPr>
          <p:cNvPr id="10" name="Rectangle 9"/>
          <p:cNvSpPr/>
          <p:nvPr/>
        </p:nvSpPr>
        <p:spPr>
          <a:xfrm>
            <a:off x="2352044" y="2924411"/>
            <a:ext cx="13337136" cy="3816430"/>
          </a:xfrm>
          <a:prstGeom prst="rect">
            <a:avLst/>
          </a:prstGeom>
        </p:spPr>
        <p:txBody>
          <a:bodyPr wrap="square" lIns="91440" tIns="45720" rIns="91440" bIns="45720">
            <a:spAutoFit/>
          </a:bodyPr>
          <a:lstStyle/>
          <a:p>
            <a:pPr>
              <a:lnSpc>
                <a:spcPct val="110000"/>
              </a:lnSpc>
            </a:pPr>
            <a:r>
              <a:rPr lang="en-US" sz="4400" b="1" dirty="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4400" i="1" dirty="0">
                <a:solidFill>
                  <a:schemeClr val="bg1"/>
                </a:solidFill>
                <a:latin typeface="Helvetica" pitchFamily="34" charset="0"/>
                <a:cs typeface="Rockwell"/>
              </a:rPr>
              <a:t>(Jenny Ramirez)</a:t>
            </a:r>
            <a:r>
              <a:rPr lang="en-US" sz="4400" b="1" dirty="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1290182" y="755339"/>
            <a:ext cx="5012032" cy="2899118"/>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13936918" y="5622395"/>
            <a:ext cx="5012032" cy="2899118"/>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15689179" y="0"/>
            <a:ext cx="2598822" cy="3540628"/>
          </a:xfrm>
          <a:prstGeom prst="rect">
            <a:avLst/>
          </a:prstGeom>
        </p:spPr>
      </p:pic>
    </p:spTree>
    <p:extLst>
      <p:ext uri="{BB962C8B-B14F-4D97-AF65-F5344CB8AC3E}">
        <p14:creationId xmlns:p14="http://schemas.microsoft.com/office/powerpoint/2010/main" val="1647117990"/>
      </p:ext>
    </p:extLst>
  </p:cSld>
  <p:clrMapOvr>
    <a:masterClrMapping/>
  </p:clrMapOvr>
  <p:transition spd="med" advTm="8375">
    <p:push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4|10.9|5.3"/>
</p:tagLst>
</file>

<file path=ppt/theme/theme1.xml><?xml version="1.0" encoding="utf-8"?>
<a:theme xmlns:a="http://schemas.openxmlformats.org/drawingml/2006/main" name="Coursera_5_2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3660</TotalTime>
  <Words>1080</Words>
  <Application>Microsoft Office PowerPoint</Application>
  <PresentationFormat>Custom</PresentationFormat>
  <Paragraphs>173</Paragraphs>
  <Slides>31</Slides>
  <Notes>24</Notes>
  <HiddenSlides>14</HiddenSlides>
  <MMClips>4</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Coursera_5_29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Goodall</dc:creator>
  <cp:lastModifiedBy>Windows User</cp:lastModifiedBy>
  <cp:revision>303</cp:revision>
  <dcterms:created xsi:type="dcterms:W3CDTF">2012-06-07T07:53:44Z</dcterms:created>
  <dcterms:modified xsi:type="dcterms:W3CDTF">2012-09-11T15:38:32Z</dcterms:modified>
</cp:coreProperties>
</file>