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87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wmf" ContentType="image/x-wmf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  <p:sldMasterId id="2147484008" r:id="rId2"/>
    <p:sldMasterId id="2147484025" r:id="rId3"/>
    <p:sldMasterId id="2147484054" r:id="rId4"/>
    <p:sldMasterId id="2147484066" r:id="rId5"/>
  </p:sldMasterIdLst>
  <p:notesMasterIdLst>
    <p:notesMasterId r:id="rId124"/>
  </p:notesMasterIdLst>
  <p:sldIdLst>
    <p:sldId id="738" r:id="rId6"/>
    <p:sldId id="1378" r:id="rId7"/>
    <p:sldId id="1366" r:id="rId8"/>
    <p:sldId id="1259" r:id="rId9"/>
    <p:sldId id="860" r:id="rId10"/>
    <p:sldId id="1077" r:id="rId11"/>
    <p:sldId id="1264" r:id="rId12"/>
    <p:sldId id="1265" r:id="rId13"/>
    <p:sldId id="1322" r:id="rId14"/>
    <p:sldId id="1346" r:id="rId15"/>
    <p:sldId id="1348" r:id="rId16"/>
    <p:sldId id="1349" r:id="rId17"/>
    <p:sldId id="1350" r:id="rId18"/>
    <p:sldId id="1351" r:id="rId19"/>
    <p:sldId id="1352" r:id="rId20"/>
    <p:sldId id="1353" r:id="rId21"/>
    <p:sldId id="1354" r:id="rId22"/>
    <p:sldId id="1355" r:id="rId23"/>
    <p:sldId id="1356" r:id="rId24"/>
    <p:sldId id="1357" r:id="rId25"/>
    <p:sldId id="1358" r:id="rId26"/>
    <p:sldId id="1359" r:id="rId27"/>
    <p:sldId id="1367" r:id="rId28"/>
    <p:sldId id="1368" r:id="rId29"/>
    <p:sldId id="1369" r:id="rId30"/>
    <p:sldId id="1370" r:id="rId31"/>
    <p:sldId id="1371" r:id="rId32"/>
    <p:sldId id="1323" r:id="rId33"/>
    <p:sldId id="1324" r:id="rId34"/>
    <p:sldId id="1321" r:id="rId35"/>
    <p:sldId id="1158" r:id="rId36"/>
    <p:sldId id="1277" r:id="rId37"/>
    <p:sldId id="864" r:id="rId38"/>
    <p:sldId id="865" r:id="rId39"/>
    <p:sldId id="1111" r:id="rId40"/>
    <p:sldId id="1360" r:id="rId41"/>
    <p:sldId id="1110" r:id="rId42"/>
    <p:sldId id="1381" r:id="rId43"/>
    <p:sldId id="1363" r:id="rId44"/>
    <p:sldId id="1364" r:id="rId45"/>
    <p:sldId id="1374" r:id="rId46"/>
    <p:sldId id="872" r:id="rId47"/>
    <p:sldId id="1372" r:id="rId48"/>
    <p:sldId id="1314" r:id="rId49"/>
    <p:sldId id="1315" r:id="rId50"/>
    <p:sldId id="869" r:id="rId51"/>
    <p:sldId id="1114" r:id="rId52"/>
    <p:sldId id="1116" r:id="rId53"/>
    <p:sldId id="1373" r:id="rId54"/>
    <p:sldId id="1329" r:id="rId55"/>
    <p:sldId id="1330" r:id="rId56"/>
    <p:sldId id="1327" r:id="rId57"/>
    <p:sldId id="1326" r:id="rId58"/>
    <p:sldId id="1283" r:id="rId59"/>
    <p:sldId id="1284" r:id="rId60"/>
    <p:sldId id="897" r:id="rId61"/>
    <p:sldId id="1107" r:id="rId62"/>
    <p:sldId id="1237" r:id="rId63"/>
    <p:sldId id="1272" r:id="rId64"/>
    <p:sldId id="1273" r:id="rId65"/>
    <p:sldId id="1115" r:id="rId66"/>
    <p:sldId id="1092" r:id="rId67"/>
    <p:sldId id="1162" r:id="rId68"/>
    <p:sldId id="1163" r:id="rId69"/>
    <p:sldId id="1282" r:id="rId70"/>
    <p:sldId id="1164" r:id="rId71"/>
    <p:sldId id="1167" r:id="rId72"/>
    <p:sldId id="1165" r:id="rId73"/>
    <p:sldId id="1168" r:id="rId74"/>
    <p:sldId id="975" r:id="rId75"/>
    <p:sldId id="976" r:id="rId76"/>
    <p:sldId id="1140" r:id="rId77"/>
    <p:sldId id="1142" r:id="rId78"/>
    <p:sldId id="1143" r:id="rId79"/>
    <p:sldId id="1210" r:id="rId80"/>
    <p:sldId id="1144" r:id="rId81"/>
    <p:sldId id="980" r:id="rId82"/>
    <p:sldId id="982" r:id="rId83"/>
    <p:sldId id="984" r:id="rId84"/>
    <p:sldId id="985" r:id="rId85"/>
    <p:sldId id="996" r:id="rId86"/>
    <p:sldId id="1121" r:id="rId87"/>
    <p:sldId id="986" r:id="rId88"/>
    <p:sldId id="1146" r:id="rId89"/>
    <p:sldId id="1198" r:id="rId90"/>
    <p:sldId id="1148" r:id="rId91"/>
    <p:sldId id="1211" r:id="rId92"/>
    <p:sldId id="1212" r:id="rId93"/>
    <p:sldId id="1213" r:id="rId94"/>
    <p:sldId id="1266" r:id="rId95"/>
    <p:sldId id="1147" r:id="rId96"/>
    <p:sldId id="1149" r:id="rId97"/>
    <p:sldId id="1150" r:id="rId98"/>
    <p:sldId id="1170" r:id="rId99"/>
    <p:sldId id="1154" r:id="rId100"/>
    <p:sldId id="1155" r:id="rId101"/>
    <p:sldId id="1169" r:id="rId102"/>
    <p:sldId id="1156" r:id="rId103"/>
    <p:sldId id="1157" r:id="rId104"/>
    <p:sldId id="1375" r:id="rId105"/>
    <p:sldId id="1376" r:id="rId106"/>
    <p:sldId id="987" r:id="rId107"/>
    <p:sldId id="1307" r:id="rId108"/>
    <p:sldId id="1239" r:id="rId109"/>
    <p:sldId id="1331" r:id="rId110"/>
    <p:sldId id="1388" r:id="rId111"/>
    <p:sldId id="1391" r:id="rId112"/>
    <p:sldId id="1392" r:id="rId113"/>
    <p:sldId id="1393" r:id="rId114"/>
    <p:sldId id="1382" r:id="rId115"/>
    <p:sldId id="1383" r:id="rId116"/>
    <p:sldId id="1384" r:id="rId117"/>
    <p:sldId id="1385" r:id="rId118"/>
    <p:sldId id="1386" r:id="rId119"/>
    <p:sldId id="1387" r:id="rId120"/>
    <p:sldId id="1325" r:id="rId121"/>
    <p:sldId id="1390" r:id="rId122"/>
    <p:sldId id="1389" r:id="rId123"/>
  </p:sldIdLst>
  <p:sldSz cx="9144000" cy="6858000" type="screen4x3"/>
  <p:notesSz cx="6858000" cy="9144000"/>
  <p:custDataLst>
    <p:tags r:id="rId125"/>
  </p:custDataLst>
  <p:defaultTextStyle>
    <a:defPPr>
      <a:defRPr lang="en-US"/>
    </a:defPPr>
    <a:lvl1pPr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FF0000"/>
    <a:srgbClr val="FF7185"/>
    <a:srgbClr val="FCC0C0"/>
    <a:srgbClr val="000000"/>
    <a:srgbClr val="0000FF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3" autoAdjust="0"/>
    <p:restoredTop sz="93333" autoAdjust="0"/>
  </p:normalViewPr>
  <p:slideViewPr>
    <p:cSldViewPr>
      <p:cViewPr>
        <p:scale>
          <a:sx n="100" d="100"/>
          <a:sy n="100" d="100"/>
        </p:scale>
        <p:origin x="-3816" y="-16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5076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2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tags" Target="tags/tag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800" b="0" dirty="0" smtClean="0">
                <a:solidFill>
                  <a:schemeClr val="bg1"/>
                </a:solidFill>
              </a:rPr>
              <a:t>Neural</a:t>
            </a:r>
            <a:r>
              <a:rPr lang="en-US" sz="1800" b="0" baseline="0" dirty="0" smtClean="0">
                <a:solidFill>
                  <a:schemeClr val="bg1"/>
                </a:solidFill>
              </a:rPr>
              <a:t> Networks papers at ICML</a:t>
            </a:r>
            <a:endParaRPr lang="en-US" sz="1800" b="0" dirty="0">
              <a:solidFill>
                <a:schemeClr val="bg1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cat>
            <c:numRef>
              <c:f>Sheet1!$A$2:$A$8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10</c:v>
                </c:pt>
                <c:pt idx="5">
                  <c:v>12</c:v>
                </c:pt>
                <c:pt idx="6">
                  <c:v>17</c:v>
                </c:pt>
              </c:numCache>
            </c:numRef>
          </c:val>
        </c:ser>
        <c:axId val="45010304"/>
        <c:axId val="45020288"/>
      </c:barChart>
      <c:catAx>
        <c:axId val="450103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5020288"/>
        <c:crosses val="autoZero"/>
        <c:auto val="1"/>
        <c:lblAlgn val="ctr"/>
        <c:lblOffset val="100"/>
      </c:catAx>
      <c:valAx>
        <c:axId val="450202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5010304"/>
        <c:crosses val="autoZero"/>
        <c:crossBetween val="between"/>
      </c:valAx>
      <c:spPr>
        <a:noFill/>
      </c:spPr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emf"/><Relationship Id="rId1" Type="http://schemas.openxmlformats.org/officeDocument/2006/relationships/image" Target="../media/image165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emf"/><Relationship Id="rId3" Type="http://schemas.openxmlformats.org/officeDocument/2006/relationships/image" Target="../media/image170.emf"/><Relationship Id="rId7" Type="http://schemas.openxmlformats.org/officeDocument/2006/relationships/image" Target="../media/image174.emf"/><Relationship Id="rId2" Type="http://schemas.openxmlformats.org/officeDocument/2006/relationships/image" Target="../media/image167.emf"/><Relationship Id="rId1" Type="http://schemas.openxmlformats.org/officeDocument/2006/relationships/image" Target="../media/image166.emf"/><Relationship Id="rId6" Type="http://schemas.openxmlformats.org/officeDocument/2006/relationships/image" Target="../media/image173.emf"/><Relationship Id="rId5" Type="http://schemas.openxmlformats.org/officeDocument/2006/relationships/image" Target="../media/image172.emf"/><Relationship Id="rId4" Type="http://schemas.openxmlformats.org/officeDocument/2006/relationships/image" Target="../media/image171.emf"/><Relationship Id="rId9" Type="http://schemas.openxmlformats.org/officeDocument/2006/relationships/image" Target="../media/image16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77.emf"/><Relationship Id="rId1" Type="http://schemas.openxmlformats.org/officeDocument/2006/relationships/image" Target="../media/image17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77.emf"/><Relationship Id="rId1" Type="http://schemas.openxmlformats.org/officeDocument/2006/relationships/image" Target="../media/image17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wmf"/><Relationship Id="rId1" Type="http://schemas.openxmlformats.org/officeDocument/2006/relationships/image" Target="../media/image1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067E855-2526-4790-8A60-EAFE7FE2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14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49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50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51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52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53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54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0F9F2B2F-47BA-4E10-A2F1-AB1740BA1B38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55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57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59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60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94C3-C790-472E-AA0D-684EFA288FE7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602A008-1501-420C-B021-6AE0E51B0E3E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EE05F2B-3182-47B9-A45C-745A350304D4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957E2E7-FE02-4369-A959-1FA78EBDD8D5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r>
              <a:rPr lang="en-US" altLang="ko-KR" smtClean="0">
                <a:ea typeface="굴림" pitchFamily="34" charset="-127"/>
              </a:rPr>
              <a:t>Aglioti et al., 1994; Halligan et al., 1993; Weinstein, 1969; Ramachandran, 1998; Halligan et al., 1993; Sadato et al., 1996; Halligan et al., 1999 </a:t>
            </a:r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78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0F9F2B2F-47BA-4E10-A2F1-AB1740BA1B38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79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07CB31-DC09-4399-9960-E2F020179D01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2600D-1916-4B4E-95F2-E59E525A4B4E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3440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406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 bases: Look</a:t>
            </a:r>
            <a:r>
              <a:rPr lang="en-US" baseline="0" dirty="0" smtClean="0"/>
              <a:t> at them and see if make sense/correspond to </a:t>
            </a:r>
            <a:r>
              <a:rPr lang="en-US" baseline="0" dirty="0" err="1" smtClean="0"/>
              <a:t>Gabors</a:t>
            </a:r>
            <a:r>
              <a:rPr lang="en-US" baseline="0" dirty="0" smtClean="0"/>
              <a:t>.  Try to perform similar analysis on audio bases.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We select the bases that have the highest average activation for each phoneme. 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Visual inspection shows bases capture patterns relevant to the phoneme.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Female speech is characterized by clear horizontal banding patterns whereas male speech is characterized by intensity spread across lower frequencies.</a:t>
            </a:r>
          </a:p>
          <a:p>
            <a:pPr marL="388806" indent="-293764" algn="l">
              <a:spcAft>
                <a:spcPts val="1293"/>
              </a:spcAft>
              <a:buClr>
                <a:srgbClr val="0066CC"/>
              </a:buClr>
              <a:buFont typeface="Wingdings" charset="2"/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sz="1200" b="0" dirty="0" smtClean="0">
                <a:solidFill>
                  <a:srgbClr val="000000"/>
                </a:solidFill>
              </a:rPr>
              <a:t>Both first and second CRBM layers found these patterns even though they were trained in an unsupervised manner.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Time-invariant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Time-invariant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Basic idea: compute CDBN activations and use them as features for supervised learning algorithms. We used the same CDBN for all three tasks.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baseline="0" dirty="0" smtClean="0"/>
              <a:t> SOTA performance records held by Kai Yu, Geoff Hinton.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Activity recognition.  Anomaly detection.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Activity recognition.  Anomaly detection.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117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ChangeArrowheads="1"/>
          </p:cNvSpPr>
          <p:nvPr userDrawn="1"/>
        </p:nvSpPr>
        <p:spPr bwMode="auto">
          <a:xfrm>
            <a:off x="1169988" y="555609"/>
            <a:ext cx="6765925" cy="5486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69" tIns="44441" rIns="90469" bIns="44441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15902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2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 b="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8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84611" y="4230256"/>
            <a:ext cx="5611092" cy="103841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800" b="0" i="0" cap="none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611" y="3017980"/>
            <a:ext cx="7697389" cy="1066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spcBef>
                <a:spcPct val="100000"/>
              </a:spcBef>
              <a:defRPr sz="40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4611" y="14478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>
              <a:lnSpc>
                <a:spcPts val="2400"/>
              </a:lnSpc>
              <a:buFont typeface="Arial" pitchFamily="34" charset="0"/>
              <a:buNone/>
              <a:defRPr sz="2000">
                <a:solidFill>
                  <a:srgbClr val="9CA0A6"/>
                </a:solidFill>
              </a:defRPr>
            </a:lvl2pPr>
            <a:lvl3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3pPr>
            <a:lvl4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4pPr>
            <a:lvl5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1447800"/>
            <a:ext cx="4115989" cy="49457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72199"/>
            <a:ext cx="9144000" cy="685800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3105150"/>
            <a:ext cx="5563789" cy="160020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>
                <a:latin typeface="HelveticaNeueLT Std Thin" pitchFamily="34" charset="0"/>
              </a:defRPr>
            </a:lvl2pPr>
            <a:lvl3pPr marL="914400" indent="0">
              <a:buNone/>
              <a:defRPr sz="2000">
                <a:latin typeface="HelveticaNeueLT Std Thin" pitchFamily="34" charset="0"/>
              </a:defRPr>
            </a:lvl3pPr>
            <a:lvl4pPr marL="1371600" indent="0">
              <a:buNone/>
              <a:defRPr sz="1800">
                <a:latin typeface="HelveticaNeueLT Std Thin" pitchFamily="34" charset="0"/>
              </a:defRPr>
            </a:lvl4pPr>
            <a:lvl5pPr marL="1828800" indent="0">
              <a:buNone/>
              <a:defRPr sz="1600">
                <a:latin typeface="HelveticaNeueLT Std Thi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stanford.JPG"/>
          <p:cNvPicPr>
            <a:picLocks noChangeAspect="1"/>
          </p:cNvPicPr>
          <p:nvPr userDrawn="1"/>
        </p:nvPicPr>
        <p:blipFill>
          <a:blip r:embed="rId2" cstate="print"/>
          <a:srcRect l="381" t="5944"/>
          <a:stretch>
            <a:fillRect/>
          </a:stretch>
        </p:blipFill>
        <p:spPr>
          <a:xfrm>
            <a:off x="3829050" y="6443141"/>
            <a:ext cx="1485900" cy="1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9208" y="2809875"/>
            <a:ext cx="3589060" cy="96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40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7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2" y="6629403"/>
            <a:ext cx="818615" cy="2458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690" indent="-28569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658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2764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273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1999835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694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04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15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825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 b="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600" b="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2980"/>
            <a:ext cx="8229600" cy="35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2675"/>
            <a:ext cx="8229600" cy="5415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1169988" y="587030"/>
            <a:ext cx="6765925" cy="428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7590" y="6578210"/>
            <a:ext cx="16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Socher, Manning, Ng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5565" y="6578210"/>
            <a:ext cx="1774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Socher, Lin, Ng, Manning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800" b="0" i="0">
          <a:solidFill>
            <a:schemeClr val="tx1"/>
          </a:solidFill>
          <a:latin typeface="HelveticaNeueLT Std Thin"/>
          <a:ea typeface="+mj-ea"/>
          <a:cs typeface="HelveticaNeueLT Std Thin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9pPr>
    </p:titleStyle>
    <p:bodyStyle>
      <a:lvl1pPr marL="228600" indent="-228600" algn="l" rtl="0" fontAlgn="base">
        <a:lnSpc>
          <a:spcPct val="100000"/>
        </a:lnSpc>
        <a:spcBef>
          <a:spcPct val="50000"/>
        </a:spcBef>
        <a:spcAft>
          <a:spcPct val="0"/>
        </a:spcAft>
        <a:buClr>
          <a:srgbClr val="15B1F7"/>
        </a:buClr>
        <a:buSzPct val="80000"/>
        <a:buFont typeface="Arial"/>
        <a:buChar char="•"/>
        <a:defRPr sz="2400" b="0" i="0" baseline="0">
          <a:solidFill>
            <a:schemeClr val="tx1"/>
          </a:solidFill>
          <a:latin typeface="+mn-lt"/>
          <a:ea typeface="+mn-ea"/>
          <a:cs typeface="HelveticaNeueLT Std Lt" pitchFamily="34" charset="0"/>
        </a:defRPr>
      </a:lvl1pPr>
      <a:lvl2pPr marL="685800" indent="-228600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2000" b="0" i="0">
          <a:solidFill>
            <a:schemeClr val="tx1"/>
          </a:solidFill>
          <a:latin typeface="+mn-lt"/>
          <a:cs typeface="HelveticaNeueLT Std Lt" pitchFamily="34" charset="0"/>
        </a:defRPr>
      </a:lvl2pPr>
      <a:lvl3pPr marL="10842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b="0" i="0">
          <a:solidFill>
            <a:schemeClr val="tx1"/>
          </a:solidFill>
          <a:latin typeface="+mn-lt"/>
          <a:cs typeface="HelveticaNeueLT Std Lt" pitchFamily="34" charset="0"/>
        </a:defRPr>
      </a:lvl3pPr>
      <a:lvl4pPr marL="15414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600" b="0" i="0">
          <a:solidFill>
            <a:schemeClr val="tx1"/>
          </a:solidFill>
          <a:latin typeface="+mn-lt"/>
          <a:cs typeface="HelveticaNeueLT Std Lt" pitchFamily="34" charset="0"/>
        </a:defRPr>
      </a:lvl4pPr>
      <a:lvl5pPr marL="19986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400" b="0" i="0">
          <a:solidFill>
            <a:schemeClr val="tx1"/>
          </a:solidFill>
          <a:latin typeface="+mn-lt"/>
          <a:cs typeface="HelveticaNeueLT Std Lt" pitchFamily="34" charset="0"/>
        </a:defRPr>
      </a:lvl5pPr>
      <a:lvl6pPr marL="24558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6pPr>
      <a:lvl7pPr marL="29130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7pPr>
      <a:lvl8pPr marL="33702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8pPr>
      <a:lvl9pPr marL="38274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slideLayout" Target="../slideLayouts/slideLayout34.xml"/><Relationship Id="rId1" Type="http://schemas.openxmlformats.org/officeDocument/2006/relationships/video" Target="file:///C:\Users\ang\Videos\ufldl\surveillanceDemo-Jul2010\shovel9demo.mpg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slideLayout" Target="../slideLayouts/slideLayout34.xml"/><Relationship Id="rId1" Type="http://schemas.openxmlformats.org/officeDocument/2006/relationships/video" Target="file:///C:\Users\ang\Videos\ufldl\surveillanceDemo-Jul2010\in13demo.m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19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3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16.png"/><Relationship Id="rId18" Type="http://schemas.openxmlformats.org/officeDocument/2006/relationships/image" Target="../media/image5.png"/><Relationship Id="rId3" Type="http://schemas.openxmlformats.org/officeDocument/2006/relationships/image" Target="../media/image231.jpeg"/><Relationship Id="rId21" Type="http://schemas.openxmlformats.org/officeDocument/2006/relationships/image" Target="../media/image8.png"/><Relationship Id="rId7" Type="http://schemas.openxmlformats.org/officeDocument/2006/relationships/image" Target="../media/image235.png"/><Relationship Id="rId12" Type="http://schemas.openxmlformats.org/officeDocument/2006/relationships/image" Target="../media/image240.jpeg"/><Relationship Id="rId17" Type="http://schemas.openxmlformats.org/officeDocument/2006/relationships/image" Target="../media/image4.jpeg"/><Relationship Id="rId2" Type="http://schemas.openxmlformats.org/officeDocument/2006/relationships/notesSlide" Target="../notesSlides/notesSlide90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4.jpeg"/><Relationship Id="rId11" Type="http://schemas.openxmlformats.org/officeDocument/2006/relationships/image" Target="../media/image239.jpeg"/><Relationship Id="rId5" Type="http://schemas.openxmlformats.org/officeDocument/2006/relationships/image" Target="../media/image233.jpeg"/><Relationship Id="rId15" Type="http://schemas.openxmlformats.org/officeDocument/2006/relationships/image" Target="../media/image242.png"/><Relationship Id="rId23" Type="http://schemas.openxmlformats.org/officeDocument/2006/relationships/image" Target="../media/image10.png"/><Relationship Id="rId10" Type="http://schemas.openxmlformats.org/officeDocument/2006/relationships/image" Target="../media/image238.jpeg"/><Relationship Id="rId19" Type="http://schemas.openxmlformats.org/officeDocument/2006/relationships/image" Target="../media/image6.png"/><Relationship Id="rId4" Type="http://schemas.openxmlformats.org/officeDocument/2006/relationships/image" Target="../media/image232.jpeg"/><Relationship Id="rId9" Type="http://schemas.openxmlformats.org/officeDocument/2006/relationships/image" Target="../media/image237.png"/><Relationship Id="rId14" Type="http://schemas.openxmlformats.org/officeDocument/2006/relationships/image" Target="../media/image241.jpeg"/><Relationship Id="rId2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1.png"/><Relationship Id="rId21" Type="http://schemas.openxmlformats.org/officeDocument/2006/relationships/image" Target="../media/image48.jpe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jpeg"/><Relationship Id="rId7" Type="http://schemas.openxmlformats.org/officeDocument/2006/relationships/image" Target="../media/image1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3.png"/><Relationship Id="rId5" Type="http://schemas.openxmlformats.org/officeDocument/2006/relationships/image" Target="../media/image70.jpeg"/><Relationship Id="rId10" Type="http://schemas.openxmlformats.org/officeDocument/2006/relationships/image" Target="../media/image72.png"/><Relationship Id="rId4" Type="http://schemas.openxmlformats.org/officeDocument/2006/relationships/image" Target="../media/image12.jpeg"/><Relationship Id="rId9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jpeg"/><Relationship Id="rId7" Type="http://schemas.openxmlformats.org/officeDocument/2006/relationships/image" Target="../media/image1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2.png"/><Relationship Id="rId4" Type="http://schemas.openxmlformats.org/officeDocument/2006/relationships/image" Target="../media/image12.jpeg"/><Relationship Id="rId9" Type="http://schemas.openxmlformats.org/officeDocument/2006/relationships/image" Target="../media/image18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3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04.png"/><Relationship Id="rId9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jpeg"/><Relationship Id="rId5" Type="http://schemas.openxmlformats.org/officeDocument/2006/relationships/image" Target="../media/image107.jpe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20.png"/><Relationship Id="rId18" Type="http://schemas.openxmlformats.org/officeDocument/2006/relationships/image" Target="../media/image125.jpeg"/><Relationship Id="rId26" Type="http://schemas.openxmlformats.org/officeDocument/2006/relationships/image" Target="../media/image39.png"/><Relationship Id="rId3" Type="http://schemas.openxmlformats.org/officeDocument/2006/relationships/image" Target="../media/image31.png"/><Relationship Id="rId21" Type="http://schemas.openxmlformats.org/officeDocument/2006/relationships/image" Target="../media/image128.jpeg"/><Relationship Id="rId7" Type="http://schemas.openxmlformats.org/officeDocument/2006/relationships/image" Target="../media/image47.jpeg"/><Relationship Id="rId12" Type="http://schemas.openxmlformats.org/officeDocument/2006/relationships/image" Target="../media/image119.png"/><Relationship Id="rId17" Type="http://schemas.openxmlformats.org/officeDocument/2006/relationships/image" Target="../media/image124.jpe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23.jpeg"/><Relationship Id="rId20" Type="http://schemas.openxmlformats.org/officeDocument/2006/relationships/image" Target="../media/image127.jpeg"/><Relationship Id="rId29" Type="http://schemas.openxmlformats.org/officeDocument/2006/relationships/image" Target="../media/image1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11" Type="http://schemas.openxmlformats.org/officeDocument/2006/relationships/image" Target="../media/image118.png"/><Relationship Id="rId24" Type="http://schemas.openxmlformats.org/officeDocument/2006/relationships/image" Target="../media/image16.png"/><Relationship Id="rId5" Type="http://schemas.openxmlformats.org/officeDocument/2006/relationships/image" Target="../media/image44.jpeg"/><Relationship Id="rId15" Type="http://schemas.openxmlformats.org/officeDocument/2006/relationships/image" Target="../media/image122.png"/><Relationship Id="rId23" Type="http://schemas.openxmlformats.org/officeDocument/2006/relationships/image" Target="../media/image130.jpeg"/><Relationship Id="rId28" Type="http://schemas.openxmlformats.org/officeDocument/2006/relationships/image" Target="../media/image131.jpeg"/><Relationship Id="rId10" Type="http://schemas.openxmlformats.org/officeDocument/2006/relationships/image" Target="../media/image117.png"/><Relationship Id="rId19" Type="http://schemas.openxmlformats.org/officeDocument/2006/relationships/image" Target="../media/image126.jpeg"/><Relationship Id="rId4" Type="http://schemas.openxmlformats.org/officeDocument/2006/relationships/image" Target="../media/image37.png"/><Relationship Id="rId9" Type="http://schemas.openxmlformats.org/officeDocument/2006/relationships/image" Target="../media/image116.jpeg"/><Relationship Id="rId14" Type="http://schemas.openxmlformats.org/officeDocument/2006/relationships/image" Target="../media/image121.png"/><Relationship Id="rId22" Type="http://schemas.openxmlformats.org/officeDocument/2006/relationships/image" Target="../media/image129.jpeg"/><Relationship Id="rId27" Type="http://schemas.openxmlformats.org/officeDocument/2006/relationships/image" Target="../media/image40.png"/><Relationship Id="rId30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jpe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5" Type="http://schemas.openxmlformats.org/officeDocument/2006/relationships/image" Target="../media/image47.jpe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jpeg"/><Relationship Id="rId18" Type="http://schemas.openxmlformats.org/officeDocument/2006/relationships/image" Target="../media/image121.png"/><Relationship Id="rId26" Type="http://schemas.openxmlformats.org/officeDocument/2006/relationships/image" Target="../media/image127.jpeg"/><Relationship Id="rId3" Type="http://schemas.openxmlformats.org/officeDocument/2006/relationships/image" Target="../media/image31.png"/><Relationship Id="rId21" Type="http://schemas.openxmlformats.org/officeDocument/2006/relationships/image" Target="../media/image124.jpeg"/><Relationship Id="rId7" Type="http://schemas.openxmlformats.org/officeDocument/2006/relationships/image" Target="../media/image47.jpeg"/><Relationship Id="rId12" Type="http://schemas.openxmlformats.org/officeDocument/2006/relationships/image" Target="../media/image116.jpeg"/><Relationship Id="rId17" Type="http://schemas.openxmlformats.org/officeDocument/2006/relationships/image" Target="../media/image120.png"/><Relationship Id="rId25" Type="http://schemas.openxmlformats.org/officeDocument/2006/relationships/image" Target="../media/image132.jpe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19.png"/><Relationship Id="rId20" Type="http://schemas.openxmlformats.org/officeDocument/2006/relationships/image" Target="../media/image1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11" Type="http://schemas.openxmlformats.org/officeDocument/2006/relationships/image" Target="../media/image40.png"/><Relationship Id="rId24" Type="http://schemas.openxmlformats.org/officeDocument/2006/relationships/image" Target="../media/image126.jpeg"/><Relationship Id="rId5" Type="http://schemas.openxmlformats.org/officeDocument/2006/relationships/image" Target="../media/image44.jpeg"/><Relationship Id="rId15" Type="http://schemas.openxmlformats.org/officeDocument/2006/relationships/image" Target="../media/image118.png"/><Relationship Id="rId23" Type="http://schemas.openxmlformats.org/officeDocument/2006/relationships/image" Target="../media/image131.jpeg"/><Relationship Id="rId10" Type="http://schemas.openxmlformats.org/officeDocument/2006/relationships/image" Target="../media/image39.png"/><Relationship Id="rId19" Type="http://schemas.openxmlformats.org/officeDocument/2006/relationships/image" Target="../media/image122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Relationship Id="rId14" Type="http://schemas.openxmlformats.org/officeDocument/2006/relationships/image" Target="../media/image117.png"/><Relationship Id="rId22" Type="http://schemas.openxmlformats.org/officeDocument/2006/relationships/image" Target="../media/image12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8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5" Type="http://schemas.openxmlformats.org/officeDocument/2006/relationships/image" Target="../media/image120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16.png"/><Relationship Id="rId1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11" Type="http://schemas.openxmlformats.org/officeDocument/2006/relationships/image" Target="../media/image122.png"/><Relationship Id="rId5" Type="http://schemas.openxmlformats.org/officeDocument/2006/relationships/image" Target="../media/image119.png"/><Relationship Id="rId10" Type="http://schemas.openxmlformats.org/officeDocument/2006/relationships/image" Target="../media/image16.png"/><Relationship Id="rId4" Type="http://schemas.openxmlformats.org/officeDocument/2006/relationships/image" Target="../media/image118.png"/><Relationship Id="rId9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34.png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15.png"/><Relationship Id="rId3" Type="http://schemas.openxmlformats.org/officeDocument/2006/relationships/image" Target="../media/image139.emf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emf"/><Relationship Id="rId10" Type="http://schemas.openxmlformats.org/officeDocument/2006/relationships/image" Target="../media/image146.png"/><Relationship Id="rId4" Type="http://schemas.openxmlformats.org/officeDocument/2006/relationships/image" Target="../media/image140.emf"/><Relationship Id="rId9" Type="http://schemas.openxmlformats.org/officeDocument/2006/relationships/image" Target="../media/image14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1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2.emf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5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4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55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8.png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5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16.png"/><Relationship Id="rId14" Type="http://schemas.openxmlformats.org/officeDocument/2006/relationships/image" Target="../media/image4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11" Type="http://schemas.openxmlformats.org/officeDocument/2006/relationships/image" Target="../media/image122.png"/><Relationship Id="rId5" Type="http://schemas.openxmlformats.org/officeDocument/2006/relationships/image" Target="../media/image119.png"/><Relationship Id="rId10" Type="http://schemas.openxmlformats.org/officeDocument/2006/relationships/image" Target="../media/image16.png"/><Relationship Id="rId4" Type="http://schemas.openxmlformats.org/officeDocument/2006/relationships/image" Target="../media/image11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8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13" Type="http://schemas.openxmlformats.org/officeDocument/2006/relationships/image" Target="../media/image121.pn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85.png"/><Relationship Id="rId12" Type="http://schemas.openxmlformats.org/officeDocument/2006/relationships/image" Target="../media/image120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4.png"/><Relationship Id="rId11" Type="http://schemas.openxmlformats.org/officeDocument/2006/relationships/image" Target="../media/image119.png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145.png"/><Relationship Id="rId10" Type="http://schemas.openxmlformats.org/officeDocument/2006/relationships/image" Target="../media/image118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28600" y="723900"/>
            <a:ext cx="8699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Deep Learning, Self-Taught Learning and  Unsupervised Feature Learning</a:t>
            </a: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153955" y="2699305"/>
            <a:ext cx="702151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4000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 and </a:t>
            </a:r>
            <a:r>
              <a:rPr lang="en-US" sz="4000" kern="1200" dirty="0" err="1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Dragos</a:t>
            </a:r>
            <a:r>
              <a:rPr lang="en-US" sz="4000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 </a:t>
            </a:r>
            <a:r>
              <a:rPr lang="en-US" sz="4000" kern="1200" dirty="0" err="1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Magineantu</a:t>
            </a:r>
            <a:endParaRPr lang="en-US" sz="4000" kern="1200" dirty="0" smtClean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28600" y="4096603"/>
            <a:ext cx="70215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Thanks to:</a:t>
            </a:r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0" name="Group 14"/>
          <p:cNvGrpSpPr/>
          <p:nvPr/>
        </p:nvGrpSpPr>
        <p:grpSpPr>
          <a:xfrm>
            <a:off x="193830" y="4648125"/>
            <a:ext cx="9432222" cy="2314135"/>
            <a:chOff x="-717831" y="4465935"/>
            <a:chExt cx="9926450" cy="2435391"/>
          </a:xfrm>
        </p:grpSpPr>
        <p:grpSp>
          <p:nvGrpSpPr>
            <p:cNvPr id="21" name="Group 17"/>
            <p:cNvGrpSpPr/>
            <p:nvPr/>
          </p:nvGrpSpPr>
          <p:grpSpPr>
            <a:xfrm>
              <a:off x="-717831" y="4465943"/>
              <a:ext cx="9926450" cy="2435383"/>
              <a:chOff x="-717831" y="4942904"/>
              <a:chExt cx="9926450" cy="2435383"/>
            </a:xfrm>
          </p:grpSpPr>
          <p:grpSp>
            <p:nvGrpSpPr>
              <p:cNvPr id="23" name="Group 47"/>
              <p:cNvGrpSpPr/>
              <p:nvPr/>
            </p:nvGrpSpPr>
            <p:grpSpPr>
              <a:xfrm>
                <a:off x="-717831" y="4942904"/>
                <a:ext cx="9926450" cy="2435383"/>
                <a:chOff x="-650618" y="4619555"/>
                <a:chExt cx="11003380" cy="2699598"/>
              </a:xfrm>
            </p:grpSpPr>
            <p:sp>
              <p:nvSpPr>
                <p:cNvPr id="25" name="Rectangle 2"/>
                <p:cNvSpPr>
                  <a:spLocks noChangeArrowheads="1"/>
                </p:cNvSpPr>
                <p:nvPr/>
              </p:nvSpPr>
              <p:spPr bwMode="auto">
                <a:xfrm>
                  <a:off x="8892262" y="6546041"/>
                  <a:ext cx="1460500" cy="773112"/>
                </a:xfrm>
                <a:prstGeom prst="rect">
                  <a:avLst/>
                </a:prstGeom>
                <a:solidFill>
                  <a:schemeClr val="tx1"/>
                </a:solidFill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 dirty="0">
                    <a:solidFill>
                      <a:srgbClr val="FFFFFF"/>
                    </a:solidFill>
                    <a:latin typeface="Helvetic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-650618" y="6018906"/>
                  <a:ext cx="10931750" cy="32313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 eaLnBrk="0" hangingPunct="0">
                    <a:spcBef>
                      <a:spcPts val="0"/>
                    </a:spcBef>
                  </a:pPr>
                  <a:r>
                    <a:rPr lang="en-US" sz="1200" kern="1200" dirty="0" smtClean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rPr>
                    <a:t> Adam Coates          Quoc Le           Honglak Lee    Andrew Maas   Chris Manning  Jiquan Ngiam    </a:t>
                  </a:r>
                  <a:r>
                    <a:rPr lang="en-US" sz="1200" dirty="0" smtClean="0">
                      <a:solidFill>
                        <a:schemeClr val="bg1"/>
                      </a:solidFill>
                    </a:rPr>
                    <a:t>Andrew Saxe</a:t>
                  </a:r>
                  <a:r>
                    <a:rPr lang="en-US" sz="1200" kern="1200" dirty="0" smtClean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rPr>
                    <a:t>  Richard Socher</a:t>
                  </a:r>
                </a:p>
              </p:txBody>
            </p:sp>
            <p:pic>
              <p:nvPicPr>
                <p:cNvPr id="36" name="Picture 9" descr="honglak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1301" r="11301"/>
                <a:stretch>
                  <a:fillRect/>
                </a:stretch>
              </p:blipFill>
              <p:spPr bwMode="auto">
                <a:xfrm>
                  <a:off x="2171926" y="4648885"/>
                  <a:ext cx="1181454" cy="137160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pic>
              <p:nvPicPr>
                <p:cNvPr id="37" name="Picture 15" descr="quoc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705" r="4264"/>
                <a:stretch>
                  <a:fillRect/>
                </a:stretch>
              </p:blipFill>
              <p:spPr bwMode="auto">
                <a:xfrm>
                  <a:off x="770589" y="4643227"/>
                  <a:ext cx="1266930" cy="137160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pic>
              <p:nvPicPr>
                <p:cNvPr id="3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253" r="8954"/>
                <a:stretch/>
              </p:blipFill>
              <p:spPr bwMode="auto">
                <a:xfrm>
                  <a:off x="3500203" y="4649107"/>
                  <a:ext cx="1180648" cy="137160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30622" t="4155" r="32010" b="66507"/>
                <a:stretch/>
              </p:blipFill>
              <p:spPr bwMode="auto">
                <a:xfrm>
                  <a:off x="7075256" y="4629029"/>
                  <a:ext cx="1234577" cy="1371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1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892253" y="4619555"/>
                  <a:ext cx="1112108" cy="1371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8399437" y="4619555"/>
                  <a:ext cx="1168869" cy="1371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4" name="Picture 2" descr="http://www-nlp.stanford.edu/~manning/images/chrism2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176438" y="4949890"/>
                <a:ext cx="925829" cy="1234439"/>
              </a:xfrm>
              <a:prstGeom prst="rect">
                <a:avLst/>
              </a:prstGeom>
              <a:noFill/>
            </p:spPr>
          </p:pic>
        </p:grpSp>
        <p:pic>
          <p:nvPicPr>
            <p:cNvPr id="22" name="Picture 2" descr="http://www.stanford.edu/~acoates/adam3.png"/>
            <p:cNvPicPr>
              <a:picLocks noChangeAspect="1" noChangeArrowheads="1"/>
            </p:cNvPicPr>
            <p:nvPr/>
          </p:nvPicPr>
          <p:blipFill>
            <a:blip r:embed="rId10" cstate="print"/>
            <a:srcRect l="9775" t="8804" r="21804" b="27811"/>
            <a:stretch>
              <a:fillRect/>
            </a:stretch>
          </p:blipFill>
          <p:spPr bwMode="auto">
            <a:xfrm>
              <a:off x="-546266" y="4465935"/>
              <a:ext cx="960120" cy="1234439"/>
            </a:xfrm>
            <a:prstGeom prst="rect">
              <a:avLst/>
            </a:prstGeom>
            <a:noFill/>
          </p:spPr>
        </p:pic>
      </p:grp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32235" y="6232565"/>
            <a:ext cx="875634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This work supported by: Boeing, DARPA Deep Learning program, DARPA Machine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R</a:t>
            </a:r>
            <a:r>
              <a:rPr lang="en-US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eading program, Google, ONR MURI, NSF. </a:t>
            </a:r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115922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536482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705647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600" dirty="0" smtClean="0">
                <a:solidFill>
                  <a:srgbClr val="0070C0"/>
                </a:solidFill>
              </a:rPr>
              <a:t>State-of-the-art Unsupervised   feature learning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01070" y="5470236"/>
            <a:ext cx="4187737" cy="129999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4318" y="1708899"/>
            <a:ext cx="8305800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250" y="272642"/>
            <a:ext cx="8305800" cy="134094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0421035"/>
              </p:ext>
            </p:extLst>
          </p:nvPr>
        </p:nvGraphicFramePr>
        <p:xfrm>
          <a:off x="683646" y="592801"/>
          <a:ext cx="3811544" cy="915212"/>
        </p:xfrm>
        <a:graphic>
          <a:graphicData uri="http://schemas.openxmlformats.org/drawingml/2006/table">
            <a:tbl>
              <a:tblPr firstRow="1" bandRow="1"/>
              <a:tblGrid>
                <a:gridCol w="2652332"/>
                <a:gridCol w="1159212"/>
              </a:tblGrid>
              <a:tr h="2564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Phone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056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(Clarkson et al.,1999)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79.6%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054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80.3%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6224686"/>
              </p:ext>
            </p:extLst>
          </p:nvPr>
        </p:nvGraphicFramePr>
        <p:xfrm>
          <a:off x="4840835" y="592801"/>
          <a:ext cx="3783265" cy="914400"/>
        </p:xfrm>
        <a:graphic>
          <a:graphicData uri="http://schemas.openxmlformats.org/drawingml/2006/table">
            <a:tbl>
              <a:tblPr firstRow="1" bandRow="1"/>
              <a:tblGrid>
                <a:gridCol w="2758474"/>
                <a:gridCol w="1024791"/>
              </a:tblGrid>
              <a:tr h="1690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Speaker identification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21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(Reynolds, 1995)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99.7%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45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100.0%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6285" y="27264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Audio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71" y="1700774"/>
            <a:ext cx="132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Images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282" y="5467120"/>
            <a:ext cx="2417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Multimodal (audio/video)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6593990"/>
              </p:ext>
            </p:extLst>
          </p:nvPr>
        </p:nvGraphicFramePr>
        <p:xfrm>
          <a:off x="683645" y="204019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CIFAR 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</a:t>
                      </a:r>
                      <a:r>
                        <a:rPr lang="en-US" sz="1200" dirty="0" err="1" smtClean="0"/>
                        <a:t>Ciresan</a:t>
                      </a:r>
                      <a:r>
                        <a:rPr lang="en-US" sz="1200" dirty="0" smtClean="0"/>
                        <a:t> et al., 2011)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80.5%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82.0%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0680048"/>
              </p:ext>
            </p:extLst>
          </p:nvPr>
        </p:nvGraphicFramePr>
        <p:xfrm>
          <a:off x="4844135" y="2040192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NORB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(Scherer</a:t>
                      </a:r>
                      <a:r>
                        <a:rPr lang="en-US" sz="1200" baseline="0" dirty="0" smtClean="0"/>
                        <a:t> et al., 2010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94.4%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78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95.0%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142951"/>
              </p:ext>
            </p:extLst>
          </p:nvPr>
        </p:nvGraphicFramePr>
        <p:xfrm>
          <a:off x="697987" y="5778433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19825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AVLetters Lip reading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90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(Zhao et al.,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58.9%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63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</a:t>
                      </a:r>
                      <a:r>
                        <a:rPr lang="en-US" sz="1200" baseline="0" dirty="0" smtClean="0"/>
                        <a:t> 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65.8%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88240" y="311703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Galaxy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0835" y="5662261"/>
            <a:ext cx="4186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Other unsupervised feature learning records: 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Pedestrian detection (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  <a:cs typeface="Calibri" pitchFamily="34" charset="0"/>
              </a:rPr>
              <a:t>Yann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 LeCun)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Different audio tasks (Geoff Hinton, Honglak Lee)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PASCAL VOC object classification (Kai Yu)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84093" y="3180736"/>
            <a:ext cx="8350862" cy="220691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0919231"/>
              </p:ext>
            </p:extLst>
          </p:nvPr>
        </p:nvGraphicFramePr>
        <p:xfrm>
          <a:off x="68364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Hollywood2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(Laptev et</a:t>
                      </a:r>
                      <a:r>
                        <a:rPr lang="en-US" sz="1200" baseline="0" dirty="0" smtClean="0"/>
                        <a:t> al.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2004)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48%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53%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5700505"/>
              </p:ext>
            </p:extLst>
          </p:nvPr>
        </p:nvGraphicFramePr>
        <p:xfrm>
          <a:off x="68364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1977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KTH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380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92.1%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78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93.9%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0188268"/>
              </p:ext>
            </p:extLst>
          </p:nvPr>
        </p:nvGraphicFramePr>
        <p:xfrm>
          <a:off x="484413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036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UCF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2932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85.6%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3176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86.5%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8543552"/>
              </p:ext>
            </p:extLst>
          </p:nvPr>
        </p:nvGraphicFramePr>
        <p:xfrm>
          <a:off x="484413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883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YouTube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601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(Liu et al.,</a:t>
                      </a:r>
                      <a:r>
                        <a:rPr lang="en-US" sz="1200" baseline="0" dirty="0" smtClean="0"/>
                        <a:t>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71.2%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05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04933" y="3184120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</a:rPr>
              <a:t>Video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4690" y="1969610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Technical challenge: Scaling up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and classification accuracy (CIFAR-10)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[Adam Coates]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 to scaling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4" y="1086295"/>
            <a:ext cx="8641125" cy="3994120"/>
          </a:xfrm>
        </p:spPr>
        <p:txBody>
          <a:bodyPr/>
          <a:lstStyle/>
          <a:p>
            <a:r>
              <a:rPr lang="en-US" sz="2400" b="0" dirty="0" smtClean="0"/>
              <a:t>Efficient sparse coding algorithms. (Lee et al., NIPS 2006) </a:t>
            </a:r>
          </a:p>
          <a:p>
            <a:r>
              <a:rPr lang="en-US" sz="2400" b="0" dirty="0" smtClean="0"/>
              <a:t>GPUs for deep learning. (Raina et al., ICML 2008)</a:t>
            </a:r>
          </a:p>
          <a:p>
            <a:r>
              <a:rPr lang="en-US" sz="2400" b="0" dirty="0" smtClean="0"/>
              <a:t>Tiled Convolutional Networks (Le et al., NIPS 2010)</a:t>
            </a:r>
          </a:p>
          <a:p>
            <a:pPr lvl="1"/>
            <a:r>
              <a:rPr lang="en-US" sz="2400" dirty="0" smtClean="0"/>
              <a:t>The scaling advantage of convolutional networks, but without hard-coding translation invariance. </a:t>
            </a:r>
          </a:p>
          <a:p>
            <a:r>
              <a:rPr lang="en-US" sz="2400" b="0" dirty="0" smtClean="0"/>
              <a:t>Simple, fast feature decoders (Coates et al., 2011)</a:t>
            </a: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  <a:p>
            <a:endParaRPr lang="en-US" sz="2400" b="0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 to scaling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4" y="1086295"/>
            <a:ext cx="8641125" cy="3994120"/>
          </a:xfrm>
        </p:spPr>
        <p:txBody>
          <a:bodyPr/>
          <a:lstStyle/>
          <a:p>
            <a:r>
              <a:rPr lang="en-US" sz="2000" b="0" dirty="0" smtClean="0"/>
              <a:t>Efficient sparse coding algorithms. (Lee et al., NIPS 2006)</a:t>
            </a:r>
          </a:p>
          <a:p>
            <a:r>
              <a:rPr lang="en-US" sz="2000" b="0" dirty="0" smtClean="0"/>
              <a:t>Parallel implementations via Map-Reduce (Chu et al., NIPS 2006) </a:t>
            </a:r>
          </a:p>
          <a:p>
            <a:r>
              <a:rPr lang="en-US" sz="2000" b="0" dirty="0" smtClean="0"/>
              <a:t>GPUs for deep learning. (Raina et al., ICML 2008)</a:t>
            </a:r>
          </a:p>
          <a:p>
            <a:r>
              <a:rPr lang="en-US" sz="2000" b="0" dirty="0" smtClean="0"/>
              <a:t>Tiled Convolutional Networks (Le et al., NIPS 2010)</a:t>
            </a:r>
          </a:p>
          <a:p>
            <a:r>
              <a:rPr lang="en-US" sz="2000" b="0" dirty="0" smtClean="0"/>
              <a:t>Efficient optimization algorithms (Le et al., ICML 2011) </a:t>
            </a:r>
          </a:p>
          <a:p>
            <a:r>
              <a:rPr lang="en-US" sz="2000" b="0" dirty="0" smtClean="0"/>
              <a:t>Simple, fast feature decoders (Coates et al., AISTATS 2011)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4690" y="1969610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Application focus: People detection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activity recognition: Version 0</a:t>
            </a:r>
            <a:endParaRPr lang="en-US" dirty="0"/>
          </a:p>
        </p:txBody>
      </p:sp>
      <p:pic>
        <p:nvPicPr>
          <p:cNvPr id="1994754" name="Picture 2" descr="C:\Users\ang\Desktop\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310" y="1086295"/>
            <a:ext cx="3827194" cy="2150680"/>
          </a:xfrm>
          <a:prstGeom prst="rect">
            <a:avLst/>
          </a:prstGeom>
          <a:noFill/>
        </p:spPr>
      </p:pic>
      <p:pic>
        <p:nvPicPr>
          <p:cNvPr id="1994755" name="Picture 3" descr="C:\Users\ang\Desktop\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835" y="1086295"/>
            <a:ext cx="3827194" cy="2150680"/>
          </a:xfrm>
          <a:prstGeom prst="rect">
            <a:avLst/>
          </a:prstGeom>
          <a:noFill/>
        </p:spPr>
      </p:pic>
      <p:pic>
        <p:nvPicPr>
          <p:cNvPr id="1994756" name="Picture 4" descr="C:\Users\ang\Desktop\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05" y="3582620"/>
            <a:ext cx="3827194" cy="2150680"/>
          </a:xfrm>
          <a:prstGeom prst="rect">
            <a:avLst/>
          </a:prstGeom>
          <a:noFill/>
        </p:spPr>
      </p:pic>
      <p:pic>
        <p:nvPicPr>
          <p:cNvPr id="1994757" name="Picture 5" descr="C:\Users\ang\Desktop\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0835" y="3582620"/>
            <a:ext cx="3827194" cy="215068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46715" y="5925325"/>
            <a:ext cx="7719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Learn features from Hollywood 2.  Train classifier to recognize activities on surveillance video.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activity detection: Version 0</a:t>
            </a:r>
            <a:endParaRPr lang="en-US" dirty="0"/>
          </a:p>
        </p:txBody>
      </p:sp>
      <p:pic>
        <p:nvPicPr>
          <p:cNvPr id="3" name="shovel9dem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4260" y="1047890"/>
            <a:ext cx="8173960" cy="4416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3793" y="563343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Digging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6715" y="5656490"/>
            <a:ext cx="7719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Learn features from Hollywood 2.  Train classifier to recognize activities on surveillance video.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93030" y="548625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Getting</a:t>
            </a:r>
          </a:p>
          <a:p>
            <a:r>
              <a:rPr lang="en-US" dirty="0" smtClean="0"/>
              <a:t>In car</a:t>
            </a:r>
            <a:endParaRPr lang="en-US" dirty="0"/>
          </a:p>
        </p:txBody>
      </p:sp>
      <p:pic>
        <p:nvPicPr>
          <p:cNvPr id="5" name="in13dem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475" y="1239915"/>
            <a:ext cx="8102882" cy="437817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activity recognition: Version 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 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01026" name="Picture 2" descr="C:\Users\ang\Desktop\img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310" y="855865"/>
            <a:ext cx="2265895" cy="1507850"/>
          </a:xfrm>
          <a:prstGeom prst="rect">
            <a:avLst/>
          </a:prstGeom>
          <a:noFill/>
        </p:spPr>
      </p:pic>
      <p:pic>
        <p:nvPicPr>
          <p:cNvPr id="3201027" name="Picture 3" descr="C:\Users\ang\Desktop\img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6660" y="855865"/>
            <a:ext cx="1997060" cy="1495867"/>
          </a:xfrm>
          <a:prstGeom prst="rect">
            <a:avLst/>
          </a:prstGeom>
          <a:noFill/>
        </p:spPr>
      </p:pic>
      <p:pic>
        <p:nvPicPr>
          <p:cNvPr id="3201028" name="Picture 4" descr="C:\Users\ang\Desktop\img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309" y="4696365"/>
            <a:ext cx="2153451" cy="1613010"/>
          </a:xfrm>
          <a:prstGeom prst="rect">
            <a:avLst/>
          </a:prstGeom>
          <a:noFill/>
        </p:spPr>
      </p:pic>
      <p:pic>
        <p:nvPicPr>
          <p:cNvPr id="3201029" name="Picture 5" descr="C:\Users\ang\Desktop\img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905" y="2584090"/>
            <a:ext cx="2286000" cy="1714500"/>
          </a:xfrm>
          <a:prstGeom prst="rect">
            <a:avLst/>
          </a:prstGeom>
          <a:noFill/>
        </p:spPr>
      </p:pic>
      <p:pic>
        <p:nvPicPr>
          <p:cNvPr id="3201030" name="Picture 6" descr="C:\Users\ang\Desktop\imgr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6660" y="2699305"/>
            <a:ext cx="1999634" cy="1497795"/>
          </a:xfrm>
          <a:prstGeom prst="rect">
            <a:avLst/>
          </a:prstGeom>
          <a:noFill/>
        </p:spPr>
      </p:pic>
      <p:pic>
        <p:nvPicPr>
          <p:cNvPr id="3201031" name="Picture 7" descr="C:\Users\ang\Desktop\img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2985" y="2737710"/>
            <a:ext cx="2050906" cy="1536200"/>
          </a:xfrm>
          <a:prstGeom prst="rect">
            <a:avLst/>
          </a:prstGeom>
          <a:noFill/>
        </p:spPr>
      </p:pic>
      <p:pic>
        <p:nvPicPr>
          <p:cNvPr id="3201032" name="Picture 8" descr="C:\Users\ang\Desktop\imgr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4580" y="855865"/>
            <a:ext cx="2050906" cy="1536200"/>
          </a:xfrm>
          <a:prstGeom prst="rect">
            <a:avLst/>
          </a:prstGeom>
          <a:noFill/>
        </p:spPr>
      </p:pic>
      <p:pic>
        <p:nvPicPr>
          <p:cNvPr id="3201033" name="Picture 9" descr="C:\Users\ang\Desktop\imgr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8255" y="4619555"/>
            <a:ext cx="2150680" cy="1737749"/>
          </a:xfrm>
          <a:prstGeom prst="rect">
            <a:avLst/>
          </a:prstGeom>
          <a:noFill/>
        </p:spPr>
      </p:pic>
      <p:pic>
        <p:nvPicPr>
          <p:cNvPr id="3201034" name="Picture 10" descr="C:\Users\ang\Desktop\imgr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4580" y="4619555"/>
            <a:ext cx="2316178" cy="1728225"/>
          </a:xfrm>
          <a:prstGeom prst="rect">
            <a:avLst/>
          </a:prstGeom>
          <a:noFill/>
        </p:spPr>
      </p:pic>
      <p:grpSp>
        <p:nvGrpSpPr>
          <p:cNvPr id="2" name="Group 20"/>
          <p:cNvGrpSpPr/>
          <p:nvPr/>
        </p:nvGrpSpPr>
        <p:grpSpPr>
          <a:xfrm>
            <a:off x="856545" y="932675"/>
            <a:ext cx="2064040" cy="1366114"/>
            <a:chOff x="856545" y="932675"/>
            <a:chExt cx="2064040" cy="136611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73470" y="1444747"/>
            <a:ext cx="121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63F828"/>
                </a:solidFill>
              </a:rPr>
              <a:t>Motorcycle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611876" y="1713580"/>
            <a:ext cx="1075339" cy="640080"/>
          </a:xfrm>
          <a:prstGeom prst="rect">
            <a:avLst/>
          </a:prstGeom>
          <a:noFill/>
          <a:ln w="38100" cap="flat" cmpd="sng" algn="ctr">
            <a:solidFill>
              <a:srgbClr val="63F8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5877770" y="817460"/>
            <a:ext cx="2035465" cy="1344175"/>
            <a:chOff x="856545" y="932675"/>
            <a:chExt cx="2064040" cy="1366114"/>
          </a:xfrm>
        </p:grpSpPr>
        <p:sp>
          <p:nvSpPr>
            <p:cNvPr id="23" name="Rectangle 2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1077145" y="2353965"/>
            <a:ext cx="1691040" cy="1154825"/>
            <a:chOff x="856545" y="886067"/>
            <a:chExt cx="2064040" cy="141272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6545" y="886067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3727090" y="2862755"/>
            <a:ext cx="1691040" cy="1145300"/>
            <a:chOff x="856545" y="897719"/>
            <a:chExt cx="2064040" cy="140107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6545" y="897719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7" name="Group 31"/>
          <p:cNvGrpSpPr/>
          <p:nvPr/>
        </p:nvGrpSpPr>
        <p:grpSpPr>
          <a:xfrm>
            <a:off x="6108200" y="2833875"/>
            <a:ext cx="1691040" cy="1135775"/>
            <a:chOff x="856545" y="909371"/>
            <a:chExt cx="2064040" cy="138941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6545" y="909371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8" name="Group 37"/>
          <p:cNvGrpSpPr/>
          <p:nvPr/>
        </p:nvGrpSpPr>
        <p:grpSpPr>
          <a:xfrm>
            <a:off x="6530655" y="5272440"/>
            <a:ext cx="1152149" cy="960125"/>
            <a:chOff x="1453510" y="1936870"/>
            <a:chExt cx="1989877" cy="1605463"/>
          </a:xfrm>
        </p:grpSpPr>
        <p:sp>
          <p:nvSpPr>
            <p:cNvPr id="39" name="Rectangle 38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3510" y="1936870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3938775" y="4427225"/>
            <a:ext cx="1209299" cy="922025"/>
            <a:chOff x="1354804" y="2000578"/>
            <a:chExt cx="2088583" cy="1541755"/>
          </a:xfrm>
        </p:grpSpPr>
        <p:sp>
          <p:nvSpPr>
            <p:cNvPr id="45" name="Rectangle 44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4804" y="2000578"/>
              <a:ext cx="1050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1384385" y="5080415"/>
            <a:ext cx="1613010" cy="1164953"/>
            <a:chOff x="1354016" y="2081362"/>
            <a:chExt cx="2089371" cy="1460971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54016" y="2081362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6691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detection</a:t>
            </a:r>
            <a:endParaRPr lang="en-US" dirty="0"/>
          </a:p>
        </p:txBody>
      </p:sp>
      <p:pic>
        <p:nvPicPr>
          <p:cNvPr id="1994754" name="Picture 2" descr="C:\Users\ang\Desktop\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1541360"/>
            <a:ext cx="3827194" cy="2150680"/>
          </a:xfrm>
          <a:prstGeom prst="rect">
            <a:avLst/>
          </a:prstGeom>
          <a:noFill/>
        </p:spPr>
      </p:pic>
      <p:pic>
        <p:nvPicPr>
          <p:cNvPr id="1994756" name="Picture 4" descr="C:\Users\ang\Desktop\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2430" y="1547155"/>
            <a:ext cx="3827194" cy="2150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 bwMode="auto">
          <a:xfrm>
            <a:off x="2344510" y="2200040"/>
            <a:ext cx="460860" cy="652885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69795" y="2290258"/>
            <a:ext cx="192025" cy="332238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222195" y="2360363"/>
            <a:ext cx="192025" cy="332238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260" y="4235505"/>
            <a:ext cx="83722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People detection is probably the single most important application of computer vision. </a:t>
            </a: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The most interesting thing in videos are the people.  (Surveillance.)</a:t>
            </a: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Warfighter situational awareness. (“Paintball helper.”) </a:t>
            </a: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Sniper detection.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4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Overview of System</a:t>
            </a:r>
            <a:endParaRPr lang="en-US" dirty="0"/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76" y="1531619"/>
            <a:ext cx="3537455" cy="264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4690" y="4478239"/>
            <a:ext cx="3649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8 Logitech HD Pro Webcam C910 “</a:t>
            </a:r>
            <a:r>
              <a:rPr lang="en-US" dirty="0" err="1" smtClean="0">
                <a:solidFill>
                  <a:schemeClr val="bg1"/>
                </a:solidFill>
              </a:rPr>
              <a:t>Octo</a:t>
            </a:r>
            <a:r>
              <a:rPr lang="en-US" dirty="0" smtClean="0">
                <a:solidFill>
                  <a:schemeClr val="bg1"/>
                </a:solidFill>
              </a:rPr>
              <a:t>-Cam” mounted system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~65 degree viewing angle per webcam (allowing for some overlap)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7445" y="1531618"/>
            <a:ext cx="3532659" cy="264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758924" y="4478239"/>
            <a:ext cx="364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12 vibration motors spaced equally apart along belt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Controlled through Arduino MEGA2560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40634" y="1143352"/>
            <a:ext cx="151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Octo</a:t>
            </a:r>
            <a:r>
              <a:rPr lang="en-US" dirty="0" smtClean="0">
                <a:solidFill>
                  <a:schemeClr val="bg1"/>
                </a:solidFill>
              </a:rPr>
              <a:t>-Cam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25405" y="1143352"/>
            <a:ext cx="151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Haptic Belt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1662" y="6459013"/>
            <a:ext cx="70158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[Justin Chen, Jean Feng, Tiffany Low, Marc Rasi, Morgan Quigley]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7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2235" y="1030221"/>
            <a:ext cx="8717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Forward </a:t>
            </a:r>
            <a:r>
              <a:rPr lang="en-US" sz="2000" dirty="0">
                <a:solidFill>
                  <a:schemeClr val="bg1"/>
                </a:solidFill>
              </a:rPr>
              <a:t>propagation through convolution neural network to produce image </a:t>
            </a:r>
            <a:r>
              <a:rPr lang="en-US" sz="2000" dirty="0" smtClean="0">
                <a:solidFill>
                  <a:schemeClr val="bg1"/>
                </a:solidFill>
              </a:rPr>
              <a:t>features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Classify </a:t>
            </a:r>
            <a:r>
              <a:rPr lang="en-US" sz="2000" dirty="0">
                <a:solidFill>
                  <a:schemeClr val="bg1"/>
                </a:solidFill>
              </a:rPr>
              <a:t>each region of the image based on the features to locate pedestrians 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899" y="2343635"/>
            <a:ext cx="8213073" cy="295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 bwMode="auto">
          <a:xfrm rot="1200000">
            <a:off x="1881150" y="3150140"/>
            <a:ext cx="883315" cy="307240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-1200000">
            <a:off x="1804844" y="3886233"/>
            <a:ext cx="883315" cy="307240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200000">
            <a:off x="3328042" y="3935707"/>
            <a:ext cx="883315" cy="307240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-1200000">
            <a:off x="3328042" y="3150140"/>
            <a:ext cx="883315" cy="307240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1200000">
            <a:off x="5555530" y="3150141"/>
            <a:ext cx="883315" cy="307240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-1200000">
            <a:off x="5555529" y="3886233"/>
            <a:ext cx="883315" cy="307240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7600597" y="3486675"/>
            <a:ext cx="441658" cy="307240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785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4315" y="1008698"/>
            <a:ext cx="8711088" cy="2691765"/>
          </a:xfrm>
        </p:spPr>
        <p:txBody>
          <a:bodyPr lIns="0" tIns="0" rIns="0" bIns="0"/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000" b="0" dirty="0" smtClean="0"/>
              <a:t>6x </a:t>
            </a:r>
            <a:r>
              <a:rPr lang="en-US" sz="2000" b="0" dirty="0"/>
              <a:t>speedup by transferring code from </a:t>
            </a:r>
            <a:r>
              <a:rPr lang="en-US" sz="2000" b="0" dirty="0" smtClean="0"/>
              <a:t>CPU (4 </a:t>
            </a:r>
            <a:r>
              <a:rPr lang="en-US" sz="2000" b="0" dirty="0"/>
              <a:t>cores) to </a:t>
            </a:r>
            <a:r>
              <a:rPr lang="en-US" sz="2000" b="0" dirty="0" smtClean="0"/>
              <a:t>GPU (480 </a:t>
            </a:r>
            <a:r>
              <a:rPr lang="en-US" sz="2000" b="0" dirty="0"/>
              <a:t>cores) 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000" b="0" dirty="0" smtClean="0"/>
              <a:t>Modules </a:t>
            </a:r>
            <a:r>
              <a:rPr lang="en-US" sz="2000" b="0" dirty="0"/>
              <a:t>from Neural Network transferred to the GPU include convolution, sampling, and nonlinear functions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3178" y="2656047"/>
            <a:ext cx="3857625" cy="1551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" y="457200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" y="475488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4632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" y="502920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" y="512064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840" y="530352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720" y="539496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7784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Freeform 13"/>
          <p:cNvSpPr>
            <a:spLocks/>
          </p:cNvSpPr>
          <p:nvPr/>
        </p:nvSpPr>
        <p:spPr bwMode="auto">
          <a:xfrm>
            <a:off x="2563178" y="4859179"/>
            <a:ext cx="796493" cy="557213"/>
          </a:xfrm>
          <a:custGeom>
            <a:avLst/>
            <a:gdLst>
              <a:gd name="T0" fmla="*/ 0 w 21600"/>
              <a:gd name="T1" fmla="*/ 6165 h 22715"/>
              <a:gd name="T2" fmla="*/ 10427 w 21600"/>
              <a:gd name="T3" fmla="*/ 6165 h 22715"/>
              <a:gd name="T4" fmla="*/ 10427 w 21600"/>
              <a:gd name="T5" fmla="*/ 985 h 22715"/>
              <a:gd name="T6" fmla="*/ 11410 w 21600"/>
              <a:gd name="T7" fmla="*/ 995 h 22715"/>
              <a:gd name="T8" fmla="*/ 21600 w 21600"/>
              <a:gd name="T9" fmla="*/ 11345 h 22715"/>
              <a:gd name="T10" fmla="*/ 11413 w 21600"/>
              <a:gd name="T11" fmla="*/ 21691 h 22715"/>
              <a:gd name="T12" fmla="*/ 10427 w 21600"/>
              <a:gd name="T13" fmla="*/ 21705 h 22715"/>
              <a:gd name="T14" fmla="*/ 10427 w 21600"/>
              <a:gd name="T15" fmla="*/ 16526 h 22715"/>
              <a:gd name="T16" fmla="*/ 0 w 21600"/>
              <a:gd name="T17" fmla="*/ 16526 h 22715"/>
              <a:gd name="T18" fmla="*/ 0 w 21600"/>
              <a:gd name="T19" fmla="*/ 6165 h 2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2715">
                <a:moveTo>
                  <a:pt x="0" y="6165"/>
                </a:moveTo>
                <a:lnTo>
                  <a:pt x="10427" y="6165"/>
                </a:lnTo>
                <a:cubicBezTo>
                  <a:pt x="10427" y="6165"/>
                  <a:pt x="10412" y="1031"/>
                  <a:pt x="10427" y="985"/>
                </a:cubicBezTo>
                <a:cubicBezTo>
                  <a:pt x="10427" y="0"/>
                  <a:pt x="11410" y="995"/>
                  <a:pt x="11410" y="995"/>
                </a:cubicBezTo>
                <a:lnTo>
                  <a:pt x="21600" y="11345"/>
                </a:lnTo>
                <a:cubicBezTo>
                  <a:pt x="21600" y="11345"/>
                  <a:pt x="11413" y="21669"/>
                  <a:pt x="11413" y="21691"/>
                </a:cubicBezTo>
                <a:cubicBezTo>
                  <a:pt x="10263" y="22715"/>
                  <a:pt x="10427" y="21705"/>
                  <a:pt x="10427" y="21705"/>
                </a:cubicBezTo>
                <a:lnTo>
                  <a:pt x="10427" y="16526"/>
                </a:lnTo>
                <a:lnTo>
                  <a:pt x="0" y="16526"/>
                </a:lnTo>
                <a:lnTo>
                  <a:pt x="0" y="616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394005" y="4924422"/>
            <a:ext cx="2387680" cy="73866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indent="-3429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857250" indent="-2857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2573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7145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1717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6289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0861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5433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GPU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implementation of</a:t>
            </a:r>
            <a:r>
              <a:rPr lang="en-US" sz="1600" dirty="0">
                <a:solidFill>
                  <a:schemeClr val="bg1"/>
                </a:solidFill>
                <a:latin typeface="Arial" charset="0"/>
              </a:rPr>
              <a:t> 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Convolutional Neural </a:t>
            </a:r>
            <a:r>
              <a:rPr lang="en-US" sz="1600" dirty="0">
                <a:solidFill>
                  <a:schemeClr val="bg1"/>
                </a:solidFill>
                <a:latin typeface="Arial" charset="0"/>
              </a:rPr>
              <a:t>Network </a:t>
            </a: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5120" y="457200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7058025" y="4589145"/>
            <a:ext cx="298609" cy="53578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5488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7240905" y="4680585"/>
            <a:ext cx="298609" cy="53578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880" y="484632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7423785" y="4863465"/>
            <a:ext cx="298609" cy="53578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3760" y="502920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7606665" y="4954905"/>
            <a:ext cx="298609" cy="53578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6640" y="512064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7789545" y="5137785"/>
            <a:ext cx="298609" cy="53578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9520" y="530352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7972425" y="5229225"/>
            <a:ext cx="298609" cy="53578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9496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8155305" y="5412105"/>
            <a:ext cx="298609" cy="53578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5280" y="5577840"/>
            <a:ext cx="1115854" cy="6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79" name="Rectangle 31"/>
          <p:cNvSpPr>
            <a:spLocks noChangeArrowheads="1"/>
          </p:cNvSpPr>
          <p:nvPr/>
        </p:nvSpPr>
        <p:spPr bwMode="auto">
          <a:xfrm>
            <a:off x="8338185" y="5503545"/>
            <a:ext cx="298609" cy="53578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Speedup via GPU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3361313" y="4540605"/>
            <a:ext cx="2420372" cy="1487292"/>
          </a:xfrm>
          <a:prstGeom prst="round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Freeform 13"/>
          <p:cNvSpPr>
            <a:spLocks/>
          </p:cNvSpPr>
          <p:nvPr/>
        </p:nvSpPr>
        <p:spPr bwMode="auto">
          <a:xfrm>
            <a:off x="5781685" y="4933474"/>
            <a:ext cx="796493" cy="557213"/>
          </a:xfrm>
          <a:custGeom>
            <a:avLst/>
            <a:gdLst>
              <a:gd name="T0" fmla="*/ 0 w 21600"/>
              <a:gd name="T1" fmla="*/ 6165 h 22715"/>
              <a:gd name="T2" fmla="*/ 10427 w 21600"/>
              <a:gd name="T3" fmla="*/ 6165 h 22715"/>
              <a:gd name="T4" fmla="*/ 10427 w 21600"/>
              <a:gd name="T5" fmla="*/ 985 h 22715"/>
              <a:gd name="T6" fmla="*/ 11410 w 21600"/>
              <a:gd name="T7" fmla="*/ 995 h 22715"/>
              <a:gd name="T8" fmla="*/ 21600 w 21600"/>
              <a:gd name="T9" fmla="*/ 11345 h 22715"/>
              <a:gd name="T10" fmla="*/ 11413 w 21600"/>
              <a:gd name="T11" fmla="*/ 21691 h 22715"/>
              <a:gd name="T12" fmla="*/ 10427 w 21600"/>
              <a:gd name="T13" fmla="*/ 21705 h 22715"/>
              <a:gd name="T14" fmla="*/ 10427 w 21600"/>
              <a:gd name="T15" fmla="*/ 16526 h 22715"/>
              <a:gd name="T16" fmla="*/ 0 w 21600"/>
              <a:gd name="T17" fmla="*/ 16526 h 22715"/>
              <a:gd name="T18" fmla="*/ 0 w 21600"/>
              <a:gd name="T19" fmla="*/ 6165 h 2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2715">
                <a:moveTo>
                  <a:pt x="0" y="6165"/>
                </a:moveTo>
                <a:lnTo>
                  <a:pt x="10427" y="6165"/>
                </a:lnTo>
                <a:cubicBezTo>
                  <a:pt x="10427" y="6165"/>
                  <a:pt x="10412" y="1031"/>
                  <a:pt x="10427" y="985"/>
                </a:cubicBezTo>
                <a:cubicBezTo>
                  <a:pt x="10427" y="0"/>
                  <a:pt x="11410" y="995"/>
                  <a:pt x="11410" y="995"/>
                </a:cubicBezTo>
                <a:lnTo>
                  <a:pt x="21600" y="11345"/>
                </a:lnTo>
                <a:cubicBezTo>
                  <a:pt x="21600" y="11345"/>
                  <a:pt x="11413" y="21669"/>
                  <a:pt x="11413" y="21691"/>
                </a:cubicBezTo>
                <a:cubicBezTo>
                  <a:pt x="10263" y="22715"/>
                  <a:pt x="10427" y="21705"/>
                  <a:pt x="10427" y="21705"/>
                </a:cubicBezTo>
                <a:lnTo>
                  <a:pt x="10427" y="16526"/>
                </a:lnTo>
                <a:lnTo>
                  <a:pt x="0" y="16526"/>
                </a:lnTo>
                <a:lnTo>
                  <a:pt x="0" y="616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0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Screenshots of Detection Algorithm in action</a:t>
            </a:r>
            <a:endParaRPr lang="en-US" dirty="0"/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385" y="760004"/>
            <a:ext cx="3609184" cy="26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6506" y="760004"/>
            <a:ext cx="3609184" cy="26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6505" y="3761938"/>
            <a:ext cx="3609184" cy="26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384" y="3761938"/>
            <a:ext cx="3609184" cy="26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972466" y="3008559"/>
            <a:ext cx="1129021" cy="2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True positive</a:t>
            </a: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5966587" y="2998301"/>
            <a:ext cx="1129021" cy="2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True positive</a:t>
            </a:r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>
            <a:off x="1935477" y="5989977"/>
            <a:ext cx="1202995" cy="2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False positive</a:t>
            </a:r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5895643" y="5989977"/>
            <a:ext cx="1270906" cy="2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xmlns="" val="2718368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Pedestrian Detection Haptic Belt System</a:t>
            </a:r>
            <a:endParaRPr lang="en-US" dirty="0"/>
          </a:p>
        </p:txBody>
      </p:sp>
      <p:sp>
        <p:nvSpPr>
          <p:cNvPr id="8" name="AutoShape 2" descr="https://mail.google.com/mail/u/0/?ui=2&amp;ik=f68b3e2b0e&amp;view=att&amp;th=131b1f0c0a37759c&amp;attid=0.1&amp;disp=inline&amp;realattid=1376728190151557120-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060" y="973685"/>
            <a:ext cx="3559880" cy="533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1922056" y="1700775"/>
            <a:ext cx="2227490" cy="728568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bg1"/>
                </a:solidFill>
              </a:rPr>
              <a:t>Octo</a:t>
            </a:r>
            <a:r>
              <a:rPr lang="en-US" dirty="0" smtClean="0">
                <a:solidFill>
                  <a:schemeClr val="bg1"/>
                </a:solidFill>
              </a:rPr>
              <a:t>-cam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84" name="Right Arrow 83"/>
          <p:cNvSpPr/>
          <p:nvPr/>
        </p:nvSpPr>
        <p:spPr bwMode="auto">
          <a:xfrm flipH="1">
            <a:off x="5493720" y="3645718"/>
            <a:ext cx="2201645" cy="728568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</a:rPr>
              <a:t>Haptic Belt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85" name="Right Arrow 84"/>
          <p:cNvSpPr/>
          <p:nvPr/>
        </p:nvSpPr>
        <p:spPr bwMode="auto">
          <a:xfrm>
            <a:off x="1933715" y="3121760"/>
            <a:ext cx="2227490" cy="728568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rPr>
              <a:t>Display and CPU</a:t>
            </a:r>
          </a:p>
        </p:txBody>
      </p:sp>
    </p:spTree>
    <p:extLst>
      <p:ext uri="{BB962C8B-B14F-4D97-AF65-F5344CB8AC3E}">
        <p14:creationId xmlns:p14="http://schemas.microsoft.com/office/powerpoint/2010/main" xmlns="" val="3748745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using GPU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1086295"/>
            <a:ext cx="8229600" cy="3994120"/>
          </a:xfrm>
        </p:spPr>
        <p:txBody>
          <a:bodyPr/>
          <a:lstStyle/>
          <a:p>
            <a:r>
              <a:rPr lang="en-US" sz="2400" b="0" dirty="0" smtClean="0"/>
              <a:t>Use GPU (Graphics Processor Unit) hardware. </a:t>
            </a:r>
          </a:p>
          <a:p>
            <a:r>
              <a:rPr lang="en-US" sz="2400" b="0" dirty="0" smtClean="0"/>
              <a:t>You already have this in your desktop, and it runs 10-100x faster than your CPU. </a:t>
            </a:r>
          </a:p>
          <a:p>
            <a:endParaRPr lang="en-US" sz="2400" b="0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265" y="3044950"/>
            <a:ext cx="3608524" cy="2688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47340" y="646299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700" y="838201"/>
            <a:ext cx="5956715" cy="611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Deep Learning and Self-Taught learning: Lets learn rather than manually design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Discover the fundamental computational principles that underlie perception?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Sparse coding and deep versions very successful on vision and audio tasks.  Other variants for learning recursive representations.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Application focus: People detection; </a:t>
            </a:r>
            <a:r>
              <a:rPr lang="en-US" smtClean="0">
                <a:solidFill>
                  <a:schemeClr val="bg1"/>
                </a:solidFill>
              </a:rPr>
              <a:t>activity recognition.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Did not talk about: Text/NLP applications (recursive representations; many state-of-the-art results).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Thanks to: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05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8200" y="1892800"/>
            <a:ext cx="1185893" cy="2420081"/>
          </a:xfrm>
          <a:prstGeom prst="rect">
            <a:avLst/>
          </a:prstGeom>
          <a:noFill/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077625" y="817458"/>
            <a:ext cx="3066375" cy="916420"/>
            <a:chOff x="1066" y="3370"/>
            <a:chExt cx="2886" cy="762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245" y="3940"/>
              <a:ext cx="1043" cy="1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900" dirty="0" smtClean="0">
                  <a:latin typeface="Arial" charset="0"/>
                </a:rPr>
                <a:t>Unlabeled images</a:t>
              </a:r>
              <a:endParaRPr lang="en-US" sz="900" dirty="0">
                <a:latin typeface="Arial" charset="0"/>
              </a:endParaRPr>
            </a:p>
          </p:txBody>
        </p:sp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00" y="3418"/>
              <a:ext cx="653" cy="618"/>
              <a:chOff x="2694" y="3515"/>
              <a:chExt cx="653" cy="618"/>
            </a:xfrm>
          </p:grpSpPr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694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791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2799" y="3926"/>
                <a:ext cx="387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800" dirty="0" smtClean="0">
                    <a:latin typeface="Arial" charset="0"/>
                  </a:rPr>
                  <a:t>Car</a:t>
                </a:r>
                <a:endParaRPr lang="en-US" sz="800" dirty="0">
                  <a:latin typeface="Arial" charset="0"/>
                </a:endParaRP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274" y="3418"/>
              <a:ext cx="678" cy="594"/>
              <a:chOff x="3274" y="3418"/>
              <a:chExt cx="678" cy="594"/>
            </a:xfrm>
          </p:grpSpPr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3274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3" name="Picture 1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347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307" y="3805"/>
                <a:ext cx="642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800" dirty="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31" name="Picture 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cxnSp>
        <p:nvCxnSpPr>
          <p:cNvPr id="39" name="Straight Connector 38"/>
          <p:cNvCxnSpPr/>
          <p:nvPr/>
        </p:nvCxnSpPr>
        <p:spPr bwMode="auto">
          <a:xfrm>
            <a:off x="228600" y="431231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 40"/>
          <p:cNvGrpSpPr/>
          <p:nvPr/>
        </p:nvGrpSpPr>
        <p:grpSpPr>
          <a:xfrm>
            <a:off x="7490780" y="2276849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193830" y="4781105"/>
            <a:ext cx="9370820" cy="1819751"/>
            <a:chOff x="-717831" y="4465935"/>
            <a:chExt cx="9861831" cy="1915102"/>
          </a:xfrm>
        </p:grpSpPr>
        <p:grpSp>
          <p:nvGrpSpPr>
            <p:cNvPr id="9" name="Group 17"/>
            <p:cNvGrpSpPr/>
            <p:nvPr/>
          </p:nvGrpSpPr>
          <p:grpSpPr>
            <a:xfrm>
              <a:off x="-717831" y="4465943"/>
              <a:ext cx="9861831" cy="1915103"/>
              <a:chOff x="-717831" y="4942904"/>
              <a:chExt cx="9861831" cy="1915103"/>
            </a:xfrm>
          </p:grpSpPr>
          <p:grpSp>
            <p:nvGrpSpPr>
              <p:cNvPr id="10" name="Group 47"/>
              <p:cNvGrpSpPr/>
              <p:nvPr/>
            </p:nvGrpSpPr>
            <p:grpSpPr>
              <a:xfrm>
                <a:off x="-717831" y="4942904"/>
                <a:ext cx="9861831" cy="1915103"/>
                <a:chOff x="-650618" y="4619555"/>
                <a:chExt cx="10931750" cy="2122873"/>
              </a:xfrm>
            </p:grpSpPr>
            <p:sp>
              <p:nvSpPr>
                <p:cNvPr id="46" name="Rectangle 2"/>
                <p:cNvSpPr>
                  <a:spLocks noChangeArrowheads="1"/>
                </p:cNvSpPr>
                <p:nvPr/>
              </p:nvSpPr>
              <p:spPr bwMode="auto">
                <a:xfrm>
                  <a:off x="8820632" y="5969316"/>
                  <a:ext cx="1460500" cy="773112"/>
                </a:xfrm>
                <a:prstGeom prst="rect">
                  <a:avLst/>
                </a:prstGeom>
                <a:solidFill>
                  <a:schemeClr val="tx1"/>
                </a:solidFill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 dirty="0">
                    <a:solidFill>
                      <a:srgbClr val="FFFFFF"/>
                    </a:solidFill>
                    <a:latin typeface="Helvetic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-650618" y="6018906"/>
                  <a:ext cx="10931750" cy="32313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l" eaLnBrk="0" hangingPunct="0">
                    <a:spcBef>
                      <a:spcPts val="0"/>
                    </a:spcBef>
                  </a:pPr>
                  <a:r>
                    <a:rPr lang="en-US" sz="1200" kern="1200" dirty="0" smtClean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rPr>
                    <a:t> Adam Coates          Quoc Le           Honglak Lee    Andrew Maas   Chris Manning  Jiquan Ngiam    </a:t>
                  </a:r>
                  <a:r>
                    <a:rPr lang="en-US" sz="1200" dirty="0" smtClean="0">
                      <a:solidFill>
                        <a:schemeClr val="bg1"/>
                      </a:solidFill>
                    </a:rPr>
                    <a:t>Andrew Saxe</a:t>
                  </a:r>
                  <a:r>
                    <a:rPr lang="en-US" sz="1200" kern="1200" dirty="0" smtClean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rPr>
                    <a:t>  Richard Socher</a:t>
                  </a:r>
                </a:p>
              </p:txBody>
            </p:sp>
            <p:pic>
              <p:nvPicPr>
                <p:cNvPr id="48" name="Picture 9" descr="honglak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 l="11301" r="11301"/>
                <a:stretch>
                  <a:fillRect/>
                </a:stretch>
              </p:blipFill>
              <p:spPr bwMode="auto">
                <a:xfrm>
                  <a:off x="2171926" y="4648885"/>
                  <a:ext cx="1181454" cy="137160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pic>
              <p:nvPicPr>
                <p:cNvPr id="57" name="Picture 15" descr="quoc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 l="1705" r="4264"/>
                <a:stretch>
                  <a:fillRect/>
                </a:stretch>
              </p:blipFill>
              <p:spPr bwMode="auto">
                <a:xfrm>
                  <a:off x="770589" y="4643227"/>
                  <a:ext cx="1266930" cy="137160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pic>
              <p:nvPicPr>
                <p:cNvPr id="5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253" r="8954"/>
                <a:stretch/>
              </p:blipFill>
              <p:spPr bwMode="auto">
                <a:xfrm>
                  <a:off x="3500203" y="4649107"/>
                  <a:ext cx="1180648" cy="137160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30622" t="4155" r="32010" b="66507"/>
                <a:stretch/>
              </p:blipFill>
              <p:spPr bwMode="auto">
                <a:xfrm>
                  <a:off x="7075256" y="4629029"/>
                  <a:ext cx="1234577" cy="1371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1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5892253" y="4619555"/>
                  <a:ext cx="1112108" cy="1371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" name="Picture 2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8399437" y="4619555"/>
                  <a:ext cx="1168869" cy="1371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5" name="Picture 2" descr="http://www-nlp.stanford.edu/~manning/images/chrism2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176438" y="4949890"/>
                <a:ext cx="925829" cy="1234439"/>
              </a:xfrm>
              <a:prstGeom prst="rect">
                <a:avLst/>
              </a:prstGeom>
              <a:noFill/>
            </p:spPr>
          </p:pic>
        </p:grpSp>
        <p:pic>
          <p:nvPicPr>
            <p:cNvPr id="43" name="Picture 2" descr="http://www.stanford.edu/~acoates/adam3.png"/>
            <p:cNvPicPr>
              <a:picLocks noChangeAspect="1" noChangeArrowheads="1"/>
            </p:cNvPicPr>
            <p:nvPr/>
          </p:nvPicPr>
          <p:blipFill>
            <a:blip r:embed="rId23" cstate="print"/>
            <a:srcRect l="9775" t="8804" r="21804" b="27811"/>
            <a:stretch>
              <a:fillRect/>
            </a:stretch>
          </p:blipFill>
          <p:spPr bwMode="auto">
            <a:xfrm>
              <a:off x="-546266" y="4465935"/>
              <a:ext cx="960120" cy="1234439"/>
            </a:xfrm>
            <a:prstGeom prst="rect">
              <a:avLst/>
            </a:prstGeom>
            <a:noFill/>
          </p:spPr>
        </p:pic>
      </p:grp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32235" y="6232565"/>
            <a:ext cx="875634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This work supported by: Boeing, DARPA Deep Learning, DARPA machine reading program, Google, ONR MURI, NSF. </a:t>
            </a:r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045375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465935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635100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t="3876" r="37102" b="54264"/>
          <a:stretch>
            <a:fillRect/>
          </a:stretch>
        </p:blipFill>
        <p:spPr bwMode="auto">
          <a:xfrm>
            <a:off x="9718270" y="1086295"/>
            <a:ext cx="506394" cy="228787"/>
          </a:xfrm>
          <a:prstGeom prst="rect">
            <a:avLst/>
          </a:prstGeom>
          <a:noFill/>
        </p:spPr>
      </p:pic>
      <p:pic>
        <p:nvPicPr>
          <p:cNvPr id="19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59363" b="56277"/>
          <a:stretch>
            <a:fillRect/>
          </a:stretch>
        </p:blipFill>
        <p:spPr bwMode="auto">
          <a:xfrm>
            <a:off x="9372625" y="1346596"/>
            <a:ext cx="327172" cy="238964"/>
          </a:xfrm>
          <a:prstGeom prst="rect">
            <a:avLst/>
          </a:prstGeom>
          <a:noFill/>
        </p:spPr>
      </p:pic>
      <p:pic>
        <p:nvPicPr>
          <p:cNvPr id="20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49188" r="-175" b="7089"/>
          <a:stretch>
            <a:fillRect/>
          </a:stretch>
        </p:blipFill>
        <p:spPr bwMode="auto">
          <a:xfrm>
            <a:off x="9526246" y="1615431"/>
            <a:ext cx="806504" cy="238964"/>
          </a:xfrm>
          <a:prstGeom prst="rect">
            <a:avLst/>
          </a:prstGeom>
          <a:noFill/>
        </p:spPr>
      </p:pic>
      <p:pic>
        <p:nvPicPr>
          <p:cNvPr id="21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5465" r="-175" b="50812"/>
          <a:stretch>
            <a:fillRect/>
          </a:stretch>
        </p:blipFill>
        <p:spPr bwMode="auto">
          <a:xfrm>
            <a:off x="9219006" y="1922671"/>
            <a:ext cx="806504" cy="238964"/>
          </a:xfrm>
          <a:prstGeom prst="rect">
            <a:avLst/>
          </a:prstGeom>
          <a:noFill/>
        </p:spPr>
      </p:pic>
      <p:pic>
        <p:nvPicPr>
          <p:cNvPr id="22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r="-175" b="50812"/>
          <a:stretch>
            <a:fillRect/>
          </a:stretch>
        </p:blipFill>
        <p:spPr bwMode="auto">
          <a:xfrm>
            <a:off x="9833485" y="2737710"/>
            <a:ext cx="806505" cy="268835"/>
          </a:xfrm>
          <a:prstGeom prst="rect">
            <a:avLst/>
          </a:prstGeom>
          <a:noFill/>
        </p:spPr>
      </p:pic>
      <p:pic>
        <p:nvPicPr>
          <p:cNvPr id="23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4842" t="3876" r="18376" b="50812"/>
          <a:stretch>
            <a:fillRect/>
          </a:stretch>
        </p:blipFill>
        <p:spPr bwMode="auto">
          <a:xfrm>
            <a:off x="10025510" y="3066138"/>
            <a:ext cx="537670" cy="247647"/>
          </a:xfrm>
          <a:prstGeom prst="rect">
            <a:avLst/>
          </a:prstGeom>
          <a:noFill/>
        </p:spPr>
      </p:pic>
      <p:pic>
        <p:nvPicPr>
          <p:cNvPr id="24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2" t="48450" r="18376" b="7088"/>
          <a:stretch>
            <a:fillRect/>
          </a:stretch>
        </p:blipFill>
        <p:spPr bwMode="auto">
          <a:xfrm>
            <a:off x="9790813" y="3339608"/>
            <a:ext cx="657152" cy="243012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16285" y="5842337"/>
            <a:ext cx="791143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C000"/>
                </a:solidFill>
              </a:rPr>
              <a:t>Machine learning performs well on many of these problems, but is a lot of work.  What is it about machine learning that makes it so hard to use?</a:t>
            </a:r>
          </a:p>
        </p:txBody>
      </p:sp>
    </p:spTree>
    <p:extLst>
      <p:ext uri="{BB962C8B-B14F-4D97-AF65-F5344CB8AC3E}">
        <p14:creationId xmlns="" xmlns:p14="http://schemas.microsoft.com/office/powerpoint/2010/main" val="28648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for image classification</a:t>
            </a:r>
            <a:endParaRPr lang="en-US" dirty="0"/>
          </a:p>
        </p:txBody>
      </p:sp>
      <p:pic>
        <p:nvPicPr>
          <p:cNvPr id="4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220" y="2507280"/>
            <a:ext cx="1662824" cy="1113745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>
            <a:off x="3573470" y="3198570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5263290" y="300654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“Motorcycle”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195" y="5387655"/>
            <a:ext cx="6183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This talk: Develop ideas using images and audio.  Ideas apply to other problems (e.g., text) too.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Machine learning for image classification</a:t>
            </a:r>
          </a:p>
        </p:txBody>
      </p:sp>
      <p:pic>
        <p:nvPicPr>
          <p:cNvPr id="5736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6675" y="5232401"/>
            <a:ext cx="1181100" cy="885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2468563" y="5775326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4917645" y="1056440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print"/>
          <a:srcRect t="25484"/>
          <a:stretch>
            <a:fillRect/>
          </a:stretch>
        </p:blipFill>
        <p:spPr bwMode="auto">
          <a:xfrm>
            <a:off x="9491015" y="1355865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68990" y="2313127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7840" y="2357577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7" cstate="print"/>
          <a:srcRect t="18643"/>
          <a:stretch>
            <a:fillRect/>
          </a:stretch>
        </p:blipFill>
        <p:spPr bwMode="auto">
          <a:xfrm>
            <a:off x="11016603" y="1293952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5140" y="3506927"/>
            <a:ext cx="1409700" cy="790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8058" y="1251545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5897151" y="4422111"/>
            <a:ext cx="1915909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Not a motorcycle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731500" y="1047890"/>
            <a:ext cx="3640138" cy="3937000"/>
            <a:chOff x="4829175" y="1150938"/>
            <a:chExt cx="3640138" cy="3937000"/>
          </a:xfrm>
        </p:grpSpPr>
        <p:sp>
          <p:nvSpPr>
            <p:cNvPr id="57346" name="Rectangle 2"/>
            <p:cNvSpPr>
              <a:spLocks noChangeArrowheads="1"/>
            </p:cNvSpPr>
            <p:nvPr/>
          </p:nvSpPr>
          <p:spPr bwMode="auto">
            <a:xfrm>
              <a:off x="4829175" y="1150938"/>
              <a:ext cx="3640138" cy="3937000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7355" name="Picture 1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74820" y="1419772"/>
              <a:ext cx="1356777" cy="72969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57356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77025" y="1384300"/>
              <a:ext cx="1285875" cy="8096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57357" name="Picture 1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59375" y="2498725"/>
              <a:ext cx="1266825" cy="6381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57358" name="Picture 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34210" y="2226278"/>
              <a:ext cx="1238250" cy="9810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57359" name="Picture 1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27625" y="3336925"/>
              <a:ext cx="1362075" cy="10191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57360" name="Picture 1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37338" y="3311525"/>
              <a:ext cx="1428750" cy="10763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3" name="Text Box 21"/>
            <p:cNvSpPr txBox="1">
              <a:spLocks noChangeArrowheads="1"/>
            </p:cNvSpPr>
            <p:nvPr/>
          </p:nvSpPr>
          <p:spPr bwMode="auto">
            <a:xfrm>
              <a:off x="5866110" y="4530578"/>
              <a:ext cx="1415772" cy="3693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000000"/>
                  </a:solidFill>
                  <a:latin typeface="Arial" charset="0"/>
                </a:rPr>
                <a:t>Motorcycles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325508" name="Picture 4" descr="http://t0.gstatic.com/images?q=tbn:ANd9GcQTXhPTc6sav5hp-489yqYwVZm8vJuWuDN8pukyBEzaIhRO_ddDx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055" y="6313890"/>
            <a:ext cx="1635302" cy="1088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5510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290" y="2313127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5514" name="Picture 10" descr="http://t3.gstatic.com/images?q=tbn:ANd9GcQX25hoEV1zFAkP4DNG6aoXHPHlQO8BI9liNNdsDSdRxtAhByLIc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20" y="3362464"/>
            <a:ext cx="1360345" cy="94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data:image/jpg;base64,/9j/4AAQSkZJRgABAQAAAQABAAD/2wCEAAkGBhQSERUUExMUFBUWFxgYGBcWGBgZGBoYGxgZGBcaGRweGyYfGBkjGRgYIC8gIycpLCwsGB4xNTAqNSYrLCkBCQoKDgwOGg8PGjAkHyUsLCkpLSwsKSwpKSksLCwsLCwsLCwsLCwpLCksLCwsLCwsLCwsLCwpLCwsLCwpLCwsLP/AABEIAMcA/gMBIgACEQEDEQH/xAAcAAABBQEBAQAAAAAAAAAAAAADAAECBAUGBwj/xAA+EAACAQIEBAMGBQMEAAYDAAABAhEAIQMSMUEEIlFhBXGBBhMykaHBQrHR4fAjUvEUFWJyM3OCk8LSFiRD/8QAGQEAAwEBAQAAAAAAAAAAAAAAAAECAwQF/8QAJBEAAgIDAAIDAAIDAAAAAAAAAAECEQMSITFBBBNRImFxkfD/2gAMAwEAAhEDEQA/APcaVKlSAVKlSoAVKlSoAVKlSoAVKlSoAVKlUXcASTA70ASpUwNPQAqVKo4mIACToKAJUqw/DPavCxsVsMWIEzsQDBM7DS5j4hvatsGpjNSVxYD0qVKqAVKlUWeNew+dqAJUqVKgBUqVKgBUzUiaopxiuWQlSbix1HnuRoQNKBWcT7eNiYbrihsQYbEoSjNdtQYDwVyz0ul9a5bxT2hbLhrh4mMs4YDc7zJJMzn1sdtx0rpvbc+4EZXYtmAdmJyqxksh0RjOQLG3avOcZ7mLdAb/AFi9ebmlrNmbCv4xxA//AL48/wDmYkfnQcTxvHgf18f/AN3E/wDtVTG110/Oq2LjDpPnWatgfUdKlSr1jUVKlSoAVKlSoAVKlSoAVC4jGyqWhmgTCiWPYDc0WhcRjBFLMYAEnXT0oA53G9slUtOG4URcggyWIEyLSomImRHeubxPbHMzKqoFcqecs6jLcs27HMARAtbWsT2jxQuLiQwcFzlIF4JkA3zWOx9dSKxjxokpAtB0j+6/5/KvHlnyt1Zrqj1Pwj2wwiirmIxDM5yxWZ3YyRM22Gnauk/1QCZnhfW1+9q8M4bGmAzFS5sGMTe19MtvT6V6Z4+2XhVQoWw1VCHz2aFIuQpOYGOkzqLiunDnm4ty9EuJb8L9qlxMUozIoJfLMg2ZgAQVGWFUE5v7hFc37W+PTi8jvC6gCxCkGCJOYSN41I8+d4PxZ1xwoJVVzbc0EgMRzSD5EEhbC5oPGYnu8UKHzAkEHLNpAzAW2vfr61zZPkTlHUrU0+BwBxOLhJgjEBSA7TAUl5GINLmXGUWBAg16pwGCyoA7ZjJvbSbbDaK8u9kPDFxsQFcT3OIM5DAjmxIOWxHMVljPQ16vhLAF5tr1rs+KrV0RInSpUHieKXDXM7BR1Jj+GuxuiSeM8AmCewufSuUw/FOIfEZWgGSVwioDZfjQidYyOI/OtvivHFVM689hyrJfm+HlAJvXBeK+1uKmOWg4eJAUywZVFy+UNBuQsAwVvaDXLnyRVO/9DR6L4YB7tSGLhubMTJObm+/7VbrzH2d8fZiWxGJ92vvFykXKko5ZTYwsnX7Cuwwva7DLjDyvmMyoUsywYEqJM2ntuarFnjJfgjepUwNPXQAzGuC9oeMwsZmK4rBMPMf6KhgWAc52fNlUKZJBG8ze3d42CGEMJHSsbxlFwMBhhJhizNly66FjYiNLtNrVMlaJl4OW8U8WjhP/ANjOcTMCT7wbFSpVQbkruABMmbifL+Kx4YkC06+fzv8ApW74xxz4wJdUwyqzBUq7FuYd9DbQQCYMVzr4RicpjQmJAPSdAa87JLdmS/sBiY1vrehYjz8z/L0TGSRuYN6pYnNCsXtJGWZ+XSiCRdH1fSpUq9M0FSpUqAFSpUqAFSpiayfGvaLC4dCWcTOWARM8s2/4qwa/brSclFWwNYmqviPiGHhIWxGyLpOlzpXCcV7fYjIcIMisUP8AWIaGPwkrlspJI/6386z/AGj9pvfhUWVw1AygXNhBzE/Fe1j85rkn8uCi9RWQ9pMXBxQpRYAwlyiJuGhgTPNYE5haSdTNcVxXBHMuXRTpIHyM9IMfWtpWzRe0W0k9Y9fX75/iOKABIYq5IDZSBIHNF4MdRXmxnJzs1TNL2c4tG95LZfdqiyxOec+dmwiByO5uBDXJEjWuh8W8fPGYICkThMoviFX+EAsZhDmYgAn+7auCw8yYiEFWXEiACNTICm8gMoPlcWNdd4W+Jh4N8qTOJlMWDLysl55Q5IzEkW3U10ylS7xMRh8AWzOzzm+FZ+Ispi86cxIMbiq2MW957s2JabAA6E5Vi0m0DeuiPEquaFVPeZiOXqS0ad7adqqf6hGK5zifECQuUNIIgiZA+V64llW3Fw0p0afsLw2L7xsREvhkKykssBpFwAWMXtHQ7V6xhAwJid40rzTwT2ixMDFP9MDDxCtrkLACAKegymBYCdNh33h/jOHigZWEkA5T8QB6g3r1fiThVJmTsvk1xXth7RkM2CsCACx1kFdDuvUMO1dJ45x64eE04mRipyxqSBMCvJvFGggkyZLMykEGQphY7zIiRcXGi+XlcVrES/s6f2f8Qw1xExGxcrcylTHOoChVzWGaRvIAA0kk0Pa3geGck4WISwYBoJyokGQ5g5VHKsgQi3gmZ508TN7d+k+f4f1JobYquHZ2YBV1ECT0iL77VwLO1HSrGusP4bi4wU87KCsYoChGKGygCYKQAZEXYmZJrX4H2gRDdM5VsybZGAW8iM0SdZA6XmsX/eVLLla40ZhfKIA1t9r1BOJE/wB0EXG/UEx9vtUOcr2N1BUe0eG+M4eMqlc4zTYqRBGoJiAfWtCvNfZj2qXhwMPK5U8xgZmLkAZUUC6k5SNDrczXceEeNLjhiBlymCCRMgkHTuI6dDXsYcynFW+nO1Rb4ziPdozQTAJgansO9cj4l7X4TuyZVV1UgrjKoJBCuoGbRg2UlT/b5V1vHcSMNCxkAdBJ6V417VcfmxsdiBLsATADBVI5G6XUSRuNSKebJojOVl12w+K4ph75jgLlzHG5mxGkAAMoJAzEANsLdqyPaXD5m5WLh2uAcuWSJaY5suUWUACqWN44+ZSCAFTJlAUSk6NaDeT9dbihi49hzEjtbW5t5/UVxuaaIXkzOLBEnSq4QTyydiT/AC9XMVcxida0eC4AYqjMvwjLyG+g1GW5jfuKN1FWV5PpGlUZqVemaCppp6572l9ohgjIjp73Mog5pANxACtmJta03vUykoq2BuYvEqvxMF3uQPzqtx3jOFhCXcC02uYtcAeYryDx7x12mSbg8pYsATObKGJIEzyzaelV0xFbMRiLKoH/ABXCqAVWADnJk94NxNcMvmdqKKUWz1nwf2nw8cMJugJNssqDZgDe4g9q4v27bJjK6uc8sQ4aGlSVygL8KrBExJIN7WyPZ/jsT3OMVthBQXIbIxAsmVhzNcnlGpe9iKzPEPE8V2GYlXSRaVeAMrBu4W0W36mc8mdzhT8iapk38Qzgu1mLMFULytBlmU3Guo6xOtVk8RhsrHnzWABkEEkELuTpG0kwbULh5Rc6srz8QaJBZbwpkssQMwA27xbPhQIyh1xCrpKIDdmUkouJBDEFSNgSCBc1goW/AWX+CwkdlbEGRmCe+bFxN4EuyuQzBhBAGpO0DMfii3A8QhGQqVVcqhlLK13HOzMuYtGZcs9riq/GAnEYnK0OFbFDYxXFUIWKZWMOwKzAaB7yYEZRuYniz4uZvd4SZgtngseU4aiQoaABJVQGBOugPS6irEjn+L9nFgYhCzipiF0cLKlmJwWSFhDEQb6AGicDj8mXECFgcxIGhggReYK3uNTa1ql/qBJOIrKZIFgk4gsylYGWxG17a3rMbEzDKpHNJLSBJLQAYtJiuLJklPj4XSLfHcWAWIA5rENeb9tOtU8FsrEo4GaTDiZsYAm8W1uRrUOE8LxWhcyB8udmDAABVBJki5m0CbzSTg3GGrlzCljlcELiCJLKRqUuHAbMVIiJE3jwf9+lbhOF4l8XEOGxggqFgllmSJNsxYmIAFdn4NxxwEXERHGEuIQz4gUwYGcSATCxEhZJYiRBriuGRVAb3bjDVgCMwBiGViJGYhnVhmiLZTXW+G+0JVGw499w5xFAxnMQZDYgjLmdrwVIG/WK1xwUJW+Et2d54hhLjYYLO2ECpjmABBWZImG5QfrXmHtNw+G+IRgMXRFlVzaZQ2a8mYhT5HrNanjnjvv8bOBGGEKqNCAQGDEjcOJ8tNTWHxBVYuZgk5r6kEzeTeZkibdKn5HyISdL/YqZl4XDsUkZpkzaANx87yNOlZn+sKZs0iEBBgyQZI9CLi17VuB0dsuIziWUkiCRBEWNmaLmI17QaPF4mGxCh8PEC8rFZFgSoHYjKCB386yhXmgpoB4XhkIhtnIBJvYRZQoN1j8R1k7VH3hlUEJzEMCZgG69jAabTpRHLAj+nNzBBgKPnoLUbGUMvwqCFvBgxIMBpPTWNvSqcu2aRY3DuQbC1rzudhv2rY8O8cOEVdSqxdWsYkGxHaW+dYGDjZiLgAxJkkXsD3MdO8Va4PhkxcX/AMUYSgB8PlLKzCIDAAlIIvIi0d6SxNu1wvZezvOG4ZeIDYj8VKEZ2UOXdXaYbJYKqsRAAYk9K4fxl1V2RSzQzczRJM6x+EZQLGTY3rrvFuKbCGGyYoOM1v6Cq2GzRzhwTEEBdRmGtwIHG+IZmYuw+KWJA5SWbM3zJrpnBJJezllcnwyYmdrdqaQF/n8ipcRa3w+evlQ8PD1uNp6n9KPr/jZNAG4gr+1bHgD8rFimYwYGsX+Laew6Vj4i7D6/atDw7jAikMzLJmQOgiNROt/SlONwqIrVn0gDUpqlw6n8Vu2/r3qwIO9eu0TGb/Aprhvb7w7BwsI4oGXExCEUiQJuxLEEQIGpmOldt7vvWX4/hYWJhHAxcQYZxlKrLQT5XE7W30rLJBTi0Xs/w8Pz5mKssmCVsTePwkTci/SBqNalw3iGR0Yct7HW2w+GCI0aCZM61v8AjfsemFhh1ZQCgYBi5xHAaGxAo+FeYH/0i9c5xnhQOE8Y5VujKGGcEWlRYFbz1PnXkuGr1fDaL5Zu4XjTJw3uBZXBzBlBgk5Va/xHLEEgXAOtzktwTM5CjT0st7Dqf5NV3clpEAAmcMEjKIJygttFgNSBYUXg8QpiFYNiZG9xAm8jp186ynt7HSZoeH+zeO65sOGs5CsVLQrMCGBI5rDQb9YoPE+A8S2KVxMJXKAMTmgxKFm5VDYkKw7gXFWsPiWzAhvnYSNdxfoOtEXxQlSsH4pdZKg5b3AjKBM2tYURz/0Eo0aKeCtiqmFmw2GJgO4hzlLKx92qZ1UqS5LiTP8AT7VU4rwvicFcNyeGGK2HICZj8C/+KxEj3jM4W0wwSDFqwuI8QOdpckswJYgTMmG1k2iTO9RwuPLOq4+IxVFYLlJ5LHKLkgDMFJHaa6PuTVUYlnE4cu5LBi2YBsQGJzGxZyBEsR8UTeh8O8KRzkzK8oWDH4b/ANTrtFzeTRmxmYrcMsAbkmRAgjmO8AzEnSaAmEbnKwYgiS1gDAgBtyABmFzAmdawU40aJh8PjCCGIBN+QgTplYN5rbzM03+ofCUquMpObEWVAb+mwUMJkGGnUiTl1sAKyrHp0AtI6+mtBxQcQFTABy3Uwde48rXiiEmuIbplteJJQiEXnzqFRZUqAsAwWymA5UmGOa3NT4iEPqwkgNEi/UzuCSZAIvHQCsjpOVFfOfiZ2Ui0yADAIPKRuIvTLi80KQ7gAmwAzW1vY/yKuVv3Y1wtf7jh4lkcjESMyuAJI1uG5t9BNrgbVf8Ae1lSxynLAJAkbQSNWm9RxPBFxZOKbrAJg5r3lTeFAlct+t5qiPCmzhXclFsh0Yc08wiI1/ho0xew3aC4PGO+Lk+MMPw7KDBg7EidbTWtjeH4YITDDZFBgGOSxHSNDBkfWqHAxh5iqLLtJaJMGBarI8RAJLcsZZOZr80aGRqRNZzb5oNd8j4eS4bmXNpMzA/FcZr9/wBKgTlxTZhlCgAttALWAgzaLiJOugsNiBAz25zcyuh3uDoPnVbjOIVlZuWbdTawEbi0fWlFv8KKGEk45UMMpBYAiCAJYhNiTrN/Krnh7kDNkUKCCoO8wDbUaa/lVJ+HzYiMt2kiAZLKVJi2mgN9a1MpMETMxmMkWsRI0G09j0rScqSryIueJeJMXzMPwmbWkDJImcxi0zJqmeH94TLwIJOpm9wDoCNqtKoiG5iCYAaIO40+vpvVdcIqcwMCLTLG3eCBewrFTp37HXOFTjfDcgLMw5bCJutr9td+lZWJjR5bWv8AzvW/g8UXMFRc9YJ7X2rKTw5mxAGVRMmGbQDUHpYaGNq68WRu9/RlOJX4JRiMBIHnNzsJ2q8/s+dS6gffff8Ak1T8V4L3eKQiwsytz0vBnrNWfD+OmWxHJOgBMHzsZi29TNyaU4PhlSTpntmD47hHDz4jBwwnUKIkgTe3lJ9b1dPjuGiZoULY2jfTTWvEOC453RFNoM66AwN+kbdav8X4iciKGYreJMAx9BrvXp5M6xrxbIWOUnx0etL7U4bEhXWwYk7AKQCSdBcjXWuG9q/aJ8ViobMgYFYLZSOXLKmwg2B/5Guew+MKuBN2j8UGJ3PQ6+lJ/DcRyYIJhrlwsx8Vyfp2rhy/JlljolRaxau27IP4viHDILsRuCdYBygzeBLCxi5Opqu/Dqt1JgzYgTHkNJ+wqtiIyfEbnqNJGnf51awLKcywLaSBtJ0rjk2vJaBcNw18ytD4ZLCdCAAQDMW10k9hqbXEuXfPALbgXEkC0xeCAP8ANFwcUKGCgRIUg62M21Oh/KhcRj6kmB3gf4P3ollbWtDp/pLhhAOblkjTe1xGwm3mNLUz8Tmt0EG0E+caVW4R899OkkAn062Fqt4kgEiQQASCbedZPjDz5K3FYIiwIJsFsIO83mO9ZjuRERrptP3q8viDJ8YyqTYlRBGjQDYie9ZIuZ6HXSJtboenaK6McX7JovrjErYnUCxvtcDpp8qJxfFECFvAgQbXnUHWL69KoKk3nS4iRfS/W1FPFrlgg3jykfkKeqsqybcZJKqWAMSpNpsDefPrU14nkzZbyQATJgfzymaohyWJmCJAt1AIPYCtTwplVCDhjELNLNmyhI/tGrMYvVSSSsLK2Jc73uDpaf0ijYCDMARYeZkzervEcUIBi4XICsWEzGuv1qvgku0KhARSzdTE3uYU/nWUZWuBYXEeSVhuWCSTMLveSQZihcXjtl5ChMWJiBPQGJO8VPD48ZQHyGFzKdwr2IkRm6kdqfBfDZguGAchbKyzEx3g+WvlU+HbQ/RS4xHKZuc5bzaYGpibgW+HqKq4CsUAMlSxaSCNf/jNamLyqBYliQsCwJsZERfr3qpxWUgTiMCsgKsZR1DQdJ22rWEuUTZUxiesjZTET228hVjhlViLlcqk8wmSBeLieova9UeKOJlAVA14j8yTsP1rX8P4Z0wcxQZhp/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+ZrnlBFiII1Bq1xvHZlaQqnVYMT5X1jasocRJlpJ7mbbV24Yyd7HNNo9FGAvD4ykYWBxOCWsSozFT1UWGuuxECBAF72k4VM+ZMEYSth2w3w2XKZu40VjpvF97UXivbPDxMNlZ0zEhlOclUmZEEnMottpIgGsDj/EsMquXGDMFliYMH/isbDfeNq3ztyj4CPDP4hArAKSx6mFHQiL69ZoqeJRdlIAgHKZJufnAJqiQCGJbQ7QTB3joaZccRmDSQTaIAXc3tMbXP515+rfo0v9LPFsMRWctOymDMiYHn2qa8CvuhzHM0EyxXlMEKOhDa9algFRzFecg37fhmPnQ8XOeY3I+tyBAEEmKyuuIXkZsIKuTDzR3I1tvtfrVXicVwIYQbkmIEDvG/2oZxCpMMBI0ifTWxjrVbH4vEFgGI7GABvMiD5VrDG2Fmn4RiE8+ZGBBWykXmZUlRfqB0p+K41p1F1m23YxsY+tVuC4YDDPNzEltLC1wvT9ZqAO8gi/xHNHy2FKWNOTFsEHFlwQYg3i9pm0mCYrO40uWZVFjoSCCI0gze3SR3qyqyRuDvGsULGxcplu4ufoPStYVF+BORA48KLENpHl60PDxSGkz2EyI79D2qZxgRv+n7fvUE4kBwpYrO/n23q1/gLLRwyDpE6Dr28q3QcmHMKFJicpEGCJA7d6HwGIzKoYEZpGeNBreNNNtLTerHFYG2wF7nmOx7a36muXI/TBFdmfGaS+gyTAEgddp70Rsbl93YqQQxnLciCL6sRO833qj71lQrpBFhZYIsI3O96JgFfhLDKLmLm+vntInc0qG0U+N8OCgsmYZTYCCbdNIMTVPg+NKYf9TMbEMMtoMWGgmBNbuFhK8qIykkzaSI+IjoajgeGkrkxhhgDW5GUgwoBIhtrGtVkWtSEZeFiFhtylSCIkiLxuu003E42XM0EyZIUAXnTsQL1tYngaBC5xAGOXJ0IvfqwIGtZXHcOFtMqwgGCJM2m1zVRnBukNoH4bjFsZT73FuYiQGido5R39TfSt7GxsNHCLiZtQYMhQcpBJiO0d6w8bCMwbNq0wCPLoO/er3C4hOG55m2UEAgCNb9Ta24NTkSl0cXXC7xWFmRXK5pYkkMQqkazbMQRmjQXN6AnDhTyj3YxBmCtDZRMTYkgEEWNQ4viUK+7AdJBEkmFmZkajrfvQSyZjh52NhZQAAIJJJEybAXO9TFOqL4GK4ZISUzKCpMfh7kAgULjuHgGAZP8AZzAgxBEa26a1BeJYtDPIyi4tFuWY0ItJk1V8TQouIYJO/u9BcdNB0NOKey6JhOG4zIoVmhhAAIKkTYSOs+lqL4h4yvusRC5cMQrZGEwb72IkXn6VzPDeL4gfMzM4gAhrgrsP0oXHYytiSgyqQOXodxFdS+KtrZDy8J45AY5WLKNCRB+V4NCzUNDBk3qS4s6/SuyjnZ3H+jwrcijzsdPkDPSn4fhsMScgMEQBlmOWfv8AI1DGxRAsO4Ovwjf/ALdLVT9+VEwekEG+hFBpdGpg4KMozRYmwgQADbQnUgX6VHhsXDFsoADWI1AuPPWCT17VQTiAVEKPqI1H3/Sp4WIA8iCDMwO7fqKzWOH4NSNDicGc2QqbE5jJAi09ZsT8xWdxZ5iwYidCZkwIPkJ61PG8Ry6QJ2iLc3Xz/k1WxeK96ZJggQAYNpt6VzywRv8AiG4641xCAnYEzYSdPQ2oWMuYhiMqgDKADBN4nYdbb1NMOSZmABYHe03+dBxSQoUnQ/KxE1H1yj0LNDw7ih7s4eUkm8gZjrvcE1HxPgIdsu4mNRGgiNI+1ZvDsUYHUEfUGZHa1F4nxAM0k3iNfoQfX51trcfHQBYgbcBdtQQDuOtpvIFDxmcG4N73uKK/EFmmQTIgffoTUcZBG5ERbp/PlU6d4hNWRwzewB6b/TeqeN4cXxIdwgAtMMe8CxnzoPGo0cpAhjoYJmqmDx7L5lszE6mwsfr862hjaVoKO7w+IRVVAZy7mQSIM72J3igY3FKxOUABcp1MdYHTSsTC8QzcwP79j5UQces2IgxuPnes54t+tFmlicYHgSwEk5TBEX0m4PlrNH4d1ABkKsRDcw66CL7eZrKxVDEqlshlm79IG5v8qniYZ5QJPMRAj4iAf33rncPSBM1OFxlM2ut50K3M2mCP0pk4oZio5Te4jTUmOp+lU8RsWMq5YUS1rkDfzH8FNhoWmELWEnTNtvUKCXWOzQYrZrswIkA5ptaPTpUsbxFgl8uTMCRfMCAYO9gN6z/cMGkcs9SNNLFrTO9WA+WIJOxmASI1sOtJwXkTZleIY/vcbDKCbRlEkkkmAZvGltbVq8NgPhOzYh2EKCNQdQNAYmJ3qfB+DoOcAgmY2IGlj3696fE8KAU5AbAwAbztE2raVOKijJS6Cbj1IaEQlmZmIgkjSCTcxe4N5rPw8OJhesQdjpv069KWEeYA5hiEwVIIvvE2IsTarBkNB6i4BIPbuahrQ12sFhMQZMkeXSpcfismGXRoy3O5MmNOl6Ky5gYJF9+g6aQKI3h5fDYTGYETuR9fpSq2mCl+nInD3FRGHfb510C+y4H4iaTezw3LD5D7V6G6MGYOaN/WKG7k6Gt4+zi9W+f7U3/4+vf5094gRbxkicsAAakzt2qeF4sCBnMnUXrAOKdbGem/eKj7wbAdf2q9Qo28XiL5liCTKkn9qifGQALmSNdZ8uvrNZeHhsVgI0zOlqPheGYpjkN9DEmlqvY6DY3HnEiSbC1xB7fsKEmLMai9j9j1FHw/Z/GO0dyDVpfZZjBbEg+VJuK9iBL4zl1AJ1ED8qJ/uim8AEXE3+v2q5h+y2GNWLepEVaTwDBBmJ+R/Oazc4BaRhNx3QnNG99dPO9MM5sMNj5AkjrfzrqsDAw00A+S/YUQuv8AaPkP0qPuS8IPsOV/2/HkRhNbSbR+lWMPwniWgDKt92FvpXSpi9LfQU7Yp7VLz/iD7Dnh7JufixB6CR+dD8R9kSuGzK2ZgJjqBrFtq6YcQamuMan7pE7nnng+LhjFAxQCjWM/hOzfPWu7Ph+BgoW93hwgLEwDoJ1M1y3tV4SMN/eJ8D7D8Lbj11+dBPtCx4U4DAk2AefwAgwRubAeVdErnUoltt9Qf2axmxMbLsS2I/fSB2vb1roW4VkXMQCc1wJi8D86yfYvDj3j+S/c/aupTHgRXNnrfhLlTEyDeLiPQ0HC4ZEnKIB6Ex5x1onvB1pncxpNYkbAsfgVYgi2s9/OqfD+Gf1HnlAMIdf8iKve/EXWPnUkxAetBWwTAQABegiTqYqZHQwaCb1ACN6YiTYAJmwMyRsT1+VZjeF4jsGZhK3WDoQREjTTpWkynUUzOaQ1KgHFcOWYGBJjMfLrsdZouBhZd9qiuP1pxxA6UqG5thHPamIpf6oG1QcA7irTIGZagYqUHY0xBNUFmIng+EL/AJ5f0q0nD4eyg0PDM23PapO3lb9a2cm/ZTthAqDRFHoKmOJjSPQVVDx1og0nz7R/LVLthq2FOOaYYzelRYAfiWYuASYkaaU4dTAJKmSJG4+fMfp+VTQaEmxTURixrURirExzbzp2j/NOeOkqSoEbdeggR3vqZ1pUP6wzYv8A26U3vvP70NXJkyLg/hMCNwbwZtOnWhDiAJM9Z3HoZ6+dFFfWXDjAai8TH82p0xAb6DqTA9aorxYi+e57Gdov+vpTPiwNexiJ3t2PalQ/rRoHGE/hOvUje/0pHFHyAJmbT1tVBeI0uBsTJsepkx9qH7/cTA2zDpfSLa0asNEaHG4XvUKEGI+KCYI/F84rh8bBKsVNipIPmK6psQbkHyY9NrfvXPeJD+q5710YG06CqN/2WxlGGV3zSfIgAfka2leR6/z8q5XwKztJgZY9Zkbi0/nW2nFECFYiVvO5A5tNuk1nlX8idbLpxY/TtRBPQbbVTfEAgAmSvdb5trc2k7axtTksCLkTdY1+KNJ0sflWND+stYeN19KkGF7/AEketVyYB5gWXKCpHXcRrsD0pjjLEmzTYag6bxHX8jRQPHQY4ig3I9L/AJVB8QRY0PExswDcpJJn6WI0A6eZqLyNv596pIhxCq3cU7PH37UCTeDMdL9Pzp1MmJjztTpE6sI5OtQV53qHvB1B+lMSf4aTQqCk060PL3mpZoG3z/kUUIkzVIPHehB+p+9N7z1pgZxPmKdWOkH0oaTIA1MDWoZpqzUL7wk1N2tcEMLde1728xQi20kgE6/X8qkcEwSNALnb+TtSKQmcWgEdf2tT3BKrfysT53v5UEYpHWCLi+mv539KL7sgSCFKnVTE5u+gAnQHftQUujM2XYhgbn8QvrB3gEelQEFtSb2B1PQefrSxjBIliZgm5nvM3pYb5YKhgQCC1iDIjewtQhjEkyV0GpFrdT62vTO0DUxbUbm0/KlkO5kCNbjyJqTWIACtE2UGCZ30LUx2JGFyADlYHXY9vMa1ByTckDy87yIkTOtRxSJJA5Seg+VPi6WkAxOkT99tb06GHXDIU3tAkw3WVgRfz0NV8fiF69eWIue+4nrUlwJE5lJmDOYRcGJMTr1queFIGYyQdgJA/wC0jtVpDJpxIMAkgHe5Pa2tZvE/E296sXA+Cbi4EDMDbTU2mCaBjyzMTYkyZk1tCFMlrhb8MxcpN4kaxO4PppWiOIJjQiRNojbod6xuHcBrqGjqYE6DpPWKuYpiIk5tAIM+d+W+1ROFsEuGxj4VlYMsFRaTA6ydAbhiAY5hQGc5ZXSQLD1779aqAEDKwCkbDW/3qSRlNyPLT977g1i4lFp8cA3136TM2/WjrYzZpg9Zm2zAne1UlBdxz2P4nEAWOtyYNvnUnH4iJgwLAbSD1v5UqBfpbm8nlExE8sxMXm1TTEsJYBDBMBgsxfzIv2vbUiqeIhEGVK2ANobvECbk3MG1QIy/CSVJgEiM3Q6kW0v1pUSXnWGjaxERp1sYFOxAI0OUwZMzrG9xVJOhOUg6kxvEAfpRCtwJJAJBgHlGx8qCWr8B8Nus+v8AP5NMrXvAneLfQVFhABJF73uexjpvTu8AWOltY7nXe1BLjQUuDPT1NDzjv/PyoS4m3lvSdwN6KICCOtTz9qr5vrTB+kUiaAwBpcdx9ppl0uRPrP6VKO1TVP8AFM0EiiNv5enzRpFxuJ+XQ96SoR/imDT1oAZEJMEE9gDPY6U3uOxB3Eaaeo/xTg9PvThv31qbQf4IPEQBebm0egioH4Y0M6g69LadaMAN6gY607Do7cKJgy5IzcsGf7YnW+tCawy5dJ8x260bISCZBCgWJExoIGpF6GTIvNhA0iKdjsliYICSIBuphp6HQiYII3oaYa22kGSRadoi9IjvTq0gy0RoDJk9ht50ylIEcIjebb/X60UYBy55WDoCdfIdfSmJHaSp0jXadINqm3Em4ACqYlB27mSZufWmCl7ZBCMrHcH4RKjSJgW7He9Dfg1PwKbXMSLbk3MXqT4YJJgAdJuL2pzxDAghzMZRFoHS1VsxqQJvDACM3KCLFib2nQbekUsFI+GFIBg766A7mpYIWeYFpnfc/eadVImCQcpnX1B70OTDb8Hwmm0wREGYXuDItGxogX4oYMggSZBPkNT/AJoiNnEvlRQNFgFmItrNus03DFIBYuNCIhucHSDtly3qSkBZBAy5i2rRIgdIix3mYp1wmyhiABMST6mBuIij4WEx/qzkBPa955RI5qBgcRBaCTM6CDlOuxA2n86AqizxGFhQMjBjHRhfobb9TFAbH0EEkEaz8iJ2NC9ywGlm00Jt0E1JkEDrvfedt9KBWxyYPMNZuOvXoaIn/HcXE7C/kRarGJlUZTnb4SIIjKY1jfsDrQVwf6hCj3gBm4M5RNyIMWoE+EuF4oocwjMBqQLNM2G4+dF90WUtmTc9PPaPTSoYmLqcq82gUmB3NwfQipYuCqZlAaZuWmI3gRMTF6Q69MAzk6i+mkfSbHa1JrReD0Oo86k5gARFusgzv50NsUBbqZmc1z9NvOmZuiWbb5R9t6mV30G3T/NDOkjYgHTvpufOpJjTqY8yY/I3oFQyr0qREbyaVKkBIvFCzd6alUMCcwKlNKlRQhs80veECxiRB70qVCACyVFxApUqoQ9hvTZgQAAJBMnrO1KlQArRGW/WT6iNKbh8HO4RYBJAvp50qVMAjY0MxYr3JWRbcCKGcUsdhuMoA9dNaVKmUhX/AH09bUZOBd8NsSCVB5jI11MyZJ9KalSEvImwx7sXJa57ATHrMUXE4ZcMAkHMwBhgCpWSJ+L+4CxFPSpmiAswOvKQIlZk9Jv0tO9pmKkvEiBy3AyjuCLSdZG1KlSJ2dWRbHIAgwb3AAtAEfv3qaYQCCS3NpoII1JjWlSplKbfkIvEfAYUOJ5r9rnvO9SELc4iy4NlUmNcwuBDaaEilSoKu2R4pkJCqMigCZkkmLzbrNtKZMdoyqWAExeNYtby6kU9KgmT6IYhYOxXM0glyTK9IE30+lQiSdZY/XWYpUqRLYsgzTEidDuPPapkAGACP59aVKm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data:image/jpg;base64,/9j/4AAQSkZJRgABAQAAAQABAAD/2wCEAAkGBhQSERUUExMUFBUWFxgYGBcWGBgZGBoYGxgZGBcaGRweGyYfGBkjGRgYIC8gIycpLCwsGB4xNTAqNSYrLCkBCQoKDgwOGg8PGjAkHyUsLCkpLSwsKSwpKSksLCwsLCwsLCwsLCwpLCksLCwsLCwsLCwsLCwpLCwsLCwpLCwsLP/AABEIAMcA/gMBIgACEQEDEQH/xAAcAAABBQEBAQAAAAAAAAAAAAADAAECBAUGBwj/xAA+EAACAQIEBAMGBQMEAAYDAAABAhEAIQMSMUEEIlFhBXGBBhMykaHBQrHR4fAjUvEUFWJyM3OCk8LSFiRD/8QAGQEAAwEBAQAAAAAAAAAAAAAAAAECAwQF/8QAJBEAAgIDAAIDAAIDAAAAAAAAAAECEQMSITFBBBNRImFxkfD/2gAMAwEAAhEDEQA/APcaVKlSAVKlSoAVKlSoAVKlSoAVKlSoAVKlUXcASTA70ASpUwNPQAqVKo4mIACToKAJUqw/DPavCxsVsMWIEzsQDBM7DS5j4hvatsGpjNSVxYD0qVKqAVKlUWeNew+dqAJUqVKgBUqVKgBUzUiaopxiuWQlSbix1HnuRoQNKBWcT7eNiYbrihsQYbEoSjNdtQYDwVyz0ul9a5bxT2hbLhrh4mMs4YDc7zJJMzn1sdtx0rpvbc+4EZXYtmAdmJyqxksh0RjOQLG3avOcZ7mLdAb/AFi9ebmlrNmbCv4xxA//AL48/wDmYkfnQcTxvHgf18f/AN3E/wDtVTG110/Oq2LjDpPnWatgfUdKlSr1jUVKlSoAVKlSoAVKlSoAVC4jGyqWhmgTCiWPYDc0WhcRjBFLMYAEnXT0oA53G9slUtOG4URcggyWIEyLSomImRHeubxPbHMzKqoFcqecs6jLcs27HMARAtbWsT2jxQuLiQwcFzlIF4JkA3zWOx9dSKxjxokpAtB0j+6/5/KvHlnyt1Zrqj1Pwj2wwiirmIxDM5yxWZ3YyRM22Gnauk/1QCZnhfW1+9q8M4bGmAzFS5sGMTe19MtvT6V6Z4+2XhVQoWw1VCHz2aFIuQpOYGOkzqLiunDnm4ty9EuJb8L9qlxMUozIoJfLMg2ZgAQVGWFUE5v7hFc37W+PTi8jvC6gCxCkGCJOYSN41I8+d4PxZ1xwoJVVzbc0EgMRzSD5EEhbC5oPGYnu8UKHzAkEHLNpAzAW2vfr61zZPkTlHUrU0+BwBxOLhJgjEBSA7TAUl5GINLmXGUWBAg16pwGCyoA7ZjJvbSbbDaK8u9kPDFxsQFcT3OIM5DAjmxIOWxHMVljPQ16vhLAF5tr1rs+KrV0RInSpUHieKXDXM7BR1Jj+GuxuiSeM8AmCewufSuUw/FOIfEZWgGSVwioDZfjQidYyOI/OtvivHFVM689hyrJfm+HlAJvXBeK+1uKmOWg4eJAUywZVFy+UNBuQsAwVvaDXLnyRVO/9DR6L4YB7tSGLhubMTJObm+/7VbrzH2d8fZiWxGJ92vvFykXKko5ZTYwsnX7Cuwwva7DLjDyvmMyoUsywYEqJM2ntuarFnjJfgjepUwNPXQAzGuC9oeMwsZmK4rBMPMf6KhgWAc52fNlUKZJBG8ze3d42CGEMJHSsbxlFwMBhhJhizNly66FjYiNLtNrVMlaJl4OW8U8WjhP/ANjOcTMCT7wbFSpVQbkruABMmbifL+Kx4YkC06+fzv8ApW74xxz4wJdUwyqzBUq7FuYd9DbQQCYMVzr4RicpjQmJAPSdAa87JLdmS/sBiY1vrehYjz8z/L0TGSRuYN6pYnNCsXtJGWZ+XSiCRdH1fSpUq9M0FSpUqAFSpUqAFSpiayfGvaLC4dCWcTOWARM8s2/4qwa/brSclFWwNYmqviPiGHhIWxGyLpOlzpXCcV7fYjIcIMisUP8AWIaGPwkrlspJI/6386z/AGj9pvfhUWVw1AygXNhBzE/Fe1j85rkn8uCi9RWQ9pMXBxQpRYAwlyiJuGhgTPNYE5haSdTNcVxXBHMuXRTpIHyM9IMfWtpWzRe0W0k9Y9fX75/iOKABIYq5IDZSBIHNF4MdRXmxnJzs1TNL2c4tG95LZfdqiyxOec+dmwiByO5uBDXJEjWuh8W8fPGYICkThMoviFX+EAsZhDmYgAn+7auCw8yYiEFWXEiACNTICm8gMoPlcWNdd4W+Jh4N8qTOJlMWDLysl55Q5IzEkW3U10ylS7xMRh8AWzOzzm+FZ+Ispi86cxIMbiq2MW957s2JabAA6E5Vi0m0DeuiPEquaFVPeZiOXqS0ad7adqqf6hGK5zifECQuUNIIgiZA+V64llW3Fw0p0afsLw2L7xsREvhkKykssBpFwAWMXtHQ7V6xhAwJid40rzTwT2ixMDFP9MDDxCtrkLACAKegymBYCdNh33h/jOHigZWEkA5T8QB6g3r1fiThVJmTsvk1xXth7RkM2CsCACx1kFdDuvUMO1dJ45x64eE04mRipyxqSBMCvJvFGggkyZLMykEGQphY7zIiRcXGi+XlcVrES/s6f2f8Qw1xExGxcrcylTHOoChVzWGaRvIAA0kk0Pa3geGck4WISwYBoJyokGQ5g5VHKsgQi3gmZ508TN7d+k+f4f1JobYquHZ2YBV1ECT0iL77VwLO1HSrGusP4bi4wU87KCsYoChGKGygCYKQAZEXYmZJrX4H2gRDdM5VsybZGAW8iM0SdZA6XmsX/eVLLla40ZhfKIA1t9r1BOJE/wB0EXG/UEx9vtUOcr2N1BUe0eG+M4eMqlc4zTYqRBGoJiAfWtCvNfZj2qXhwMPK5U8xgZmLkAZUUC6k5SNDrczXceEeNLjhiBlymCCRMgkHTuI6dDXsYcynFW+nO1Rb4ziPdozQTAJgansO9cj4l7X4TuyZVV1UgrjKoJBCuoGbRg2UlT/b5V1vHcSMNCxkAdBJ6V417VcfmxsdiBLsATADBVI5G6XUSRuNSKebJojOVl12w+K4ph75jgLlzHG5mxGkAAMoJAzEANsLdqyPaXD5m5WLh2uAcuWSJaY5suUWUACqWN44+ZSCAFTJlAUSk6NaDeT9dbihi49hzEjtbW5t5/UVxuaaIXkzOLBEnSq4QTyydiT/AC9XMVcxida0eC4AYqjMvwjLyG+g1GW5jfuKN1FWV5PpGlUZqVemaCppp6572l9ohgjIjp73Mog5pANxACtmJta03vUykoq2BuYvEqvxMF3uQPzqtx3jOFhCXcC02uYtcAeYryDx7x12mSbg8pYsATObKGJIEzyzaelV0xFbMRiLKoH/ABXCqAVWADnJk94NxNcMvmdqKKUWz1nwf2nw8cMJugJNssqDZgDe4g9q4v27bJjK6uc8sQ4aGlSVygL8KrBExJIN7WyPZ/jsT3OMVthBQXIbIxAsmVhzNcnlGpe9iKzPEPE8V2GYlXSRaVeAMrBu4W0W36mc8mdzhT8iapk38Qzgu1mLMFULytBlmU3Guo6xOtVk8RhsrHnzWABkEEkELuTpG0kwbULh5Rc6srz8QaJBZbwpkssQMwA27xbPhQIyh1xCrpKIDdmUkouJBDEFSNgSCBc1goW/AWX+CwkdlbEGRmCe+bFxN4EuyuQzBhBAGpO0DMfii3A8QhGQqVVcqhlLK13HOzMuYtGZcs9riq/GAnEYnK0OFbFDYxXFUIWKZWMOwKzAaB7yYEZRuYniz4uZvd4SZgtngseU4aiQoaABJVQGBOugPS6irEjn+L9nFgYhCzipiF0cLKlmJwWSFhDEQb6AGicDj8mXECFgcxIGhggReYK3uNTa1ql/qBJOIrKZIFgk4gsylYGWxG17a3rMbEzDKpHNJLSBJLQAYtJiuLJklPj4XSLfHcWAWIA5rENeb9tOtU8FsrEo4GaTDiZsYAm8W1uRrUOE8LxWhcyB8udmDAABVBJki5m0CbzSTg3GGrlzCljlcELiCJLKRqUuHAbMVIiJE3jwf9+lbhOF4l8XEOGxggqFgllmSJNsxYmIAFdn4NxxwEXERHGEuIQz4gUwYGcSATCxEhZJYiRBriuGRVAb3bjDVgCMwBiGViJGYhnVhmiLZTXW+G+0JVGw499w5xFAxnMQZDYgjLmdrwVIG/WK1xwUJW+Et2d54hhLjYYLO2ECpjmABBWZImG5QfrXmHtNw+G+IRgMXRFlVzaZQ2a8mYhT5HrNanjnjvv8bOBGGEKqNCAQGDEjcOJ8tNTWHxBVYuZgk5r6kEzeTeZkibdKn5HyISdL/YqZl4XDsUkZpkzaANx87yNOlZn+sKZs0iEBBgyQZI9CLi17VuB0dsuIziWUkiCRBEWNmaLmI17QaPF4mGxCh8PEC8rFZFgSoHYjKCB386yhXmgpoB4XhkIhtnIBJvYRZQoN1j8R1k7VH3hlUEJzEMCZgG69jAabTpRHLAj+nNzBBgKPnoLUbGUMvwqCFvBgxIMBpPTWNvSqcu2aRY3DuQbC1rzudhv2rY8O8cOEVdSqxdWsYkGxHaW+dYGDjZiLgAxJkkXsD3MdO8Va4PhkxcX/AMUYSgB8PlLKzCIDAAlIIvIi0d6SxNu1wvZezvOG4ZeIDYj8VKEZ2UOXdXaYbJYKqsRAAYk9K4fxl1V2RSzQzczRJM6x+EZQLGTY3rrvFuKbCGGyYoOM1v6Cq2GzRzhwTEEBdRmGtwIHG+IZmYuw+KWJA5SWbM3zJrpnBJJezllcnwyYmdrdqaQF/n8ipcRa3w+evlQ8PD1uNp6n9KPr/jZNAG4gr+1bHgD8rFimYwYGsX+Laew6Vj4i7D6/atDw7jAikMzLJmQOgiNROt/SlONwqIrVn0gDUpqlw6n8Vu2/r3qwIO9eu0TGb/Aprhvb7w7BwsI4oGXExCEUiQJuxLEEQIGpmOldt7vvWX4/hYWJhHAxcQYZxlKrLQT5XE7W30rLJBTi0Xs/w8Pz5mKssmCVsTePwkTci/SBqNalw3iGR0Yct7HW2w+GCI0aCZM61v8AjfsemFhh1ZQCgYBi5xHAaGxAo+FeYH/0i9c5xnhQOE8Y5VujKGGcEWlRYFbz1PnXkuGr1fDaL5Zu4XjTJw3uBZXBzBlBgk5Va/xHLEEgXAOtzktwTM5CjT0st7Dqf5NV3clpEAAmcMEjKIJygttFgNSBYUXg8QpiFYNiZG9xAm8jp186ynt7HSZoeH+zeO65sOGs5CsVLQrMCGBI5rDQb9YoPE+A8S2KVxMJXKAMTmgxKFm5VDYkKw7gXFWsPiWzAhvnYSNdxfoOtEXxQlSsH4pdZKg5b3AjKBM2tYURz/0Eo0aKeCtiqmFmw2GJgO4hzlLKx92qZ1UqS5LiTP8AT7VU4rwvicFcNyeGGK2HICZj8C/+KxEj3jM4W0wwSDFqwuI8QOdpckswJYgTMmG1k2iTO9RwuPLOq4+IxVFYLlJ5LHKLkgDMFJHaa6PuTVUYlnE4cu5LBi2YBsQGJzGxZyBEsR8UTeh8O8KRzkzK8oWDH4b/ANTrtFzeTRmxmYrcMsAbkmRAgjmO8AzEnSaAmEbnKwYgiS1gDAgBtyABmFzAmdawU40aJh8PjCCGIBN+QgTplYN5rbzM03+ofCUquMpObEWVAb+mwUMJkGGnUiTl1sAKyrHp0AtI6+mtBxQcQFTABy3Uwde48rXiiEmuIbplteJJQiEXnzqFRZUqAsAwWymA5UmGOa3NT4iEPqwkgNEi/UzuCSZAIvHQCsjpOVFfOfiZ2Ui0yADAIPKRuIvTLi80KQ7gAmwAzW1vY/yKuVv3Y1wtf7jh4lkcjESMyuAJI1uG5t9BNrgbVf8Ae1lSxynLAJAkbQSNWm9RxPBFxZOKbrAJg5r3lTeFAlct+t5qiPCmzhXclFsh0Yc08wiI1/ho0xew3aC4PGO+Lk+MMPw7KDBg7EidbTWtjeH4YITDDZFBgGOSxHSNDBkfWqHAxh5iqLLtJaJMGBarI8RAJLcsZZOZr80aGRqRNZzb5oNd8j4eS4bmXNpMzA/FcZr9/wBKgTlxTZhlCgAttALWAgzaLiJOugsNiBAz25zcyuh3uDoPnVbjOIVlZuWbdTawEbi0fWlFv8KKGEk45UMMpBYAiCAJYhNiTrN/Krnh7kDNkUKCCoO8wDbUaa/lVJ+HzYiMt2kiAZLKVJi2mgN9a1MpMETMxmMkWsRI0G09j0rScqSryIueJeJMXzMPwmbWkDJImcxi0zJqmeH94TLwIJOpm9wDoCNqtKoiG5iCYAaIO40+vpvVdcIqcwMCLTLG3eCBewrFTp37HXOFTjfDcgLMw5bCJutr9td+lZWJjR5bWv8AzvW/g8UXMFRc9YJ7X2rKTw5mxAGVRMmGbQDUHpYaGNq68WRu9/RlOJX4JRiMBIHnNzsJ2q8/s+dS6gffff8Ak1T8V4L3eKQiwsytz0vBnrNWfD+OmWxHJOgBMHzsZi29TNyaU4PhlSTpntmD47hHDz4jBwwnUKIkgTe3lJ9b1dPjuGiZoULY2jfTTWvEOC453RFNoM66AwN+kbdav8X4iciKGYreJMAx9BrvXp5M6xrxbIWOUnx0etL7U4bEhXWwYk7AKQCSdBcjXWuG9q/aJ8ViobMgYFYLZSOXLKmwg2B/5Guew+MKuBN2j8UGJ3PQ6+lJ/DcRyYIJhrlwsx8Vyfp2rhy/JlljolRaxau27IP4viHDILsRuCdYBygzeBLCxi5Opqu/Dqt1JgzYgTHkNJ+wqtiIyfEbnqNJGnf51awLKcywLaSBtJ0rjk2vJaBcNw18ytD4ZLCdCAAQDMW10k9hqbXEuXfPALbgXEkC0xeCAP8ANFwcUKGCgRIUg62M21Oh/KhcRj6kmB3gf4P3ollbWtDp/pLhhAOblkjTe1xGwm3mNLUz8Tmt0EG0E+caVW4R899OkkAn062Fqt4kgEiQQASCbedZPjDz5K3FYIiwIJsFsIO83mO9ZjuRERrptP3q8viDJ8YyqTYlRBGjQDYie9ZIuZ6HXSJtboenaK6McX7JovrjErYnUCxvtcDpp8qJxfFECFvAgQbXnUHWL69KoKk3nS4iRfS/W1FPFrlgg3jykfkKeqsqybcZJKqWAMSpNpsDefPrU14nkzZbyQATJgfzymaohyWJmCJAt1AIPYCtTwplVCDhjELNLNmyhI/tGrMYvVSSSsLK2Jc73uDpaf0ijYCDMARYeZkzervEcUIBi4XICsWEzGuv1qvgku0KhARSzdTE3uYU/nWUZWuBYXEeSVhuWCSTMLveSQZihcXjtl5ChMWJiBPQGJO8VPD48ZQHyGFzKdwr2IkRm6kdqfBfDZguGAchbKyzEx3g+WvlU+HbQ/RS4xHKZuc5bzaYGpibgW+HqKq4CsUAMlSxaSCNf/jNamLyqBYliQsCwJsZERfr3qpxWUgTiMCsgKsZR1DQdJ22rWEuUTZUxiesjZTET228hVjhlViLlcqk8wmSBeLieova9UeKOJlAVA14j8yTsP1rX8P4Z0wcxQZhp/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+ZrnlBFiII1Bq1xvHZlaQqnVYMT5X1jasocRJlpJ7mbbV24Yyd7HNNo9FGAvD4ykYWBxOCWsSozFT1UWGuuxECBAF72k4VM+ZMEYSth2w3w2XKZu40VjpvF97UXivbPDxMNlZ0zEhlOclUmZEEnMottpIgGsDj/EsMquXGDMFliYMH/isbDfeNq3ztyj4CPDP4hArAKSx6mFHQiL69ZoqeJRdlIAgHKZJufnAJqiQCGJbQ7QTB3joaZccRmDSQTaIAXc3tMbXP515+rfo0v9LPFsMRWctOymDMiYHn2qa8CvuhzHM0EyxXlMEKOhDa9algFRzFecg37fhmPnQ8XOeY3I+tyBAEEmKyuuIXkZsIKuTDzR3I1tvtfrVXicVwIYQbkmIEDvG/2oZxCpMMBI0ifTWxjrVbH4vEFgGI7GABvMiD5VrDG2Fmn4RiE8+ZGBBWykXmZUlRfqB0p+K41p1F1m23YxsY+tVuC4YDDPNzEltLC1wvT9ZqAO8gi/xHNHy2FKWNOTFsEHFlwQYg3i9pm0mCYrO40uWZVFjoSCCI0gze3SR3qyqyRuDvGsULGxcplu4ufoPStYVF+BORA48KLENpHl60PDxSGkz2EyI79D2qZxgRv+n7fvUE4kBwpYrO/n23q1/gLLRwyDpE6Dr28q3QcmHMKFJicpEGCJA7d6HwGIzKoYEZpGeNBreNNNtLTerHFYG2wF7nmOx7a36muXI/TBFdmfGaS+gyTAEgddp70Rsbl93YqQQxnLciCL6sRO833qj71lQrpBFhZYIsI3O96JgFfhLDKLmLm+vntInc0qG0U+N8OCgsmYZTYCCbdNIMTVPg+NKYf9TMbEMMtoMWGgmBNbuFhK8qIykkzaSI+IjoajgeGkrkxhhgDW5GUgwoBIhtrGtVkWtSEZeFiFhtylSCIkiLxuu003E42XM0EyZIUAXnTsQL1tYngaBC5xAGOXJ0IvfqwIGtZXHcOFtMqwgGCJM2m1zVRnBukNoH4bjFsZT73FuYiQGido5R39TfSt7GxsNHCLiZtQYMhQcpBJiO0d6w8bCMwbNq0wCPLoO/er3C4hOG55m2UEAgCNb9Ta24NTkSl0cXXC7xWFmRXK5pYkkMQqkazbMQRmjQXN6AnDhTyj3YxBmCtDZRMTYkgEEWNQ4viUK+7AdJBEkmFmZkajrfvQSyZjh52NhZQAAIJJJEybAXO9TFOqL4GK4ZISUzKCpMfh7kAgULjuHgGAZP8AZzAgxBEa26a1BeJYtDPIyi4tFuWY0ItJk1V8TQouIYJO/u9BcdNB0NOKey6JhOG4zIoVmhhAAIKkTYSOs+lqL4h4yvusRC5cMQrZGEwb72IkXn6VzPDeL4gfMzM4gAhrgrsP0oXHYytiSgyqQOXodxFdS+KtrZDy8J45AY5WLKNCRB+V4NCzUNDBk3qS4s6/SuyjnZ3H+jwrcijzsdPkDPSn4fhsMScgMEQBlmOWfv8AI1DGxRAsO4Ovwjf/ALdLVT9+VEwekEG+hFBpdGpg4KMozRYmwgQADbQnUgX6VHhsXDFsoADWI1AuPPWCT17VQTiAVEKPqI1H3/Sp4WIA8iCDMwO7fqKzWOH4NSNDicGc2QqbE5jJAi09ZsT8xWdxZ5iwYidCZkwIPkJ61PG8Ry6QJ2iLc3Xz/k1WxeK96ZJggQAYNpt6VzywRv8AiG4641xCAnYEzYSdPQ2oWMuYhiMqgDKADBN4nYdbb1NMOSZmABYHe03+dBxSQoUnQ/KxE1H1yj0LNDw7ih7s4eUkm8gZjrvcE1HxPgIdsu4mNRGgiNI+1ZvDsUYHUEfUGZHa1F4nxAM0k3iNfoQfX51trcfHQBYgbcBdtQQDuOtpvIFDxmcG4N73uKK/EFmmQTIgffoTUcZBG5ERbp/PlU6d4hNWRwzewB6b/TeqeN4cXxIdwgAtMMe8CxnzoPGo0cpAhjoYJmqmDx7L5lszE6mwsfr862hjaVoKO7w+IRVVAZy7mQSIM72J3igY3FKxOUABcp1MdYHTSsTC8QzcwP79j5UQces2IgxuPnes54t+tFmlicYHgSwEk5TBEX0m4PlrNH4d1ABkKsRDcw66CL7eZrKxVDEqlshlm79IG5v8qniYZ5QJPMRAj4iAf33rncPSBM1OFxlM2ut50K3M2mCP0pk4oZio5Te4jTUmOp+lU8RsWMq5YUS1rkDfzH8FNhoWmELWEnTNtvUKCXWOzQYrZrswIkA5ptaPTpUsbxFgl8uTMCRfMCAYO9gN6z/cMGkcs9SNNLFrTO9WA+WIJOxmASI1sOtJwXkTZleIY/vcbDKCbRlEkkkmAZvGltbVq8NgPhOzYh2EKCNQdQNAYmJ3qfB+DoOcAgmY2IGlj3696fE8KAU5AbAwAbztE2raVOKijJS6Cbj1IaEQlmZmIgkjSCTcxe4N5rPw8OJhesQdjpv069KWEeYA5hiEwVIIvvE2IsTarBkNB6i4BIPbuahrQ12sFhMQZMkeXSpcfismGXRoy3O5MmNOl6Ky5gYJF9+g6aQKI3h5fDYTGYETuR9fpSq2mCl+nInD3FRGHfb510C+y4H4iaTezw3LD5D7V6G6MGYOaN/WKG7k6Gt4+zi9W+f7U3/4+vf5094gRbxkicsAAakzt2qeF4sCBnMnUXrAOKdbGem/eKj7wbAdf2q9Qo28XiL5liCTKkn9qifGQALmSNdZ8uvrNZeHhsVgI0zOlqPheGYpjkN9DEmlqvY6DY3HnEiSbC1xB7fsKEmLMai9j9j1FHw/Z/GO0dyDVpfZZjBbEg+VJuK9iBL4zl1AJ1ED8qJ/uim8AEXE3+v2q5h+y2GNWLepEVaTwDBBmJ+R/Oazc4BaRhNx3QnNG99dPO9MM5sMNj5AkjrfzrqsDAw00A+S/YUQuv8AaPkP0qPuS8IPsOV/2/HkRhNbSbR+lWMPwniWgDKt92FvpXSpi9LfQU7Yp7VLz/iD7Dnh7JufixB6CR+dD8R9kSuGzK2ZgJjqBrFtq6YcQamuMan7pE7nnng+LhjFAxQCjWM/hOzfPWu7Ph+BgoW93hwgLEwDoJ1M1y3tV4SMN/eJ8D7D8Lbj11+dBPtCx4U4DAk2AefwAgwRubAeVdErnUoltt9Qf2axmxMbLsS2I/fSB2vb1roW4VkXMQCc1wJi8D86yfYvDj3j+S/c/aupTHgRXNnrfhLlTEyDeLiPQ0HC4ZEnKIB6Ex5x1onvB1pncxpNYkbAsfgVYgi2s9/OqfD+Gf1HnlAMIdf8iKve/EXWPnUkxAetBWwTAQABegiTqYqZHQwaCb1ACN6YiTYAJmwMyRsT1+VZjeF4jsGZhK3WDoQREjTTpWkynUUzOaQ1KgHFcOWYGBJjMfLrsdZouBhZd9qiuP1pxxA6UqG5thHPamIpf6oG1QcA7irTIGZagYqUHY0xBNUFmIng+EL/AJ5f0q0nD4eyg0PDM23PapO3lb9a2cm/ZTthAqDRFHoKmOJjSPQVVDx1og0nz7R/LVLthq2FOOaYYzelRYAfiWYuASYkaaU4dTAJKmSJG4+fMfp+VTQaEmxTURixrURirExzbzp2j/NOeOkqSoEbdeggR3vqZ1pUP6wzYv8A26U3vvP70NXJkyLg/hMCNwbwZtOnWhDiAJM9Z3HoZ6+dFFfWXDjAai8TH82p0xAb6DqTA9aorxYi+e57Gdov+vpTPiwNexiJ3t2PalQ/rRoHGE/hOvUje/0pHFHyAJmbT1tVBeI0uBsTJsepkx9qH7/cTA2zDpfSLa0asNEaHG4XvUKEGI+KCYI/F84rh8bBKsVNipIPmK6psQbkHyY9NrfvXPeJD+q5710YG06CqN/2WxlGGV3zSfIgAfka2leR6/z8q5XwKztJgZY9Zkbi0/nW2nFECFYiVvO5A5tNuk1nlX8idbLpxY/TtRBPQbbVTfEAgAmSvdb5trc2k7axtTksCLkTdY1+KNJ0sflWND+stYeN19KkGF7/AEketVyYB5gWXKCpHXcRrsD0pjjLEmzTYag6bxHX8jRQPHQY4ig3I9L/AJVB8QRY0PExswDcpJJn6WI0A6eZqLyNv596pIhxCq3cU7PH37UCTeDMdL9Pzp1MmJjztTpE6sI5OtQV53qHvB1B+lMSf4aTQqCk060PL3mpZoG3z/kUUIkzVIPHehB+p+9N7z1pgZxPmKdWOkH0oaTIA1MDWoZpqzUL7wk1N2tcEMLde1728xQi20kgE6/X8qkcEwSNALnb+TtSKQmcWgEdf2tT3BKrfysT53v5UEYpHWCLi+mv539KL7sgSCFKnVTE5u+gAnQHftQUujM2XYhgbn8QvrB3gEelQEFtSb2B1PQefrSxjBIliZgm5nvM3pYb5YKhgQCC1iDIjewtQhjEkyV0GpFrdT62vTO0DUxbUbm0/KlkO5kCNbjyJqTWIACtE2UGCZ30LUx2JGFyADlYHXY9vMa1ByTckDy87yIkTOtRxSJJA5Seg+VPi6WkAxOkT99tb06GHXDIU3tAkw3WVgRfz0NV8fiF69eWIue+4nrUlwJE5lJmDOYRcGJMTr1queFIGYyQdgJA/wC0jtVpDJpxIMAkgHe5Pa2tZvE/E296sXA+Cbi4EDMDbTU2mCaBjyzMTYkyZk1tCFMlrhb8MxcpN4kaxO4PppWiOIJjQiRNojbod6xuHcBrqGjqYE6DpPWKuYpiIk5tAIM+d+W+1ROFsEuGxj4VlYMsFRaTA6ydAbhiAY5hQGc5ZXSQLD1779aqAEDKwCkbDW/3qSRlNyPLT977g1i4lFp8cA3136TM2/WjrYzZpg9Zm2zAne1UlBdxz2P4nEAWOtyYNvnUnH4iJgwLAbSD1v5UqBfpbm8nlExE8sxMXm1TTEsJYBDBMBgsxfzIv2vbUiqeIhEGVK2ANobvECbk3MG1QIy/CSVJgEiM3Q6kW0v1pUSXnWGjaxERp1sYFOxAI0OUwZMzrG9xVJOhOUg6kxvEAfpRCtwJJAJBgHlGx8qCWr8B8Nus+v8AP5NMrXvAneLfQVFhABJF73uexjpvTu8AWOltY7nXe1BLjQUuDPT1NDzjv/PyoS4m3lvSdwN6KICCOtTz9qr5vrTB+kUiaAwBpcdx9ppl0uRPrP6VKO1TVP8AFM0EiiNv5enzRpFxuJ+XQ96SoR/imDT1oAZEJMEE9gDPY6U3uOxB3Eaaeo/xTg9PvThv31qbQf4IPEQBebm0egioH4Y0M6g69LadaMAN6gY607Do7cKJgy5IzcsGf7YnW+tCawy5dJ8x260bISCZBCgWJExoIGpF6GTIvNhA0iKdjsliYICSIBuphp6HQiYII3oaYa22kGSRadoi9IjvTq0gy0RoDJk9ht50ylIEcIjebb/X60UYBy55WDoCdfIdfSmJHaSp0jXadINqm3Em4ACqYlB27mSZufWmCl7ZBCMrHcH4RKjSJgW7He9Dfg1PwKbXMSLbk3MXqT4YJJgAdJuL2pzxDAghzMZRFoHS1VsxqQJvDACM3KCLFib2nQbekUsFI+GFIBg766A7mpYIWeYFpnfc/eadVImCQcpnX1B70OTDb8Hwmm0wREGYXuDItGxogX4oYMggSZBPkNT/AJoiNnEvlRQNFgFmItrNus03DFIBYuNCIhucHSDtly3qSkBZBAy5i2rRIgdIix3mYp1wmyhiABMST6mBuIij4WEx/qzkBPa955RI5qBgcRBaCTM6CDlOuxA2n86AqizxGFhQMjBjHRhfobb9TFAbH0EEkEaz8iJ2NC9ywGlm00Jt0E1JkEDrvfedt9KBWxyYPMNZuOvXoaIn/HcXE7C/kRarGJlUZTnb4SIIjKY1jfsDrQVwf6hCj3gBm4M5RNyIMWoE+EuF4oocwjMBqQLNM2G4+dF90WUtmTc9PPaPTSoYmLqcq82gUmB3NwfQipYuCqZlAaZuWmI3gRMTF6Q69MAzk6i+mkfSbHa1JrReD0Oo86k5gARFusgzv50NsUBbqZmc1z9NvOmZuiWbb5R9t6mV30G3T/NDOkjYgHTvpufOpJjTqY8yY/I3oFQyr0qREbyaVKkBIvFCzd6alUMCcwKlNKlRQhs80veECxiRB70qVCACyVFxApUqoQ9hvTZgQAAJBMnrO1KlQArRGW/WT6iNKbh8HO4RYBJAvp50qVMAjY0MxYr3JWRbcCKGcUsdhuMoA9dNaVKmUhX/AH09bUZOBd8NsSCVB5jI11MyZJ9KalSEvImwx7sXJa57ATHrMUXE4ZcMAkHMwBhgCpWSJ+L+4CxFPSpmiAswOvKQIlZk9Jv0tO9pmKkvEiBy3AyjuCLSdZG1KlSJ2dWRbHIAgwb3AAtAEfv3qaYQCCS3NpoII1JjWlSplKbfkIvEfAYUOJ5r9rnvO9SELc4iy4NlUmNcwuBDaaEilSoKu2R4pkJCqMigCZkkmLzbrNtKZMdoyqWAExeNYtby6kU9KgmT6IYhYOxXM0glyTK9IE30+lQiSdZY/XWYpUqRLYsgzTEidDuPPapkAGACP59aVKm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6" descr="data:image/jpg;base64,/9j/4AAQSkZJRgABAQAAAQABAAD/2wCEAAkGBhQSERUUExMUFBUWFxgYGBcWGBgZGBoYGxgZGBcaGRweGyYfGBkjGRgYIC8gIycpLCwsGB4xNTAqNSYrLCkBCQoKDgwOGg8PGjAkHyUsLCkpLSwsKSwpKSksLCwsLCwsLCwsLCwpLCksLCwsLCwsLCwsLCwpLCwsLCwpLCwsLP/AABEIAMcA/gMBIgACEQEDEQH/xAAcAAABBQEBAQAAAAAAAAAAAAADAAECBAUGBwj/xAA+EAACAQIEBAMGBQMEAAYDAAABAhEAIQMSMUEEIlFhBXGBBhMykaHBQrHR4fAjUvEUFWJyM3OCk8LSFiRD/8QAGQEAAwEBAQAAAAAAAAAAAAAAAAECAwQF/8QAJBEAAgIDAAIDAAIDAAAAAAAAAAECEQMSITFBBBNRImFxkfD/2gAMAwEAAhEDEQA/APcaVKlSAVKlSoAVKlSoAVKlSoAVKlSoAVKlUXcASTA70ASpUwNPQAqVKo4mIACToKAJUqw/DPavCxsVsMWIEzsQDBM7DS5j4hvatsGpjNSVxYD0qVKqAVKlUWeNew+dqAJUqVKgBUqVKgBUzUiaopxiuWQlSbix1HnuRoQNKBWcT7eNiYbrihsQYbEoSjNdtQYDwVyz0ul9a5bxT2hbLhrh4mMs4YDc7zJJMzn1sdtx0rpvbc+4EZXYtmAdmJyqxksh0RjOQLG3avOcZ7mLdAb/AFi9ebmlrNmbCv4xxA//AL48/wDmYkfnQcTxvHgf18f/AN3E/wDtVTG110/Oq2LjDpPnWatgfUdKlSr1jUVKlSoAVKlSoAVKlSoAVC4jGyqWhmgTCiWPYDc0WhcRjBFLMYAEnXT0oA53G9slUtOG4URcggyWIEyLSomImRHeubxPbHMzKqoFcqecs6jLcs27HMARAtbWsT2jxQuLiQwcFzlIF4JkA3zWOx9dSKxjxokpAtB0j+6/5/KvHlnyt1Zrqj1Pwj2wwiirmIxDM5yxWZ3YyRM22Gnauk/1QCZnhfW1+9q8M4bGmAzFS5sGMTe19MtvT6V6Z4+2XhVQoWw1VCHz2aFIuQpOYGOkzqLiunDnm4ty9EuJb8L9qlxMUozIoJfLMg2ZgAQVGWFUE5v7hFc37W+PTi8jvC6gCxCkGCJOYSN41I8+d4PxZ1xwoJVVzbc0EgMRzSD5EEhbC5oPGYnu8UKHzAkEHLNpAzAW2vfr61zZPkTlHUrU0+BwBxOLhJgjEBSA7TAUl5GINLmXGUWBAg16pwGCyoA7ZjJvbSbbDaK8u9kPDFxsQFcT3OIM5DAjmxIOWxHMVljPQ16vhLAF5tr1rs+KrV0RInSpUHieKXDXM7BR1Jj+GuxuiSeM8AmCewufSuUw/FOIfEZWgGSVwioDZfjQidYyOI/OtvivHFVM689hyrJfm+HlAJvXBeK+1uKmOWg4eJAUywZVFy+UNBuQsAwVvaDXLnyRVO/9DR6L4YB7tSGLhubMTJObm+/7VbrzH2d8fZiWxGJ92vvFykXKko5ZTYwsnX7Cuwwva7DLjDyvmMyoUsywYEqJM2ntuarFnjJfgjepUwNPXQAzGuC9oeMwsZmK4rBMPMf6KhgWAc52fNlUKZJBG8ze3d42CGEMJHSsbxlFwMBhhJhizNly66FjYiNLtNrVMlaJl4OW8U8WjhP/ANjOcTMCT7wbFSpVQbkruABMmbifL+Kx4YkC06+fzv8ApW74xxz4wJdUwyqzBUq7FuYd9DbQQCYMVzr4RicpjQmJAPSdAa87JLdmS/sBiY1vrehYjz8z/L0TGSRuYN6pYnNCsXtJGWZ+XSiCRdH1fSpUq9M0FSpUqAFSpUqAFSpiayfGvaLC4dCWcTOWARM8s2/4qwa/brSclFWwNYmqviPiGHhIWxGyLpOlzpXCcV7fYjIcIMisUP8AWIaGPwkrlspJI/6386z/AGj9pvfhUWVw1AygXNhBzE/Fe1j85rkn8uCi9RWQ9pMXBxQpRYAwlyiJuGhgTPNYE5haSdTNcVxXBHMuXRTpIHyM9IMfWtpWzRe0W0k9Y9fX75/iOKABIYq5IDZSBIHNF4MdRXmxnJzs1TNL2c4tG95LZfdqiyxOec+dmwiByO5uBDXJEjWuh8W8fPGYICkThMoviFX+EAsZhDmYgAn+7auCw8yYiEFWXEiACNTICm8gMoPlcWNdd4W+Jh4N8qTOJlMWDLysl55Q5IzEkW3U10ylS7xMRh8AWzOzzm+FZ+Ispi86cxIMbiq2MW957s2JabAA6E5Vi0m0DeuiPEquaFVPeZiOXqS0ad7adqqf6hGK5zifECQuUNIIgiZA+V64llW3Fw0p0afsLw2L7xsREvhkKykssBpFwAWMXtHQ7V6xhAwJid40rzTwT2ixMDFP9MDDxCtrkLACAKegymBYCdNh33h/jOHigZWEkA5T8QB6g3r1fiThVJmTsvk1xXth7RkM2CsCACx1kFdDuvUMO1dJ45x64eE04mRipyxqSBMCvJvFGggkyZLMykEGQphY7zIiRcXGi+XlcVrES/s6f2f8Qw1xExGxcrcylTHOoChVzWGaRvIAA0kk0Pa3geGck4WISwYBoJyokGQ5g5VHKsgQi3gmZ508TN7d+k+f4f1JobYquHZ2YBV1ECT0iL77VwLO1HSrGusP4bi4wU87KCsYoChGKGygCYKQAZEXYmZJrX4H2gRDdM5VsybZGAW8iM0SdZA6XmsX/eVLLla40ZhfKIA1t9r1BOJE/wB0EXG/UEx9vtUOcr2N1BUe0eG+M4eMqlc4zTYqRBGoJiAfWtCvNfZj2qXhwMPK5U8xgZmLkAZUUC6k5SNDrczXceEeNLjhiBlymCCRMgkHTuI6dDXsYcynFW+nO1Rb4ziPdozQTAJgansO9cj4l7X4TuyZVV1UgrjKoJBCuoGbRg2UlT/b5V1vHcSMNCxkAdBJ6V417VcfmxsdiBLsATADBVI5G6XUSRuNSKebJojOVl12w+K4ph75jgLlzHG5mxGkAAMoJAzEANsLdqyPaXD5m5WLh2uAcuWSJaY5suUWUACqWN44+ZSCAFTJlAUSk6NaDeT9dbihi49hzEjtbW5t5/UVxuaaIXkzOLBEnSq4QTyydiT/AC9XMVcxida0eC4AYqjMvwjLyG+g1GW5jfuKN1FWV5PpGlUZqVemaCppp6572l9ohgjIjp73Mog5pANxACtmJta03vUykoq2BuYvEqvxMF3uQPzqtx3jOFhCXcC02uYtcAeYryDx7x12mSbg8pYsATObKGJIEzyzaelV0xFbMRiLKoH/ABXCqAVWADnJk94NxNcMvmdqKKUWz1nwf2nw8cMJugJNssqDZgDe4g9q4v27bJjK6uc8sQ4aGlSVygL8KrBExJIN7WyPZ/jsT3OMVthBQXIbIxAsmVhzNcnlGpe9iKzPEPE8V2GYlXSRaVeAMrBu4W0W36mc8mdzhT8iapk38Qzgu1mLMFULytBlmU3Guo6xOtVk8RhsrHnzWABkEEkELuTpG0kwbULh5Rc6srz8QaJBZbwpkssQMwA27xbPhQIyh1xCrpKIDdmUkouJBDEFSNgSCBc1goW/AWX+CwkdlbEGRmCe+bFxN4EuyuQzBhBAGpO0DMfii3A8QhGQqVVcqhlLK13HOzMuYtGZcs9riq/GAnEYnK0OFbFDYxXFUIWKZWMOwKzAaB7yYEZRuYniz4uZvd4SZgtngseU4aiQoaABJVQGBOugPS6irEjn+L9nFgYhCzipiF0cLKlmJwWSFhDEQb6AGicDj8mXECFgcxIGhggReYK3uNTa1ql/qBJOIrKZIFgk4gsylYGWxG17a3rMbEzDKpHNJLSBJLQAYtJiuLJklPj4XSLfHcWAWIA5rENeb9tOtU8FsrEo4GaTDiZsYAm8W1uRrUOE8LxWhcyB8udmDAABVBJki5m0CbzSTg3GGrlzCljlcELiCJLKRqUuHAbMVIiJE3jwf9+lbhOF4l8XEOGxggqFgllmSJNsxYmIAFdn4NxxwEXERHGEuIQz4gUwYGcSATCxEhZJYiRBriuGRVAb3bjDVgCMwBiGViJGYhnVhmiLZTXW+G+0JVGw499w5xFAxnMQZDYgjLmdrwVIG/WK1xwUJW+Et2d54hhLjYYLO2ECpjmABBWZImG5QfrXmHtNw+G+IRgMXRFlVzaZQ2a8mYhT5HrNanjnjvv8bOBGGEKqNCAQGDEjcOJ8tNTWHxBVYuZgk5r6kEzeTeZkibdKn5HyISdL/YqZl4XDsUkZpkzaANx87yNOlZn+sKZs0iEBBgyQZI9CLi17VuB0dsuIziWUkiCRBEWNmaLmI17QaPF4mGxCh8PEC8rFZFgSoHYjKCB386yhXmgpoB4XhkIhtnIBJvYRZQoN1j8R1k7VH3hlUEJzEMCZgG69jAabTpRHLAj+nNzBBgKPnoLUbGUMvwqCFvBgxIMBpPTWNvSqcu2aRY3DuQbC1rzudhv2rY8O8cOEVdSqxdWsYkGxHaW+dYGDjZiLgAxJkkXsD3MdO8Va4PhkxcX/AMUYSgB8PlLKzCIDAAlIIvIi0d6SxNu1wvZezvOG4ZeIDYj8VKEZ2UOXdXaYbJYKqsRAAYk9K4fxl1V2RSzQzczRJM6x+EZQLGTY3rrvFuKbCGGyYoOM1v6Cq2GzRzhwTEEBdRmGtwIHG+IZmYuw+KWJA5SWbM3zJrpnBJJezllcnwyYmdrdqaQF/n8ipcRa3w+evlQ8PD1uNp6n9KPr/jZNAG4gr+1bHgD8rFimYwYGsX+Laew6Vj4i7D6/atDw7jAikMzLJmQOgiNROt/SlONwqIrVn0gDUpqlw6n8Vu2/r3qwIO9eu0TGb/Aprhvb7w7BwsI4oGXExCEUiQJuxLEEQIGpmOldt7vvWX4/hYWJhHAxcQYZxlKrLQT5XE7W30rLJBTi0Xs/w8Pz5mKssmCVsTePwkTci/SBqNalw3iGR0Yct7HW2w+GCI0aCZM61v8AjfsemFhh1ZQCgYBi5xHAaGxAo+FeYH/0i9c5xnhQOE8Y5VujKGGcEWlRYFbz1PnXkuGr1fDaL5Zu4XjTJw3uBZXBzBlBgk5Va/xHLEEgXAOtzktwTM5CjT0st7Dqf5NV3clpEAAmcMEjKIJygttFgNSBYUXg8QpiFYNiZG9xAm8jp186ynt7HSZoeH+zeO65sOGs5CsVLQrMCGBI5rDQb9YoPE+A8S2KVxMJXKAMTmgxKFm5VDYkKw7gXFWsPiWzAhvnYSNdxfoOtEXxQlSsH4pdZKg5b3AjKBM2tYURz/0Eo0aKeCtiqmFmw2GJgO4hzlLKx92qZ1UqS5LiTP8AT7VU4rwvicFcNyeGGK2HICZj8C/+KxEj3jM4W0wwSDFqwuI8QOdpckswJYgTMmG1k2iTO9RwuPLOq4+IxVFYLlJ5LHKLkgDMFJHaa6PuTVUYlnE4cu5LBi2YBsQGJzGxZyBEsR8UTeh8O8KRzkzK8oWDH4b/ANTrtFzeTRmxmYrcMsAbkmRAgjmO8AzEnSaAmEbnKwYgiS1gDAgBtyABmFzAmdawU40aJh8PjCCGIBN+QgTplYN5rbzM03+ofCUquMpObEWVAb+mwUMJkGGnUiTl1sAKyrHp0AtI6+mtBxQcQFTABy3Uwde48rXiiEmuIbplteJJQiEXnzqFRZUqAsAwWymA5UmGOa3NT4iEPqwkgNEi/UzuCSZAIvHQCsjpOVFfOfiZ2Ui0yADAIPKRuIvTLi80KQ7gAmwAzW1vY/yKuVv3Y1wtf7jh4lkcjESMyuAJI1uG5t9BNrgbVf8Ae1lSxynLAJAkbQSNWm9RxPBFxZOKbrAJg5r3lTeFAlct+t5qiPCmzhXclFsh0Yc08wiI1/ho0xew3aC4PGO+Lk+MMPw7KDBg7EidbTWtjeH4YITDDZFBgGOSxHSNDBkfWqHAxh5iqLLtJaJMGBarI8RAJLcsZZOZr80aGRqRNZzb5oNd8j4eS4bmXNpMzA/FcZr9/wBKgTlxTZhlCgAttALWAgzaLiJOugsNiBAz25zcyuh3uDoPnVbjOIVlZuWbdTawEbi0fWlFv8KKGEk45UMMpBYAiCAJYhNiTrN/Krnh7kDNkUKCCoO8wDbUaa/lVJ+HzYiMt2kiAZLKVJi2mgN9a1MpMETMxmMkWsRI0G09j0rScqSryIueJeJMXzMPwmbWkDJImcxi0zJqmeH94TLwIJOpm9wDoCNqtKoiG5iCYAaIO40+vpvVdcIqcwMCLTLG3eCBewrFTp37HXOFTjfDcgLMw5bCJutr9td+lZWJjR5bWv8AzvW/g8UXMFRc9YJ7X2rKTw5mxAGVRMmGbQDUHpYaGNq68WRu9/RlOJX4JRiMBIHnNzsJ2q8/s+dS6gffff8Ak1T8V4L3eKQiwsytz0vBnrNWfD+OmWxHJOgBMHzsZi29TNyaU4PhlSTpntmD47hHDz4jBwwnUKIkgTe3lJ9b1dPjuGiZoULY2jfTTWvEOC453RFNoM66AwN+kbdav8X4iciKGYreJMAx9BrvXp5M6xrxbIWOUnx0etL7U4bEhXWwYk7AKQCSdBcjXWuG9q/aJ8ViobMgYFYLZSOXLKmwg2B/5Guew+MKuBN2j8UGJ3PQ6+lJ/DcRyYIJhrlwsx8Vyfp2rhy/JlljolRaxau27IP4viHDILsRuCdYBygzeBLCxi5Opqu/Dqt1JgzYgTHkNJ+wqtiIyfEbnqNJGnf51awLKcywLaSBtJ0rjk2vJaBcNw18ytD4ZLCdCAAQDMW10k9hqbXEuXfPALbgXEkC0xeCAP8ANFwcUKGCgRIUg62M21Oh/KhcRj6kmB3gf4P3ollbWtDp/pLhhAOblkjTe1xGwm3mNLUz8Tmt0EG0E+caVW4R899OkkAn062Fqt4kgEiQQASCbedZPjDz5K3FYIiwIJsFsIO83mO9ZjuRERrptP3q8viDJ8YyqTYlRBGjQDYie9ZIuZ6HXSJtboenaK6McX7JovrjErYnUCxvtcDpp8qJxfFECFvAgQbXnUHWL69KoKk3nS4iRfS/W1FPFrlgg3jykfkKeqsqybcZJKqWAMSpNpsDefPrU14nkzZbyQATJgfzymaohyWJmCJAt1AIPYCtTwplVCDhjELNLNmyhI/tGrMYvVSSSsLK2Jc73uDpaf0ijYCDMARYeZkzervEcUIBi4XICsWEzGuv1qvgku0KhARSzdTE3uYU/nWUZWuBYXEeSVhuWCSTMLveSQZihcXjtl5ChMWJiBPQGJO8VPD48ZQHyGFzKdwr2IkRm6kdqfBfDZguGAchbKyzEx3g+WvlU+HbQ/RS4xHKZuc5bzaYGpibgW+HqKq4CsUAMlSxaSCNf/jNamLyqBYliQsCwJsZERfr3qpxWUgTiMCsgKsZR1DQdJ22rWEuUTZUxiesjZTET228hVjhlViLlcqk8wmSBeLieova9UeKOJlAVA14j8yTsP1rX8P4Z0wcxQZhp/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+ZrnlBFiII1Bq1xvHZlaQqnVYMT5X1jasocRJlpJ7mbbV24Yyd7HNNo9FGAvD4ykYWBxOCWsSozFT1UWGuuxECBAF72k4VM+ZMEYSth2w3w2XKZu40VjpvF97UXivbPDxMNlZ0zEhlOclUmZEEnMottpIgGsDj/EsMquXGDMFliYMH/isbDfeNq3ztyj4CPDP4hArAKSx6mFHQiL69ZoqeJRdlIAgHKZJufnAJqiQCGJbQ7QTB3joaZccRmDSQTaIAXc3tMbXP515+rfo0v9LPFsMRWctOymDMiYHn2qa8CvuhzHM0EyxXlMEKOhDa9algFRzFecg37fhmPnQ8XOeY3I+tyBAEEmKyuuIXkZsIKuTDzR3I1tvtfrVXicVwIYQbkmIEDvG/2oZxCpMMBI0ifTWxjrVbH4vEFgGI7GABvMiD5VrDG2Fmn4RiE8+ZGBBWykXmZUlRfqB0p+K41p1F1m23YxsY+tVuC4YDDPNzEltLC1wvT9ZqAO8gi/xHNHy2FKWNOTFsEHFlwQYg3i9pm0mCYrO40uWZVFjoSCCI0gze3SR3qyqyRuDvGsULGxcplu4ufoPStYVF+BORA48KLENpHl60PDxSGkz2EyI79D2qZxgRv+n7fvUE4kBwpYrO/n23q1/gLLRwyDpE6Dr28q3QcmHMKFJicpEGCJA7d6HwGIzKoYEZpGeNBreNNNtLTerHFYG2wF7nmOx7a36muXI/TBFdmfGaS+gyTAEgddp70Rsbl93YqQQxnLciCL6sRO833qj71lQrpBFhZYIsI3O96JgFfhLDKLmLm+vntInc0qG0U+N8OCgsmYZTYCCbdNIMTVPg+NKYf9TMbEMMtoMWGgmBNbuFhK8qIykkzaSI+IjoajgeGkrkxhhgDW5GUgwoBIhtrGtVkWtSEZeFiFhtylSCIkiLxuu003E42XM0EyZIUAXnTsQL1tYngaBC5xAGOXJ0IvfqwIGtZXHcOFtMqwgGCJM2m1zVRnBukNoH4bjFsZT73FuYiQGido5R39TfSt7GxsNHCLiZtQYMhQcpBJiO0d6w8bCMwbNq0wCPLoO/er3C4hOG55m2UEAgCNb9Ta24NTkSl0cXXC7xWFmRXK5pYkkMQqkazbMQRmjQXN6AnDhTyj3YxBmCtDZRMTYkgEEWNQ4viUK+7AdJBEkmFmZkajrfvQSyZjh52NhZQAAIJJJEybAXO9TFOqL4GK4ZISUzKCpMfh7kAgULjuHgGAZP8AZzAgxBEa26a1BeJYtDPIyi4tFuWY0ItJk1V8TQouIYJO/u9BcdNB0NOKey6JhOG4zIoVmhhAAIKkTYSOs+lqL4h4yvusRC5cMQrZGEwb72IkXn6VzPDeL4gfMzM4gAhrgrsP0oXHYytiSgyqQOXodxFdS+KtrZDy8J45AY5WLKNCRB+V4NCzUNDBk3qS4s6/SuyjnZ3H+jwrcijzsdPkDPSn4fhsMScgMEQBlmOWfv8AI1DGxRAsO4Ovwjf/ALdLVT9+VEwekEG+hFBpdGpg4KMozRYmwgQADbQnUgX6VHhsXDFsoADWI1AuPPWCT17VQTiAVEKPqI1H3/Sp4WIA8iCDMwO7fqKzWOH4NSNDicGc2QqbE5jJAi09ZsT8xWdxZ5iwYidCZkwIPkJ61PG8Ry6QJ2iLc3Xz/k1WxeK96ZJggQAYNpt6VzywRv8AiG4641xCAnYEzYSdPQ2oWMuYhiMqgDKADBN4nYdbb1NMOSZmABYHe03+dBxSQoUnQ/KxE1H1yj0LNDw7ih7s4eUkm8gZjrvcE1HxPgIdsu4mNRGgiNI+1ZvDsUYHUEfUGZHa1F4nxAM0k3iNfoQfX51trcfHQBYgbcBdtQQDuOtpvIFDxmcG4N73uKK/EFmmQTIgffoTUcZBG5ERbp/PlU6d4hNWRwzewB6b/TeqeN4cXxIdwgAtMMe8CxnzoPGo0cpAhjoYJmqmDx7L5lszE6mwsfr862hjaVoKO7w+IRVVAZy7mQSIM72J3igY3FKxOUABcp1MdYHTSsTC8QzcwP79j5UQces2IgxuPnes54t+tFmlicYHgSwEk5TBEX0m4PlrNH4d1ABkKsRDcw66CL7eZrKxVDEqlshlm79IG5v8qniYZ5QJPMRAj4iAf33rncPSBM1OFxlM2ut50K3M2mCP0pk4oZio5Te4jTUmOp+lU8RsWMq5YUS1rkDfzH8FNhoWmELWEnTNtvUKCXWOzQYrZrswIkA5ptaPTpUsbxFgl8uTMCRfMCAYO9gN6z/cMGkcs9SNNLFrTO9WA+WIJOxmASI1sOtJwXkTZleIY/vcbDKCbRlEkkkmAZvGltbVq8NgPhOzYh2EKCNQdQNAYmJ3qfB+DoOcAgmY2IGlj3696fE8KAU5AbAwAbztE2raVOKijJS6Cbj1IaEQlmZmIgkjSCTcxe4N5rPw8OJhesQdjpv069KWEeYA5hiEwVIIvvE2IsTarBkNB6i4BIPbuahrQ12sFhMQZMkeXSpcfismGXRoy3O5MmNOl6Ky5gYJF9+g6aQKI3h5fDYTGYETuR9fpSq2mCl+nInD3FRGHfb510C+y4H4iaTezw3LD5D7V6G6MGYOaN/WKG7k6Gt4+zi9W+f7U3/4+vf5094gRbxkicsAAakzt2qeF4sCBnMnUXrAOKdbGem/eKj7wbAdf2q9Qo28XiL5liCTKkn9qifGQALmSNdZ8uvrNZeHhsVgI0zOlqPheGYpjkN9DEmlqvY6DY3HnEiSbC1xB7fsKEmLMai9j9j1FHw/Z/GO0dyDVpfZZjBbEg+VJuK9iBL4zl1AJ1ED8qJ/uim8AEXE3+v2q5h+y2GNWLepEVaTwDBBmJ+R/Oazc4BaRhNx3QnNG99dPO9MM5sMNj5AkjrfzrqsDAw00A+S/YUQuv8AaPkP0qPuS8IPsOV/2/HkRhNbSbR+lWMPwniWgDKt92FvpXSpi9LfQU7Yp7VLz/iD7Dnh7JufixB6CR+dD8R9kSuGzK2ZgJjqBrFtq6YcQamuMan7pE7nnng+LhjFAxQCjWM/hOzfPWu7Ph+BgoW93hwgLEwDoJ1M1y3tV4SMN/eJ8D7D8Lbj11+dBPtCx4U4DAk2AefwAgwRubAeVdErnUoltt9Qf2axmxMbLsS2I/fSB2vb1roW4VkXMQCc1wJi8D86yfYvDj3j+S/c/aupTHgRXNnrfhLlTEyDeLiPQ0HC4ZEnKIB6Ex5x1onvB1pncxpNYkbAsfgVYgi2s9/OqfD+Gf1HnlAMIdf8iKve/EXWPnUkxAetBWwTAQABegiTqYqZHQwaCb1ACN6YiTYAJmwMyRsT1+VZjeF4jsGZhK3WDoQREjTTpWkynUUzOaQ1KgHFcOWYGBJjMfLrsdZouBhZd9qiuP1pxxA6UqG5thHPamIpf6oG1QcA7irTIGZagYqUHY0xBNUFmIng+EL/AJ5f0q0nD4eyg0PDM23PapO3lb9a2cm/ZTthAqDRFHoKmOJjSPQVVDx1og0nz7R/LVLthq2FOOaYYzelRYAfiWYuASYkaaU4dTAJKmSJG4+fMfp+VTQaEmxTURixrURirExzbzp2j/NOeOkqSoEbdeggR3vqZ1pUP6wzYv8A26U3vvP70NXJkyLg/hMCNwbwZtOnWhDiAJM9Z3HoZ6+dFFfWXDjAai8TH82p0xAb6DqTA9aorxYi+e57Gdov+vpTPiwNexiJ3t2PalQ/rRoHGE/hOvUje/0pHFHyAJmbT1tVBeI0uBsTJsepkx9qH7/cTA2zDpfSLa0asNEaHG4XvUKEGI+KCYI/F84rh8bBKsVNipIPmK6psQbkHyY9NrfvXPeJD+q5710YG06CqN/2WxlGGV3zSfIgAfka2leR6/z8q5XwKztJgZY9Zkbi0/nW2nFECFYiVvO5A5tNuk1nlX8idbLpxY/TtRBPQbbVTfEAgAmSvdb5trc2k7axtTksCLkTdY1+KNJ0sflWND+stYeN19KkGF7/AEketVyYB5gWXKCpHXcRrsD0pjjLEmzTYag6bxHX8jRQPHQY4ig3I9L/AJVB8QRY0PExswDcpJJn6WI0A6eZqLyNv596pIhxCq3cU7PH37UCTeDMdL9Pzp1MmJjztTpE6sI5OtQV53qHvB1B+lMSf4aTQqCk060PL3mpZoG3z/kUUIkzVIPHehB+p+9N7z1pgZxPmKdWOkH0oaTIA1MDWoZpqzUL7wk1N2tcEMLde1728xQi20kgE6/X8qkcEwSNALnb+TtSKQmcWgEdf2tT3BKrfysT53v5UEYpHWCLi+mv539KL7sgSCFKnVTE5u+gAnQHftQUujM2XYhgbn8QvrB3gEelQEFtSb2B1PQefrSxjBIliZgm5nvM3pYb5YKhgQCC1iDIjewtQhjEkyV0GpFrdT62vTO0DUxbUbm0/KlkO5kCNbjyJqTWIACtE2UGCZ30LUx2JGFyADlYHXY9vMa1ByTckDy87yIkTOtRxSJJA5Seg+VPi6WkAxOkT99tb06GHXDIU3tAkw3WVgRfz0NV8fiF69eWIue+4nrUlwJE5lJmDOYRcGJMTr1queFIGYyQdgJA/wC0jtVpDJpxIMAkgHe5Pa2tZvE/E296sXA+Cbi4EDMDbTU2mCaBjyzMTYkyZk1tCFMlrhb8MxcpN4kaxO4PppWiOIJjQiRNojbod6xuHcBrqGjqYE6DpPWKuYpiIk5tAIM+d+W+1ROFsEuGxj4VlYMsFRaTA6ydAbhiAY5hQGc5ZXSQLD1779aqAEDKwCkbDW/3qSRlNyPLT977g1i4lFp8cA3136TM2/WjrYzZpg9Zm2zAne1UlBdxz2P4nEAWOtyYNvnUnH4iJgwLAbSD1v5UqBfpbm8nlExE8sxMXm1TTEsJYBDBMBgsxfzIv2vbUiqeIhEGVK2ANobvECbk3MG1QIy/CSVJgEiM3Q6kW0v1pUSXnWGjaxERp1sYFOxAI0OUwZMzrG9xVJOhOUg6kxvEAfpRCtwJJAJBgHlGx8qCWr8B8Nus+v8AP5NMrXvAneLfQVFhABJF73uexjpvTu8AWOltY7nXe1BLjQUuDPT1NDzjv/PyoS4m3lvSdwN6KICCOtTz9qr5vrTB+kUiaAwBpcdx9ppl0uRPrP6VKO1TVP8AFM0EiiNv5enzRpFxuJ+XQ96SoR/imDT1oAZEJMEE9gDPY6U3uOxB3Eaaeo/xTg9PvThv31qbQf4IPEQBebm0egioH4Y0M6g69LadaMAN6gY607Do7cKJgy5IzcsGf7YnW+tCawy5dJ8x260bISCZBCgWJExoIGpF6GTIvNhA0iKdjsliYICSIBuphp6HQiYII3oaYa22kGSRadoi9IjvTq0gy0RoDJk9ht50ylIEcIjebb/X60UYBy55WDoCdfIdfSmJHaSp0jXadINqm3Em4ACqYlB27mSZufWmCl7ZBCMrHcH4RKjSJgW7He9Dfg1PwKbXMSLbk3MXqT4YJJgAdJuL2pzxDAghzMZRFoHS1VsxqQJvDACM3KCLFib2nQbekUsFI+GFIBg766A7mpYIWeYFpnfc/eadVImCQcpnX1B70OTDb8Hwmm0wREGYXuDItGxogX4oYMggSZBPkNT/AJoiNnEvlRQNFgFmItrNus03DFIBYuNCIhucHSDtly3qSkBZBAy5i2rRIgdIix3mYp1wmyhiABMST6mBuIij4WEx/qzkBPa955RI5qBgcRBaCTM6CDlOuxA2n86AqizxGFhQMjBjHRhfobb9TFAbH0EEkEaz8iJ2NC9ywGlm00Jt0E1JkEDrvfedt9KBWxyYPMNZuOvXoaIn/HcXE7C/kRarGJlUZTnb4SIIjKY1jfsDrQVwf6hCj3gBm4M5RNyIMWoE+EuF4oocwjMBqQLNM2G4+dF90WUtmTc9PPaPTSoYmLqcq82gUmB3NwfQipYuCqZlAaZuWmI3gRMTF6Q69MAzk6i+mkfSbHa1JrReD0Oo86k5gARFusgzv50NsUBbqZmc1z9NvOmZuiWbb5R9t6mV30G3T/NDOkjYgHTvpufOpJjTqY8yY/I3oFQyr0qREbyaVKkBIvFCzd6alUMCcwKlNKlRQhs80veECxiRB70qVCACyVFxApUqoQ9hvTZgQAAJBMnrO1KlQArRGW/WT6iNKbh8HO4RYBJAvp50qVMAjY0MxYr3JWRbcCKGcUsdhuMoA9dNaVKmUhX/AH09bUZOBd8NsSCVB5jI11MyZJ9KalSEvImwx7sXJa57ATHrMUXE4ZcMAkHMwBhgCpWSJ+L+4CxFPSpmiAswOvKQIlZk9Jv0tO9pmKkvEiBy3AyjuCLSdZG1KlSJ2dWRbHIAgwb3AAtAEfv3qaYQCCS3NpoII1JjWlSplKbfkIvEfAYUOJ5r9rnvO9SELc4iy4NlUmNcwuBDaaEilSoKu2R4pkJCqMigCZkkmLzbrNtKZMdoyqWAExeNYtby6kU9KgmT6IYhYOxXM0glyTK9IE30+lQiSdZY/XWYpUqRLYsgzTEidDuPPapkAGACP59aVKmB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8" descr="data:image/jpg;base64,/9j/4AAQSkZJRgABAQAAAQABAAD/2wCEAAkGBhQSERUUExMUFBUWFxgYGBcWGBgZGBoYGxgZGBcaGRweGyYfGBkjGRgYIC8gIycpLCwsGB4xNTAqNSYrLCkBCQoKDgwOGg8PGjAkHyUsLCkpLSwsKSwpKSksLCwsLCwsLCwsLCwpLCksLCwsLCwsLCwsLCwpLCwsLCwpLCwsLP/AABEIAMcA/gMBIgACEQEDEQH/xAAcAAABBQEBAQAAAAAAAAAAAAADAAECBAUGBwj/xAA+EAACAQIEBAMGBQMEAAYDAAABAhEAIQMSMUEEIlFhBXGBBhMykaHBQrHR4fAjUvEUFWJyM3OCk8LSFiRD/8QAGQEAAwEBAQAAAAAAAAAAAAAAAAECAwQF/8QAJBEAAgIDAAIDAAIDAAAAAAAAAAECEQMSITFBBBNRImFxkfD/2gAMAwEAAhEDEQA/APcaVKlSAVKlSoAVKlSoAVKlSoAVKlSoAVKlUXcASTA70ASpUwNPQAqVKo4mIACToKAJUqw/DPavCxsVsMWIEzsQDBM7DS5j4hvatsGpjNSVxYD0qVKqAVKlUWeNew+dqAJUqVKgBUqVKgBUzUiaopxiuWQlSbix1HnuRoQNKBWcT7eNiYbrihsQYbEoSjNdtQYDwVyz0ul9a5bxT2hbLhrh4mMs4YDc7zJJMzn1sdtx0rpvbc+4EZXYtmAdmJyqxksh0RjOQLG3avOcZ7mLdAb/AFi9ebmlrNmbCv4xxA//AL48/wDmYkfnQcTxvHgf18f/AN3E/wDtVTG110/Oq2LjDpPnWatgfUdKlSr1jUVKlSoAVKlSoAVKlSoAVC4jGyqWhmgTCiWPYDc0WhcRjBFLMYAEnXT0oA53G9slUtOG4URcggyWIEyLSomImRHeubxPbHMzKqoFcqecs6jLcs27HMARAtbWsT2jxQuLiQwcFzlIF4JkA3zWOx9dSKxjxokpAtB0j+6/5/KvHlnyt1Zrqj1Pwj2wwiirmIxDM5yxWZ3YyRM22Gnauk/1QCZnhfW1+9q8M4bGmAzFS5sGMTe19MtvT6V6Z4+2XhVQoWw1VCHz2aFIuQpOYGOkzqLiunDnm4ty9EuJb8L9qlxMUozIoJfLMg2ZgAQVGWFUE5v7hFc37W+PTi8jvC6gCxCkGCJOYSN41I8+d4PxZ1xwoJVVzbc0EgMRzSD5EEhbC5oPGYnu8UKHzAkEHLNpAzAW2vfr61zZPkTlHUrU0+BwBxOLhJgjEBSA7TAUl5GINLmXGUWBAg16pwGCyoA7ZjJvbSbbDaK8u9kPDFxsQFcT3OIM5DAjmxIOWxHMVljPQ16vhLAF5tr1rs+KrV0RInSpUHieKXDXM7BR1Jj+GuxuiSeM8AmCewufSuUw/FOIfEZWgGSVwioDZfjQidYyOI/OtvivHFVM689hyrJfm+HlAJvXBeK+1uKmOWg4eJAUywZVFy+UNBuQsAwVvaDXLnyRVO/9DR6L4YB7tSGLhubMTJObm+/7VbrzH2d8fZiWxGJ92vvFykXKko5ZTYwsnX7Cuwwva7DLjDyvmMyoUsywYEqJM2ntuarFnjJfgjepUwNPXQAzGuC9oeMwsZmK4rBMPMf6KhgWAc52fNlUKZJBG8ze3d42CGEMJHSsbxlFwMBhhJhizNly66FjYiNLtNrVMlaJl4OW8U8WjhP/ANjOcTMCT7wbFSpVQbkruABMmbifL+Kx4YkC06+fzv8ApW74xxz4wJdUwyqzBUq7FuYd9DbQQCYMVzr4RicpjQmJAPSdAa87JLdmS/sBiY1vrehYjz8z/L0TGSRuYN6pYnNCsXtJGWZ+XSiCRdH1fSpUq9M0FSpUqAFSpUqAFSpiayfGvaLC4dCWcTOWARM8s2/4qwa/brSclFWwNYmqviPiGHhIWxGyLpOlzpXCcV7fYjIcIMisUP8AWIaGPwkrlspJI/6386z/AGj9pvfhUWVw1AygXNhBzE/Fe1j85rkn8uCi9RWQ9pMXBxQpRYAwlyiJuGhgTPNYE5haSdTNcVxXBHMuXRTpIHyM9IMfWtpWzRe0W0k9Y9fX75/iOKABIYq5IDZSBIHNF4MdRXmxnJzs1TNL2c4tG95LZfdqiyxOec+dmwiByO5uBDXJEjWuh8W8fPGYICkThMoviFX+EAsZhDmYgAn+7auCw8yYiEFWXEiACNTICm8gMoPlcWNdd4W+Jh4N8qTOJlMWDLysl55Q5IzEkW3U10ylS7xMRh8AWzOzzm+FZ+Ispi86cxIMbiq2MW957s2JabAA6E5Vi0m0DeuiPEquaFVPeZiOXqS0ad7adqqf6hGK5zifECQuUNIIgiZA+V64llW3Fw0p0afsLw2L7xsREvhkKykssBpFwAWMXtHQ7V6xhAwJid40rzTwT2ixMDFP9MDDxCtrkLACAKegymBYCdNh33h/jOHigZWEkA5T8QB6g3r1fiThVJmTsvk1xXth7RkM2CsCACx1kFdDuvUMO1dJ45x64eE04mRipyxqSBMCvJvFGggkyZLMykEGQphY7zIiRcXGi+XlcVrES/s6f2f8Qw1xExGxcrcylTHOoChVzWGaRvIAA0kk0Pa3geGck4WISwYBoJyokGQ5g5VHKsgQi3gmZ508TN7d+k+f4f1JobYquHZ2YBV1ECT0iL77VwLO1HSrGusP4bi4wU87KCsYoChGKGygCYKQAZEXYmZJrX4H2gRDdM5VsybZGAW8iM0SdZA6XmsX/eVLLla40ZhfKIA1t9r1BOJE/wB0EXG/UEx9vtUOcr2N1BUe0eG+M4eMqlc4zTYqRBGoJiAfWtCvNfZj2qXhwMPK5U8xgZmLkAZUUC6k5SNDrczXceEeNLjhiBlymCCRMgkHTuI6dDXsYcynFW+nO1Rb4ziPdozQTAJgansO9cj4l7X4TuyZVV1UgrjKoJBCuoGbRg2UlT/b5V1vHcSMNCxkAdBJ6V417VcfmxsdiBLsATADBVI5G6XUSRuNSKebJojOVl12w+K4ph75jgLlzHG5mxGkAAMoJAzEANsLdqyPaXD5m5WLh2uAcuWSJaY5suUWUACqWN44+ZSCAFTJlAUSk6NaDeT9dbihi49hzEjtbW5t5/UVxuaaIXkzOLBEnSq4QTyydiT/AC9XMVcxida0eC4AYqjMvwjLyG+g1GW5jfuKN1FWV5PpGlUZqVemaCppp6572l9ohgjIjp73Mog5pANxACtmJta03vUykoq2BuYvEqvxMF3uQPzqtx3jOFhCXcC02uYtcAeYryDx7x12mSbg8pYsATObKGJIEzyzaelV0xFbMRiLKoH/ABXCqAVWADnJk94NxNcMvmdqKKUWz1nwf2nw8cMJugJNssqDZgDe4g9q4v27bJjK6uc8sQ4aGlSVygL8KrBExJIN7WyPZ/jsT3OMVthBQXIbIxAsmVhzNcnlGpe9iKzPEPE8V2GYlXSRaVeAMrBu4W0W36mc8mdzhT8iapk38Qzgu1mLMFULytBlmU3Guo6xOtVk8RhsrHnzWABkEEkELuTpG0kwbULh5Rc6srz8QaJBZbwpkssQMwA27xbPhQIyh1xCrpKIDdmUkouJBDEFSNgSCBc1goW/AWX+CwkdlbEGRmCe+bFxN4EuyuQzBhBAGpO0DMfii3A8QhGQqVVcqhlLK13HOzMuYtGZcs9riq/GAnEYnK0OFbFDYxXFUIWKZWMOwKzAaB7yYEZRuYniz4uZvd4SZgtngseU4aiQoaABJVQGBOugPS6irEjn+L9nFgYhCzipiF0cLKlmJwWSFhDEQb6AGicDj8mXECFgcxIGhggReYK3uNTa1ql/qBJOIrKZIFgk4gsylYGWxG17a3rMbEzDKpHNJLSBJLQAYtJiuLJklPj4XSLfHcWAWIA5rENeb9tOtU8FsrEo4GaTDiZsYAm8W1uRrUOE8LxWhcyB8udmDAABVBJki5m0CbzSTg3GGrlzCljlcELiCJLKRqUuHAbMVIiJE3jwf9+lbhOF4l8XEOGxggqFgllmSJNsxYmIAFdn4NxxwEXERHGEuIQz4gUwYGcSATCxEhZJYiRBriuGRVAb3bjDVgCMwBiGViJGYhnVhmiLZTXW+G+0JVGw499w5xFAxnMQZDYgjLmdrwVIG/WK1xwUJW+Et2d54hhLjYYLO2ECpjmABBWZImG5QfrXmHtNw+G+IRgMXRFlVzaZQ2a8mYhT5HrNanjnjvv8bOBGGEKqNCAQGDEjcOJ8tNTWHxBVYuZgk5r6kEzeTeZkibdKn5HyISdL/YqZl4XDsUkZpkzaANx87yNOlZn+sKZs0iEBBgyQZI9CLi17VuB0dsuIziWUkiCRBEWNmaLmI17QaPF4mGxCh8PEC8rFZFgSoHYjKCB386yhXmgpoB4XhkIhtnIBJvYRZQoN1j8R1k7VH3hlUEJzEMCZgG69jAabTpRHLAj+nNzBBgKPnoLUbGUMvwqCFvBgxIMBpPTWNvSqcu2aRY3DuQbC1rzudhv2rY8O8cOEVdSqxdWsYkGxHaW+dYGDjZiLgAxJkkXsD3MdO8Va4PhkxcX/AMUYSgB8PlLKzCIDAAlIIvIi0d6SxNu1wvZezvOG4ZeIDYj8VKEZ2UOXdXaYbJYKqsRAAYk9K4fxl1V2RSzQzczRJM6x+EZQLGTY3rrvFuKbCGGyYoOM1v6Cq2GzRzhwTEEBdRmGtwIHG+IZmYuw+KWJA5SWbM3zJrpnBJJezllcnwyYmdrdqaQF/n8ipcRa3w+evlQ8PD1uNp6n9KPr/jZNAG4gr+1bHgD8rFimYwYGsX+Laew6Vj4i7D6/atDw7jAikMzLJmQOgiNROt/SlONwqIrVn0gDUpqlw6n8Vu2/r3qwIO9eu0TGb/Aprhvb7w7BwsI4oGXExCEUiQJuxLEEQIGpmOldt7vvWX4/hYWJhHAxcQYZxlKrLQT5XE7W30rLJBTi0Xs/w8Pz5mKssmCVsTePwkTci/SBqNalw3iGR0Yct7HW2w+GCI0aCZM61v8AjfsemFhh1ZQCgYBi5xHAaGxAo+FeYH/0i9c5xnhQOE8Y5VujKGGcEWlRYFbz1PnXkuGr1fDaL5Zu4XjTJw3uBZXBzBlBgk5Va/xHLEEgXAOtzktwTM5CjT0st7Dqf5NV3clpEAAmcMEjKIJygttFgNSBYUXg8QpiFYNiZG9xAm8jp186ynt7HSZoeH+zeO65sOGs5CsVLQrMCGBI5rDQb9YoPE+A8S2KVxMJXKAMTmgxKFm5VDYkKw7gXFWsPiWzAhvnYSNdxfoOtEXxQlSsH4pdZKg5b3AjKBM2tYURz/0Eo0aKeCtiqmFmw2GJgO4hzlLKx92qZ1UqS5LiTP8AT7VU4rwvicFcNyeGGK2HICZj8C/+KxEj3jM4W0wwSDFqwuI8QOdpckswJYgTMmG1k2iTO9RwuPLOq4+IxVFYLlJ5LHKLkgDMFJHaa6PuTVUYlnE4cu5LBi2YBsQGJzGxZyBEsR8UTeh8O8KRzkzK8oWDH4b/ANTrtFzeTRmxmYrcMsAbkmRAgjmO8AzEnSaAmEbnKwYgiS1gDAgBtyABmFzAmdawU40aJh8PjCCGIBN+QgTplYN5rbzM03+ofCUquMpObEWVAb+mwUMJkGGnUiTl1sAKyrHp0AtI6+mtBxQcQFTABy3Uwde48rXiiEmuIbplteJJQiEXnzqFRZUqAsAwWymA5UmGOa3NT4iEPqwkgNEi/UzuCSZAIvHQCsjpOVFfOfiZ2Ui0yADAIPKRuIvTLi80KQ7gAmwAzW1vY/yKuVv3Y1wtf7jh4lkcjESMyuAJI1uG5t9BNrgbVf8Ae1lSxynLAJAkbQSNWm9RxPBFxZOKbrAJg5r3lTeFAlct+t5qiPCmzhXclFsh0Yc08wiI1/ho0xew3aC4PGO+Lk+MMPw7KDBg7EidbTWtjeH4YITDDZFBgGOSxHSNDBkfWqHAxh5iqLLtJaJMGBarI8RAJLcsZZOZr80aGRqRNZzb5oNd8j4eS4bmXNpMzA/FcZr9/wBKgTlxTZhlCgAttALWAgzaLiJOugsNiBAz25zcyuh3uDoPnVbjOIVlZuWbdTawEbi0fWlFv8KKGEk45UMMpBYAiCAJYhNiTrN/Krnh7kDNkUKCCoO8wDbUaa/lVJ+HzYiMt2kiAZLKVJi2mgN9a1MpMETMxmMkWsRI0G09j0rScqSryIueJeJMXzMPwmbWkDJImcxi0zJqmeH94TLwIJOpm9wDoCNqtKoiG5iCYAaIO40+vpvVdcIqcwMCLTLG3eCBewrFTp37HXOFTjfDcgLMw5bCJutr9td+lZWJjR5bWv8AzvW/g8UXMFRc9YJ7X2rKTw5mxAGVRMmGbQDUHpYaGNq68WRu9/RlOJX4JRiMBIHnNzsJ2q8/s+dS6gffff8Ak1T8V4L3eKQiwsytz0vBnrNWfD+OmWxHJOgBMHzsZi29TNyaU4PhlSTpntmD47hHDz4jBwwnUKIkgTe3lJ9b1dPjuGiZoULY2jfTTWvEOC453RFNoM66AwN+kbdav8X4iciKGYreJMAx9BrvXp5M6xrxbIWOUnx0etL7U4bEhXWwYk7AKQCSdBcjXWuG9q/aJ8ViobMgYFYLZSOXLKmwg2B/5Guew+MKuBN2j8UGJ3PQ6+lJ/DcRyYIJhrlwsx8Vyfp2rhy/JlljolRaxau27IP4viHDILsRuCdYBygzeBLCxi5Opqu/Dqt1JgzYgTHkNJ+wqtiIyfEbnqNJGnf51awLKcywLaSBtJ0rjk2vJaBcNw18ytD4ZLCdCAAQDMW10k9hqbXEuXfPALbgXEkC0xeCAP8ANFwcUKGCgRIUg62M21Oh/KhcRj6kmB3gf4P3ollbWtDp/pLhhAOblkjTe1xGwm3mNLUz8Tmt0EG0E+caVW4R899OkkAn062Fqt4kgEiQQASCbedZPjDz5K3FYIiwIJsFsIO83mO9ZjuRERrptP3q8viDJ8YyqTYlRBGjQDYie9ZIuZ6HXSJtboenaK6McX7JovrjErYnUCxvtcDpp8qJxfFECFvAgQbXnUHWL69KoKk3nS4iRfS/W1FPFrlgg3jykfkKeqsqybcZJKqWAMSpNpsDefPrU14nkzZbyQATJgfzymaohyWJmCJAt1AIPYCtTwplVCDhjELNLNmyhI/tGrMYvVSSSsLK2Jc73uDpaf0ijYCDMARYeZkzervEcUIBi4XICsWEzGuv1qvgku0KhARSzdTE3uYU/nWUZWuBYXEeSVhuWCSTMLveSQZihcXjtl5ChMWJiBPQGJO8VPD48ZQHyGFzKdwr2IkRm6kdqfBfDZguGAchbKyzEx3g+WvlU+HbQ/RS4xHKZuc5bzaYGpibgW+HqKq4CsUAMlSxaSCNf/jNamLyqBYliQsCwJsZERfr3qpxWUgTiMCsgKsZR1DQdJ22rWEuUTZUxiesjZTET228hVjhlViLlcqk8wmSBeLieova9UeKOJlAVA14j8yTsP1rX8P4Z0wcxQZhp/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+ZrnlBFiII1Bq1xvHZlaQqnVYMT5X1jasocRJlpJ7mbbV24Yyd7HNNo9FGAvD4ykYWBxOCWsSozFT1UWGuuxECBAF72k4VM+ZMEYSth2w3w2XKZu40VjpvF97UXivbPDxMNlZ0zEhlOclUmZEEnMottpIgGsDj/EsMquXGDMFliYMH/isbDfeNq3ztyj4CPDP4hArAKSx6mFHQiL69ZoqeJRdlIAgHKZJufnAJqiQCGJbQ7QTB3joaZccRmDSQTaIAXc3tMbXP515+rfo0v9LPFsMRWctOymDMiYHn2qa8CvuhzHM0EyxXlMEKOhDa9algFRzFecg37fhmPnQ8XOeY3I+tyBAEEmKyuuIXkZsIKuTDzR3I1tvtfrVXicVwIYQbkmIEDvG/2oZxCpMMBI0ifTWxjrVbH4vEFgGI7GABvMiD5VrDG2Fmn4RiE8+ZGBBWykXmZUlRfqB0p+K41p1F1m23YxsY+tVuC4YDDPNzEltLC1wvT9ZqAO8gi/xHNHy2FKWNOTFsEHFlwQYg3i9pm0mCYrO40uWZVFjoSCCI0gze3SR3qyqyRuDvGsULGxcplu4ufoPStYVF+BORA48KLENpHl60PDxSGkz2EyI79D2qZxgRv+n7fvUE4kBwpYrO/n23q1/gLLRwyDpE6Dr28q3QcmHMKFJicpEGCJA7d6HwGIzKoYEZpGeNBreNNNtLTerHFYG2wF7nmOx7a36muXI/TBFdmfGaS+gyTAEgddp70Rsbl93YqQQxnLciCL6sRO833qj71lQrpBFhZYIsI3O96JgFfhLDKLmLm+vntInc0qG0U+N8OCgsmYZTYCCbdNIMTVPg+NKYf9TMbEMMtoMWGgmBNbuFhK8qIykkzaSI+IjoajgeGkrkxhhgDW5GUgwoBIhtrGtVkWtSEZeFiFhtylSCIkiLxuu003E42XM0EyZIUAXnTsQL1tYngaBC5xAGOXJ0IvfqwIGtZXHcOFtMqwgGCJM2m1zVRnBukNoH4bjFsZT73FuYiQGido5R39TfSt7GxsNHCLiZtQYMhQcpBJiO0d6w8bCMwbNq0wCPLoO/er3C4hOG55m2UEAgCNb9Ta24NTkSl0cXXC7xWFmRXK5pYkkMQqkazbMQRmjQXN6AnDhTyj3YxBmCtDZRMTYkgEEWNQ4viUK+7AdJBEkmFmZkajrfvQSyZjh52NhZQAAIJJJEybAXO9TFOqL4GK4ZISUzKCpMfh7kAgULjuHgGAZP8AZzAgxBEa26a1BeJYtDPIyi4tFuWY0ItJk1V8TQouIYJO/u9BcdNB0NOKey6JhOG4zIoVmhhAAIKkTYSOs+lqL4h4yvusRC5cMQrZGEwb72IkXn6VzPDeL4gfMzM4gAhrgrsP0oXHYytiSgyqQOXodxFdS+KtrZDy8J45AY5WLKNCRB+V4NCzUNDBk3qS4s6/SuyjnZ3H+jwrcijzsdPkDPSn4fhsMScgMEQBlmOWfv8AI1DGxRAsO4Ovwjf/ALdLVT9+VEwekEG+hFBpdGpg4KMozRYmwgQADbQnUgX6VHhsXDFsoADWI1AuPPWCT17VQTiAVEKPqI1H3/Sp4WIA8iCDMwO7fqKzWOH4NSNDicGc2QqbE5jJAi09ZsT8xWdxZ5iwYidCZkwIPkJ61PG8Ry6QJ2iLc3Xz/k1WxeK96ZJggQAYNpt6VzywRv8AiG4641xCAnYEzYSdPQ2oWMuYhiMqgDKADBN4nYdbb1NMOSZmABYHe03+dBxSQoUnQ/KxE1H1yj0LNDw7ih7s4eUkm8gZjrvcE1HxPgIdsu4mNRGgiNI+1ZvDsUYHUEfUGZHa1F4nxAM0k3iNfoQfX51trcfHQBYgbcBdtQQDuOtpvIFDxmcG4N73uKK/EFmmQTIgffoTUcZBG5ERbp/PlU6d4hNWRwzewB6b/TeqeN4cXxIdwgAtMMe8CxnzoPGo0cpAhjoYJmqmDx7L5lszE6mwsfr862hjaVoKO7w+IRVVAZy7mQSIM72J3igY3FKxOUABcp1MdYHTSsTC8QzcwP79j5UQces2IgxuPnes54t+tFmlicYHgSwEk5TBEX0m4PlrNH4d1ABkKsRDcw66CL7eZrKxVDEqlshlm79IG5v8qniYZ5QJPMRAj4iAf33rncPSBM1OFxlM2ut50K3M2mCP0pk4oZio5Te4jTUmOp+lU8RsWMq5YUS1rkDfzH8FNhoWmELWEnTNtvUKCXWOzQYrZrswIkA5ptaPTpUsbxFgl8uTMCRfMCAYO9gN6z/cMGkcs9SNNLFrTO9WA+WIJOxmASI1sOtJwXkTZleIY/vcbDKCbRlEkkkmAZvGltbVq8NgPhOzYh2EKCNQdQNAYmJ3qfB+DoOcAgmY2IGlj3696fE8KAU5AbAwAbztE2raVOKijJS6Cbj1IaEQlmZmIgkjSCTcxe4N5rPw8OJhesQdjpv069KWEeYA5hiEwVIIvvE2IsTarBkNB6i4BIPbuahrQ12sFhMQZMkeXSpcfismGXRoy3O5MmNOl6Ky5gYJF9+g6aQKI3h5fDYTGYETuR9fpSq2mCl+nInD3FRGHfb510C+y4H4iaTezw3LD5D7V6G6MGYOaN/WKG7k6Gt4+zi9W+f7U3/4+vf5094gRbxkicsAAakzt2qeF4sCBnMnUXrAOKdbGem/eKj7wbAdf2q9Qo28XiL5liCTKkn9qifGQALmSNdZ8uvrNZeHhsVgI0zOlqPheGYpjkN9DEmlqvY6DY3HnEiSbC1xB7fsKEmLMai9j9j1FHw/Z/GO0dyDVpfZZjBbEg+VJuK9iBL4zl1AJ1ED8qJ/uim8AEXE3+v2q5h+y2GNWLepEVaTwDBBmJ+R/Oazc4BaRhNx3QnNG99dPO9MM5sMNj5AkjrfzrqsDAw00A+S/YUQuv8AaPkP0qPuS8IPsOV/2/HkRhNbSbR+lWMPwniWgDKt92FvpXSpi9LfQU7Yp7VLz/iD7Dnh7JufixB6CR+dD8R9kSuGzK2ZgJjqBrFtq6YcQamuMan7pE7nnng+LhjFAxQCjWM/hOzfPWu7Ph+BgoW93hwgLEwDoJ1M1y3tV4SMN/eJ8D7D8Lbj11+dBPtCx4U4DAk2AefwAgwRubAeVdErnUoltt9Qf2axmxMbLsS2I/fSB2vb1roW4VkXMQCc1wJi8D86yfYvDj3j+S/c/aupTHgRXNnrfhLlTEyDeLiPQ0HC4ZEnKIB6Ex5x1onvB1pncxpNYkbAsfgVYgi2s9/OqfD+Gf1HnlAMIdf8iKve/EXWPnUkxAetBWwTAQABegiTqYqZHQwaCb1ACN6YiTYAJmwMyRsT1+VZjeF4jsGZhK3WDoQREjTTpWkynUUzOaQ1KgHFcOWYGBJjMfLrsdZouBhZd9qiuP1pxxA6UqG5thHPamIpf6oG1QcA7irTIGZagYqUHY0xBNUFmIng+EL/AJ5f0q0nD4eyg0PDM23PapO3lb9a2cm/ZTthAqDRFHoKmOJjSPQVVDx1og0nz7R/LVLthq2FOOaYYzelRYAfiWYuASYkaaU4dTAJKmSJG4+fMfp+VTQaEmxTURixrURirExzbzp2j/NOeOkqSoEbdeggR3vqZ1pUP6wzYv8A26U3vvP70NXJkyLg/hMCNwbwZtOnWhDiAJM9Z3HoZ6+dFFfWXDjAai8TH82p0xAb6DqTA9aorxYi+e57Gdov+vpTPiwNexiJ3t2PalQ/rRoHGE/hOvUje/0pHFHyAJmbT1tVBeI0uBsTJsepkx9qH7/cTA2zDpfSLa0asNEaHG4XvUKEGI+KCYI/F84rh8bBKsVNipIPmK6psQbkHyY9NrfvXPeJD+q5710YG06CqN/2WxlGGV3zSfIgAfka2leR6/z8q5XwKztJgZY9Zkbi0/nW2nFECFYiVvO5A5tNuk1nlX8idbLpxY/TtRBPQbbVTfEAgAmSvdb5trc2k7axtTksCLkTdY1+KNJ0sflWND+stYeN19KkGF7/AEketVyYB5gWXKCpHXcRrsD0pjjLEmzTYag6bxHX8jRQPHQY4ig3I9L/AJVB8QRY0PExswDcpJJn6WI0A6eZqLyNv596pIhxCq3cU7PH37UCTeDMdL9Pzp1MmJjztTpE6sI5OtQV53qHvB1B+lMSf4aTQqCk060PL3mpZoG3z/kUUIkzVIPHehB+p+9N7z1pgZxPmKdWOkH0oaTIA1MDWoZpqzUL7wk1N2tcEMLde1728xQi20kgE6/X8qkcEwSNALnb+TtSKQmcWgEdf2tT3BKrfysT53v5UEYpHWCLi+mv539KL7sgSCFKnVTE5u+gAnQHftQUujM2XYhgbn8QvrB3gEelQEFtSb2B1PQefrSxjBIliZgm5nvM3pYb5YKhgQCC1iDIjewtQhjEkyV0GpFrdT62vTO0DUxbUbm0/KlkO5kCNbjyJqTWIACtE2UGCZ30LUx2JGFyADlYHXY9vMa1ByTckDy87yIkTOtRxSJJA5Seg+VPi6WkAxOkT99tb06GHXDIU3tAkw3WVgRfz0NV8fiF69eWIue+4nrUlwJE5lJmDOYRcGJMTr1queFIGYyQdgJA/wC0jtVpDJpxIMAkgHe5Pa2tZvE/E296sXA+Cbi4EDMDbTU2mCaBjyzMTYkyZk1tCFMlrhb8MxcpN4kaxO4PppWiOIJjQiRNojbod6xuHcBrqGjqYE6DpPWKuYpiIk5tAIM+d+W+1ROFsEuGxj4VlYMsFRaTA6ydAbhiAY5hQGc5ZXSQLD1779aqAEDKwCkbDW/3qSRlNyPLT977g1i4lFp8cA3136TM2/WjrYzZpg9Zm2zAne1UlBdxz2P4nEAWOtyYNvnUnH4iJgwLAbSD1v5UqBfpbm8nlExE8sxMXm1TTEsJYBDBMBgsxfzIv2vbUiqeIhEGVK2ANobvECbk3MG1QIy/CSVJgEiM3Q6kW0v1pUSXnWGjaxERp1sYFOxAI0OUwZMzrG9xVJOhOUg6kxvEAfpRCtwJJAJBgHlGx8qCWr8B8Nus+v8AP5NMrXvAneLfQVFhABJF73uexjpvTu8AWOltY7nXe1BLjQUuDPT1NDzjv/PyoS4m3lvSdwN6KICCOtTz9qr5vrTB+kUiaAwBpcdx9ppl0uRPrP6VKO1TVP8AFM0EiiNv5enzRpFxuJ+XQ96SoR/imDT1oAZEJMEE9gDPY6U3uOxB3Eaaeo/xTg9PvThv31qbQf4IPEQBebm0egioH4Y0M6g69LadaMAN6gY607Do7cKJgy5IzcsGf7YnW+tCawy5dJ8x260bISCZBCgWJExoIGpF6GTIvNhA0iKdjsliYICSIBuphp6HQiYII3oaYa22kGSRadoi9IjvTq0gy0RoDJk9ht50ylIEcIjebb/X60UYBy55WDoCdfIdfSmJHaSp0jXadINqm3Em4ACqYlB27mSZufWmCl7ZBCMrHcH4RKjSJgW7He9Dfg1PwKbXMSLbk3MXqT4YJJgAdJuL2pzxDAghzMZRFoHS1VsxqQJvDACM3KCLFib2nQbekUsFI+GFIBg766A7mpYIWeYFpnfc/eadVImCQcpnX1B70OTDb8Hwmm0wREGYXuDItGxogX4oYMggSZBPkNT/AJoiNnEvlRQNFgFmItrNus03DFIBYuNCIhucHSDtly3qSkBZBAy5i2rRIgdIix3mYp1wmyhiABMST6mBuIij4WEx/qzkBPa955RI5qBgcRBaCTM6CDlOuxA2n86AqizxGFhQMjBjHRhfobb9TFAbH0EEkEaz8iJ2NC9ywGlm00Jt0E1JkEDrvfedt9KBWxyYPMNZuOvXoaIn/HcXE7C/kRarGJlUZTnb4SIIjKY1jfsDrQVwf6hCj3gBm4M5RNyIMWoE+EuF4oocwjMBqQLNM2G4+dF90WUtmTc9PPaPTSoYmLqcq82gUmB3NwfQipYuCqZlAaZuWmI3gRMTF6Q69MAzk6i+mkfSbHa1JrReD0Oo86k5gARFusgzv50NsUBbqZmc1z9NvOmZuiWbb5R9t6mV30G3T/NDOkjYgHTvpufOpJjTqY8yY/I3oFQyr0qREbyaVKkBIvFCzd6alUMCcwKlNKlRQhs80veECxiRB70qVCACyVFxApUqoQ9hvTZgQAAJBMnrO1KlQArRGW/WT6iNKbh8HO4RYBJAvp50qVMAjY0MxYr3JWRbcCKGcUsdhuMoA9dNaVKmUhX/AH09bUZOBd8NsSCVB5jI11MyZJ9KalSEvImwx7sXJa57ATHrMUXE4ZcMAkHMwBhgCpWSJ+L+4CxFPSpmiAswOvKQIlZk9Jv0tO9pmKkvEiBy3AyjuCLSdZG1KlSJ2dWRbHIAgwb3AAtAEfv3qaYQCCS3NpoII1JjWlSplKbfkIvEfAYUOJ5r9rnvO9SELc4iy4NlUmNcwuBDaaEilSoKu2R4pkJCqMigCZkkmLzbrNtKZMdoyqWAExeNYtby6kU9KgmT6IYhYOxXM0glyTK9IE30+lQiSdZY/XWYpUqRLYsgzTEidDuPPapkAGACP59aVKmB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0" descr="data:image/jpg;base64,/9j/4AAQSkZJRgABAQAAAQABAAD/2wCEAAkGBhQSERUUExMUFBUWFxgYGBcWGBgZGBoYGxgZGBcaGRweGyYfGBkjGRgYIC8gIycpLCwsGB4xNTAqNSYrLCkBCQoKDgwOGg8PGjAkHyUsLCkpLSwsKSwpKSksLCwsLCwsLCwsLCwpLCksLCwsLCwsLCwsLCwpLCwsLCwpLCwsLP/AABEIAMcA/gMBIgACEQEDEQH/xAAcAAABBQEBAQAAAAAAAAAAAAADAAECBAUGBwj/xAA+EAACAQIEBAMGBQMEAAYDAAABAhEAIQMSMUEEIlFhBXGBBhMykaHBQrHR4fAjUvEUFWJyM3OCk8LSFiRD/8QAGQEAAwEBAQAAAAAAAAAAAAAAAAECAwQF/8QAJBEAAgIDAAIDAAIDAAAAAAAAAAECEQMSITFBBBNRImFxkfD/2gAMAwEAAhEDEQA/APcaVKlSAVKlSoAVKlSoAVKlSoAVKlSoAVKlUXcASTA70ASpUwNPQAqVKo4mIACToKAJUqw/DPavCxsVsMWIEzsQDBM7DS5j4hvatsGpjNSVxYD0qVKqAVKlUWeNew+dqAJUqVKgBUqVKgBUzUiaopxiuWQlSbix1HnuRoQNKBWcT7eNiYbrihsQYbEoSjNdtQYDwVyz0ul9a5bxT2hbLhrh4mMs4YDc7zJJMzn1sdtx0rpvbc+4EZXYtmAdmJyqxksh0RjOQLG3avOcZ7mLdAb/AFi9ebmlrNmbCv4xxA//AL48/wDmYkfnQcTxvHgf18f/AN3E/wDtVTG110/Oq2LjDpPnWatgfUdKlSr1jUVKlSoAVKlSoAVKlSoAVC4jGyqWhmgTCiWPYDc0WhcRjBFLMYAEnXT0oA53G9slUtOG4URcggyWIEyLSomImRHeubxPbHMzKqoFcqecs6jLcs27HMARAtbWsT2jxQuLiQwcFzlIF4JkA3zWOx9dSKxjxokpAtB0j+6/5/KvHlnyt1Zrqj1Pwj2wwiirmIxDM5yxWZ3YyRM22Gnauk/1QCZnhfW1+9q8M4bGmAzFS5sGMTe19MtvT6V6Z4+2XhVQoWw1VCHz2aFIuQpOYGOkzqLiunDnm4ty9EuJb8L9qlxMUozIoJfLMg2ZgAQVGWFUE5v7hFc37W+PTi8jvC6gCxCkGCJOYSN41I8+d4PxZ1xwoJVVzbc0EgMRzSD5EEhbC5oPGYnu8UKHzAkEHLNpAzAW2vfr61zZPkTlHUrU0+BwBxOLhJgjEBSA7TAUl5GINLmXGUWBAg16pwGCyoA7ZjJvbSbbDaK8u9kPDFxsQFcT3OIM5DAjmxIOWxHMVljPQ16vhLAF5tr1rs+KrV0RInSpUHieKXDXM7BR1Jj+GuxuiSeM8AmCewufSuUw/FOIfEZWgGSVwioDZfjQidYyOI/OtvivHFVM689hyrJfm+HlAJvXBeK+1uKmOWg4eJAUywZVFy+UNBuQsAwVvaDXLnyRVO/9DR6L4YB7tSGLhubMTJObm+/7VbrzH2d8fZiWxGJ92vvFykXKko5ZTYwsnX7Cuwwva7DLjDyvmMyoUsywYEqJM2ntuarFnjJfgjepUwNPXQAzGuC9oeMwsZmK4rBMPMf6KhgWAc52fNlUKZJBG8ze3d42CGEMJHSsbxlFwMBhhJhizNly66FjYiNLtNrVMlaJl4OW8U8WjhP/ANjOcTMCT7wbFSpVQbkruABMmbifL+Kx4YkC06+fzv8ApW74xxz4wJdUwyqzBUq7FuYd9DbQQCYMVzr4RicpjQmJAPSdAa87JLdmS/sBiY1vrehYjz8z/L0TGSRuYN6pYnNCsXtJGWZ+XSiCRdH1fSpUq9M0FSpUqAFSpUqAFSpiayfGvaLC4dCWcTOWARM8s2/4qwa/brSclFWwNYmqviPiGHhIWxGyLpOlzpXCcV7fYjIcIMisUP8AWIaGPwkrlspJI/6386z/AGj9pvfhUWVw1AygXNhBzE/Fe1j85rkn8uCi9RWQ9pMXBxQpRYAwlyiJuGhgTPNYE5haSdTNcVxXBHMuXRTpIHyM9IMfWtpWzRe0W0k9Y9fX75/iOKABIYq5IDZSBIHNF4MdRXmxnJzs1TNL2c4tG95LZfdqiyxOec+dmwiByO5uBDXJEjWuh8W8fPGYICkThMoviFX+EAsZhDmYgAn+7auCw8yYiEFWXEiACNTICm8gMoPlcWNdd4W+Jh4N8qTOJlMWDLysl55Q5IzEkW3U10ylS7xMRh8AWzOzzm+FZ+Ispi86cxIMbiq2MW957s2JabAA6E5Vi0m0DeuiPEquaFVPeZiOXqS0ad7adqqf6hGK5zifECQuUNIIgiZA+V64llW3Fw0p0afsLw2L7xsREvhkKykssBpFwAWMXtHQ7V6xhAwJid40rzTwT2ixMDFP9MDDxCtrkLACAKegymBYCdNh33h/jOHigZWEkA5T8QB6g3r1fiThVJmTsvk1xXth7RkM2CsCACx1kFdDuvUMO1dJ45x64eE04mRipyxqSBMCvJvFGggkyZLMykEGQphY7zIiRcXGi+XlcVrES/s6f2f8Qw1xExGxcrcylTHOoChVzWGaRvIAA0kk0Pa3geGck4WISwYBoJyokGQ5g5VHKsgQi3gmZ508TN7d+k+f4f1JobYquHZ2YBV1ECT0iL77VwLO1HSrGusP4bi4wU87KCsYoChGKGygCYKQAZEXYmZJrX4H2gRDdM5VsybZGAW8iM0SdZA6XmsX/eVLLla40ZhfKIA1t9r1BOJE/wB0EXG/UEx9vtUOcr2N1BUe0eG+M4eMqlc4zTYqRBGoJiAfWtCvNfZj2qXhwMPK5U8xgZmLkAZUUC6k5SNDrczXceEeNLjhiBlymCCRMgkHTuI6dDXsYcynFW+nO1Rb4ziPdozQTAJgansO9cj4l7X4TuyZVV1UgrjKoJBCuoGbRg2UlT/b5V1vHcSMNCxkAdBJ6V417VcfmxsdiBLsATADBVI5G6XUSRuNSKebJojOVl12w+K4ph75jgLlzHG5mxGkAAMoJAzEANsLdqyPaXD5m5WLh2uAcuWSJaY5suUWUACqWN44+ZSCAFTJlAUSk6NaDeT9dbihi49hzEjtbW5t5/UVxuaaIXkzOLBEnSq4QTyydiT/AC9XMVcxida0eC4AYqjMvwjLyG+g1GW5jfuKN1FWV5PpGlUZqVemaCppp6572l9ohgjIjp73Mog5pANxACtmJta03vUykoq2BuYvEqvxMF3uQPzqtx3jOFhCXcC02uYtcAeYryDx7x12mSbg8pYsATObKGJIEzyzaelV0xFbMRiLKoH/ABXCqAVWADnJk94NxNcMvmdqKKUWz1nwf2nw8cMJugJNssqDZgDe4g9q4v27bJjK6uc8sQ4aGlSVygL8KrBExJIN7WyPZ/jsT3OMVthBQXIbIxAsmVhzNcnlGpe9iKzPEPE8V2GYlXSRaVeAMrBu4W0W36mc8mdzhT8iapk38Qzgu1mLMFULytBlmU3Guo6xOtVk8RhsrHnzWABkEEkELuTpG0kwbULh5Rc6srz8QaJBZbwpkssQMwA27xbPhQIyh1xCrpKIDdmUkouJBDEFSNgSCBc1goW/AWX+CwkdlbEGRmCe+bFxN4EuyuQzBhBAGpO0DMfii3A8QhGQqVVcqhlLK13HOzMuYtGZcs9riq/GAnEYnK0OFbFDYxXFUIWKZWMOwKzAaB7yYEZRuYniz4uZvd4SZgtngseU4aiQoaABJVQGBOugPS6irEjn+L9nFgYhCzipiF0cLKlmJwWSFhDEQb6AGicDj8mXECFgcxIGhggReYK3uNTa1ql/qBJOIrKZIFgk4gsylYGWxG17a3rMbEzDKpHNJLSBJLQAYtJiuLJklPj4XSLfHcWAWIA5rENeb9tOtU8FsrEo4GaTDiZsYAm8W1uRrUOE8LxWhcyB8udmDAABVBJki5m0CbzSTg3GGrlzCljlcELiCJLKRqUuHAbMVIiJE3jwf9+lbhOF4l8XEOGxggqFgllmSJNsxYmIAFdn4NxxwEXERHGEuIQz4gUwYGcSATCxEhZJYiRBriuGRVAb3bjDVgCMwBiGViJGYhnVhmiLZTXW+G+0JVGw499w5xFAxnMQZDYgjLmdrwVIG/WK1xwUJW+Et2d54hhLjYYLO2ECpjmABBWZImG5QfrXmHtNw+G+IRgMXRFlVzaZQ2a8mYhT5HrNanjnjvv8bOBGGEKqNCAQGDEjcOJ8tNTWHxBVYuZgk5r6kEzeTeZkibdKn5HyISdL/YqZl4XDsUkZpkzaANx87yNOlZn+sKZs0iEBBgyQZI9CLi17VuB0dsuIziWUkiCRBEWNmaLmI17QaPF4mGxCh8PEC8rFZFgSoHYjKCB386yhXmgpoB4XhkIhtnIBJvYRZQoN1j8R1k7VH3hlUEJzEMCZgG69jAabTpRHLAj+nNzBBgKPnoLUbGUMvwqCFvBgxIMBpPTWNvSqcu2aRY3DuQbC1rzudhv2rY8O8cOEVdSqxdWsYkGxHaW+dYGDjZiLgAxJkkXsD3MdO8Va4PhkxcX/AMUYSgB8PlLKzCIDAAlIIvIi0d6SxNu1wvZezvOG4ZeIDYj8VKEZ2UOXdXaYbJYKqsRAAYk9K4fxl1V2RSzQzczRJM6x+EZQLGTY3rrvFuKbCGGyYoOM1v6Cq2GzRzhwTEEBdRmGtwIHG+IZmYuw+KWJA5SWbM3zJrpnBJJezllcnwyYmdrdqaQF/n8ipcRa3w+evlQ8PD1uNp6n9KPr/jZNAG4gr+1bHgD8rFimYwYGsX+Laew6Vj4i7D6/atDw7jAikMzLJmQOgiNROt/SlONwqIrVn0gDUpqlw6n8Vu2/r3qwIO9eu0TGb/Aprhvb7w7BwsI4oGXExCEUiQJuxLEEQIGpmOldt7vvWX4/hYWJhHAxcQYZxlKrLQT5XE7W30rLJBTi0Xs/w8Pz5mKssmCVsTePwkTci/SBqNalw3iGR0Yct7HW2w+GCI0aCZM61v8AjfsemFhh1ZQCgYBi5xHAaGxAo+FeYH/0i9c5xnhQOE8Y5VujKGGcEWlRYFbz1PnXkuGr1fDaL5Zu4XjTJw3uBZXBzBlBgk5Va/xHLEEgXAOtzktwTM5CjT0st7Dqf5NV3clpEAAmcMEjKIJygttFgNSBYUXg8QpiFYNiZG9xAm8jp186ynt7HSZoeH+zeO65sOGs5CsVLQrMCGBI5rDQb9YoPE+A8S2KVxMJXKAMTmgxKFm5VDYkKw7gXFWsPiWzAhvnYSNdxfoOtEXxQlSsH4pdZKg5b3AjKBM2tYURz/0Eo0aKeCtiqmFmw2GJgO4hzlLKx92qZ1UqS5LiTP8AT7VU4rwvicFcNyeGGK2HICZj8C/+KxEj3jM4W0wwSDFqwuI8QOdpckswJYgTMmG1k2iTO9RwuPLOq4+IxVFYLlJ5LHKLkgDMFJHaa6PuTVUYlnE4cu5LBi2YBsQGJzGxZyBEsR8UTeh8O8KRzkzK8oWDH4b/ANTrtFzeTRmxmYrcMsAbkmRAgjmO8AzEnSaAmEbnKwYgiS1gDAgBtyABmFzAmdawU40aJh8PjCCGIBN+QgTplYN5rbzM03+ofCUquMpObEWVAb+mwUMJkGGnUiTl1sAKyrHp0AtI6+mtBxQcQFTABy3Uwde48rXiiEmuIbplteJJQiEXnzqFRZUqAsAwWymA5UmGOa3NT4iEPqwkgNEi/UzuCSZAIvHQCsjpOVFfOfiZ2Ui0yADAIPKRuIvTLi80KQ7gAmwAzW1vY/yKuVv3Y1wtf7jh4lkcjESMyuAJI1uG5t9BNrgbVf8Ae1lSxynLAJAkbQSNWm9RxPBFxZOKbrAJg5r3lTeFAlct+t5qiPCmzhXclFsh0Yc08wiI1/ho0xew3aC4PGO+Lk+MMPw7KDBg7EidbTWtjeH4YITDDZFBgGOSxHSNDBkfWqHAxh5iqLLtJaJMGBarI8RAJLcsZZOZr80aGRqRNZzb5oNd8j4eS4bmXNpMzA/FcZr9/wBKgTlxTZhlCgAttALWAgzaLiJOugsNiBAz25zcyuh3uDoPnVbjOIVlZuWbdTawEbi0fWlFv8KKGEk45UMMpBYAiCAJYhNiTrN/Krnh7kDNkUKCCoO8wDbUaa/lVJ+HzYiMt2kiAZLKVJi2mgN9a1MpMETMxmMkWsRI0G09j0rScqSryIueJeJMXzMPwmbWkDJImcxi0zJqmeH94TLwIJOpm9wDoCNqtKoiG5iCYAaIO40+vpvVdcIqcwMCLTLG3eCBewrFTp37HXOFTjfDcgLMw5bCJutr9td+lZWJjR5bWv8AzvW/g8UXMFRc9YJ7X2rKTw5mxAGVRMmGbQDUHpYaGNq68WRu9/RlOJX4JRiMBIHnNzsJ2q8/s+dS6gffff8Ak1T8V4L3eKQiwsytz0vBnrNWfD+OmWxHJOgBMHzsZi29TNyaU4PhlSTpntmD47hHDz4jBwwnUKIkgTe3lJ9b1dPjuGiZoULY2jfTTWvEOC453RFNoM66AwN+kbdav8X4iciKGYreJMAx9BrvXp5M6xrxbIWOUnx0etL7U4bEhXWwYk7AKQCSdBcjXWuG9q/aJ8ViobMgYFYLZSOXLKmwg2B/5Guew+MKuBN2j8UGJ3PQ6+lJ/DcRyYIJhrlwsx8Vyfp2rhy/JlljolRaxau27IP4viHDILsRuCdYBygzeBLCxi5Opqu/Dqt1JgzYgTHkNJ+wqtiIyfEbnqNJGnf51awLKcywLaSBtJ0rjk2vJaBcNw18ytD4ZLCdCAAQDMW10k9hqbXEuXfPALbgXEkC0xeCAP8ANFwcUKGCgRIUg62M21Oh/KhcRj6kmB3gf4P3ollbWtDp/pLhhAOblkjTe1xGwm3mNLUz8Tmt0EG0E+caVW4R899OkkAn062Fqt4kgEiQQASCbedZPjDz5K3FYIiwIJsFsIO83mO9ZjuRERrptP3q8viDJ8YyqTYlRBGjQDYie9ZIuZ6HXSJtboenaK6McX7JovrjErYnUCxvtcDpp8qJxfFECFvAgQbXnUHWL69KoKk3nS4iRfS/W1FPFrlgg3jykfkKeqsqybcZJKqWAMSpNpsDefPrU14nkzZbyQATJgfzymaohyWJmCJAt1AIPYCtTwplVCDhjELNLNmyhI/tGrMYvVSSSsLK2Jc73uDpaf0ijYCDMARYeZkzervEcUIBi4XICsWEzGuv1qvgku0KhARSzdTE3uYU/nWUZWuBYXEeSVhuWCSTMLveSQZihcXjtl5ChMWJiBPQGJO8VPD48ZQHyGFzKdwr2IkRm6kdqfBfDZguGAchbKyzEx3g+WvlU+HbQ/RS4xHKZuc5bzaYGpibgW+HqKq4CsUAMlSxaSCNf/jNamLyqBYliQsCwJsZERfr3qpxWUgTiMCsgKsZR1DQdJ22rWEuUTZUxiesjZTET228hVjhlViLlcqk8wmSBeLieova9UeKOJlAVA14j8yTsP1rX8P4Z0wcxQZhp/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+ZrnlBFiII1Bq1xvHZlaQqnVYMT5X1jasocRJlpJ7mbbV24Yyd7HNNo9FGAvD4ykYWBxOCWsSozFT1UWGuuxECBAF72k4VM+ZMEYSth2w3w2XKZu40VjpvF97UXivbPDxMNlZ0zEhlOclUmZEEnMottpIgGsDj/EsMquXGDMFliYMH/isbDfeNq3ztyj4CPDP4hArAKSx6mFHQiL69ZoqeJRdlIAgHKZJufnAJqiQCGJbQ7QTB3joaZccRmDSQTaIAXc3tMbXP515+rfo0v9LPFsMRWctOymDMiYHn2qa8CvuhzHM0EyxXlMEKOhDa9algFRzFecg37fhmPnQ8XOeY3I+tyBAEEmKyuuIXkZsIKuTDzR3I1tvtfrVXicVwIYQbkmIEDvG/2oZxCpMMBI0ifTWxjrVbH4vEFgGI7GABvMiD5VrDG2Fmn4RiE8+ZGBBWykXmZUlRfqB0p+K41p1F1m23YxsY+tVuC4YDDPNzEltLC1wvT9ZqAO8gi/xHNHy2FKWNOTFsEHFlwQYg3i9pm0mCYrO40uWZVFjoSCCI0gze3SR3qyqyRuDvGsULGxcplu4ufoPStYVF+BORA48KLENpHl60PDxSGkz2EyI79D2qZxgRv+n7fvUE4kBwpYrO/n23q1/gLLRwyDpE6Dr28q3QcmHMKFJicpEGCJA7d6HwGIzKoYEZpGeNBreNNNtLTerHFYG2wF7nmOx7a36muXI/TBFdmfGaS+gyTAEgddp70Rsbl93YqQQxnLciCL6sRO833qj71lQrpBFhZYIsI3O96JgFfhLDKLmLm+vntInc0qG0U+N8OCgsmYZTYCCbdNIMTVPg+NKYf9TMbEMMtoMWGgmBNbuFhK8qIykkzaSI+IjoajgeGkrkxhhgDW5GUgwoBIhtrGtVkWtSEZeFiFhtylSCIkiLxuu003E42XM0EyZIUAXnTsQL1tYngaBC5xAGOXJ0IvfqwIGtZXHcOFtMqwgGCJM2m1zVRnBukNoH4bjFsZT73FuYiQGido5R39TfSt7GxsNHCLiZtQYMhQcpBJiO0d6w8bCMwbNq0wCPLoO/er3C4hOG55m2UEAgCNb9Ta24NTkSl0cXXC7xWFmRXK5pYkkMQqkazbMQRmjQXN6AnDhTyj3YxBmCtDZRMTYkgEEWNQ4viUK+7AdJBEkmFmZkajrfvQSyZjh52NhZQAAIJJJEybAXO9TFOqL4GK4ZISUzKCpMfh7kAgULjuHgGAZP8AZzAgxBEa26a1BeJYtDPIyi4tFuWY0ItJk1V8TQouIYJO/u9BcdNB0NOKey6JhOG4zIoVmhhAAIKkTYSOs+lqL4h4yvusRC5cMQrZGEwb72IkXn6VzPDeL4gfMzM4gAhrgrsP0oXHYytiSgyqQOXodxFdS+KtrZDy8J45AY5WLKNCRB+V4NCzUNDBk3qS4s6/SuyjnZ3H+jwrcijzsdPkDPSn4fhsMScgMEQBlmOWfv8AI1DGxRAsO4Ovwjf/ALdLVT9+VEwekEG+hFBpdGpg4KMozRYmwgQADbQnUgX6VHhsXDFsoADWI1AuPPWCT17VQTiAVEKPqI1H3/Sp4WIA8iCDMwO7fqKzWOH4NSNDicGc2QqbE5jJAi09ZsT8xWdxZ5iwYidCZkwIPkJ61PG8Ry6QJ2iLc3Xz/k1WxeK96ZJggQAYNpt6VzywRv8AiG4641xCAnYEzYSdPQ2oWMuYhiMqgDKADBN4nYdbb1NMOSZmABYHe03+dBxSQoUnQ/KxE1H1yj0LNDw7ih7s4eUkm8gZjrvcE1HxPgIdsu4mNRGgiNI+1ZvDsUYHUEfUGZHa1F4nxAM0k3iNfoQfX51trcfHQBYgbcBdtQQDuOtpvIFDxmcG4N73uKK/EFmmQTIgffoTUcZBG5ERbp/PlU6d4hNWRwzewB6b/TeqeN4cXxIdwgAtMMe8CxnzoPGo0cpAhjoYJmqmDx7L5lszE6mwsfr862hjaVoKO7w+IRVVAZy7mQSIM72J3igY3FKxOUABcp1MdYHTSsTC8QzcwP79j5UQces2IgxuPnes54t+tFmlicYHgSwEk5TBEX0m4PlrNH4d1ABkKsRDcw66CL7eZrKxVDEqlshlm79IG5v8qniYZ5QJPMRAj4iAf33rncPSBM1OFxlM2ut50K3M2mCP0pk4oZio5Te4jTUmOp+lU8RsWMq5YUS1rkDfzH8FNhoWmELWEnTNtvUKCXWOzQYrZrswIkA5ptaPTpUsbxFgl8uTMCRfMCAYO9gN6z/cMGkcs9SNNLFrTO9WA+WIJOxmASI1sOtJwXkTZleIY/vcbDKCbRlEkkkmAZvGltbVq8NgPhOzYh2EKCNQdQNAYmJ3qfB+DoOcAgmY2IGlj3696fE8KAU5AbAwAbztE2raVOKijJS6Cbj1IaEQlmZmIgkjSCTcxe4N5rPw8OJhesQdjpv069KWEeYA5hiEwVIIvvE2IsTarBkNB6i4BIPbuahrQ12sFhMQZMkeXSpcfismGXRoy3O5MmNOl6Ky5gYJF9+g6aQKI3h5fDYTGYETuR9fpSq2mCl+nInD3FRGHfb510C+y4H4iaTezw3LD5D7V6G6MGYOaN/WKG7k6Gt4+zi9W+f7U3/4+vf5094gRbxkicsAAakzt2qeF4sCBnMnUXrAOKdbGem/eKj7wbAdf2q9Qo28XiL5liCTKkn9qifGQALmSNdZ8uvrNZeHhsVgI0zOlqPheGYpjkN9DEmlqvY6DY3HnEiSbC1xB7fsKEmLMai9j9j1FHw/Z/GO0dyDVpfZZjBbEg+VJuK9iBL4zl1AJ1ED8qJ/uim8AEXE3+v2q5h+y2GNWLepEVaTwDBBmJ+R/Oazc4BaRhNx3QnNG99dPO9MM5sMNj5AkjrfzrqsDAw00A+S/YUQuv8AaPkP0qPuS8IPsOV/2/HkRhNbSbR+lWMPwniWgDKt92FvpXSpi9LfQU7Yp7VLz/iD7Dnh7JufixB6CR+dD8R9kSuGzK2ZgJjqBrFtq6YcQamuMan7pE7nnng+LhjFAxQCjWM/hOzfPWu7Ph+BgoW93hwgLEwDoJ1M1y3tV4SMN/eJ8D7D8Lbj11+dBPtCx4U4DAk2AefwAgwRubAeVdErnUoltt9Qf2axmxMbLsS2I/fSB2vb1roW4VkXMQCc1wJi8D86yfYvDj3j+S/c/aupTHgRXNnrfhLlTEyDeLiPQ0HC4ZEnKIB6Ex5x1onvB1pncxpNYkbAsfgVYgi2s9/OqfD+Gf1HnlAMIdf8iKve/EXWPnUkxAetBWwTAQABegiTqYqZHQwaCb1ACN6YiTYAJmwMyRsT1+VZjeF4jsGZhK3WDoQREjTTpWkynUUzOaQ1KgHFcOWYGBJjMfLrsdZouBhZd9qiuP1pxxA6UqG5thHPamIpf6oG1QcA7irTIGZagYqUHY0xBNUFmIng+EL/AJ5f0q0nD4eyg0PDM23PapO3lb9a2cm/ZTthAqDRFHoKmOJjSPQVVDx1og0nz7R/LVLthq2FOOaYYzelRYAfiWYuASYkaaU4dTAJKmSJG4+fMfp+VTQaEmxTURixrURirExzbzp2j/NOeOkqSoEbdeggR3vqZ1pUP6wzYv8A26U3vvP70NXJkyLg/hMCNwbwZtOnWhDiAJM9Z3HoZ6+dFFfWXDjAai8TH82p0xAb6DqTA9aorxYi+e57Gdov+vpTPiwNexiJ3t2PalQ/rRoHGE/hOvUje/0pHFHyAJmbT1tVBeI0uBsTJsepkx9qH7/cTA2zDpfSLa0asNEaHG4XvUKEGI+KCYI/F84rh8bBKsVNipIPmK6psQbkHyY9NrfvXPeJD+q5710YG06CqN/2WxlGGV3zSfIgAfka2leR6/z8q5XwKztJgZY9Zkbi0/nW2nFECFYiVvO5A5tNuk1nlX8idbLpxY/TtRBPQbbVTfEAgAmSvdb5trc2k7axtTksCLkTdY1+KNJ0sflWND+stYeN19KkGF7/AEketVyYB5gWXKCpHXcRrsD0pjjLEmzTYag6bxHX8jRQPHQY4ig3I9L/AJVB8QRY0PExswDcpJJn6WI0A6eZqLyNv596pIhxCq3cU7PH37UCTeDMdL9Pzp1MmJjztTpE6sI5OtQV53qHvB1B+lMSf4aTQqCk060PL3mpZoG3z/kUUIkzVIPHehB+p+9N7z1pgZxPmKdWOkH0oaTIA1MDWoZpqzUL7wk1N2tcEMLde1728xQi20kgE6/X8qkcEwSNALnb+TtSKQmcWgEdf2tT3BKrfysT53v5UEYpHWCLi+mv539KL7sgSCFKnVTE5u+gAnQHftQUujM2XYhgbn8QvrB3gEelQEFtSb2B1PQefrSxjBIliZgm5nvM3pYb5YKhgQCC1iDIjewtQhjEkyV0GpFrdT62vTO0DUxbUbm0/KlkO5kCNbjyJqTWIACtE2UGCZ30LUx2JGFyADlYHXY9vMa1ByTckDy87yIkTOtRxSJJA5Seg+VPi6WkAxOkT99tb06GHXDIU3tAkw3WVgRfz0NV8fiF69eWIue+4nrUlwJE5lJmDOYRcGJMTr1queFIGYyQdgJA/wC0jtVpDJpxIMAkgHe5Pa2tZvE/E296sXA+Cbi4EDMDbTU2mCaBjyzMTYkyZk1tCFMlrhb8MxcpN4kaxO4PppWiOIJjQiRNojbod6xuHcBrqGjqYE6DpPWKuYpiIk5tAIM+d+W+1ROFsEuGxj4VlYMsFRaTA6ydAbhiAY5hQGc5ZXSQLD1779aqAEDKwCkbDW/3qSRlNyPLT977g1i4lFp8cA3136TM2/WjrYzZpg9Zm2zAne1UlBdxz2P4nEAWOtyYNvnUnH4iJgwLAbSD1v5UqBfpbm8nlExE8sxMXm1TTEsJYBDBMBgsxfzIv2vbUiqeIhEGVK2ANobvECbk3MG1QIy/CSVJgEiM3Q6kW0v1pUSXnWGjaxERp1sYFOxAI0OUwZMzrG9xVJOhOUg6kxvEAfpRCtwJJAJBgHlGx8qCWr8B8Nus+v8AP5NMrXvAneLfQVFhABJF73uexjpvTu8AWOltY7nXe1BLjQUuDPT1NDzjv/PyoS4m3lvSdwN6KICCOtTz9qr5vrTB+kUiaAwBpcdx9ppl0uRPrP6VKO1TVP8AFM0EiiNv5enzRpFxuJ+XQ96SoR/imDT1oAZEJMEE9gDPY6U3uOxB3Eaaeo/xTg9PvThv31qbQf4IPEQBebm0egioH4Y0M6g69LadaMAN6gY607Do7cKJgy5IzcsGf7YnW+tCawy5dJ8x260bISCZBCgWJExoIGpF6GTIvNhA0iKdjsliYICSIBuphp6HQiYII3oaYa22kGSRadoi9IjvTq0gy0RoDJk9ht50ylIEcIjebb/X60UYBy55WDoCdfIdfSmJHaSp0jXadINqm3Em4ACqYlB27mSZufWmCl7ZBCMrHcH4RKjSJgW7He9Dfg1PwKbXMSLbk3MXqT4YJJgAdJuL2pzxDAghzMZRFoHS1VsxqQJvDACM3KCLFib2nQbekUsFI+GFIBg766A7mpYIWeYFpnfc/eadVImCQcpnX1B70OTDb8Hwmm0wREGYXuDItGxogX4oYMggSZBPkNT/AJoiNnEvlRQNFgFmItrNus03DFIBYuNCIhucHSDtly3qSkBZBAy5i2rRIgdIix3mYp1wmyhiABMST6mBuIij4WEx/qzkBPa955RI5qBgcRBaCTM6CDlOuxA2n86AqizxGFhQMjBjHRhfobb9TFAbH0EEkEaz8iJ2NC9ywGlm00Jt0E1JkEDrvfedt9KBWxyYPMNZuOvXoaIn/HcXE7C/kRarGJlUZTnb4SIIjKY1jfsDrQVwf6hCj3gBm4M5RNyIMWoE+EuF4oocwjMBqQLNM2G4+dF90WUtmTc9PPaPTSoYmLqcq82gUmB3NwfQipYuCqZlAaZuWmI3gRMTF6Q69MAzk6i+mkfSbHa1JrReD0Oo86k5gARFusgzv50NsUBbqZmc1z9NvOmZuiWbb5R9t6mV30G3T/NDOkjYgHTvpufOpJjTqY8yY/I3oFQyr0qREbyaVKkBIvFCzd6alUMCcwKlNKlRQhs80veECxiRB70qVCACyVFxApUqoQ9hvTZgQAAJBMnrO1KlQArRGW/WT6iNKbh8HO4RYBJAvp50qVMAjY0MxYr3JWRbcCKGcUsdhuMoA9dNaVKmUhX/AH09bUZOBd8NsSCVB5jI11MyZJ9KalSEvImwx7sXJa57ATHrMUXE4ZcMAkHMwBhgCpWSJ+L+4CxFPSpmiAswOvKQIlZk9Jv0tO9pmKkvEiBy3AyjuCLSdZG1KlSJ2dWRbHIAgwb3AAtAEfv3qaYQCCS3NpoII1JjWlSplKbfkIvEfAYUOJ5r9rnvO9SELc4iy4NlUmNcwuBDaaEilSoKu2R4pkJCqMigCZkkmLzbrNtKZMdoyqWAExeNYtby6kU9KgmT6IYhYOxXM0glyTK9IE30+lQiSdZY/XWYpUqRLYsgzTEidDuPPapkAGACP59aVKmB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22" descr="data:image/jpg;base64,/9j/4AAQSkZJRgABAQAAAQABAAD/2wCEAAkGBhQSERUUExMUFBUWFxgYGBcWGBgZGBoYGxgZGBcaGRweGyYfGBkjGRgYIC8gIycpLCwsGB4xNTAqNSYrLCkBCQoKDgwOGg8PGjAkHyUsLCkpLSwsKSwpKSksLCwsLCwsLCwsLCwpLCksLCwsLCwsLCwsLCwpLCwsLCwpLCwsLP/AABEIAMcA/gMBIgACEQEDEQH/xAAcAAABBQEBAQAAAAAAAAAAAAADAAECBAUGBwj/xAA+EAACAQIEBAMGBQMEAAYDAAABAhEAIQMSMUEEIlFhBXGBBhMykaHBQrHR4fAjUvEUFWJyM3OCk8LSFiRD/8QAGQEAAwEBAQAAAAAAAAAAAAAAAAECAwQF/8QAJBEAAgIDAAIDAAIDAAAAAAAAAAECEQMSITFBBBNRImFxkfD/2gAMAwEAAhEDEQA/APcaVKlSAVKlSoAVKlSoAVKlSoAVKlSoAVKlUXcASTA70ASpUwNPQAqVKo4mIACToKAJUqw/DPavCxsVsMWIEzsQDBM7DS5j4hvatsGpjNSVxYD0qVKqAVKlUWeNew+dqAJUqVKgBUqVKgBUzUiaopxiuWQlSbix1HnuRoQNKBWcT7eNiYbrihsQYbEoSjNdtQYDwVyz0ul9a5bxT2hbLhrh4mMs4YDc7zJJMzn1sdtx0rpvbc+4EZXYtmAdmJyqxksh0RjOQLG3avOcZ7mLdAb/AFi9ebmlrNmbCv4xxA//AL48/wDmYkfnQcTxvHgf18f/AN3E/wDtVTG110/Oq2LjDpPnWatgfUdKlSr1jUVKlSoAVKlSoAVKlSoAVC4jGyqWhmgTCiWPYDc0WhcRjBFLMYAEnXT0oA53G9slUtOG4URcggyWIEyLSomImRHeubxPbHMzKqoFcqecs6jLcs27HMARAtbWsT2jxQuLiQwcFzlIF4JkA3zWOx9dSKxjxokpAtB0j+6/5/KvHlnyt1Zrqj1Pwj2wwiirmIxDM5yxWZ3YyRM22Gnauk/1QCZnhfW1+9q8M4bGmAzFS5sGMTe19MtvT6V6Z4+2XhVQoWw1VCHz2aFIuQpOYGOkzqLiunDnm4ty9EuJb8L9qlxMUozIoJfLMg2ZgAQVGWFUE5v7hFc37W+PTi8jvC6gCxCkGCJOYSN41I8+d4PxZ1xwoJVVzbc0EgMRzSD5EEhbC5oPGYnu8UKHzAkEHLNpAzAW2vfr61zZPkTlHUrU0+BwBxOLhJgjEBSA7TAUl5GINLmXGUWBAg16pwGCyoA7ZjJvbSbbDaK8u9kPDFxsQFcT3OIM5DAjmxIOWxHMVljPQ16vhLAF5tr1rs+KrV0RInSpUHieKXDXM7BR1Jj+GuxuiSeM8AmCewufSuUw/FOIfEZWgGSVwioDZfjQidYyOI/OtvivHFVM689hyrJfm+HlAJvXBeK+1uKmOWg4eJAUywZVFy+UNBuQsAwVvaDXLnyRVO/9DR6L4YB7tSGLhubMTJObm+/7VbrzH2d8fZiWxGJ92vvFykXKko5ZTYwsnX7Cuwwva7DLjDyvmMyoUsywYEqJM2ntuarFnjJfgjepUwNPXQAzGuC9oeMwsZmK4rBMPMf6KhgWAc52fNlUKZJBG8ze3d42CGEMJHSsbxlFwMBhhJhizNly66FjYiNLtNrVMlaJl4OW8U8WjhP/ANjOcTMCT7wbFSpVQbkruABMmbifL+Kx4YkC06+fzv8ApW74xxz4wJdUwyqzBUq7FuYd9DbQQCYMVzr4RicpjQmJAPSdAa87JLdmS/sBiY1vrehYjz8z/L0TGSRuYN6pYnNCsXtJGWZ+XSiCRdH1fSpUq9M0FSpUqAFSpUqAFSpiayfGvaLC4dCWcTOWARM8s2/4qwa/brSclFWwNYmqviPiGHhIWxGyLpOlzpXCcV7fYjIcIMisUP8AWIaGPwkrlspJI/6386z/AGj9pvfhUWVw1AygXNhBzE/Fe1j85rkn8uCi9RWQ9pMXBxQpRYAwlyiJuGhgTPNYE5haSdTNcVxXBHMuXRTpIHyM9IMfWtpWzRe0W0k9Y9fX75/iOKABIYq5IDZSBIHNF4MdRXmxnJzs1TNL2c4tG95LZfdqiyxOec+dmwiByO5uBDXJEjWuh8W8fPGYICkThMoviFX+EAsZhDmYgAn+7auCw8yYiEFWXEiACNTICm8gMoPlcWNdd4W+Jh4N8qTOJlMWDLysl55Q5IzEkW3U10ylS7xMRh8AWzOzzm+FZ+Ispi86cxIMbiq2MW957s2JabAA6E5Vi0m0DeuiPEquaFVPeZiOXqS0ad7adqqf6hGK5zifECQuUNIIgiZA+V64llW3Fw0p0afsLw2L7xsREvhkKykssBpFwAWMXtHQ7V6xhAwJid40rzTwT2ixMDFP9MDDxCtrkLACAKegymBYCdNh33h/jOHigZWEkA5T8QB6g3r1fiThVJmTsvk1xXth7RkM2CsCACx1kFdDuvUMO1dJ45x64eE04mRipyxqSBMCvJvFGggkyZLMykEGQphY7zIiRcXGi+XlcVrES/s6f2f8Qw1xExGxcrcylTHOoChVzWGaRvIAA0kk0Pa3geGck4WISwYBoJyokGQ5g5VHKsgQi3gmZ508TN7d+k+f4f1JobYquHZ2YBV1ECT0iL77VwLO1HSrGusP4bi4wU87KCsYoChGKGygCYKQAZEXYmZJrX4H2gRDdM5VsybZGAW8iM0SdZA6XmsX/eVLLla40ZhfKIA1t9r1BOJE/wB0EXG/UEx9vtUOcr2N1BUe0eG+M4eMqlc4zTYqRBGoJiAfWtCvNfZj2qXhwMPK5U8xgZmLkAZUUC6k5SNDrczXceEeNLjhiBlymCCRMgkHTuI6dDXsYcynFW+nO1Rb4ziPdozQTAJgansO9cj4l7X4TuyZVV1UgrjKoJBCuoGbRg2UlT/b5V1vHcSMNCxkAdBJ6V417VcfmxsdiBLsATADBVI5G6XUSRuNSKebJojOVl12w+K4ph75jgLlzHG5mxGkAAMoJAzEANsLdqyPaXD5m5WLh2uAcuWSJaY5suUWUACqWN44+ZSCAFTJlAUSk6NaDeT9dbihi49hzEjtbW5t5/UVxuaaIXkzOLBEnSq4QTyydiT/AC9XMVcxida0eC4AYqjMvwjLyG+g1GW5jfuKN1FWV5PpGlUZqVemaCppp6572l9ohgjIjp73Mog5pANxACtmJta03vUykoq2BuYvEqvxMF3uQPzqtx3jOFhCXcC02uYtcAeYryDx7x12mSbg8pYsATObKGJIEzyzaelV0xFbMRiLKoH/ABXCqAVWADnJk94NxNcMvmdqKKUWz1nwf2nw8cMJugJNssqDZgDe4g9q4v27bJjK6uc8sQ4aGlSVygL8KrBExJIN7WyPZ/jsT3OMVthBQXIbIxAsmVhzNcnlGpe9iKzPEPE8V2GYlXSRaVeAMrBu4W0W36mc8mdzhT8iapk38Qzgu1mLMFULytBlmU3Guo6xOtVk8RhsrHnzWABkEEkELuTpG0kwbULh5Rc6srz8QaJBZbwpkssQMwA27xbPhQIyh1xCrpKIDdmUkouJBDEFSNgSCBc1goW/AWX+CwkdlbEGRmCe+bFxN4EuyuQzBhBAGpO0DMfii3A8QhGQqVVcqhlLK13HOzMuYtGZcs9riq/GAnEYnK0OFbFDYxXFUIWKZWMOwKzAaB7yYEZRuYniz4uZvd4SZgtngseU4aiQoaABJVQGBOugPS6irEjn+L9nFgYhCzipiF0cLKlmJwWSFhDEQb6AGicDj8mXECFgcxIGhggReYK3uNTa1ql/qBJOIrKZIFgk4gsylYGWxG17a3rMbEzDKpHNJLSBJLQAYtJiuLJklPj4XSLfHcWAWIA5rENeb9tOtU8FsrEo4GaTDiZsYAm8W1uRrUOE8LxWhcyB8udmDAABVBJki5m0CbzSTg3GGrlzCljlcELiCJLKRqUuHAbMVIiJE3jwf9+lbhOF4l8XEOGxggqFgllmSJNsxYmIAFdn4NxxwEXERHGEuIQz4gUwYGcSATCxEhZJYiRBriuGRVAb3bjDVgCMwBiGViJGYhnVhmiLZTXW+G+0JVGw499w5xFAxnMQZDYgjLmdrwVIG/WK1xwUJW+Et2d54hhLjYYLO2ECpjmABBWZImG5QfrXmHtNw+G+IRgMXRFlVzaZQ2a8mYhT5HrNanjnjvv8bOBGGEKqNCAQGDEjcOJ8tNTWHxBVYuZgk5r6kEzeTeZkibdKn5HyISdL/YqZl4XDsUkZpkzaANx87yNOlZn+sKZs0iEBBgyQZI9CLi17VuB0dsuIziWUkiCRBEWNmaLmI17QaPF4mGxCh8PEC8rFZFgSoHYjKCB386yhXmgpoB4XhkIhtnIBJvYRZQoN1j8R1k7VH3hlUEJzEMCZgG69jAabTpRHLAj+nNzBBgKPnoLUbGUMvwqCFvBgxIMBpPTWNvSqcu2aRY3DuQbC1rzudhv2rY8O8cOEVdSqxdWsYkGxHaW+dYGDjZiLgAxJkkXsD3MdO8Va4PhkxcX/AMUYSgB8PlLKzCIDAAlIIvIi0d6SxNu1wvZezvOG4ZeIDYj8VKEZ2UOXdXaYbJYKqsRAAYk9K4fxl1V2RSzQzczRJM6x+EZQLGTY3rrvFuKbCGGyYoOM1v6Cq2GzRzhwTEEBdRmGtwIHG+IZmYuw+KWJA5SWbM3zJrpnBJJezllcnwyYmdrdqaQF/n8ipcRa3w+evlQ8PD1uNp6n9KPr/jZNAG4gr+1bHgD8rFimYwYGsX+Laew6Vj4i7D6/atDw7jAikMzLJmQOgiNROt/SlONwqIrVn0gDUpqlw6n8Vu2/r3qwIO9eu0TGb/Aprhvb7w7BwsI4oGXExCEUiQJuxLEEQIGpmOldt7vvWX4/hYWJhHAxcQYZxlKrLQT5XE7W30rLJBTi0Xs/w8Pz5mKssmCVsTePwkTci/SBqNalw3iGR0Yct7HW2w+GCI0aCZM61v8AjfsemFhh1ZQCgYBi5xHAaGxAo+FeYH/0i9c5xnhQOE8Y5VujKGGcEWlRYFbz1PnXkuGr1fDaL5Zu4XjTJw3uBZXBzBlBgk5Va/xHLEEgXAOtzktwTM5CjT0st7Dqf5NV3clpEAAmcMEjKIJygttFgNSBYUXg8QpiFYNiZG9xAm8jp186ynt7HSZoeH+zeO65sOGs5CsVLQrMCGBI5rDQb9YoPE+A8S2KVxMJXKAMTmgxKFm5VDYkKw7gXFWsPiWzAhvnYSNdxfoOtEXxQlSsH4pdZKg5b3AjKBM2tYURz/0Eo0aKeCtiqmFmw2GJgO4hzlLKx92qZ1UqS5LiTP8AT7VU4rwvicFcNyeGGK2HICZj8C/+KxEj3jM4W0wwSDFqwuI8QOdpckswJYgTMmG1k2iTO9RwuPLOq4+IxVFYLlJ5LHKLkgDMFJHaa6PuTVUYlnE4cu5LBi2YBsQGJzGxZyBEsR8UTeh8O8KRzkzK8oWDH4b/ANTrtFzeTRmxmYrcMsAbkmRAgjmO8AzEnSaAmEbnKwYgiS1gDAgBtyABmFzAmdawU40aJh8PjCCGIBN+QgTplYN5rbzM03+ofCUquMpObEWVAb+mwUMJkGGnUiTl1sAKyrHp0AtI6+mtBxQcQFTABy3Uwde48rXiiEmuIbplteJJQiEXnzqFRZUqAsAwWymA5UmGOa3NT4iEPqwkgNEi/UzuCSZAIvHQCsjpOVFfOfiZ2Ui0yADAIPKRuIvTLi80KQ7gAmwAzW1vY/yKuVv3Y1wtf7jh4lkcjESMyuAJI1uG5t9BNrgbVf8Ae1lSxynLAJAkbQSNWm9RxPBFxZOKbrAJg5r3lTeFAlct+t5qiPCmzhXclFsh0Yc08wiI1/ho0xew3aC4PGO+Lk+MMPw7KDBg7EidbTWtjeH4YITDDZFBgGOSxHSNDBkfWqHAxh5iqLLtJaJMGBarI8RAJLcsZZOZr80aGRqRNZzb5oNd8j4eS4bmXNpMzA/FcZr9/wBKgTlxTZhlCgAttALWAgzaLiJOugsNiBAz25zcyuh3uDoPnVbjOIVlZuWbdTawEbi0fWlFv8KKGEk45UMMpBYAiCAJYhNiTrN/Krnh7kDNkUKCCoO8wDbUaa/lVJ+HzYiMt2kiAZLKVJi2mgN9a1MpMETMxmMkWsRI0G09j0rScqSryIueJeJMXzMPwmbWkDJImcxi0zJqmeH94TLwIJOpm9wDoCNqtKoiG5iCYAaIO40+vpvVdcIqcwMCLTLG3eCBewrFTp37HXOFTjfDcgLMw5bCJutr9td+lZWJjR5bWv8AzvW/g8UXMFRc9YJ7X2rKTw5mxAGVRMmGbQDUHpYaGNq68WRu9/RlOJX4JRiMBIHnNzsJ2q8/s+dS6gffff8Ak1T8V4L3eKQiwsytz0vBnrNWfD+OmWxHJOgBMHzsZi29TNyaU4PhlSTpntmD47hHDz4jBwwnUKIkgTe3lJ9b1dPjuGiZoULY2jfTTWvEOC453RFNoM66AwN+kbdav8X4iciKGYreJMAx9BrvXp5M6xrxbIWOUnx0etL7U4bEhXWwYk7AKQCSdBcjXWuG9q/aJ8ViobMgYFYLZSOXLKmwg2B/5Guew+MKuBN2j8UGJ3PQ6+lJ/DcRyYIJhrlwsx8Vyfp2rhy/JlljolRaxau27IP4viHDILsRuCdYBygzeBLCxi5Opqu/Dqt1JgzYgTHkNJ+wqtiIyfEbnqNJGnf51awLKcywLaSBtJ0rjk2vJaBcNw18ytD4ZLCdCAAQDMW10k9hqbXEuXfPALbgXEkC0xeCAP8ANFwcUKGCgRIUg62M21Oh/KhcRj6kmB3gf4P3ollbWtDp/pLhhAOblkjTe1xGwm3mNLUz8Tmt0EG0E+caVW4R899OkkAn062Fqt4kgEiQQASCbedZPjDz5K3FYIiwIJsFsIO83mO9ZjuRERrptP3q8viDJ8YyqTYlRBGjQDYie9ZIuZ6HXSJtboenaK6McX7JovrjErYnUCxvtcDpp8qJxfFECFvAgQbXnUHWL69KoKk3nS4iRfS/W1FPFrlgg3jykfkKeqsqybcZJKqWAMSpNpsDefPrU14nkzZbyQATJgfzymaohyWJmCJAt1AIPYCtTwplVCDhjELNLNmyhI/tGrMYvVSSSsLK2Jc73uDpaf0ijYCDMARYeZkzervEcUIBi4XICsWEzGuv1qvgku0KhARSzdTE3uYU/nWUZWuBYXEeSVhuWCSTMLveSQZihcXjtl5ChMWJiBPQGJO8VPD48ZQHyGFzKdwr2IkRm6kdqfBfDZguGAchbKyzEx3g+WvlU+HbQ/RS4xHKZuc5bzaYGpibgW+HqKq4CsUAMlSxaSCNf/jNamLyqBYliQsCwJsZERfr3qpxWUgTiMCsgKsZR1DQdJ22rWEuUTZUxiesjZTET228hVjhlViLlcqk8wmSBeLieova9UeKOJlAVA14j8yTsP1rX8P4Z0wcxQZhp/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+ZrnlBFiII1Bq1xvHZlaQqnVYMT5X1jasocRJlpJ7mbbV24Yyd7HNNo9FGAvD4ykYWBxOCWsSozFT1UWGuuxECBAF72k4VM+ZMEYSth2w3w2XKZu40VjpvF97UXivbPDxMNlZ0zEhlOclUmZEEnMottpIgGsDj/EsMquXGDMFliYMH/isbDfeNq3ztyj4CPDP4hArAKSx6mFHQiL69ZoqeJRdlIAgHKZJufnAJqiQCGJbQ7QTB3joaZccRmDSQTaIAXc3tMbXP515+rfo0v9LPFsMRWctOymDMiYHn2qa8CvuhzHM0EyxXlMEKOhDa9algFRzFecg37fhmPnQ8XOeY3I+tyBAEEmKyuuIXkZsIKuTDzR3I1tvtfrVXicVwIYQbkmIEDvG/2oZxCpMMBI0ifTWxjrVbH4vEFgGI7GABvMiD5VrDG2Fmn4RiE8+ZGBBWykXmZUlRfqB0p+K41p1F1m23YxsY+tVuC4YDDPNzEltLC1wvT9ZqAO8gi/xHNHy2FKWNOTFsEHFlwQYg3i9pm0mCYrO40uWZVFjoSCCI0gze3SR3qyqyRuDvGsULGxcplu4ufoPStYVF+BORA48KLENpHl60PDxSGkz2EyI79D2qZxgRv+n7fvUE4kBwpYrO/n23q1/gLLRwyDpE6Dr28q3QcmHMKFJicpEGCJA7d6HwGIzKoYEZpGeNBreNNNtLTerHFYG2wF7nmOx7a36muXI/TBFdmfGaS+gyTAEgddp70Rsbl93YqQQxnLciCL6sRO833qj71lQrpBFhZYIsI3O96JgFfhLDKLmLm+vntInc0qG0U+N8OCgsmYZTYCCbdNIMTVPg+NKYf9TMbEMMtoMWGgmBNbuFhK8qIykkzaSI+IjoajgeGkrkxhhgDW5GUgwoBIhtrGtVkWtSEZeFiFhtylSCIkiLxuu003E42XM0EyZIUAXnTsQL1tYngaBC5xAGOXJ0IvfqwIGtZXHcOFtMqwgGCJM2m1zVRnBukNoH4bjFsZT73FuYiQGido5R39TfSt7GxsNHCLiZtQYMhQcpBJiO0d6w8bCMwbNq0wCPLoO/er3C4hOG55m2UEAgCNb9Ta24NTkSl0cXXC7xWFmRXK5pYkkMQqkazbMQRmjQXN6AnDhTyj3YxBmCtDZRMTYkgEEWNQ4viUK+7AdJBEkmFmZkajrfvQSyZjh52NhZQAAIJJJEybAXO9TFOqL4GK4ZISUzKCpMfh7kAgULjuHgGAZP8AZzAgxBEa26a1BeJYtDPIyi4tFuWY0ItJk1V8TQouIYJO/u9BcdNB0NOKey6JhOG4zIoVmhhAAIKkTYSOs+lqL4h4yvusRC5cMQrZGEwb72IkXn6VzPDeL4gfMzM4gAhrgrsP0oXHYytiSgyqQOXodxFdS+KtrZDy8J45AY5WLKNCRB+V4NCzUNDBk3qS4s6/SuyjnZ3H+jwrcijzsdPkDPSn4fhsMScgMEQBlmOWfv8AI1DGxRAsO4Ovwjf/ALdLVT9+VEwekEG+hFBpdGpg4KMozRYmwgQADbQnUgX6VHhsXDFsoADWI1AuPPWCT17VQTiAVEKPqI1H3/Sp4WIA8iCDMwO7fqKzWOH4NSNDicGc2QqbE5jJAi09ZsT8xWdxZ5iwYidCZkwIPkJ61PG8Ry6QJ2iLc3Xz/k1WxeK96ZJggQAYNpt6VzywRv8AiG4641xCAnYEzYSdPQ2oWMuYhiMqgDKADBN4nYdbb1NMOSZmABYHe03+dBxSQoUnQ/KxE1H1yj0LNDw7ih7s4eUkm8gZjrvcE1HxPgIdsu4mNRGgiNI+1ZvDsUYHUEfUGZHa1F4nxAM0k3iNfoQfX51trcfHQBYgbcBdtQQDuOtpvIFDxmcG4N73uKK/EFmmQTIgffoTUcZBG5ERbp/PlU6d4hNWRwzewB6b/TeqeN4cXxIdwgAtMMe8CxnzoPGo0cpAhjoYJmqmDx7L5lszE6mwsfr862hjaVoKO7w+IRVVAZy7mQSIM72J3igY3FKxOUABcp1MdYHTSsTC8QzcwP79j5UQces2IgxuPnes54t+tFmlicYHgSwEk5TBEX0m4PlrNH4d1ABkKsRDcw66CL7eZrKxVDEqlshlm79IG5v8qniYZ5QJPMRAj4iAf33rncPSBM1OFxlM2ut50K3M2mCP0pk4oZio5Te4jTUmOp+lU8RsWMq5YUS1rkDfzH8FNhoWmELWEnTNtvUKCXWOzQYrZrswIkA5ptaPTpUsbxFgl8uTMCRfMCAYO9gN6z/cMGkcs9SNNLFrTO9WA+WIJOxmASI1sOtJwXkTZleIY/vcbDKCbRlEkkkmAZvGltbVq8NgPhOzYh2EKCNQdQNAYmJ3qfB+DoOcAgmY2IGlj3696fE8KAU5AbAwAbztE2raVOKijJS6Cbj1IaEQlmZmIgkjSCTcxe4N5rPw8OJhesQdjpv069KWEeYA5hiEwVIIvvE2IsTarBkNB6i4BIPbuahrQ12sFhMQZMkeXSpcfismGXRoy3O5MmNOl6Ky5gYJF9+g6aQKI3h5fDYTGYETuR9fpSq2mCl+nInD3FRGHfb510C+y4H4iaTezw3LD5D7V6G6MGYOaN/WKG7k6Gt4+zi9W+f7U3/4+vf5094gRbxkicsAAakzt2qeF4sCBnMnUXrAOKdbGem/eKj7wbAdf2q9Qo28XiL5liCTKkn9qifGQALmSNdZ8uvrNZeHhsVgI0zOlqPheGYpjkN9DEmlqvY6DY3HnEiSbC1xB7fsKEmLMai9j9j1FHw/Z/GO0dyDVpfZZjBbEg+VJuK9iBL4zl1AJ1ED8qJ/uim8AEXE3+v2q5h+y2GNWLepEVaTwDBBmJ+R/Oazc4BaRhNx3QnNG99dPO9MM5sMNj5AkjrfzrqsDAw00A+S/YUQuv8AaPkP0qPuS8IPsOV/2/HkRhNbSbR+lWMPwniWgDKt92FvpXSpi9LfQU7Yp7VLz/iD7Dnh7JufixB6CR+dD8R9kSuGzK2ZgJjqBrFtq6YcQamuMan7pE7nnng+LhjFAxQCjWM/hOzfPWu7Ph+BgoW93hwgLEwDoJ1M1y3tV4SMN/eJ8D7D8Lbj11+dBPtCx4U4DAk2AefwAgwRubAeVdErnUoltt9Qf2axmxMbLsS2I/fSB2vb1roW4VkXMQCc1wJi8D86yfYvDj3j+S/c/aupTHgRXNnrfhLlTEyDeLiPQ0HC4ZEnKIB6Ex5x1onvB1pncxpNYkbAsfgVYgi2s9/OqfD+Gf1HnlAMIdf8iKve/EXWPnUkxAetBWwTAQABegiTqYqZHQwaCb1ACN6YiTYAJmwMyRsT1+VZjeF4jsGZhK3WDoQREjTTpWkynUUzOaQ1KgHFcOWYGBJjMfLrsdZouBhZd9qiuP1pxxA6UqG5thHPamIpf6oG1QcA7irTIGZagYqUHY0xBNUFmIng+EL/AJ5f0q0nD4eyg0PDM23PapO3lb9a2cm/ZTthAqDRFHoKmOJjSPQVVDx1og0nz7R/LVLthq2FOOaYYzelRYAfiWYuASYkaaU4dTAJKmSJG4+fMfp+VTQaEmxTURixrURirExzbzp2j/NOeOkqSoEbdeggR3vqZ1pUP6wzYv8A26U3vvP70NXJkyLg/hMCNwbwZtOnWhDiAJM9Z3HoZ6+dFFfWXDjAai8TH82p0xAb6DqTA9aorxYi+e57Gdov+vpTPiwNexiJ3t2PalQ/rRoHGE/hOvUje/0pHFHyAJmbT1tVBeI0uBsTJsepkx9qH7/cTA2zDpfSLa0asNEaHG4XvUKEGI+KCYI/F84rh8bBKsVNipIPmK6psQbkHyY9NrfvXPeJD+q5710YG06CqN/2WxlGGV3zSfIgAfka2leR6/z8q5XwKztJgZY9Zkbi0/nW2nFECFYiVvO5A5tNuk1nlX8idbLpxY/TtRBPQbbVTfEAgAmSvdb5trc2k7axtTksCLkTdY1+KNJ0sflWND+stYeN19KkGF7/AEketVyYB5gWXKCpHXcRrsD0pjjLEmzTYag6bxHX8jRQPHQY4ig3I9L/AJVB8QRY0PExswDcpJJn6WI0A6eZqLyNv596pIhxCq3cU7PH37UCTeDMdL9Pzp1MmJjztTpE6sI5OtQV53qHvB1B+lMSf4aTQqCk060PL3mpZoG3z/kUUIkzVIPHehB+p+9N7z1pgZxPmKdWOkH0oaTIA1MDWoZpqzUL7wk1N2tcEMLde1728xQi20kgE6/X8qkcEwSNALnb+TtSKQmcWgEdf2tT3BKrfysT53v5UEYpHWCLi+mv539KL7sgSCFKnVTE5u+gAnQHftQUujM2XYhgbn8QvrB3gEelQEFtSb2B1PQefrSxjBIliZgm5nvM3pYb5YKhgQCC1iDIjewtQhjEkyV0GpFrdT62vTO0DUxbUbm0/KlkO5kCNbjyJqTWIACtE2UGCZ30LUx2JGFyADlYHXY9vMa1ByTckDy87yIkTOtRxSJJA5Seg+VPi6WkAxOkT99tb06GHXDIU3tAkw3WVgRfz0NV8fiF69eWIue+4nrUlwJE5lJmDOYRcGJMTr1queFIGYyQdgJA/wC0jtVpDJpxIMAkgHe5Pa2tZvE/E296sXA+Cbi4EDMDbTU2mCaBjyzMTYkyZk1tCFMlrhb8MxcpN4kaxO4PppWiOIJjQiRNojbod6xuHcBrqGjqYE6DpPWKuYpiIk5tAIM+d+W+1ROFsEuGxj4VlYMsFRaTA6ydAbhiAY5hQGc5ZXSQLD1779aqAEDKwCkbDW/3qSRlNyPLT977g1i4lFp8cA3136TM2/WjrYzZpg9Zm2zAne1UlBdxz2P4nEAWOtyYNvnUnH4iJgwLAbSD1v5UqBfpbm8nlExE8sxMXm1TTEsJYBDBMBgsxfzIv2vbUiqeIhEGVK2ANobvECbk3MG1QIy/CSVJgEiM3Q6kW0v1pUSXnWGjaxERp1sYFOxAI0OUwZMzrG9xVJOhOUg6kxvEAfpRCtwJJAJBgHlGx8qCWr8B8Nus+v8AP5NMrXvAneLfQVFhABJF73uexjpvTu8AWOltY7nXe1BLjQUuDPT1NDzjv/PyoS4m3lvSdwN6KICCOtTz9qr5vrTB+kUiaAwBpcdx9ppl0uRPrP6VKO1TVP8AFM0EiiNv5enzRpFxuJ+XQ96SoR/imDT1oAZEJMEE9gDPY6U3uOxB3Eaaeo/xTg9PvThv31qbQf4IPEQBebm0egioH4Y0M6g69LadaMAN6gY607Do7cKJgy5IzcsGf7YnW+tCawy5dJ8x260bISCZBCgWJExoIGpF6GTIvNhA0iKdjsliYICSIBuphp6HQiYII3oaYa22kGSRadoi9IjvTq0gy0RoDJk9ht50ylIEcIjebb/X60UYBy55WDoCdfIdfSmJHaSp0jXadINqm3Em4ACqYlB27mSZufWmCl7ZBCMrHcH4RKjSJgW7He9Dfg1PwKbXMSLbk3MXqT4YJJgAdJuL2pzxDAghzMZRFoHS1VsxqQJvDACM3KCLFib2nQbekUsFI+GFIBg766A7mpYIWeYFpnfc/eadVImCQcpnX1B70OTDb8Hwmm0wREGYXuDItGxogX4oYMggSZBPkNT/AJoiNnEvlRQNFgFmItrNus03DFIBYuNCIhucHSDtly3qSkBZBAy5i2rRIgdIix3mYp1wmyhiABMST6mBuIij4WEx/qzkBPa955RI5qBgcRBaCTM6CDlOuxA2n86AqizxGFhQMjBjHRhfobb9TFAbH0EEkEaz8iJ2NC9ywGlm00Jt0E1JkEDrvfedt9KBWxyYPMNZuOvXoaIn/HcXE7C/kRarGJlUZTnb4SIIjKY1jfsDrQVwf6hCj3gBm4M5RNyIMWoE+EuF4oocwjMBqQLNM2G4+dF90WUtmTc9PPaPTSoYmLqcq82gUmB3NwfQipYuCqZlAaZuWmI3gRMTF6Q69MAzk6i+mkfSbHa1JrReD0Oo86k5gARFusgzv50NsUBbqZmc1z9NvOmZuiWbb5R9t6mV30G3T/NDOkjYgHTvpufOpJjTqY8yY/I3oFQyr0qREbyaVKkBIvFCzd6alUMCcwKlNKlRQhs80veECxiRB70qVCACyVFxApUqoQ9hvTZgQAAJBMnrO1KlQArRGW/WT6iNKbh8HO4RYBJAvp50qVMAjY0MxYr3JWRbcCKGcUsdhuMoA9dNaVKmUhX/AH09bUZOBd8NsSCVB5jI11MyZJ9KalSEvImwx7sXJa57ATHrMUXE4ZcMAkHMwBhgCpWSJ+L+4CxFPSpmiAswOvKQIlZk9Jv0tO9pmKkvEiBy3AyjuCLSdZG1KlSJ2dWRbHIAgwb3AAtAEfv3qaYQCCS3NpoII1JjWlSplKbfkIvEfAYUOJ5r9rnvO9SELc4iy4NlUmNcwuBDaaEilSoKu2R4pkJCqMigCZkkmLzbrNtKZMdoyqWAExeNYtby6kU9KgmT6IYhYOxXM0glyTK9IE30+lQiSdZY/XWYpUqRLYsgzTEidDuPPapkAGACP59aVKmB/9k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25527" name="Picture 23" descr="C:\Users\ang\Desktop\treesAndGrer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110" y="2344493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5528" name="Picture 24" descr="C:\Users\ang\Desktop\imgres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00" y="1260378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5529" name="Picture 25" descr="C:\Users\ang\Desktop\imgres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42" y="3425605"/>
            <a:ext cx="1234128" cy="821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264468" y="5387655"/>
            <a:ext cx="1843732" cy="1234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6166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hard?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254" y="1816959"/>
            <a:ext cx="3098661" cy="180503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 bwMode="auto">
          <a:xfrm>
            <a:off x="3943960" y="2124200"/>
            <a:ext cx="268835" cy="26883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38005" y="1431940"/>
            <a:ext cx="15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see this: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4" descr="StanleyTinyS_Numb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1015" y="3928265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468390" y="3020215"/>
            <a:ext cx="109537" cy="112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9725" y="3008235"/>
            <a:ext cx="5324475" cy="2609850"/>
            <a:chOff x="2286" y="1392"/>
            <a:chExt cx="3354" cy="1644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672" y="1773"/>
              <a:ext cx="1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But the camera sees this:</a:t>
              </a: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2364" y="1398"/>
              <a:ext cx="3276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>
              <a:off x="2292" y="1392"/>
              <a:ext cx="456" cy="5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286" y="1470"/>
              <a:ext cx="498" cy="15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728662" y="4267200"/>
            <a:ext cx="2325688" cy="1943100"/>
            <a:chOff x="728662" y="4267200"/>
            <a:chExt cx="2325688" cy="19431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129382" y="52379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28662" y="61341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5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6" name="Group 7"/>
          <p:cNvGrpSpPr/>
          <p:nvPr/>
        </p:nvGrpSpPr>
        <p:grpSpPr>
          <a:xfrm>
            <a:off x="2598066" y="5365316"/>
            <a:ext cx="993399" cy="373487"/>
            <a:chOff x="2598066" y="5365316"/>
            <a:chExt cx="993399" cy="373487"/>
          </a:xfrm>
        </p:grpSpPr>
        <p:sp>
          <p:nvSpPr>
            <p:cNvPr id="48" name="Plus 47"/>
            <p:cNvSpPr>
              <a:spLocks/>
            </p:cNvSpPr>
            <p:nvPr/>
          </p:nvSpPr>
          <p:spPr>
            <a:xfrm>
              <a:off x="2598066" y="542606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5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0066" y="5365316"/>
              <a:ext cx="741399" cy="3734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1269170" y="4107493"/>
            <a:ext cx="1093030" cy="582807"/>
            <a:chOff x="1269170" y="4107493"/>
            <a:chExt cx="1093030" cy="582807"/>
          </a:xfrm>
        </p:grpSpPr>
        <p:pic>
          <p:nvPicPr>
            <p:cNvPr id="37" name="Picture 8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2100" y="4107493"/>
              <a:ext cx="800100" cy="4660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2" name="Plus 61"/>
            <p:cNvSpPr>
              <a:spLocks/>
            </p:cNvSpPr>
            <p:nvPr/>
          </p:nvSpPr>
          <p:spPr>
            <a:xfrm>
              <a:off x="1269170" y="44383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1249950" y="5210412"/>
            <a:ext cx="884106" cy="408164"/>
            <a:chOff x="1249950" y="5210412"/>
            <a:chExt cx="884106" cy="408164"/>
          </a:xfrm>
        </p:grpSpPr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55621" y="5210412"/>
              <a:ext cx="678435" cy="4081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4" name="Minus 63"/>
            <p:cNvSpPr/>
            <p:nvPr/>
          </p:nvSpPr>
          <p:spPr>
            <a:xfrm>
              <a:off x="1249950" y="53117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92326" y="4573568"/>
            <a:ext cx="909073" cy="549142"/>
            <a:chOff x="2392326" y="4573568"/>
            <a:chExt cx="909073" cy="549142"/>
          </a:xfrm>
        </p:grpSpPr>
        <p:pic>
          <p:nvPicPr>
            <p:cNvPr id="65" name="Picture 23" descr="C:\Users\ang\Desktop\treesAndGrer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7" y="4573568"/>
              <a:ext cx="701072" cy="54914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Minus 65"/>
            <p:cNvSpPr/>
            <p:nvPr/>
          </p:nvSpPr>
          <p:spPr>
            <a:xfrm>
              <a:off x="2392326" y="4733839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632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0770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2114550" y="1828800"/>
            <a:ext cx="5010658" cy="829527"/>
            <a:chOff x="2114550" y="1828800"/>
            <a:chExt cx="5010658" cy="829527"/>
          </a:xfrm>
        </p:grpSpPr>
        <p:cxnSp>
          <p:nvCxnSpPr>
            <p:cNvPr id="43" name="Straight Arrow Connector 42"/>
            <p:cNvCxnSpPr/>
            <p:nvPr/>
          </p:nvCxnSpPr>
          <p:spPr>
            <a:xfrm rot="10800000" flipV="1">
              <a:off x="2114550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4" name="Straight Arrow Connector 43"/>
            <p:cNvCxnSpPr/>
            <p:nvPr/>
          </p:nvCxnSpPr>
          <p:spPr>
            <a:xfrm rot="10800000" flipV="1">
              <a:off x="5829808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3562350" y="1828800"/>
              <a:ext cx="2057398" cy="829527"/>
            </a:xfrm>
            <a:prstGeom prst="roundRect">
              <a:avLst>
                <a:gd name="adj" fmla="val 17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1597" tIns="40798" rIns="81597" bIns="40798" anchor="ctr" anchorCtr="1"/>
            <a:lstStyle/>
            <a:p>
              <a:pPr marL="0" marR="0" lvl="0" indent="0" algn="ctr" defTabSz="407303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656292" algn="l"/>
                  <a:tab pos="1312581" algn="l"/>
                </a:tabLst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Feature representation</a:t>
              </a:r>
            </a:p>
          </p:txBody>
        </p:sp>
      </p:grpSp>
      <p:grpSp>
        <p:nvGrpSpPr>
          <p:cNvPr id="5" name="Group 82"/>
          <p:cNvGrpSpPr/>
          <p:nvPr/>
        </p:nvGrpSpPr>
        <p:grpSpPr>
          <a:xfrm>
            <a:off x="1189518" y="1431940"/>
            <a:ext cx="1730736" cy="1289996"/>
            <a:chOff x="1284767" y="1431938"/>
            <a:chExt cx="1730735" cy="1289996"/>
          </a:xfrm>
        </p:grpSpPr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89499" y="1431938"/>
              <a:ext cx="1326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1350" y="2763875"/>
            <a:ext cx="3009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E.g., Does it have Handlebars?  Wheels?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48075" y="4273910"/>
            <a:ext cx="2697943" cy="2299353"/>
            <a:chOff x="5127348" y="4253826"/>
            <a:chExt cx="2697943" cy="2299353"/>
          </a:xfrm>
        </p:grpSpPr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4641559" y="5224582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>
            <a:xfrm>
              <a:off x="5499603" y="6120726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9" name="Text Box 572"/>
            <p:cNvSpPr txBox="1">
              <a:spLocks noChangeArrowheads="1"/>
            </p:cNvSpPr>
            <p:nvPr/>
          </p:nvSpPr>
          <p:spPr bwMode="auto">
            <a:xfrm>
              <a:off x="6079515" y="6153090"/>
              <a:ext cx="1497483" cy="4000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Text Box 572"/>
            <p:cNvSpPr txBox="1">
              <a:spLocks noChangeArrowheads="1"/>
            </p:cNvSpPr>
            <p:nvPr/>
          </p:nvSpPr>
          <p:spPr bwMode="auto">
            <a:xfrm>
              <a:off x="5127348" y="4674539"/>
              <a:ext cx="492400" cy="94831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vert="vert270"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Plus 70"/>
            <p:cNvSpPr>
              <a:spLocks/>
            </p:cNvSpPr>
            <p:nvPr/>
          </p:nvSpPr>
          <p:spPr>
            <a:xfrm>
              <a:off x="7490780" y="508041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2" name="Plus 71"/>
            <p:cNvSpPr>
              <a:spLocks/>
            </p:cNvSpPr>
            <p:nvPr/>
          </p:nvSpPr>
          <p:spPr>
            <a:xfrm>
              <a:off x="6586738" y="433063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3" name="Minus 72"/>
            <p:cNvSpPr/>
            <p:nvPr/>
          </p:nvSpPr>
          <p:spPr>
            <a:xfrm>
              <a:off x="6020891" y="52983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Minus 73"/>
            <p:cNvSpPr/>
            <p:nvPr/>
          </p:nvSpPr>
          <p:spPr>
            <a:xfrm>
              <a:off x="6663548" y="5521191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Plus 74"/>
            <p:cNvSpPr>
              <a:spLocks/>
            </p:cNvSpPr>
            <p:nvPr/>
          </p:nvSpPr>
          <p:spPr>
            <a:xfrm>
              <a:off x="7260350" y="481158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6" name="Plus 75"/>
            <p:cNvSpPr>
              <a:spLocks/>
            </p:cNvSpPr>
            <p:nvPr/>
          </p:nvSpPr>
          <p:spPr>
            <a:xfrm>
              <a:off x="7337160" y="446593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Plus 76"/>
            <p:cNvSpPr>
              <a:spLocks/>
            </p:cNvSpPr>
            <p:nvPr/>
          </p:nvSpPr>
          <p:spPr>
            <a:xfrm>
              <a:off x="6701953" y="4676281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8" name="Plus 77"/>
            <p:cNvSpPr>
              <a:spLocks/>
            </p:cNvSpPr>
            <p:nvPr/>
          </p:nvSpPr>
          <p:spPr>
            <a:xfrm>
              <a:off x="7009193" y="494511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9" name="Minus 78"/>
            <p:cNvSpPr/>
            <p:nvPr/>
          </p:nvSpPr>
          <p:spPr>
            <a:xfrm>
              <a:off x="6216292" y="56546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Minus 79"/>
            <p:cNvSpPr/>
            <p:nvPr/>
          </p:nvSpPr>
          <p:spPr>
            <a:xfrm>
              <a:off x="6492250" y="58869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Minus 80"/>
            <p:cNvSpPr/>
            <p:nvPr/>
          </p:nvSpPr>
          <p:spPr>
            <a:xfrm>
              <a:off x="6300225" y="5234035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Minus 81"/>
            <p:cNvSpPr/>
            <p:nvPr/>
          </p:nvSpPr>
          <p:spPr>
            <a:xfrm>
              <a:off x="5762555" y="51188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Minus 82"/>
            <p:cNvSpPr/>
            <p:nvPr/>
          </p:nvSpPr>
          <p:spPr>
            <a:xfrm>
              <a:off x="6649541" y="57555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9295815" y="3966670"/>
            <a:ext cx="2452037" cy="2085934"/>
          </a:xfrm>
          <a:prstGeom prst="line">
            <a:avLst/>
          </a:prstGeom>
          <a:noFill/>
          <a:ln w="3810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0" name="Text Box 572"/>
          <p:cNvSpPr txBox="1">
            <a:spLocks noChangeArrowheads="1"/>
          </p:cNvSpPr>
          <p:nvPr/>
        </p:nvSpPr>
        <p:spPr bwMode="auto">
          <a:xfrm>
            <a:off x="6114814" y="3736240"/>
            <a:ext cx="1095130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Features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899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932675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Neural Networks had previously died out at ICML and NIPS.</a:t>
            </a:r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But they are now making a comeback. </a:t>
            </a:r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  <a:p>
            <a:pPr>
              <a:spcBef>
                <a:spcPts val="0"/>
              </a:spcBef>
              <a:buNone/>
            </a:pPr>
            <a:endParaRPr lang="en-US" sz="2000" b="0" dirty="0" smtClean="0"/>
          </a:p>
        </p:txBody>
      </p:sp>
      <p:pic>
        <p:nvPicPr>
          <p:cNvPr id="5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220" y="4427530"/>
            <a:ext cx="1903005" cy="1897521"/>
          </a:xfrm>
          <a:prstGeom prst="rect">
            <a:avLst/>
          </a:prstGeom>
          <a:noFill/>
        </p:spPr>
      </p:pic>
      <p:graphicFrame>
        <p:nvGraphicFramePr>
          <p:cNvPr id="6" name="Chart 5"/>
          <p:cNvGraphicFramePr/>
          <p:nvPr/>
        </p:nvGraphicFramePr>
        <p:xfrm>
          <a:off x="1806840" y="2238445"/>
          <a:ext cx="5530320" cy="3725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 of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1292757" y="3811902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246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classification</a:t>
            </a:r>
            <a:endParaRPr lang="en-US" dirty="0"/>
          </a:p>
        </p:txBody>
      </p:sp>
      <p:pic>
        <p:nvPicPr>
          <p:cNvPr id="96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97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rot="10800000" flipV="1">
            <a:off x="2114550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rot="10800000" flipV="1">
            <a:off x="5829808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1" name="Text Box 572"/>
          <p:cNvSpPr txBox="1">
            <a:spLocks noChangeArrowheads="1"/>
          </p:cNvSpPr>
          <p:nvPr/>
        </p:nvSpPr>
        <p:spPr bwMode="auto">
          <a:xfrm>
            <a:off x="2382915" y="3505810"/>
            <a:ext cx="221191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Feature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 flipH="1" flipV="1">
            <a:off x="1597357" y="5299193"/>
            <a:ext cx="1943101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>
          <a:xfrm>
            <a:off x="2455401" y="6195337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16" name="Minus 115"/>
          <p:cNvSpPr/>
          <p:nvPr/>
        </p:nvSpPr>
        <p:spPr>
          <a:xfrm>
            <a:off x="3611875" y="54260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Minus 116"/>
          <p:cNvSpPr/>
          <p:nvPr/>
        </p:nvSpPr>
        <p:spPr>
          <a:xfrm>
            <a:off x="3560301" y="58524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Minus 117"/>
          <p:cNvSpPr/>
          <p:nvPr/>
        </p:nvSpPr>
        <p:spPr>
          <a:xfrm>
            <a:off x="3035800" y="500360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Minus 118"/>
          <p:cNvSpPr/>
          <p:nvPr/>
        </p:nvSpPr>
        <p:spPr>
          <a:xfrm>
            <a:off x="2836401" y="55095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>
            <a:off x="2760201" y="4137936"/>
            <a:ext cx="2247900" cy="18669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21" name="Plus 120"/>
          <p:cNvSpPr>
            <a:spLocks/>
          </p:cNvSpPr>
          <p:nvPr/>
        </p:nvSpPr>
        <p:spPr>
          <a:xfrm>
            <a:off x="3919115" y="465796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2" name="Plus 121"/>
          <p:cNvSpPr>
            <a:spLocks/>
          </p:cNvSpPr>
          <p:nvPr/>
        </p:nvSpPr>
        <p:spPr>
          <a:xfrm>
            <a:off x="3688685" y="419710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3" name="Plus 122"/>
          <p:cNvSpPr>
            <a:spLocks/>
          </p:cNvSpPr>
          <p:nvPr/>
        </p:nvSpPr>
        <p:spPr>
          <a:xfrm>
            <a:off x="4226355" y="496520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4" name="Plus 123"/>
          <p:cNvSpPr>
            <a:spLocks/>
          </p:cNvSpPr>
          <p:nvPr/>
        </p:nvSpPr>
        <p:spPr>
          <a:xfrm>
            <a:off x="3343040" y="4542745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grpSp>
        <p:nvGrpSpPr>
          <p:cNvPr id="3" name="Group 50"/>
          <p:cNvGrpSpPr/>
          <p:nvPr/>
        </p:nvGrpSpPr>
        <p:grpSpPr>
          <a:xfrm>
            <a:off x="5551645" y="3390595"/>
            <a:ext cx="2438400" cy="838200"/>
            <a:chOff x="2743200" y="2785240"/>
            <a:chExt cx="2438400" cy="838200"/>
          </a:xfrm>
        </p:grpSpPr>
        <p:sp>
          <p:nvSpPr>
            <p:cNvPr id="126" name="Plus 125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7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Minus 127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31" name="AutoShape 6"/>
          <p:cNvSpPr>
            <a:spLocks noChangeArrowheads="1"/>
          </p:cNvSpPr>
          <p:nvPr/>
        </p:nvSpPr>
        <p:spPr bwMode="auto">
          <a:xfrm>
            <a:off x="3562350" y="1828800"/>
            <a:ext cx="2057398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Feature representation</a:t>
            </a:r>
          </a:p>
        </p:txBody>
      </p:sp>
      <p:sp>
        <p:nvSpPr>
          <p:cNvPr id="132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135" name="Text Box 572"/>
          <p:cNvSpPr txBox="1">
            <a:spLocks noChangeArrowheads="1"/>
          </p:cNvSpPr>
          <p:nvPr/>
        </p:nvSpPr>
        <p:spPr bwMode="auto">
          <a:xfrm>
            <a:off x="3266230" y="6232565"/>
            <a:ext cx="1032613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“wheel”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6" name="Text Box 572"/>
          <p:cNvSpPr txBox="1">
            <a:spLocks noChangeArrowheads="1"/>
          </p:cNvSpPr>
          <p:nvPr/>
        </p:nvSpPr>
        <p:spPr bwMode="auto">
          <a:xfrm>
            <a:off x="1806840" y="4484237"/>
            <a:ext cx="492400" cy="153180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“handlebars”</a:t>
            </a:r>
          </a:p>
        </p:txBody>
      </p:sp>
      <p:grpSp>
        <p:nvGrpSpPr>
          <p:cNvPr id="4" name="Group 82"/>
          <p:cNvGrpSpPr/>
          <p:nvPr/>
        </p:nvGrpSpPr>
        <p:grpSpPr>
          <a:xfrm>
            <a:off x="1189518" y="1431940"/>
            <a:ext cx="1730736" cy="1289996"/>
            <a:chOff x="1284767" y="1431938"/>
            <a:chExt cx="1730735" cy="1289996"/>
          </a:xfrm>
        </p:grpSpPr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9" name="Rectangle 138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689499" y="1431938"/>
              <a:ext cx="1326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77312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35" grpId="0"/>
      <p:bldP spid="1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5283" name="Picture 3" descr="C:\Users\ang\Desktop\fatgabor1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3483" y="4129815"/>
            <a:ext cx="319133" cy="320040"/>
          </a:xfrm>
          <a:prstGeom prst="rect">
            <a:avLst/>
          </a:prstGeom>
          <a:noFill/>
        </p:spPr>
      </p:pic>
      <p:pic>
        <p:nvPicPr>
          <p:cNvPr id="114" name="Picture 113" descr="diag1.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8583" y="3705517"/>
            <a:ext cx="1274036" cy="740137"/>
          </a:xfrm>
          <a:prstGeom prst="rect">
            <a:avLst/>
          </a:prstGeom>
        </p:spPr>
      </p:pic>
      <p:pic>
        <p:nvPicPr>
          <p:cNvPr id="115" name="Picture 114" descr="diag2.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8583" y="4708820"/>
            <a:ext cx="1274036" cy="740137"/>
          </a:xfrm>
          <a:prstGeom prst="rect">
            <a:avLst/>
          </a:prstGeom>
        </p:spPr>
      </p:pic>
      <p:pic>
        <p:nvPicPr>
          <p:cNvPr id="116" name="Picture 115" descr="vert.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8583" y="1635406"/>
            <a:ext cx="1274036" cy="740137"/>
          </a:xfrm>
          <a:prstGeom prst="rect">
            <a:avLst/>
          </a:prstGeom>
        </p:spPr>
      </p:pic>
      <p:pic>
        <p:nvPicPr>
          <p:cNvPr id="117" name="Picture 116" descr="horiz.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68583" y="2617136"/>
            <a:ext cx="1274036" cy="740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features in computer vision</a:t>
            </a:r>
            <a:endParaRPr lang="en-US" dirty="0"/>
          </a:p>
        </p:txBody>
      </p:sp>
      <p:pic>
        <p:nvPicPr>
          <p:cNvPr id="53" name="Picture 52" descr="Picture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20516" y="1591742"/>
            <a:ext cx="1352097" cy="827846"/>
          </a:xfrm>
          <a:prstGeom prst="rect">
            <a:avLst/>
          </a:prstGeom>
        </p:spPr>
      </p:pic>
      <p:pic>
        <p:nvPicPr>
          <p:cNvPr id="55" name="Picture 54" descr="diag1.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4364" y="3714131"/>
            <a:ext cx="1274036" cy="740137"/>
          </a:xfrm>
          <a:prstGeom prst="rect">
            <a:avLst/>
          </a:prstGeom>
        </p:spPr>
      </p:pic>
      <p:pic>
        <p:nvPicPr>
          <p:cNvPr id="57" name="Picture 56" descr="diag2.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7409" y="4755341"/>
            <a:ext cx="1274036" cy="740137"/>
          </a:xfrm>
          <a:prstGeom prst="rect">
            <a:avLst/>
          </a:prstGeom>
        </p:spPr>
      </p:pic>
      <p:pic>
        <p:nvPicPr>
          <p:cNvPr id="59" name="Picture 58" descr="vert.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4364" y="1640335"/>
            <a:ext cx="1274036" cy="740137"/>
          </a:xfrm>
          <a:prstGeom prst="rect">
            <a:avLst/>
          </a:prstGeom>
        </p:spPr>
      </p:pic>
      <p:pic>
        <p:nvPicPr>
          <p:cNvPr id="61" name="Picture 60" descr="horiz.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14364" y="2647058"/>
            <a:ext cx="1274036" cy="740137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 rot="16200000" flipH="1">
            <a:off x="5412148" y="2008251"/>
            <a:ext cx="740137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2" name="Straight Connector 71"/>
          <p:cNvCxnSpPr/>
          <p:nvPr/>
        </p:nvCxnSpPr>
        <p:spPr>
          <a:xfrm rot="10800000" flipH="1">
            <a:off x="5145199" y="2008252"/>
            <a:ext cx="1274036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5104784" y="1669203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0.1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19446" y="1668278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0.7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65166" y="2028940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0.6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04784" y="2008251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0.4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cxnSp>
        <p:nvCxnSpPr>
          <p:cNvPr id="84" name="Straight Arrow Connector 83"/>
          <p:cNvCxnSpPr/>
          <p:nvPr/>
        </p:nvCxnSpPr>
        <p:spPr bwMode="auto">
          <a:xfrm>
            <a:off x="-1572800" y="1124700"/>
            <a:ext cx="1228960" cy="38405"/>
          </a:xfrm>
          <a:prstGeom prst="straightConnector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5" name="Straight Arrow Connector 84"/>
          <p:cNvCxnSpPr/>
          <p:nvPr/>
        </p:nvCxnSpPr>
        <p:spPr>
          <a:xfrm flipH="1">
            <a:off x="2225603" y="1989182"/>
            <a:ext cx="1191165" cy="8672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8" name="Straight Arrow Connector 87"/>
          <p:cNvCxnSpPr/>
          <p:nvPr/>
        </p:nvCxnSpPr>
        <p:spPr>
          <a:xfrm flipH="1" flipV="1">
            <a:off x="2225603" y="1993518"/>
            <a:ext cx="1083642" cy="954614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1" name="Straight Arrow Connector 90"/>
          <p:cNvCxnSpPr/>
          <p:nvPr/>
        </p:nvCxnSpPr>
        <p:spPr>
          <a:xfrm flipH="1" flipV="1">
            <a:off x="2225603" y="1993518"/>
            <a:ext cx="1083642" cy="2021686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4" name="Straight Arrow Connector 93"/>
          <p:cNvCxnSpPr/>
          <p:nvPr/>
        </p:nvCxnSpPr>
        <p:spPr>
          <a:xfrm flipH="1" flipV="1">
            <a:off x="2225603" y="1993518"/>
            <a:ext cx="1083644" cy="3013373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flipH="1">
            <a:off x="4792664" y="1989182"/>
            <a:ext cx="274320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01" name="Straight Arrow Connector 100"/>
          <p:cNvCxnSpPr/>
          <p:nvPr/>
        </p:nvCxnSpPr>
        <p:spPr>
          <a:xfrm flipH="1">
            <a:off x="4764025" y="3010366"/>
            <a:ext cx="274320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02" name="Straight Arrow Connector 101"/>
          <p:cNvCxnSpPr/>
          <p:nvPr/>
        </p:nvCxnSpPr>
        <p:spPr>
          <a:xfrm flipH="1">
            <a:off x="4764025" y="4085706"/>
            <a:ext cx="274320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03" name="Straight Arrow Connector 102"/>
          <p:cNvCxnSpPr/>
          <p:nvPr/>
        </p:nvCxnSpPr>
        <p:spPr>
          <a:xfrm flipH="1">
            <a:off x="4764025" y="5084236"/>
            <a:ext cx="274320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8" name="Straight Connector 117"/>
          <p:cNvCxnSpPr/>
          <p:nvPr/>
        </p:nvCxnSpPr>
        <p:spPr>
          <a:xfrm rot="16200000" flipH="1">
            <a:off x="5434459" y="2991236"/>
            <a:ext cx="740137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9" name="Straight Connector 118"/>
          <p:cNvCxnSpPr/>
          <p:nvPr/>
        </p:nvCxnSpPr>
        <p:spPr>
          <a:xfrm rot="10800000" flipH="1">
            <a:off x="5167510" y="2991237"/>
            <a:ext cx="1274036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20" name="TextBox 119"/>
          <p:cNvSpPr txBox="1"/>
          <p:nvPr/>
        </p:nvSpPr>
        <p:spPr>
          <a:xfrm>
            <a:off x="5127095" y="2652188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0.1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748056" y="2651263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0.4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787477" y="3011925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0.5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127095" y="2991236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0.5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 rot="16200000" flipH="1">
            <a:off x="5434459" y="4082121"/>
            <a:ext cx="740137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26" name="Straight Connector 125"/>
          <p:cNvCxnSpPr/>
          <p:nvPr/>
        </p:nvCxnSpPr>
        <p:spPr>
          <a:xfrm rot="10800000" flipH="1">
            <a:off x="5167510" y="4082122"/>
            <a:ext cx="1274036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5127095" y="3743073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0.1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748056" y="3742148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0.6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787477" y="4102810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0.7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127095" y="4082121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0.5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cxnSp>
        <p:nvCxnSpPr>
          <p:cNvPr id="132" name="Straight Connector 131"/>
          <p:cNvCxnSpPr/>
          <p:nvPr/>
        </p:nvCxnSpPr>
        <p:spPr>
          <a:xfrm rot="16200000" flipH="1">
            <a:off x="5434764" y="5080651"/>
            <a:ext cx="740137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33" name="Straight Connector 132"/>
          <p:cNvCxnSpPr/>
          <p:nvPr/>
        </p:nvCxnSpPr>
        <p:spPr>
          <a:xfrm rot="10800000" flipH="1">
            <a:off x="5167815" y="5080652"/>
            <a:ext cx="1274036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34" name="TextBox 133"/>
          <p:cNvSpPr txBox="1"/>
          <p:nvPr/>
        </p:nvSpPr>
        <p:spPr>
          <a:xfrm>
            <a:off x="5127400" y="4741603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0.2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781504" y="4740678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0.3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787782" y="5101340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0.4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127400" y="5080651"/>
            <a:ext cx="715248" cy="40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0.4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cxnSp>
        <p:nvCxnSpPr>
          <p:cNvPr id="139" name="Straight Arrow Connector 138"/>
          <p:cNvCxnSpPr/>
          <p:nvPr/>
        </p:nvCxnSpPr>
        <p:spPr>
          <a:xfrm flipH="1">
            <a:off x="6741629" y="3523116"/>
            <a:ext cx="274320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3" name="Group 139"/>
          <p:cNvGrpSpPr/>
          <p:nvPr/>
        </p:nvGrpSpPr>
        <p:grpSpPr>
          <a:xfrm>
            <a:off x="7123341" y="1811028"/>
            <a:ext cx="578413" cy="2946927"/>
            <a:chOff x="5184142" y="3160165"/>
            <a:chExt cx="578413" cy="2675398"/>
          </a:xfrm>
        </p:grpSpPr>
        <p:sp>
          <p:nvSpPr>
            <p:cNvPr id="141" name="Double Bracket 140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184142" y="3236975"/>
              <a:ext cx="540533" cy="2598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rgbClr val="00B0F0"/>
                  </a:solidFill>
                </a:rPr>
                <a:t>0.1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rgbClr val="00B0F0"/>
                  </a:solidFill>
                </a:rPr>
                <a:t>0.7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rgbClr val="00B0F0"/>
                  </a:solidFill>
                </a:rPr>
                <a:t>0.4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rgbClr val="00B0F0"/>
                  </a:solidFill>
                </a:rPr>
                <a:t>0.6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rgbClr val="7030A0"/>
                  </a:solidFill>
                </a:rPr>
                <a:t>0.1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rgbClr val="7030A0"/>
                  </a:solidFill>
                </a:rPr>
                <a:t>0.4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rgbClr val="7030A0"/>
                  </a:solidFill>
                </a:rPr>
                <a:t>0.5</a:t>
              </a:r>
              <a:endParaRPr lang="en-US" sz="2000" dirty="0">
                <a:solidFill>
                  <a:srgbClr val="7030A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rgbClr val="7030A0"/>
                  </a:solidFill>
                </a:rPr>
                <a:t>0.5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3458255" y="5733300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Find edges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at four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orientations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032860" y="5724069"/>
            <a:ext cx="165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Sum up edge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strength in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ach quadrant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930250" y="5283326"/>
            <a:ext cx="966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Final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feature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vector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39758" y="789959"/>
            <a:ext cx="8207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/>
            <a:r>
              <a:rPr lang="en-US" sz="1600" kern="0" dirty="0">
                <a:solidFill>
                  <a:srgbClr val="FFFFFF"/>
                </a:solidFill>
                <a:latin typeface="Helvetica"/>
              </a:rPr>
              <a:t>But… we don’t have a handlebars </a:t>
            </a:r>
            <a:r>
              <a:rPr lang="en-US" sz="1600" kern="0" dirty="0" smtClean="0">
                <a:solidFill>
                  <a:srgbClr val="FFFFFF"/>
                </a:solidFill>
                <a:latin typeface="Helvetica"/>
              </a:rPr>
              <a:t>detector. So, researchers try to hand-design features to capture various statistical properties of the image. </a:t>
            </a:r>
            <a:endParaRPr lang="en-US" sz="1600" kern="0" dirty="0">
              <a:solidFill>
                <a:srgbClr val="FFFFFF"/>
              </a:solidFill>
              <a:latin typeface="Helvetica"/>
            </a:endParaRPr>
          </a:p>
        </p:txBody>
      </p:sp>
      <p:pic>
        <p:nvPicPr>
          <p:cNvPr id="2145281" name="Picture 1" descr="C:\Users\ang\Desktop\fatgabor9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3787" y="2065775"/>
            <a:ext cx="319586" cy="320040"/>
          </a:xfrm>
          <a:prstGeom prst="rect">
            <a:avLst/>
          </a:prstGeom>
          <a:noFill/>
        </p:spPr>
      </p:pic>
      <p:pic>
        <p:nvPicPr>
          <p:cNvPr id="2145282" name="Picture 2" descr="C:\Users\ang\Desktop\fatgabor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3483" y="3044950"/>
            <a:ext cx="320495" cy="320040"/>
          </a:xfrm>
          <a:prstGeom prst="rect">
            <a:avLst/>
          </a:prstGeom>
          <a:noFill/>
        </p:spPr>
      </p:pic>
      <p:pic>
        <p:nvPicPr>
          <p:cNvPr id="2145284" name="Picture 4" descr="C:\Users\ang\Desktop\fatgabor4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3483" y="5166750"/>
            <a:ext cx="319133" cy="320040"/>
          </a:xfrm>
          <a:prstGeom prst="rect">
            <a:avLst/>
          </a:prstGeom>
          <a:noFill/>
        </p:spPr>
      </p:pic>
      <p:pic>
        <p:nvPicPr>
          <p:cNvPr id="77" name="Picture 21" descr="C:\Users\ang\Desktop\lowres0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996725" y="4312315"/>
            <a:ext cx="320040" cy="320040"/>
          </a:xfrm>
          <a:prstGeom prst="rect">
            <a:avLst/>
          </a:prstGeom>
          <a:noFill/>
        </p:spPr>
      </p:pic>
      <p:pic>
        <p:nvPicPr>
          <p:cNvPr id="78" name="Picture 22" descr="C:\Users\ang\Desktop\lowres4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380775" y="4465935"/>
            <a:ext cx="322213" cy="320040"/>
          </a:xfrm>
          <a:prstGeom prst="rect">
            <a:avLst/>
          </a:prstGeom>
          <a:noFill/>
        </p:spPr>
      </p:pic>
      <p:pic>
        <p:nvPicPr>
          <p:cNvPr id="81" name="Picture 23" descr="C:\Users\ang\Desktop\lowres90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651080" y="3813050"/>
            <a:ext cx="320040" cy="320040"/>
          </a:xfrm>
          <a:prstGeom prst="rect">
            <a:avLst/>
          </a:prstGeom>
          <a:noFill/>
        </p:spPr>
      </p:pic>
      <p:pic>
        <p:nvPicPr>
          <p:cNvPr id="82" name="Picture 24" descr="C:\Users\ang\Desktop\lowres135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649610" y="3725285"/>
            <a:ext cx="320953" cy="32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976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69"/>
          <p:cNvGrpSpPr/>
          <p:nvPr/>
        </p:nvGrpSpPr>
        <p:grpSpPr>
          <a:xfrm>
            <a:off x="501068" y="1047890"/>
            <a:ext cx="6968362" cy="1361840"/>
            <a:chOff x="270638" y="838200"/>
            <a:chExt cx="6968362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Detection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38" y="1179446"/>
              <a:ext cx="1613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Images/video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53835" y="2814520"/>
            <a:ext cx="7041200" cy="1467095"/>
            <a:chOff x="234985" y="2353660"/>
            <a:chExt cx="7041200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34985" y="2783376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68"/>
          <p:cNvGrpSpPr/>
          <p:nvPr/>
        </p:nvGrpSpPr>
        <p:grpSpPr>
          <a:xfrm>
            <a:off x="462665" y="4542745"/>
            <a:ext cx="8501205" cy="1782884"/>
            <a:chOff x="897015" y="5157225"/>
            <a:chExt cx="8501205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897015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Text</a:t>
              </a: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 Machine translation, Information retrieval, ....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1" descr="C:\Users\ang\Desktop\edges.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95990" y="3121760"/>
            <a:ext cx="1085850" cy="561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7326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26378" y="2097651"/>
            <a:ext cx="653556" cy="3120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3165" y="2084825"/>
            <a:ext cx="1339603" cy="2779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Vision features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7035" y="2094655"/>
            <a:ext cx="1123387" cy="3120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Recognition</a:t>
            </a: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 rot="10800000">
            <a:off x="3888790" y="1387048"/>
            <a:ext cx="333340" cy="285287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noAutofit/>
          </a:bodyPr>
          <a:lstStyle/>
          <a:p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 rot="10800000">
            <a:off x="5877770" y="1393535"/>
            <a:ext cx="333340" cy="285287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00B0F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noAutofit/>
          </a:bodyPr>
          <a:lstStyle/>
          <a:p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1068" y="1389136"/>
            <a:ext cx="161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Images/video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69"/>
          <p:cNvGrpSpPr/>
          <p:nvPr/>
        </p:nvGrpSpPr>
        <p:grpSpPr>
          <a:xfrm>
            <a:off x="353835" y="2814520"/>
            <a:ext cx="7041200" cy="1467095"/>
            <a:chOff x="234985" y="2353660"/>
            <a:chExt cx="7041200" cy="1467095"/>
          </a:xfrm>
        </p:grpSpPr>
        <p:grpSp>
          <p:nvGrpSpPr>
            <p:cNvPr id="6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34985" y="2783376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8"/>
          <p:cNvGrpSpPr/>
          <p:nvPr/>
        </p:nvGrpSpPr>
        <p:grpSpPr>
          <a:xfrm>
            <a:off x="462665" y="4542745"/>
            <a:ext cx="8501205" cy="1782884"/>
            <a:chOff x="897015" y="5157225"/>
            <a:chExt cx="8501205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897015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Text</a:t>
              </a: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Information retrieval,</a:t>
              </a:r>
            </a:p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Machine translation,</a:t>
              </a:r>
            </a:p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</a:t>
              </a:r>
            </a:p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etc.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1" descr="C:\Users\ang\Desktop\edges.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495990" y="3121760"/>
            <a:ext cx="1085850" cy="561975"/>
          </a:xfrm>
          <a:prstGeom prst="rect">
            <a:avLst/>
          </a:prstGeom>
          <a:noFill/>
        </p:spPr>
      </p:pic>
      <p:pic>
        <p:nvPicPr>
          <p:cNvPr id="48" name="Picture 8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44510" y="1163105"/>
            <a:ext cx="1382580" cy="80538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00002" name="Picture 2" descr="C:\Users\ang\Desktop\edges.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4760" y="1201510"/>
            <a:ext cx="1407065" cy="728218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6261820" y="1355130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“Motorcycle”</a:t>
            </a:r>
          </a:p>
        </p:txBody>
      </p:sp>
    </p:spTree>
    <p:extLst>
      <p:ext uri="{BB962C8B-B14F-4D97-AF65-F5344CB8AC3E}">
        <p14:creationId xmlns="" xmlns:p14="http://schemas.microsoft.com/office/powerpoint/2010/main" val="337326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cxnSp>
        <p:nvCxnSpPr>
          <p:cNvPr id="12" name="AutoShape 26"/>
          <p:cNvCxnSpPr>
            <a:cxnSpLocks noChangeShapeType="1"/>
            <a:endCxn id="10" idx="1"/>
          </p:cNvCxnSpPr>
          <p:nvPr/>
        </p:nvCxnSpPr>
        <p:spPr bwMode="auto">
          <a:xfrm>
            <a:off x="2431298" y="3133955"/>
            <a:ext cx="4032449" cy="7989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3617" y="3928265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E.g., SIFT, HoG, etc.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932675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Deep Learning and Self-Taught Learning: Using neural networks and a particular unsupervised learning formalism, hope to: 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learning algorithms much better and easier to use.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Significantly advance machine learning and AI. </a:t>
            </a:r>
          </a:p>
          <a:p>
            <a:pPr>
              <a:spcBef>
                <a:spcPts val="600"/>
              </a:spcBef>
              <a:buNone/>
            </a:pPr>
            <a:endParaRPr lang="en-US" sz="2000" b="0" dirty="0" smtClean="0"/>
          </a:p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Ideas are not mine; vision shared with many other researchers:  </a:t>
            </a:r>
          </a:p>
          <a:p>
            <a:pPr>
              <a:buNone/>
            </a:pPr>
            <a:r>
              <a:rPr lang="en-US" sz="2000" b="0" dirty="0" smtClean="0"/>
              <a:t>Samy Bengio, Yoshua Bengio, Greg Corrado, Jeff Dean, Tom Dean, Nando de Freitas, Jeff Hawkins, Geoff Hinton, Yann LeCun, Honglak Lee, Tommy Poggio, Marc’Aurelio Ranzato, Kai Yu, …. </a:t>
            </a:r>
          </a:p>
          <a:p>
            <a:pPr>
              <a:buNone/>
            </a:pPr>
            <a:r>
              <a:rPr lang="en-US" sz="2000" b="0" dirty="0" smtClean="0"/>
              <a:t>I think this is our best shot at significant progress in computer perception (computer vision, audio, …). 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</p:txBody>
      </p:sp>
      <p:pic>
        <p:nvPicPr>
          <p:cNvPr id="5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0995" y="4949524"/>
            <a:ext cx="1903005" cy="1897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5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01070" y="1047890"/>
            <a:ext cx="6968360" cy="1361840"/>
            <a:chOff x="270640" y="838200"/>
            <a:chExt cx="6968360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Detection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40" y="1009485"/>
              <a:ext cx="1443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 detection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47450" y="2814520"/>
            <a:ext cx="7047585" cy="1467095"/>
            <a:chOff x="228600" y="2353660"/>
            <a:chExt cx="7047585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28600" y="2543245"/>
              <a:ext cx="1485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 classification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93830" y="4542745"/>
            <a:ext cx="8770040" cy="1782884"/>
            <a:chOff x="628180" y="5157225"/>
            <a:chExt cx="8770040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628180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NLP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 Machine translation, Information retrieval, etc.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317318" y="830536"/>
            <a:ext cx="4456696" cy="1224539"/>
            <a:chOff x="306685" y="1053819"/>
            <a:chExt cx="4456696" cy="1224539"/>
          </a:xfrm>
        </p:grpSpPr>
        <p:pic>
          <p:nvPicPr>
            <p:cNvPr id="3069954" name="Picture 2" descr="C:\Users\ang\Desktop\features\SIFTinterestPointLocalizati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6256" y="1053819"/>
              <a:ext cx="1727125" cy="1222765"/>
            </a:xfrm>
            <a:prstGeom prst="rect">
              <a:avLst/>
            </a:prstGeom>
            <a:noFill/>
          </p:spPr>
        </p:pic>
        <p:pic>
          <p:nvPicPr>
            <p:cNvPr id="3069955" name="Picture 3" descr="C:\Users\ang\Desktop\features\SIFTdescriptor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685" y="1054248"/>
              <a:ext cx="2734227" cy="1224110"/>
            </a:xfrm>
            <a:prstGeom prst="rect">
              <a:avLst/>
            </a:prstGeom>
            <a:noFill/>
          </p:spPr>
        </p:pic>
      </p:grpSp>
      <p:pic>
        <p:nvPicPr>
          <p:cNvPr id="3069956" name="Picture 4" descr="C:\Users\ang\Desktop\features\SPINfea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595" y="807357"/>
            <a:ext cx="3202837" cy="1323140"/>
          </a:xfrm>
          <a:prstGeom prst="rect">
            <a:avLst/>
          </a:prstGeom>
          <a:noFill/>
        </p:spPr>
      </p:pic>
      <p:pic>
        <p:nvPicPr>
          <p:cNvPr id="3069957" name="Picture 5" descr="C:\Users\ang\Desktop\features\RIFT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255" y="2684583"/>
            <a:ext cx="3197076" cy="1618273"/>
          </a:xfrm>
          <a:prstGeom prst="rect">
            <a:avLst/>
          </a:prstGeom>
          <a:noFill/>
        </p:spPr>
      </p:pic>
      <p:pic>
        <p:nvPicPr>
          <p:cNvPr id="3069958" name="Picture 6" descr="C:\Users\ang\Desktop\features\HOGdescriptor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431" y="2668126"/>
            <a:ext cx="4743341" cy="1610555"/>
          </a:xfrm>
          <a:prstGeom prst="rect">
            <a:avLst/>
          </a:prstGeom>
          <a:noFill/>
        </p:spPr>
      </p:pic>
      <p:pic>
        <p:nvPicPr>
          <p:cNvPr id="3069959" name="Picture 7" descr="C:\Users\ang\Desktop\features\GLOHdescrip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5278" y="5041111"/>
            <a:ext cx="3681524" cy="1104501"/>
          </a:xfrm>
          <a:prstGeom prst="rect">
            <a:avLst/>
          </a:prstGeom>
          <a:noFill/>
        </p:spPr>
      </p:pic>
      <p:pic>
        <p:nvPicPr>
          <p:cNvPr id="3069961" name="Picture 9" descr="C:\Users\ang\Desktop\features\TextonsSchmidS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12" y="5084646"/>
            <a:ext cx="1887722" cy="5625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30818" y="21158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SIFT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952" y="21619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Spin 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496" y="435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HoG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2426" y="43593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RIFT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69962" name="Picture 10" descr="C:\Users\ang\Desktop\features\TextonsLeungMalik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5304" y="5082357"/>
            <a:ext cx="1679150" cy="587154"/>
          </a:xfrm>
          <a:prstGeom prst="rect">
            <a:avLst/>
          </a:prstGeom>
          <a:noFill/>
        </p:spPr>
      </p:pic>
      <p:pic>
        <p:nvPicPr>
          <p:cNvPr id="3069963" name="Picture 11" descr="C:\Users\ang\Desktop\features\TextonsMR8se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2649" y="5635251"/>
            <a:ext cx="1691767" cy="5834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13858" y="6286641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Textons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933" y="62263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GLOH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features</a:t>
            </a:r>
            <a:endParaRPr lang="en-US" dirty="0"/>
          </a:p>
        </p:txBody>
      </p:sp>
      <p:pic>
        <p:nvPicPr>
          <p:cNvPr id="3070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257" y="3629404"/>
            <a:ext cx="2636873" cy="19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38084" y="57203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ZCR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583" r="4414" b="6925"/>
          <a:stretch>
            <a:fillRect/>
          </a:stretch>
        </p:blipFill>
        <p:spPr bwMode="auto">
          <a:xfrm>
            <a:off x="1222744" y="848866"/>
            <a:ext cx="3214352" cy="2000660"/>
          </a:xfrm>
          <a:prstGeom prst="rect">
            <a:avLst/>
          </a:prstGeom>
          <a:noFill/>
        </p:spPr>
      </p:pic>
      <p:pic>
        <p:nvPicPr>
          <p:cNvPr id="7" name="Picture 2" descr="C:\Documents and Settings\hllee\Desktop\htkp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749" y="789996"/>
            <a:ext cx="2775097" cy="20609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19422" y="291686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Spectrogram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176" y="28885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MFCC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79" name="Picture 3"/>
          <p:cNvPicPr>
            <a:picLocks noChangeAspect="1" noChangeArrowheads="1"/>
          </p:cNvPicPr>
          <p:nvPr/>
        </p:nvPicPr>
        <p:blipFill>
          <a:blip r:embed="rId6" cstate="print"/>
          <a:srcRect l="15751"/>
          <a:stretch>
            <a:fillRect/>
          </a:stretch>
        </p:blipFill>
        <p:spPr bwMode="auto">
          <a:xfrm>
            <a:off x="6283843" y="3561908"/>
            <a:ext cx="2477387" cy="20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95462" y="5691963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Rolloff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9" y="3615070"/>
            <a:ext cx="2928150" cy="19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04259" y="566360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Flux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9545" y="300654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NER/SRL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POS tagging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30655" y="3889860"/>
            <a:ext cx="2441118" cy="2481607"/>
            <a:chOff x="6607465" y="3889860"/>
            <a:chExt cx="2441118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837895" y="6002135"/>
              <a:ext cx="2052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WordNet features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8363" y="305283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Named entity recognition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Part of speech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6530655" y="3889860"/>
            <a:ext cx="2527094" cy="2481607"/>
            <a:chOff x="6607465" y="3889860"/>
            <a:chExt cx="2527094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722680" y="6002135"/>
              <a:ext cx="2411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Ontologies (WordNet)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9600" y="3275380"/>
            <a:ext cx="6221610" cy="1938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Coming up with features is difficult, time-consuming, requires expert knowledge. 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When working applications of learning, we spend a lot of time tuning the features.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hypothesis</a:t>
            </a:r>
            <a:endParaRPr lang="en-US" dirty="0"/>
          </a:p>
        </p:txBody>
      </p:sp>
      <p:pic>
        <p:nvPicPr>
          <p:cNvPr id="4" name="Picture 3" descr="C:\Users\ang\Desktop\iStock_000005809739XSmall-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480" y="3313785"/>
            <a:ext cx="3252637" cy="32432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9905" y="1393535"/>
            <a:ext cx="775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Much </a:t>
            </a:r>
            <a:r>
              <a:rPr lang="en-US" sz="3200" b="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perception in the brain can be explained with a single 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learning algorithm. </a:t>
            </a:r>
            <a:endParaRPr lang="en-US" sz="3200" b="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1338" y="6184245"/>
            <a:ext cx="1210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[Roe et al., 1992]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27" name="Picture 1" descr="C:\Users\ang\Desktop\Brodmann_41_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8509" y="1846973"/>
            <a:ext cx="3336132" cy="229788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166865" y="4455159"/>
            <a:ext cx="375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Auditory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22" y="3642249"/>
            <a:ext cx="2086902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Auditory Cortex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094074" y="3295672"/>
            <a:ext cx="2637144" cy="39382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4473763" y="3347985"/>
            <a:ext cx="276222" cy="276222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35395" y="1908535"/>
            <a:ext cx="4295823" cy="1208596"/>
            <a:chOff x="1435395" y="1908535"/>
            <a:chExt cx="4295823" cy="1208596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>
              <a:off x="3424238" y="2574925"/>
              <a:ext cx="2306980" cy="542206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6" name="Picture 35" descr="Ey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pic>
        <p:nvPicPr>
          <p:cNvPr id="37" name="Picture 36" descr="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6086" y="3244519"/>
            <a:ext cx="963108" cy="15763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" name="Picture 8" descr="C:\Users\ang\Desktop\newpics\staple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040" y="971080"/>
            <a:ext cx="2536871" cy="2035465"/>
          </a:xfrm>
          <a:prstGeom prst="rect">
            <a:avLst/>
          </a:prstGeom>
          <a:noFill/>
        </p:spPr>
      </p:pic>
      <p:pic>
        <p:nvPicPr>
          <p:cNvPr id="7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1197303" y="3712858"/>
            <a:ext cx="2895600" cy="2150680"/>
          </a:xfrm>
          <a:prstGeom prst="rect">
            <a:avLst/>
          </a:prstGeom>
          <a:noFill/>
        </p:spPr>
      </p:pic>
      <p:pic>
        <p:nvPicPr>
          <p:cNvPr id="8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803" y="3712553"/>
            <a:ext cx="3144267" cy="21506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3688685" y="3044950"/>
            <a:ext cx="18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Computer vision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5179" y="592532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873" y="5940043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905" y="356600"/>
            <a:ext cx="326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Develop ideas using…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8520" y="6184245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</a:t>
            </a:r>
            <a:r>
              <a:rPr lang="en-US" sz="1050" dirty="0" err="1" smtClean="0">
                <a:solidFill>
                  <a:srgbClr val="53D8FF"/>
                </a:solidFill>
                <a:latin typeface="Arial" pitchFamily="34" charset="0"/>
              </a:rPr>
              <a:t>Metin</a:t>
            </a: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 &amp; Frost, 1989]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49" name="Picture 2" descr="http://pubpages.unh.edu/~cjy67/Images/han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8167" y="3243049"/>
            <a:ext cx="1424763" cy="1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upload.wikimedia.org/wikipedia/commons/6/66/Postcentral_gy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378" y="1850063"/>
            <a:ext cx="3340660" cy="22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 flipV="1">
            <a:off x="3094074" y="2691442"/>
            <a:ext cx="2497634" cy="99805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3677747" y="4455159"/>
            <a:ext cx="4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Somatosensory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4197541" y="3052359"/>
            <a:ext cx="276222" cy="276222"/>
            <a:chOff x="0" y="2153"/>
            <a:chExt cx="571" cy="574"/>
          </a:xfrm>
        </p:grpSpPr>
        <p:sp>
          <p:nvSpPr>
            <p:cNvPr id="54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6" name="Group 24"/>
          <p:cNvGrpSpPr/>
          <p:nvPr/>
        </p:nvGrpSpPr>
        <p:grpSpPr>
          <a:xfrm>
            <a:off x="1435395" y="1908535"/>
            <a:ext cx="4156313" cy="985756"/>
            <a:chOff x="1435395" y="1908535"/>
            <a:chExt cx="4156313" cy="985756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>
              <a:off x="3424238" y="2574925"/>
              <a:ext cx="2167470" cy="116517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8" name="Picture 57" descr="Ey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004022" y="3088730"/>
            <a:ext cx="2561344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Somatosensory Cortex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representations in the brain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4654" y="6570046"/>
            <a:ext cx="622478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[BrainPort; Welsh &amp; Blasch, 1997; </a:t>
            </a:r>
            <a:r>
              <a:rPr lang="en-US" sz="1200" dirty="0" smtClean="0">
                <a:solidFill>
                  <a:schemeClr val="bg1"/>
                </a:solidFill>
              </a:rPr>
              <a:t>Nagel et al., 2005; Constantine-Paton &amp; Law, 2009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]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82988" y="740650"/>
            <a:ext cx="8236752" cy="2683589"/>
            <a:chOff x="312040" y="848027"/>
            <a:chExt cx="8236752" cy="2683589"/>
          </a:xfrm>
        </p:grpSpPr>
        <p:pic>
          <p:nvPicPr>
            <p:cNvPr id="30689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40" y="1028157"/>
              <a:ext cx="1363007" cy="189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80958" y="299136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Seeing with your tongue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8283" r="2048"/>
            <a:stretch>
              <a:fillRect/>
            </a:stretch>
          </p:blipFill>
          <p:spPr bwMode="auto">
            <a:xfrm>
              <a:off x="1763325" y="1011803"/>
              <a:ext cx="2644722" cy="186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373202" y="3162284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Human echolocation (sonar)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8905" y="848027"/>
              <a:ext cx="3359887" cy="226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12896089">
              <a:off x="7011341" y="1585487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2896089">
              <a:off x="6706543" y="1663460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2896089">
              <a:off x="6880206" y="1635104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5855" y="3851455"/>
            <a:ext cx="4109335" cy="2023536"/>
            <a:chOff x="1153955" y="1931204"/>
            <a:chExt cx="5069460" cy="2496325"/>
          </a:xfrm>
        </p:grpSpPr>
        <p:pic>
          <p:nvPicPr>
            <p:cNvPr id="26" name="Picture 2" descr="C:\Users\ang\Desktop\d704fa5c809ebf8d6f97ef57f6f04ae3f6aec692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 r="46584"/>
            <a:stretch>
              <a:fillRect/>
            </a:stretch>
          </p:blipFill>
          <p:spPr bwMode="auto">
            <a:xfrm>
              <a:off x="1153955" y="1931205"/>
              <a:ext cx="2649945" cy="2491095"/>
            </a:xfrm>
            <a:prstGeom prst="rect">
              <a:avLst/>
            </a:prstGeom>
            <a:noFill/>
          </p:spPr>
        </p:pic>
        <p:pic>
          <p:nvPicPr>
            <p:cNvPr id="27" name="Picture 3" descr="C:\Users\ang\Desktop\photo2.jpg"/>
            <p:cNvPicPr>
              <a:picLocks noChangeAspect="1" noChangeArrowheads="1"/>
            </p:cNvPicPr>
            <p:nvPr/>
          </p:nvPicPr>
          <p:blipFill>
            <a:blip r:embed="rId7" cstate="print"/>
            <a:srcRect l="17308" r="14615"/>
            <a:stretch>
              <a:fillRect/>
            </a:stretch>
          </p:blipFill>
          <p:spPr bwMode="auto">
            <a:xfrm>
              <a:off x="3957520" y="1931204"/>
              <a:ext cx="2265895" cy="2496325"/>
            </a:xfrm>
            <a:prstGeom prst="rect">
              <a:avLst/>
            </a:prstGeom>
            <a:noFill/>
          </p:spPr>
        </p:pic>
      </p:grpSp>
      <p:pic>
        <p:nvPicPr>
          <p:cNvPr id="28" name="Picture 5" descr="C:\Users\ang\Desktop\fro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4665" y="3736240"/>
            <a:ext cx="3917310" cy="216795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115550" y="604054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Haptic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belt: Direction sense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9207" y="596373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Implanting a 3</a:t>
            </a:r>
            <a:r>
              <a:rPr lang="en-US" baseline="30000" dirty="0" smtClean="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eye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69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representations in the brain</a:t>
            </a:r>
            <a:endParaRPr lang="en-US" dirty="0"/>
          </a:p>
        </p:txBody>
      </p:sp>
      <p:pic>
        <p:nvPicPr>
          <p:cNvPr id="3068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7090" y="1892595"/>
            <a:ext cx="2396313" cy="239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35797" y="6581001"/>
            <a:ext cx="258320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[BrainPort; Welsh &amp; Blasch, 1997]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46715" y="1047890"/>
            <a:ext cx="7590862" cy="1914212"/>
            <a:chOff x="-3147405" y="3900016"/>
            <a:chExt cx="7590862" cy="1914212"/>
          </a:xfrm>
        </p:grpSpPr>
        <p:pic>
          <p:nvPicPr>
            <p:cNvPr id="30689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7450" y="3916370"/>
              <a:ext cx="1363007" cy="189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-3147405" y="4360876"/>
              <a:ext cx="31876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Array of electrodes </a:t>
              </a:r>
            </a:p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allows you to see with your tongue. 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8283" r="2048"/>
            <a:stretch>
              <a:fillRect/>
            </a:stretch>
          </p:blipFill>
          <p:spPr bwMode="auto">
            <a:xfrm>
              <a:off x="1798735" y="3900016"/>
              <a:ext cx="2644722" cy="186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808310" y="3582620"/>
            <a:ext cx="7008362" cy="2267924"/>
            <a:chOff x="1575840" y="3736240"/>
            <a:chExt cx="7008362" cy="2267924"/>
          </a:xfrm>
        </p:grpSpPr>
        <p:sp>
          <p:nvSpPr>
            <p:cNvPr id="10" name="TextBox 9"/>
            <p:cNvSpPr txBox="1"/>
            <p:nvPr/>
          </p:nvSpPr>
          <p:spPr>
            <a:xfrm>
              <a:off x="1575840" y="4350720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Human echolocation (sonar)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24315" y="3736240"/>
              <a:ext cx="3359887" cy="226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12896089">
              <a:off x="7046751" y="4473700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2896089">
              <a:off x="6741953" y="4551673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2896089">
              <a:off x="6915616" y="4523317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1777" name="Picture 1" descr="C:\Users\ang\Desktop\Brodmann_41_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5283" y="932675"/>
            <a:ext cx="3681293" cy="2535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 in the brain</a:t>
            </a:r>
            <a:endParaRPr lang="en-US" dirty="0"/>
          </a:p>
        </p:txBody>
      </p:sp>
      <p:pic>
        <p:nvPicPr>
          <p:cNvPr id="30689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7090" y="1892595"/>
            <a:ext cx="2396313" cy="239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13762" y="6581001"/>
            <a:ext cx="366683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[Roe et al., 1992; BrainPort; Welsh &amp; Blasch, 1997]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347450" y="3736240"/>
            <a:ext cx="8236752" cy="2683589"/>
            <a:chOff x="312040" y="848027"/>
            <a:chExt cx="8236752" cy="2683589"/>
          </a:xfrm>
        </p:grpSpPr>
        <p:pic>
          <p:nvPicPr>
            <p:cNvPr id="306893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2040" y="1028157"/>
              <a:ext cx="1363007" cy="189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80958" y="299136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Seeing with your tongue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8283" r="2048"/>
            <a:stretch>
              <a:fillRect/>
            </a:stretch>
          </p:blipFill>
          <p:spPr bwMode="auto">
            <a:xfrm>
              <a:off x="1763325" y="1011803"/>
              <a:ext cx="2644722" cy="186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373202" y="3162284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Human echolocation (sonar)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88905" y="848027"/>
              <a:ext cx="3359887" cy="226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12896089">
              <a:off x="7011341" y="1585487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2896089">
              <a:off x="6706543" y="1663460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2896089">
              <a:off x="6880206" y="1635104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877770" y="1393535"/>
            <a:ext cx="3115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Auditory cortex learns to see.</a:t>
            </a:r>
          </a:p>
          <a:p>
            <a:pPr algn="l"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latin typeface="Arial" charset="0"/>
            </a:endParaRPr>
          </a:p>
          <a:p>
            <a:pPr algn="l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(Same rewiring process also works for touch/ somatosensory cortex.)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832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176548" y="2259655"/>
            <a:ext cx="612087" cy="96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295555" y="2643771"/>
            <a:ext cx="1095172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Auditory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Cortex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0" name="Straight Arrow Connector 19"/>
          <p:cNvCxnSpPr>
            <a:stCxn id="3083266" idx="1"/>
          </p:cNvCxnSpPr>
          <p:nvPr/>
        </p:nvCxnSpPr>
        <p:spPr bwMode="auto">
          <a:xfrm flipV="1">
            <a:off x="1788635" y="2381373"/>
            <a:ext cx="2356945" cy="360871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720398" y="1644394"/>
            <a:ext cx="2373423" cy="702473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83267" name="Picture 3"/>
          <p:cNvPicPr>
            <a:picLocks noChangeAspect="1" noChangeArrowheads="1"/>
          </p:cNvPicPr>
          <p:nvPr/>
        </p:nvPicPr>
        <p:blipFill>
          <a:blip r:embed="rId9" cstate="print"/>
          <a:srcRect t="6130" r="15326"/>
          <a:stretch>
            <a:fillRect/>
          </a:stretch>
        </p:blipFill>
        <p:spPr bwMode="auto">
          <a:xfrm>
            <a:off x="758232" y="1256730"/>
            <a:ext cx="989463" cy="82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2510538" y="2433687"/>
            <a:ext cx="304800" cy="304800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7691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sensory remapping examples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88685" y="855865"/>
            <a:ext cx="4109335" cy="2023536"/>
            <a:chOff x="1153955" y="1931204"/>
            <a:chExt cx="5069460" cy="2496325"/>
          </a:xfrm>
        </p:grpSpPr>
        <p:pic>
          <p:nvPicPr>
            <p:cNvPr id="2593794" name="Picture 2" descr="C:\Users\ang\Desktop\d704fa5c809ebf8d6f97ef57f6f04ae3f6aec692.pdf - Adobe Acrobat Pro.jpg"/>
            <p:cNvPicPr>
              <a:picLocks noChangeAspect="1" noChangeArrowheads="1"/>
            </p:cNvPicPr>
            <p:nvPr/>
          </p:nvPicPr>
          <p:blipFill>
            <a:blip r:embed="rId3" cstate="print"/>
            <a:srcRect r="46584"/>
            <a:stretch>
              <a:fillRect/>
            </a:stretch>
          </p:blipFill>
          <p:spPr bwMode="auto">
            <a:xfrm>
              <a:off x="1153955" y="1931205"/>
              <a:ext cx="2649945" cy="2491095"/>
            </a:xfrm>
            <a:prstGeom prst="rect">
              <a:avLst/>
            </a:prstGeom>
            <a:noFill/>
          </p:spPr>
        </p:pic>
        <p:pic>
          <p:nvPicPr>
            <p:cNvPr id="2593795" name="Picture 3" descr="C:\Users\ang\Desktop\photo2.jpg"/>
            <p:cNvPicPr>
              <a:picLocks noChangeAspect="1" noChangeArrowheads="1"/>
            </p:cNvPicPr>
            <p:nvPr/>
          </p:nvPicPr>
          <p:blipFill>
            <a:blip r:embed="rId4" cstate="print"/>
            <a:srcRect l="17308" r="14615"/>
            <a:stretch>
              <a:fillRect/>
            </a:stretch>
          </p:blipFill>
          <p:spPr bwMode="auto">
            <a:xfrm>
              <a:off x="3957520" y="1931204"/>
              <a:ext cx="2265895" cy="2496325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5448736" y="6581001"/>
            <a:ext cx="384707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[Nagel et al., 2005; Constantine-Paton &amp; Law, 2009] </a:t>
            </a:r>
          </a:p>
        </p:txBody>
      </p:sp>
      <p:pic>
        <p:nvPicPr>
          <p:cNvPr id="2593796" name="Picture 4" descr="C:\Users\ang\Desktop\ba461d53f66e71264c8452c170f43754a850b6c6.pdf (SECURED) - Adobe Acrobat Pro.jpg"/>
          <p:cNvPicPr>
            <a:picLocks noChangeAspect="1" noChangeArrowheads="1"/>
          </p:cNvPicPr>
          <p:nvPr/>
        </p:nvPicPr>
        <p:blipFill>
          <a:blip r:embed="rId5" cstate="print"/>
          <a:srcRect r="51117"/>
          <a:stretch>
            <a:fillRect/>
          </a:stretch>
        </p:blipFill>
        <p:spPr bwMode="auto">
          <a:xfrm>
            <a:off x="9718270" y="3621025"/>
            <a:ext cx="1920250" cy="2663419"/>
          </a:xfrm>
          <a:prstGeom prst="rect">
            <a:avLst/>
          </a:prstGeom>
          <a:noFill/>
        </p:spPr>
      </p:pic>
      <p:pic>
        <p:nvPicPr>
          <p:cNvPr id="2593797" name="Picture 5" descr="C:\Users\ang\Desktop\fro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8685" y="3774645"/>
            <a:ext cx="3917310" cy="216795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5855" y="1355130"/>
            <a:ext cx="3110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Haptic compass belt. North facing motor vibrates.  Gives you a “direction” sense.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3525" y="4389125"/>
            <a:ext cx="226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Implanting a 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eye.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33485" y="6673334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Dunlop et al., 2006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two approaches to computer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b="0" dirty="0" smtClean="0"/>
              <a:t>The adult visual (or audio) system is incredibly complicated. </a:t>
            </a:r>
          </a:p>
          <a:p>
            <a:pPr>
              <a:buNone/>
            </a:pPr>
            <a:r>
              <a:rPr lang="en-US" sz="2400" b="0" dirty="0" smtClean="0"/>
              <a:t>We can try to directly implement what the adult visual (or audio) system is doing. (E.g., implement features that capture different visual properties: 2d and 3d shapes, context, relations between object parts, …).</a:t>
            </a:r>
          </a:p>
          <a:p>
            <a:pPr>
              <a:buNone/>
            </a:pPr>
            <a:r>
              <a:rPr lang="en-US" sz="2400" b="0" dirty="0" smtClean="0"/>
              <a:t>Or, if there is a more general computational principal/algorithm that underlies most of perception, can we instead try to discover and implement that? </a:t>
            </a:r>
          </a:p>
          <a:p>
            <a:pPr>
              <a:buNone/>
            </a:pPr>
            <a:endParaRPr lang="en-US" sz="24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Learning input representations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445455"/>
            <a:ext cx="8458200" cy="10503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Find a better way to represent images than pixels.</a:t>
            </a:r>
          </a:p>
          <a:p>
            <a:pPr eaLnBrk="1" hangingPunct="1">
              <a:buFontTx/>
              <a:buNone/>
            </a:pPr>
            <a:endParaRPr lang="en-US" sz="2800" b="0" dirty="0" smtClean="0"/>
          </a:p>
          <a:p>
            <a:pPr eaLnBrk="1" hangingPunct="1">
              <a:buFontTx/>
              <a:buNone/>
            </a:pPr>
            <a:endParaRPr lang="en-US" sz="2800" b="0" dirty="0" smtClean="0"/>
          </a:p>
        </p:txBody>
      </p:sp>
      <p:pic>
        <p:nvPicPr>
          <p:cNvPr id="3084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114" y="3229351"/>
            <a:ext cx="2536645" cy="19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79" name="Picture 3"/>
          <p:cNvPicPr>
            <a:picLocks noChangeAspect="1" noChangeArrowheads="1"/>
          </p:cNvPicPr>
          <p:nvPr/>
        </p:nvPicPr>
        <p:blipFill>
          <a:blip r:embed="rId4" cstate="print"/>
          <a:srcRect l="7629" t="41620" b="14116"/>
          <a:stretch>
            <a:fillRect/>
          </a:stretch>
        </p:blipFill>
        <p:spPr bwMode="auto">
          <a:xfrm>
            <a:off x="701752" y="1201478"/>
            <a:ext cx="24911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1" name="Picture 5"/>
          <p:cNvPicPr>
            <a:picLocks noChangeAspect="1" noChangeArrowheads="1"/>
          </p:cNvPicPr>
          <p:nvPr/>
        </p:nvPicPr>
        <p:blipFill>
          <a:blip r:embed="rId5" cstate="print"/>
          <a:srcRect l="12954" t="1997" r="1190" b="2973"/>
          <a:stretch>
            <a:fillRect/>
          </a:stretch>
        </p:blipFill>
        <p:spPr bwMode="auto">
          <a:xfrm>
            <a:off x="3391787" y="1171113"/>
            <a:ext cx="2541181" cy="189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2" name="Picture 6" descr="C:\Users\ang\Desktop\supportingDocs\flir\imageA_11.jpg"/>
          <p:cNvPicPr>
            <a:picLocks noChangeAspect="1" noChangeArrowheads="1"/>
          </p:cNvPicPr>
          <p:nvPr/>
        </p:nvPicPr>
        <p:blipFill>
          <a:blip r:embed="rId6" cstate="print"/>
          <a:srcRect b="19014"/>
          <a:stretch>
            <a:fillRect/>
          </a:stretch>
        </p:blipFill>
        <p:spPr bwMode="auto">
          <a:xfrm>
            <a:off x="6233448" y="1202069"/>
            <a:ext cx="2719165" cy="1801758"/>
          </a:xfrm>
          <a:prstGeom prst="rect">
            <a:avLst/>
          </a:prstGeom>
          <a:noFill/>
        </p:spPr>
      </p:pic>
      <p:pic>
        <p:nvPicPr>
          <p:cNvPr id="3096583" name="Picture 7"/>
          <p:cNvPicPr>
            <a:picLocks noChangeAspect="1" noChangeArrowheads="1"/>
          </p:cNvPicPr>
          <p:nvPr/>
        </p:nvPicPr>
        <p:blipFill>
          <a:blip r:embed="rId7" cstate="print"/>
          <a:srcRect b="5041"/>
          <a:stretch>
            <a:fillRect/>
          </a:stretch>
        </p:blipFill>
        <p:spPr bwMode="auto">
          <a:xfrm>
            <a:off x="3417704" y="3269179"/>
            <a:ext cx="2527246" cy="180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584" name="Picture 8"/>
          <p:cNvPicPr>
            <a:picLocks noChangeAspect="1" noChangeArrowheads="1"/>
          </p:cNvPicPr>
          <p:nvPr/>
        </p:nvPicPr>
        <p:blipFill>
          <a:blip r:embed="rId8" cstate="print"/>
          <a:srcRect r="4722"/>
          <a:stretch>
            <a:fillRect/>
          </a:stretch>
        </p:blipFill>
        <p:spPr bwMode="auto">
          <a:xfrm>
            <a:off x="737191" y="3253563"/>
            <a:ext cx="2431311" cy="191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input representations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48227" y="1090668"/>
            <a:ext cx="8250694" cy="4412202"/>
            <a:chOff x="448227" y="2584090"/>
            <a:chExt cx="5952573" cy="3183242"/>
          </a:xfrm>
        </p:grpSpPr>
        <p:pic>
          <p:nvPicPr>
            <p:cNvPr id="14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30504" r="37260" b="48258"/>
            <a:stretch>
              <a:fillRect/>
            </a:stretch>
          </p:blipFill>
          <p:spPr bwMode="auto">
            <a:xfrm>
              <a:off x="4572000" y="428454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5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67787" t="49685"/>
            <a:stretch>
              <a:fillRect/>
            </a:stretch>
          </p:blipFill>
          <p:spPr bwMode="auto">
            <a:xfrm>
              <a:off x="448227" y="259944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6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66671" r="1231" b="48258"/>
            <a:stretch>
              <a:fillRect/>
            </a:stretch>
          </p:blipFill>
          <p:spPr bwMode="auto">
            <a:xfrm>
              <a:off x="4572000" y="2584090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7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r="67624" b="48258"/>
            <a:stretch>
              <a:fillRect/>
            </a:stretch>
          </p:blipFill>
          <p:spPr bwMode="auto">
            <a:xfrm>
              <a:off x="461068" y="4304292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8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l="34039" t="49685" r="33725"/>
            <a:stretch>
              <a:fillRect/>
            </a:stretch>
          </p:blipFill>
          <p:spPr bwMode="auto">
            <a:xfrm>
              <a:off x="2546291" y="4297433"/>
              <a:ext cx="1828800" cy="1463040"/>
            </a:xfrm>
            <a:prstGeom prst="rect">
              <a:avLst/>
            </a:prstGeom>
            <a:noFill/>
          </p:spPr>
        </p:pic>
        <p:pic>
          <p:nvPicPr>
            <p:cNvPr id="19" name="Picture 2" descr="C:\Users\ang\Desktop\waveform_eggs.gif"/>
            <p:cNvPicPr preferRelativeResize="0">
              <a:picLocks noChangeArrowheads="1"/>
            </p:cNvPicPr>
            <p:nvPr/>
          </p:nvPicPr>
          <p:blipFill>
            <a:blip r:embed="rId3" cstate="print"/>
            <a:srcRect t="49685" r="67891"/>
            <a:stretch>
              <a:fillRect/>
            </a:stretch>
          </p:blipFill>
          <p:spPr bwMode="auto">
            <a:xfrm>
              <a:off x="2542912" y="2592999"/>
              <a:ext cx="1828800" cy="1463040"/>
            </a:xfrm>
            <a:prstGeom prst="rect">
              <a:avLst/>
            </a:prstGeom>
            <a:noFill/>
          </p:spPr>
        </p:pic>
      </p:grpSp>
      <p:sp>
        <p:nvSpPr>
          <p:cNvPr id="21" name="Rectangle 3"/>
          <p:cNvSpPr>
            <a:spLocks noGrp="1" noChangeArrowheads="1"/>
          </p:cNvSpPr>
          <p:nvPr>
            <p:ph idx="1"/>
          </p:nvPr>
        </p:nvSpPr>
        <p:spPr>
          <a:xfrm>
            <a:off x="1845245" y="5807691"/>
            <a:ext cx="6676662" cy="10503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Find a better way to represent audio. </a:t>
            </a:r>
            <a:endParaRPr lang="en-US" sz="2800" b="0" dirty="0" smtClean="0"/>
          </a:p>
          <a:p>
            <a:pPr eaLnBrk="1" hangingPunct="1">
              <a:buFontTx/>
              <a:buNone/>
            </a:pPr>
            <a:endParaRPr lang="en-US" sz="28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feature vector to represent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Self-taught learning (Unsupervised Feature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6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5080" y="3645020"/>
            <a:ext cx="1181100" cy="885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7017179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535065" y="3928265"/>
            <a:ext cx="3108960" cy="2560320"/>
            <a:chOff x="5067942" y="753350"/>
            <a:chExt cx="3108960" cy="2560320"/>
          </a:xfrm>
        </p:grpSpPr>
        <p:sp>
          <p:nvSpPr>
            <p:cNvPr id="57346" name="Rectangle 2"/>
            <p:cNvSpPr>
              <a:spLocks noChangeArrowheads="1"/>
            </p:cNvSpPr>
            <p:nvPr/>
          </p:nvSpPr>
          <p:spPr bwMode="auto">
            <a:xfrm>
              <a:off x="5067942" y="753350"/>
              <a:ext cx="3108960" cy="2560320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363" name="Text Box 21"/>
            <p:cNvSpPr txBox="1">
              <a:spLocks noChangeArrowheads="1"/>
            </p:cNvSpPr>
            <p:nvPr/>
          </p:nvSpPr>
          <p:spPr bwMode="auto">
            <a:xfrm>
              <a:off x="5677991" y="2882844"/>
              <a:ext cx="1992853" cy="3693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b="1" dirty="0" smtClean="0">
                  <a:solidFill>
                    <a:srgbClr val="000000"/>
                  </a:solidFill>
                  <a:latin typeface="Arial" charset="0"/>
                </a:rPr>
                <a:t>Not motorcycles</a:t>
              </a:r>
              <a:endParaRPr lang="en-US" b="1" dirty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31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40100" y="900987"/>
              <a:ext cx="1257374" cy="75646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32" name="Picture 6" descr="http://t2.gstatic.com/images?q=tbn:ANd9GcTL9hSacq02lg06-d1mjwiBX5E3yNKEBXdBdyL2OuTvLG_4Wq1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332" y="1962569"/>
              <a:ext cx="1281113" cy="8905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3" descr="C:\Users\ang\Desktop\treesAndGrer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055" y="1938445"/>
              <a:ext cx="1152150" cy="9024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4" descr="C:\Users\ang\Desktop\imgre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542" y="909820"/>
              <a:ext cx="1124545" cy="8423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31362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43" name="Group 42"/>
          <p:cNvGrpSpPr/>
          <p:nvPr/>
        </p:nvGrpSpPr>
        <p:grpSpPr>
          <a:xfrm>
            <a:off x="1031460" y="740650"/>
            <a:ext cx="6766560" cy="3017520"/>
            <a:chOff x="495015" y="3544215"/>
            <a:chExt cx="6766560" cy="3017520"/>
          </a:xfrm>
        </p:grpSpPr>
        <p:pic>
          <p:nvPicPr>
            <p:cNvPr id="2327555" name="Picture 3" descr="C:\Users\ang\Desktop\imgres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4580" y="4504340"/>
              <a:ext cx="867745" cy="8044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40"/>
            <p:cNvGrpSpPr/>
            <p:nvPr/>
          </p:nvGrpSpPr>
          <p:grpSpPr>
            <a:xfrm>
              <a:off x="495015" y="3544215"/>
              <a:ext cx="6766560" cy="3017520"/>
              <a:chOff x="616285" y="3544215"/>
              <a:chExt cx="6766560" cy="3017520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616285" y="3544215"/>
                <a:ext cx="6766560" cy="3017520"/>
                <a:chOff x="660205" y="3505810"/>
                <a:chExt cx="6766560" cy="3017520"/>
              </a:xfrm>
            </p:grpSpPr>
            <p:sp>
              <p:nvSpPr>
                <p:cNvPr id="22" name="Rectangle 4"/>
                <p:cNvSpPr>
                  <a:spLocks noChangeArrowheads="1"/>
                </p:cNvSpPr>
                <p:nvPr/>
              </p:nvSpPr>
              <p:spPr bwMode="auto">
                <a:xfrm>
                  <a:off x="660205" y="3505810"/>
                  <a:ext cx="6766560" cy="3017520"/>
                </a:xfrm>
                <a:prstGeom prst="rect">
                  <a:avLst/>
                </a:prstGeom>
                <a:solidFill>
                  <a:srgbClr val="FFCC00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986450" y="3709937"/>
                  <a:ext cx="1050820" cy="588459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3573470" y="3709937"/>
                  <a:ext cx="849183" cy="63540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836758" y="4524454"/>
                  <a:ext cx="897147" cy="67129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9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986450" y="5354402"/>
                  <a:ext cx="1012416" cy="76268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974498" y="6132068"/>
                  <a:ext cx="2146742" cy="36933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b="1" dirty="0" smtClean="0">
                      <a:solidFill>
                        <a:srgbClr val="000000"/>
                      </a:solidFill>
                      <a:latin typeface="Arial" charset="0"/>
                    </a:rPr>
                    <a:t>Unlabeled images</a:t>
                  </a:r>
                  <a:endParaRPr lang="en-US" b="1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997716" y="4485933"/>
                  <a:ext cx="1001150" cy="748334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2356464" y="3729780"/>
                  <a:ext cx="785780" cy="544129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27554" name="Picture 2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967" y="4485934"/>
                  <a:ext cx="986981" cy="6712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6" name="Picture 4" descr="C:\Users\ang\Desktop\Giant-Anteater.jp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1046" y="5344360"/>
                  <a:ext cx="1115832" cy="743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7" name="Picture 5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2074" y="3709937"/>
                  <a:ext cx="1166515" cy="68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9" name="Picture 7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7301" y="5316077"/>
                  <a:ext cx="961670" cy="794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6119770" y="4931173"/>
                  <a:ext cx="1031051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en-US" sz="6600" dirty="0" smtClean="0">
                      <a:solidFill>
                        <a:schemeClr val="tx2"/>
                      </a:solidFill>
                    </a:rPr>
                    <a:t>…</a:t>
                  </a:r>
                </a:p>
              </p:txBody>
            </p:sp>
          </p:grpSp>
          <p:pic>
            <p:nvPicPr>
              <p:cNvPr id="2102274" name="Picture 2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3496660" y="4504340"/>
                <a:ext cx="949637" cy="711311"/>
              </a:xfrm>
              <a:prstGeom prst="rect">
                <a:avLst/>
              </a:prstGeom>
              <a:noFill/>
            </p:spPr>
          </p:pic>
        </p:grpSp>
        <p:pic>
          <p:nvPicPr>
            <p:cNvPr id="2674690" name="Picture 2" descr="http://t1.gstatic.com/images?q=tbn:ANd9GcQ7otMu8VpAnguPthPsmwi4RMGL__U3n8_aWVpUNdL9z3QxZjIB_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916175" y="4542745"/>
              <a:ext cx="1026330" cy="735860"/>
            </a:xfrm>
            <a:prstGeom prst="rect">
              <a:avLst/>
            </a:prstGeom>
            <a:noFill/>
          </p:spPr>
        </p:pic>
        <p:pic>
          <p:nvPicPr>
            <p:cNvPr id="2674692" name="Picture 4" descr="http://t1.gstatic.com/images?q=tbn:ANd9GcTEZJH6vL_lp-I6NymPPbXZD0N3z-RMgr4wQBOQa2F9yULMnhlj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877770" y="3736240"/>
              <a:ext cx="1083175" cy="720804"/>
            </a:xfrm>
            <a:prstGeom prst="rect">
              <a:avLst/>
            </a:prstGeom>
            <a:noFill/>
          </p:spPr>
        </p:pic>
        <p:pic>
          <p:nvPicPr>
            <p:cNvPr id="2674694" name="Picture 6" descr="http://t2.gstatic.com/images?q=tbn:ANd9GcTG-60Kcj1CGnsc5GmSRCaboVDPschI33upGNubJkXKwBLNZ4qk"/>
            <p:cNvPicPr>
              <a:picLocks noChangeAspect="1" noChangeArrowheads="1"/>
            </p:cNvPicPr>
            <p:nvPr/>
          </p:nvPicPr>
          <p:blipFill>
            <a:blip r:embed="rId23" cstate="print">
              <a:lum contrast="-30000"/>
            </a:blip>
            <a:srcRect/>
            <a:stretch>
              <a:fillRect/>
            </a:stretch>
          </p:blipFill>
          <p:spPr bwMode="auto">
            <a:xfrm>
              <a:off x="4639755" y="5405449"/>
              <a:ext cx="1007585" cy="754717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-1594730" y="3889860"/>
            <a:ext cx="4784150" cy="2598725"/>
            <a:chOff x="-2148875" y="3889860"/>
            <a:chExt cx="4784150" cy="2598725"/>
          </a:xfrm>
        </p:grpSpPr>
        <p:grpSp>
          <p:nvGrpSpPr>
            <p:cNvPr id="44" name="Group 43"/>
            <p:cNvGrpSpPr/>
            <p:nvPr/>
          </p:nvGrpSpPr>
          <p:grpSpPr>
            <a:xfrm>
              <a:off x="-2148875" y="3889860"/>
              <a:ext cx="4784150" cy="2598725"/>
              <a:chOff x="-708962" y="702245"/>
              <a:chExt cx="4883393" cy="2598725"/>
            </a:xfrm>
          </p:grpSpPr>
          <p:sp>
            <p:nvSpPr>
              <p:cNvPr id="57347" name="Rectangle 3"/>
              <p:cNvSpPr>
                <a:spLocks noChangeArrowheads="1"/>
              </p:cNvSpPr>
              <p:nvPr/>
            </p:nvSpPr>
            <p:spPr bwMode="auto">
              <a:xfrm>
                <a:off x="1094315" y="740650"/>
                <a:ext cx="3080116" cy="2560320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362" name="Text Box 20"/>
              <p:cNvSpPr txBox="1">
                <a:spLocks noChangeArrowheads="1"/>
              </p:cNvSpPr>
              <p:nvPr/>
            </p:nvSpPr>
            <p:spPr bwMode="auto">
              <a:xfrm>
                <a:off x="1923875" y="2861814"/>
                <a:ext cx="1531188" cy="36933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Motorcycles</a:t>
                </a:r>
                <a:endParaRPr lang="en-US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35" name="Picture 11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730092" y="2129962"/>
                <a:ext cx="1133475" cy="60960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2740786" y="1047890"/>
                <a:ext cx="1145469" cy="721221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3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53717" y="2142662"/>
                <a:ext cx="1266825" cy="63817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38" name="Picture 14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-708962" y="702245"/>
                <a:ext cx="1163444" cy="92180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</p:grpSp>
        <p:pic>
          <p:nvPicPr>
            <p:cNvPr id="46" name="Picture 6" descr="C:\Users\ang\Desktop\imgres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97100"/>
              <a:ext cx="864522" cy="7700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1" descr="C:\Users\ang\Desktop\imgres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-1803230" y="510220"/>
            <a:ext cx="1067480" cy="648642"/>
          </a:xfrm>
          <a:prstGeom prst="rect">
            <a:avLst/>
          </a:prstGeom>
          <a:noFill/>
        </p:spPr>
      </p:pic>
      <p:pic>
        <p:nvPicPr>
          <p:cNvPr id="2674696" name="Picture 8" descr="http://t3.gstatic.com/images?q=tbn:ANd9GcRuyf-nRXBS6xN73ZFlhvivWbLT9IvIKvg-KPQIXmBbJe6DBurF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9564650" y="1777585"/>
            <a:ext cx="1064997" cy="7061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00099"/>
            <a:ext cx="8075793" cy="535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577880" y="215900"/>
            <a:ext cx="7757810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Self-taught learning (Feature learning problem)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962900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1920162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1964612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900987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5750" y="2088437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7025" y="986712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9375" y="2101137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08588" y="883525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76300" y="4273909"/>
            <a:ext cx="1619250" cy="1654175"/>
            <a:chOff x="2517" y="2994"/>
            <a:chExt cx="1020" cy="1042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62" y="3478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2517" y="2994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2055" y="2954602"/>
            <a:ext cx="1556836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Cars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532125" y="2877792"/>
            <a:ext cx="2300630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Motorcycles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2006; Raina, Lee, Battle, Packer &amp; Ng, 2007]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4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3" descr="C:\Users\ang\Desktop\treesAndGrer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C:\Users\ang\Desktop\imgr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Self-taught learning (Feature learning problem)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6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5080" y="3645020"/>
            <a:ext cx="1181100" cy="885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327555" name="Picture 3" descr="C:\Users\ang\Desktop\imgre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345" y="4981632"/>
            <a:ext cx="867745" cy="8044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-1067480" y="3198570"/>
            <a:ext cx="7170165" cy="3363165"/>
            <a:chOff x="-1067480" y="3198570"/>
            <a:chExt cx="7170165" cy="3363165"/>
          </a:xfrm>
        </p:grpSpPr>
        <p:grpSp>
          <p:nvGrpSpPr>
            <p:cNvPr id="4" name="Group 39"/>
            <p:cNvGrpSpPr/>
            <p:nvPr/>
          </p:nvGrpSpPr>
          <p:grpSpPr>
            <a:xfrm>
              <a:off x="-1067480" y="3198570"/>
              <a:ext cx="7170165" cy="3363165"/>
              <a:chOff x="-1067480" y="3198570"/>
              <a:chExt cx="7170165" cy="3363165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-996725" y="3544215"/>
                <a:ext cx="7099410" cy="3017520"/>
                <a:chOff x="-952805" y="3505810"/>
                <a:chExt cx="7099410" cy="3017520"/>
              </a:xfrm>
            </p:grpSpPr>
            <p:sp>
              <p:nvSpPr>
                <p:cNvPr id="22" name="Rectangle 4"/>
                <p:cNvSpPr>
                  <a:spLocks noChangeArrowheads="1"/>
                </p:cNvSpPr>
                <p:nvPr/>
              </p:nvSpPr>
              <p:spPr bwMode="auto">
                <a:xfrm>
                  <a:off x="660205" y="3505810"/>
                  <a:ext cx="5486400" cy="3017520"/>
                </a:xfrm>
                <a:prstGeom prst="rect">
                  <a:avLst/>
                </a:prstGeom>
                <a:solidFill>
                  <a:srgbClr val="FFCC00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986450" y="3709937"/>
                  <a:ext cx="1050820" cy="588459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573470" y="3709937"/>
                  <a:ext cx="849183" cy="63540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836758" y="4524454"/>
                  <a:ext cx="897147" cy="67129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9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986450" y="5354402"/>
                  <a:ext cx="1012416" cy="76268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344510" y="6117350"/>
                  <a:ext cx="2146742" cy="36933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b="1" dirty="0" smtClean="0">
                      <a:solidFill>
                        <a:srgbClr val="000000"/>
                      </a:solidFill>
                      <a:latin typeface="Arial" charset="0"/>
                    </a:rPr>
                    <a:t>Unlabeled images</a:t>
                  </a:r>
                  <a:endParaRPr lang="en-US" b="1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997716" y="4485933"/>
                  <a:ext cx="1001150" cy="748334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3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2356464" y="3729780"/>
                  <a:ext cx="785780" cy="544129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27554" name="Picture 2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967" y="4485934"/>
                  <a:ext cx="986981" cy="6712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6" name="Picture 4" descr="C:\Users\ang\Desktop\Giant-Anteater.jp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1046" y="5344360"/>
                  <a:ext cx="1115832" cy="743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7" name="Picture 5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2074" y="3709937"/>
                  <a:ext cx="1166515" cy="68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8" name="Picture 6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52805" y="4197100"/>
                  <a:ext cx="864522" cy="77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9" name="Picture 7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7301" y="5316077"/>
                  <a:ext cx="961670" cy="794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4837538" y="4931173"/>
                  <a:ext cx="1031051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en-US" sz="6600" dirty="0" smtClean="0">
                      <a:solidFill>
                        <a:schemeClr val="tx2"/>
                      </a:solidFill>
                    </a:rPr>
                    <a:t>…</a:t>
                  </a:r>
                </a:p>
              </p:txBody>
            </p:sp>
          </p:grpSp>
          <p:pic>
            <p:nvPicPr>
              <p:cNvPr id="2102273" name="Picture 1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-1067480" y="3198570"/>
                <a:ext cx="1067480" cy="648642"/>
              </a:xfrm>
              <a:prstGeom prst="rect">
                <a:avLst/>
              </a:prstGeom>
              <a:noFill/>
            </p:spPr>
          </p:pic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2006; Raina, Lee, Battle, Packer &amp; Ng,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577880" y="215900"/>
            <a:ext cx="7757810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Supervised Learning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962900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1920162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1964612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900987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5750" y="2088437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7025" y="986712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9375" y="2101137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08588" y="883525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76300" y="4273909"/>
            <a:ext cx="1619250" cy="1654175"/>
            <a:chOff x="2517" y="2994"/>
            <a:chExt cx="1020" cy="1042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62" y="3478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2517" y="2994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2055" y="2954602"/>
            <a:ext cx="1556836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Cars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532125" y="2877792"/>
            <a:ext cx="2300630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Motorcycles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</a:t>
            </a:r>
            <a:r>
              <a:rPr lang="en-US" sz="1200" smtClean="0">
                <a:solidFill>
                  <a:schemeClr val="bg1"/>
                </a:solidFill>
              </a:rPr>
              <a:t>, 2006; </a:t>
            </a:r>
            <a:r>
              <a:rPr lang="en-US" sz="1200" dirty="0" smtClean="0">
                <a:solidFill>
                  <a:schemeClr val="bg1"/>
                </a:solidFill>
              </a:rPr>
              <a:t>Raina, Lee, Battle, Packer &amp; Ng</a:t>
            </a:r>
            <a:r>
              <a:rPr lang="en-US" sz="1200" smtClean="0">
                <a:solidFill>
                  <a:schemeClr val="bg1"/>
                </a:solidFill>
              </a:rPr>
              <a:t>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962900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1920162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1964612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900987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35750" y="2088437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7025" y="986712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9375" y="2101137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08588" y="883525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76300" y="4273909"/>
            <a:ext cx="1619250" cy="1654175"/>
            <a:chOff x="2517" y="2994"/>
            <a:chExt cx="1020" cy="1042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62" y="3478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2517" y="2994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2055" y="2954602"/>
            <a:ext cx="1556836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Cars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532125" y="2877792"/>
            <a:ext cx="2300630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Motorcycles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60205" y="3505810"/>
            <a:ext cx="5486400" cy="30175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86450" y="3709937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13875" y="3738512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21813" y="497200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48575" y="4914850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518215" y="6130135"/>
            <a:ext cx="2031325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Unlabeled images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42000" y="4952950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9" name="Picture 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10475" y="3717875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</a:t>
            </a:r>
            <a:r>
              <a:rPr lang="en-US" sz="1200" smtClean="0">
                <a:solidFill>
                  <a:schemeClr val="bg1"/>
                </a:solidFill>
              </a:rPr>
              <a:t>, 2006; </a:t>
            </a:r>
            <a:r>
              <a:rPr lang="en-US" sz="1200" dirty="0" smtClean="0">
                <a:solidFill>
                  <a:schemeClr val="bg1"/>
                </a:solidFill>
              </a:rPr>
              <a:t>Raina, Lee, Battle, Packer &amp; Ng</a:t>
            </a:r>
            <a:r>
              <a:rPr lang="en-US" sz="1200" smtClean="0">
                <a:solidFill>
                  <a:schemeClr val="bg1"/>
                </a:solidFill>
              </a:rPr>
              <a:t>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11509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11382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Traditional machine learning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1360488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2317750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2362200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1298575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2050" y="3511550"/>
            <a:ext cx="1409700" cy="790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4000" y="3529013"/>
            <a:ext cx="1171575" cy="7048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5750" y="2486025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7025" y="1384300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59375" y="2498725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8588" y="1281113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9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27625" y="3336925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37338" y="3311525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68563" y="5675313"/>
            <a:ext cx="2947987" cy="885825"/>
            <a:chOff x="1555" y="3575"/>
            <a:chExt cx="1857" cy="558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2055" y="4465935"/>
            <a:ext cx="1556836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Cars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532125" y="4542745"/>
            <a:ext cx="2300630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Labeled Motorcycles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095465" y="943258"/>
            <a:ext cx="5943600" cy="34747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44895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137347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606958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2549808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3151015" y="3889860"/>
            <a:ext cx="2031325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Unlabeled images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0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800" y="2587908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532438" y="5231095"/>
            <a:ext cx="2947987" cy="885825"/>
            <a:chOff x="1555" y="3575"/>
            <a:chExt cx="1857" cy="558"/>
          </a:xfrm>
        </p:grpSpPr>
        <p:pic>
          <p:nvPicPr>
            <p:cNvPr id="59412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3" name="Text Box 14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230313" y="4654834"/>
            <a:ext cx="1843087" cy="1736725"/>
            <a:chOff x="964" y="3055"/>
            <a:chExt cx="1209" cy="1094"/>
          </a:xfrm>
        </p:grpSpPr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964" y="3055"/>
              <a:ext cx="1209" cy="109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10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38" y="3209"/>
              <a:ext cx="858" cy="5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1" name="Text Box 18"/>
            <p:cNvSpPr txBox="1">
              <a:spLocks noChangeArrowheads="1"/>
            </p:cNvSpPr>
            <p:nvPr/>
          </p:nvSpPr>
          <p:spPr bwMode="auto">
            <a:xfrm>
              <a:off x="1008" y="3855"/>
              <a:ext cx="1134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Labeled Car(s)</a:t>
              </a:r>
              <a:endParaRPr lang="en-US" sz="16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304637" y="4657960"/>
            <a:ext cx="1843087" cy="1751012"/>
            <a:chOff x="2057" y="3055"/>
            <a:chExt cx="1161" cy="1103"/>
          </a:xfrm>
        </p:grpSpPr>
        <p:sp>
          <p:nvSpPr>
            <p:cNvPr id="59406" name="Rectangle 19"/>
            <p:cNvSpPr>
              <a:spLocks noChangeArrowheads="1"/>
            </p:cNvSpPr>
            <p:nvPr/>
          </p:nvSpPr>
          <p:spPr bwMode="auto">
            <a:xfrm>
              <a:off x="2057" y="3055"/>
              <a:ext cx="1152" cy="1103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07" name="Picture 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26" y="3176"/>
              <a:ext cx="852" cy="5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08" name="Text Box 21"/>
            <p:cNvSpPr txBox="1">
              <a:spLocks noChangeArrowheads="1"/>
            </p:cNvSpPr>
            <p:nvPr/>
          </p:nvSpPr>
          <p:spPr bwMode="auto">
            <a:xfrm>
              <a:off x="2066" y="3880"/>
              <a:ext cx="1152" cy="18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300" dirty="0" smtClean="0">
                  <a:solidFill>
                    <a:srgbClr val="000000"/>
                  </a:solidFill>
                  <a:latin typeface="Arial" charset="0"/>
                </a:rPr>
                <a:t>Labeled Motorcycle(s)</a:t>
              </a:r>
              <a:endParaRPr lang="en-US" sz="13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940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3275" y="1352833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561961" y="6539805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</a:t>
            </a:r>
            <a:r>
              <a:rPr lang="en-US" sz="1200" smtClean="0">
                <a:solidFill>
                  <a:schemeClr val="bg1"/>
                </a:solidFill>
              </a:rPr>
              <a:t>, 2006; </a:t>
            </a:r>
            <a:r>
              <a:rPr lang="en-US" sz="1200" dirty="0" smtClean="0">
                <a:solidFill>
                  <a:schemeClr val="bg1"/>
                </a:solidFill>
              </a:rPr>
              <a:t>Raina, Lee, Battle, Packer &amp; Ng</a:t>
            </a:r>
            <a:r>
              <a:rPr lang="en-US" sz="1200" smtClean="0">
                <a:solidFill>
                  <a:schemeClr val="bg1"/>
                </a:solidFill>
              </a:rPr>
              <a:t>, 2007]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808309" y="215900"/>
            <a:ext cx="7565785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Unsupervised feature learning (Self-taught learning)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731500" y="932675"/>
            <a:ext cx="7104925" cy="7268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V1 is the first stage of visual processing in the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Neurons in V1 typically modeled as edge detectors: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3" cstate="print"/>
          <a:srcRect l="76357" t="59109" r="6061" b="25496"/>
          <a:stretch>
            <a:fillRect/>
          </a:stretch>
        </p:blipFill>
        <p:spPr bwMode="auto">
          <a:xfrm>
            <a:off x="4956050" y="2200040"/>
            <a:ext cx="2754917" cy="28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3" cstate="print"/>
          <a:srcRect l="65688" t="72035" r="22855" b="17506"/>
          <a:stretch>
            <a:fillRect/>
          </a:stretch>
        </p:blipFill>
        <p:spPr bwMode="auto">
          <a:xfrm>
            <a:off x="1538005" y="2200040"/>
            <a:ext cx="2623314" cy="2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827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#1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72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#2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09045" y="74065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400" b="0" dirty="0" smtClean="0"/>
              <a:t>Model developed to explain visual perception in the brain.</a:t>
            </a:r>
          </a:p>
          <a:p>
            <a:pPr eaLnBrk="1" hangingPunct="1">
              <a:buFontTx/>
              <a:buNone/>
            </a:pPr>
            <a:endParaRPr lang="en-US" sz="24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Input: Images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400" b="0" dirty="0" smtClean="0">
                <a:solidFill>
                  <a:schemeClr val="bg1"/>
                </a:solidFill>
              </a:rPr>
              <a:t>,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400" b="0" dirty="0" smtClean="0">
                <a:solidFill>
                  <a:schemeClr val="bg1"/>
                </a:solidFill>
              </a:rPr>
              <a:t>, …, </a:t>
            </a:r>
            <a:r>
              <a:rPr lang="en-US" sz="24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latin typeface="cmsy10"/>
              </a:rPr>
              <a:t>(each in </a:t>
            </a:r>
            <a:r>
              <a:rPr lang="en-US" sz="2400" b="0" dirty="0" err="1" smtClean="0">
                <a:latin typeface="cmsy10"/>
              </a:rPr>
              <a:t>R</a:t>
            </a:r>
            <a:r>
              <a:rPr lang="en-US" sz="24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4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400" b="0" dirty="0" smtClean="0">
                <a:latin typeface="Helvetica"/>
              </a:rPr>
              <a:t>)</a:t>
            </a:r>
            <a:endParaRPr lang="en-US" sz="24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4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400" b="0" dirty="0" smtClean="0">
                <a:latin typeface="Symbol" pitchFamily="18" charset="2"/>
              </a:rPr>
              <a:t>f</a:t>
            </a:r>
            <a:r>
              <a:rPr lang="en-US" sz="24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4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4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400" b="0" dirty="0" smtClean="0">
                <a:solidFill>
                  <a:schemeClr val="bg1"/>
                </a:solidFill>
              </a:rPr>
              <a:t>, …, </a:t>
            </a:r>
            <a:r>
              <a:rPr lang="en-US" sz="24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4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="0" dirty="0" smtClean="0">
                <a:latin typeface="cmsy10"/>
              </a:rPr>
              <a:t>(also </a:t>
            </a:r>
            <a:r>
              <a:rPr lang="en-US" sz="2400" b="0" dirty="0" err="1" smtClean="0">
                <a:latin typeface="cmsy10"/>
              </a:rPr>
              <a:t>R</a:t>
            </a:r>
            <a:r>
              <a:rPr lang="en-US" sz="2400" b="0" baseline="30000" dirty="0" err="1" smtClean="0"/>
              <a:t>n</a:t>
            </a:r>
            <a:r>
              <a:rPr lang="en-US" sz="2400" b="0" baseline="30000" dirty="0" smtClean="0"/>
              <a:t> x n</a:t>
            </a:r>
            <a:r>
              <a:rPr lang="en-US" sz="24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smtClean="0">
                <a:latin typeface="Times"/>
              </a:rPr>
              <a:t>x</a:t>
            </a:r>
            <a:r>
              <a:rPr lang="en-US" sz="2800" b="0" dirty="0" smtClean="0"/>
              <a:t> </a:t>
            </a:r>
            <a:r>
              <a:rPr lang="en-US" sz="2800" b="0" dirty="0" smtClean="0">
                <a:latin typeface="cmsy10"/>
              </a:rPr>
              <a:t>  </a:t>
            </a:r>
            <a:r>
              <a:rPr lang="en-US" sz="2800" b="0" dirty="0" smtClean="0"/>
              <a:t> </a:t>
            </a:r>
            <a:r>
              <a:rPr lang="en-US" sz="2800" b="0" dirty="0" smtClean="0">
                <a:latin typeface="Symbol"/>
                <a:sym typeface="Symbol"/>
              </a:rPr>
              <a:t></a:t>
            </a:r>
            <a:r>
              <a:rPr lang="en-US" sz="2800" b="0" dirty="0" smtClean="0"/>
              <a:t>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Times"/>
              </a:rPr>
              <a:t>j</a:t>
            </a:r>
            <a:r>
              <a:rPr lang="en-US" sz="2800" b="0" baseline="30000" dirty="0" smtClean="0">
                <a:latin typeface="Helvetica"/>
              </a:rPr>
              <a:t> </a:t>
            </a:r>
            <a:r>
              <a:rPr lang="en-US" sz="2800" b="0" dirty="0" err="1" smtClean="0">
                <a:latin typeface="Symbol" pitchFamily="18" charset="2"/>
              </a:rPr>
              <a:t>f</a:t>
            </a:r>
            <a:r>
              <a:rPr lang="en-US" sz="2800" b="0" baseline="-25000" dirty="0" err="1" smtClean="0"/>
              <a:t>j</a:t>
            </a:r>
            <a:endParaRPr lang="en-US" sz="16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b="0" dirty="0" smtClean="0"/>
              <a:t>			</a:t>
            </a:r>
            <a:r>
              <a:rPr lang="en-US" sz="2400" b="0" dirty="0" err="1" smtClean="0"/>
              <a:t>s.t</a:t>
            </a:r>
            <a:r>
              <a:rPr lang="en-US" sz="2400" b="0" dirty="0" smtClean="0"/>
              <a:t>. </a:t>
            </a:r>
            <a:r>
              <a:rPr lang="en-US" sz="2400" b="0" dirty="0" err="1" smtClean="0">
                <a:latin typeface="Times"/>
              </a:rPr>
              <a:t>a</a:t>
            </a:r>
            <a:r>
              <a:rPr lang="en-US" sz="2400" b="0" baseline="-25000" dirty="0" err="1" smtClean="0">
                <a:latin typeface="Helvetica"/>
              </a:rPr>
              <a:t>j</a:t>
            </a:r>
            <a:r>
              <a:rPr lang="en-US" sz="2400" b="0" dirty="0" err="1" smtClean="0">
                <a:latin typeface="Times"/>
              </a:rPr>
              <a:t>’s</a:t>
            </a:r>
            <a:r>
              <a:rPr lang="en-US" sz="2400" b="0" dirty="0" smtClean="0"/>
              <a:t> are mostly zero (“sparse”) </a:t>
            </a:r>
          </a:p>
          <a:p>
            <a:pPr eaLnBrk="1" hangingPunct="1">
              <a:buFontTx/>
              <a:buNone/>
            </a:pPr>
            <a:endParaRPr lang="en-US" sz="2400" b="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21251" y="5227805"/>
            <a:ext cx="772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00012" y="4658154"/>
            <a:ext cx="772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499040" y="5061060"/>
            <a:ext cx="210470" cy="137160"/>
          </a:xfrm>
          <a:prstGeom prst="rect">
            <a:avLst/>
          </a:prstGeom>
        </p:spPr>
      </p:pic>
      <p:pic>
        <p:nvPicPr>
          <p:cNvPr id="8" name="Picture 5" descr="gabor-slide"/>
          <p:cNvPicPr>
            <a:picLocks noChangeAspect="1" noChangeArrowheads="1"/>
          </p:cNvPicPr>
          <p:nvPr/>
        </p:nvPicPr>
        <p:blipFill>
          <a:blip r:embed="rId5" cstate="print"/>
          <a:srcRect l="76357" t="59109" r="6061" b="25496"/>
          <a:stretch>
            <a:fillRect/>
          </a:stretch>
        </p:blipFill>
        <p:spPr bwMode="auto">
          <a:xfrm>
            <a:off x="4687215" y="1969610"/>
            <a:ext cx="652885" cy="67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gabor-slide"/>
          <p:cNvPicPr>
            <a:picLocks noChangeAspect="1" noChangeArrowheads="1"/>
          </p:cNvPicPr>
          <p:nvPr/>
        </p:nvPicPr>
        <p:blipFill>
          <a:blip r:embed="rId5" cstate="print"/>
          <a:srcRect l="65688" t="72035" r="22855" b="17506"/>
          <a:stretch>
            <a:fillRect/>
          </a:stretch>
        </p:blipFill>
        <p:spPr bwMode="auto">
          <a:xfrm>
            <a:off x="3458255" y="1969610"/>
            <a:ext cx="703048" cy="68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pic>
        <p:nvPicPr>
          <p:cNvPr id="63492" name="Picture 4" descr="2d-wav"/>
          <p:cNvPicPr>
            <a:picLocks noChangeAspect="1" noChangeArrowheads="1"/>
          </p:cNvPicPr>
          <p:nvPr/>
        </p:nvPicPr>
        <p:blipFill>
          <a:blip r:embed="rId3" cstate="print"/>
          <a:srcRect l="7185" t="23825" r="6815" b="25653"/>
          <a:stretch>
            <a:fillRect/>
          </a:stretch>
        </p:blipFill>
        <p:spPr bwMode="auto">
          <a:xfrm>
            <a:off x="9296400" y="3044825"/>
            <a:ext cx="3686175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4" cstate="print"/>
          <a:srcRect l="76357" t="59109" r="6061" b="25496"/>
          <a:stretch>
            <a:fillRect/>
          </a:stretch>
        </p:blipFill>
        <p:spPr bwMode="auto">
          <a:xfrm>
            <a:off x="7413625" y="4465638"/>
            <a:ext cx="1495425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simpl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3" y="1816100"/>
            <a:ext cx="23717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simpl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1816100"/>
            <a:ext cx="23431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95275" y="4276725"/>
            <a:ext cx="26320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Schematic of simple cell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535363" y="4235450"/>
            <a:ext cx="19462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Actual simple cell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840413" y="2162175"/>
            <a:ext cx="3303587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Green: Responds to white dot.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Red: Responds to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black dot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. </a:t>
            </a:r>
          </a:p>
        </p:txBody>
      </p:sp>
      <p:sp>
        <p:nvSpPr>
          <p:cNvPr id="63499" name="Text Box 17"/>
          <p:cNvSpPr txBox="1">
            <a:spLocks noChangeArrowheads="1"/>
          </p:cNvSpPr>
          <p:nvPr/>
        </p:nvSpPr>
        <p:spPr bwMode="auto">
          <a:xfrm>
            <a:off x="0" y="6583566"/>
            <a:ext cx="3743011" cy="27443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[Images from </a:t>
            </a:r>
            <a:r>
              <a:rPr lang="en-US" sz="1200" dirty="0" err="1" smtClean="0">
                <a:solidFill>
                  <a:srgbClr val="FFFFFF"/>
                </a:solidFill>
                <a:latin typeface="Arial" charset="0"/>
              </a:rPr>
              <a:t>DeAngelis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Ohzawa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&amp; Freeman, 1995]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411163" y="1011238"/>
            <a:ext cx="5451475" cy="7207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V1 is the first stage of visual processing in the 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Hubel &amp; Wiesel (1962)’s simple cell model: </a:t>
            </a:r>
          </a:p>
        </p:txBody>
      </p:sp>
      <p:sp>
        <p:nvSpPr>
          <p:cNvPr id="63501" name="Text Box 19"/>
          <p:cNvSpPr txBox="1">
            <a:spLocks noChangeArrowheads="1"/>
          </p:cNvSpPr>
          <p:nvPr/>
        </p:nvSpPr>
        <p:spPr bwMode="auto">
          <a:xfrm>
            <a:off x="257175" y="5005388"/>
            <a:ext cx="5286703" cy="36676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Alternative treatment: Model as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“Gabor 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functions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.”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4" cstate="print"/>
          <a:srcRect l="65688" t="72035" r="22855" b="17506"/>
          <a:stretch>
            <a:fillRect/>
          </a:stretch>
        </p:blipFill>
        <p:spPr bwMode="auto">
          <a:xfrm>
            <a:off x="5762625" y="4465638"/>
            <a:ext cx="14239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9448800" y="55245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Also used in image compression and </a:t>
            </a: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denoising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.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1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Use to represent 14x14 image patch succinctly, as [a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7</a:t>
            </a:r>
            <a:r>
              <a:rPr lang="en-US" sz="2800" b="0" dirty="0" smtClean="0">
                <a:solidFill>
                  <a:schemeClr val="bg1"/>
                </a:solidFill>
              </a:rPr>
              <a:t>=0.8,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36</a:t>
            </a:r>
            <a:r>
              <a:rPr lang="en-US" sz="2800" b="0" dirty="0" smtClean="0">
                <a:solidFill>
                  <a:schemeClr val="bg1"/>
                </a:solidFill>
              </a:rPr>
              <a:t>=0.3,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41</a:t>
            </a:r>
            <a:r>
              <a:rPr lang="en-US" sz="2800" b="0" dirty="0" smtClean="0">
                <a:solidFill>
                  <a:schemeClr val="bg1"/>
                </a:solidFill>
              </a:rPr>
              <a:t> = 0.5].  I.e., this indicates which “basic edges” make up the image.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4849180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4840" y="425095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4696366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0" name="Minus 39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Minus 40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Minus 41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Minus 42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lus 43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5" name="Plus 44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6" name="Plus 45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7" name="Plus 46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5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0020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Feature Learning via Sparse Coding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Field,1996). Originally </a:t>
            </a:r>
            <a:r>
              <a:rPr lang="en-US" sz="2800" b="0" dirty="0" smtClean="0"/>
              <a:t>developed </a:t>
            </a:r>
            <a:r>
              <a:rPr lang="en-US" sz="2800" b="0" dirty="0" smtClean="0">
                <a:solidFill>
                  <a:schemeClr val="bg1"/>
                </a:solidFill>
              </a:rPr>
              <a:t>to explain early visual processing in  the brain (edge detection).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2400"/>
              </a:spcBef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5281465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16740" y="469276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5128651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8028450" y="6501400"/>
            <a:ext cx="1997060" cy="12673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illustration</a:t>
            </a: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8200" y="838200"/>
            <a:ext cx="28194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   Natural Images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725620" y="893485"/>
            <a:ext cx="5376701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Learned bases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1 , …,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): 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“Edges”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783" y="1371996"/>
            <a:ext cx="2514236" cy="2361899"/>
            <a:chOff x="1254" y="1900"/>
            <a:chExt cx="3576" cy="3361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54" y="1901"/>
              <a:ext cx="3576" cy="3362"/>
              <a:chOff x="929" y="5643"/>
              <a:chExt cx="7625" cy="5658"/>
            </a:xfrm>
          </p:grpSpPr>
          <p:pic>
            <p:nvPicPr>
              <p:cNvPr id="12" name="Picture 7" descr="img4_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208" t="6490" r="9792" b="11691"/>
              <a:stretch>
                <a:fillRect/>
              </a:stretch>
            </p:blipFill>
            <p:spPr bwMode="auto">
              <a:xfrm>
                <a:off x="929" y="5643"/>
                <a:ext cx="39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3" name="Picture 8" descr="img4_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495" t="12363" r="16322" b="13461"/>
              <a:stretch>
                <a:fillRect/>
              </a:stretch>
            </p:blipFill>
            <p:spPr bwMode="auto">
              <a:xfrm>
                <a:off x="2782" y="6843"/>
                <a:ext cx="3957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4" name="Picture 9" descr="img4_picture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536" t="7771" r="9883" b="10622"/>
              <a:stretch>
                <a:fillRect/>
              </a:stretch>
            </p:blipFill>
            <p:spPr bwMode="auto">
              <a:xfrm>
                <a:off x="4594" y="8103"/>
                <a:ext cx="3960" cy="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79" y="2225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21" y="2876"/>
              <a:ext cx="326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59" y="3507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110" y="4485"/>
              <a:ext cx="325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114800" y="2133598"/>
            <a:ext cx="609600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00580" y="4426801"/>
            <a:ext cx="6370320" cy="907199"/>
            <a:chOff x="1905000" y="3352800"/>
            <a:chExt cx="6794500" cy="1081088"/>
          </a:xfrm>
        </p:grpSpPr>
        <p:pic>
          <p:nvPicPr>
            <p:cNvPr id="17" name="Picture 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3352800"/>
              <a:ext cx="10826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492"/>
            <p:cNvSpPr>
              <a:spLocks noChangeArrowheads="1"/>
            </p:cNvSpPr>
            <p:nvPr/>
          </p:nvSpPr>
          <p:spPr bwMode="auto">
            <a:xfrm>
              <a:off x="1905000" y="3657601"/>
              <a:ext cx="5876725" cy="55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9" name="Picture 4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0675" y="3352800"/>
              <a:ext cx="10763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3352800"/>
              <a:ext cx="10795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Rectangle 495"/>
          <p:cNvSpPr>
            <a:spLocks noChangeArrowheads="1"/>
          </p:cNvSpPr>
          <p:nvPr/>
        </p:nvSpPr>
        <p:spPr bwMode="auto">
          <a:xfrm>
            <a:off x="914400" y="5334000"/>
            <a:ext cx="800100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Perpetua" pitchFamily="18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latin typeface="Cambria" pitchFamily="18" charset="0"/>
              </a:rPr>
              <a:t>x</a:t>
            </a:r>
            <a:r>
              <a:rPr lang="en-US" sz="2400" i="1" dirty="0">
                <a:solidFill>
                  <a:schemeClr val="bg1"/>
                </a:solidFill>
                <a:latin typeface="Perpetua" pitchFamily="18" charset="0"/>
              </a:rPr>
              <a:t> 	 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0.8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50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36</a:t>
            </a:r>
            <a:r>
              <a:rPr lang="en-US" sz="2400" baseline="-25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0.3 *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42</a:t>
            </a:r>
            <a:r>
              <a:rPr lang="en-US" sz="2400" baseline="-50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+ 0.5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</a:rPr>
              <a:t>63</a:t>
            </a:r>
            <a:endParaRPr lang="en-US" sz="2400" baseline="-25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Rectangle 495"/>
          <p:cNvSpPr>
            <a:spLocks noChangeArrowheads="1"/>
          </p:cNvSpPr>
          <p:nvPr/>
        </p:nvSpPr>
        <p:spPr bwMode="auto">
          <a:xfrm>
            <a:off x="693095" y="5810110"/>
            <a:ext cx="6720875" cy="8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[a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1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, …, 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64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] = 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0, …, 0,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0.8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0.3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0.5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, 0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] 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(feature representation) 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33"/>
          <p:cNvGrpSpPr/>
          <p:nvPr/>
        </p:nvGrpSpPr>
        <p:grpSpPr>
          <a:xfrm>
            <a:off x="5486400" y="1371598"/>
            <a:ext cx="2590800" cy="2590800"/>
            <a:chOff x="5257800" y="1524000"/>
            <a:chExt cx="2590800" cy="25908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7800" y="1524000"/>
              <a:ext cx="2590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00704" y="3150407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3637" y="2828926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10422" y="3795711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5791200" y="2960509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433089" y="2644420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7412400" y="3612442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pic>
        <p:nvPicPr>
          <p:cNvPr id="31" name="Picture 4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300" y="4426803"/>
            <a:ext cx="1036320" cy="9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Arrow Connector 31"/>
          <p:cNvCxnSpPr/>
          <p:nvPr/>
        </p:nvCxnSpPr>
        <p:spPr>
          <a:xfrm rot="10800000" flipV="1">
            <a:off x="3628646" y="3276598"/>
            <a:ext cx="2162556" cy="11502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529865" y="3333227"/>
            <a:ext cx="1447877" cy="73927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2"/>
          </p:cNvCxnSpPr>
          <p:nvPr/>
        </p:nvCxnSpPr>
        <p:spPr>
          <a:xfrm rot="16200000" flipH="1">
            <a:off x="7577143" y="3987702"/>
            <a:ext cx="454359" cy="4238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3400" y="3957934"/>
            <a:ext cx="1805837" cy="461645"/>
          </a:xfrm>
          <a:prstGeom prst="rect">
            <a:avLst/>
          </a:prstGeom>
          <a:noFill/>
        </p:spPr>
        <p:txBody>
          <a:bodyPr wrap="none" lIns="91419" tIns="45710" rIns="91419" bIns="45710" rtlCol="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smtClean="0">
                <a:solidFill>
                  <a:schemeClr val="bg1"/>
                </a:solidFill>
                <a:latin typeface="Calibri"/>
              </a:rPr>
              <a:t>Test example</a:t>
            </a:r>
            <a:endParaRPr lang="ko-KR" alt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295402" y="2362200"/>
            <a:ext cx="229206" cy="228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19" tIns="45710" rIns="91419" bIns="45710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  <a:latin typeface="Calibri"/>
              <a:ea typeface="굴림" charset="-127"/>
            </a:endParaRPr>
          </a:p>
        </p:txBody>
      </p:sp>
      <p:sp>
        <p:nvSpPr>
          <p:cNvPr id="37" name="Rectangle 495"/>
          <p:cNvSpPr>
            <a:spLocks noChangeArrowheads="1"/>
          </p:cNvSpPr>
          <p:nvPr/>
        </p:nvSpPr>
        <p:spPr bwMode="auto">
          <a:xfrm>
            <a:off x="6363640" y="6262290"/>
            <a:ext cx="312420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More succinct, higher-level, representation.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 animBg="1"/>
      <p:bldP spid="29" grpId="0" animBg="1"/>
      <p:bldP spid="30" grpId="0" animBg="1"/>
      <p:bldP spid="35" grpId="0"/>
      <p:bldP spid="3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More examples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79055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</a:rPr>
              <a:t>=0.6, a</a:t>
            </a:r>
            <a:r>
              <a:rPr lang="en-US" sz="1800" baseline="-25000" dirty="0" smtClean="0">
                <a:solidFill>
                  <a:schemeClr val="bg1"/>
                </a:solidFill>
              </a:rPr>
              <a:t>28</a:t>
            </a:r>
            <a:r>
              <a:rPr lang="en-US" sz="1800" dirty="0" smtClean="0">
                <a:solidFill>
                  <a:schemeClr val="bg1"/>
                </a:solidFill>
              </a:rPr>
              <a:t>=0.8, a</a:t>
            </a:r>
            <a:r>
              <a:rPr lang="en-US" sz="1800" baseline="-25000" dirty="0" smtClean="0">
                <a:solidFill>
                  <a:schemeClr val="bg1"/>
                </a:solidFill>
              </a:rPr>
              <a:t>37</a:t>
            </a:r>
            <a:r>
              <a:rPr lang="en-US" sz="1800" dirty="0" smtClean="0">
                <a:solidFill>
                  <a:schemeClr val="bg1"/>
                </a:solidFill>
              </a:rPr>
              <a:t> = 0.4].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/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=1.3, a</a:t>
            </a:r>
            <a:r>
              <a:rPr lang="en-US" sz="1800" baseline="-25000" dirty="0" smtClean="0"/>
              <a:t>1</a:t>
            </a:r>
            <a:r>
              <a:rPr lang="en-US" sz="1800" baseline="-25000" dirty="0" smtClean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=0.9, a</a:t>
            </a:r>
            <a:r>
              <a:rPr lang="en-US" sz="1800" baseline="-25000" dirty="0" smtClean="0"/>
              <a:t>2</a:t>
            </a:r>
            <a:r>
              <a:rPr lang="en-US" sz="1800" baseline="-25000" dirty="0" smtClean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 = 0.3].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5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3" y="883830"/>
            <a:ext cx="8643937" cy="1404938"/>
            <a:chOff x="315" y="828"/>
            <a:chExt cx="5445" cy="885"/>
          </a:xfrm>
        </p:grpSpPr>
        <p:pic>
          <p:nvPicPr>
            <p:cNvPr id="665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16" y="834"/>
              <a:ext cx="687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8" y="82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7" name="Rectangle 9"/>
            <p:cNvSpPr>
              <a:spLocks noChangeArrowheads="1"/>
            </p:cNvSpPr>
            <p:nvPr/>
          </p:nvSpPr>
          <p:spPr bwMode="auto">
            <a:xfrm>
              <a:off x="998" y="1046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0.6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+ 0.8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+ 0.4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8" name="Rectangle 10"/>
            <p:cNvSpPr>
              <a:spLocks noChangeArrowheads="1"/>
            </p:cNvSpPr>
            <p:nvPr/>
          </p:nvSpPr>
          <p:spPr bwMode="auto">
            <a:xfrm>
              <a:off x="720" y="14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</a:t>
              </a: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28  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1963" y="3006319"/>
            <a:ext cx="8823325" cy="1420813"/>
            <a:chOff x="298" y="2218"/>
            <a:chExt cx="5558" cy="895"/>
          </a:xfrm>
        </p:grpSpPr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8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0" y="2218"/>
              <a:ext cx="68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8" y="221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Rectangle 16"/>
            <p:cNvSpPr>
              <a:spLocks noChangeArrowheads="1"/>
            </p:cNvSpPr>
            <p:nvPr/>
          </p:nvSpPr>
          <p:spPr bwMode="auto">
            <a:xfrm>
              <a:off x="1018" y="2418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1.3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+ 0.9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2" name="Rectangle 17"/>
            <p:cNvSpPr>
              <a:spLocks noChangeArrowheads="1"/>
            </p:cNvSpPr>
            <p:nvPr/>
          </p:nvSpPr>
          <p:spPr bwMode="auto">
            <a:xfrm>
              <a:off x="816" y="28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9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66566" name="Text Box 20"/>
          <p:cNvSpPr txBox="1">
            <a:spLocks noChangeArrowheads="1"/>
          </p:cNvSpPr>
          <p:nvPr/>
        </p:nvSpPr>
        <p:spPr bwMode="auto">
          <a:xfrm>
            <a:off x="385763" y="4985802"/>
            <a:ext cx="82565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Method “invents” edge detection.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Automatically learns to represent an image in terms of the edges that appear in it.  Gives a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more succinct, higher-level representation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than the raw pixels. 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Quantitatively similar to primary visual cortex (area V1) in brain.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1408417"/>
            <a:ext cx="254318" cy="165735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3466630"/>
            <a:ext cx="254318" cy="165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[Evan Smith &amp; Mike </a:t>
            </a:r>
            <a:r>
              <a:rPr lang="en-US" dirty="0" err="1">
                <a:solidFill>
                  <a:srgbClr val="FFFFFF"/>
                </a:solidFill>
                <a:latin typeface="Helvetica" pitchFamily="34" charset="0"/>
              </a:rPr>
              <a:t>Lewicki</a:t>
            </a: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, 2006]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touch data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20" t="6742" r="15758" b="13204"/>
          <a:stretch/>
        </p:blipFill>
        <p:spPr bwMode="auto">
          <a:xfrm>
            <a:off x="5797628" y="1163105"/>
            <a:ext cx="1961987" cy="238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5855" y="702245"/>
            <a:ext cx="851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Collect touch data using a glove, following distribution of grasps used by animals in the wild.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73813" y="1047890"/>
            <a:ext cx="4181930" cy="2704141"/>
            <a:chOff x="1073813" y="1047890"/>
            <a:chExt cx="4181930" cy="2704141"/>
          </a:xfrm>
        </p:grpSpPr>
        <p:grpSp>
          <p:nvGrpSpPr>
            <p:cNvPr id="20" name="Group 19"/>
            <p:cNvGrpSpPr/>
            <p:nvPr/>
          </p:nvGrpSpPr>
          <p:grpSpPr>
            <a:xfrm>
              <a:off x="1073813" y="1047890"/>
              <a:ext cx="4109335" cy="2688350"/>
              <a:chOff x="309045" y="1047890"/>
              <a:chExt cx="4109335" cy="268835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09045" y="1047890"/>
                <a:ext cx="4109335" cy="2688350"/>
                <a:chOff x="-151815" y="2276850"/>
                <a:chExt cx="3399799" cy="2258306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51815" y="2276850"/>
                  <a:ext cx="3399799" cy="22583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3857" t="6031" r="3589"/>
                <a:stretch>
                  <a:fillRect/>
                </a:stretch>
              </p:blipFill>
              <p:spPr bwMode="auto">
                <a:xfrm>
                  <a:off x="2104126" y="2373635"/>
                  <a:ext cx="953215" cy="11425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1000335" y="1124700"/>
                <a:ext cx="163217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050" dirty="0" smtClean="0"/>
                  <a:t>Grasps used by animals</a:t>
                </a:r>
                <a:endParaRPr lang="en-US" sz="1050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343040" y="3505810"/>
              <a:ext cx="191270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/>
                <a:t>[Macfarlane &amp; </a:t>
              </a:r>
              <a:r>
                <a:rPr lang="en-US" sz="1000" dirty="0" err="1" smtClean="0"/>
                <a:t>Graziano</a:t>
              </a:r>
              <a:r>
                <a:rPr lang="en-US" sz="1000" dirty="0" smtClean="0"/>
                <a:t>, 2009]</a:t>
              </a:r>
              <a:endParaRPr lang="en-US" sz="1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5120" y="4504340"/>
            <a:ext cx="3725285" cy="2150680"/>
            <a:chOff x="616285" y="4158695"/>
            <a:chExt cx="3725285" cy="2150680"/>
          </a:xfrm>
        </p:grpSpPr>
        <p:pic>
          <p:nvPicPr>
            <p:cNvPr id="7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415" t="7608" r="41478" b="75275"/>
            <a:stretch>
              <a:fillRect/>
            </a:stretch>
          </p:blipFill>
          <p:spPr bwMode="auto">
            <a:xfrm>
              <a:off x="616285" y="4158695"/>
              <a:ext cx="3725285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026" t="7608" r="9242" b="75275"/>
            <a:stretch>
              <a:fillRect/>
            </a:stretch>
          </p:blipFill>
          <p:spPr bwMode="auto">
            <a:xfrm>
              <a:off x="1115550" y="5272440"/>
              <a:ext cx="2534730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961930" y="4081885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Example learned representations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63290" y="4158695"/>
            <a:ext cx="2419515" cy="2410280"/>
            <a:chOff x="5148075" y="3774645"/>
            <a:chExt cx="3033995" cy="2871140"/>
          </a:xfrm>
        </p:grpSpPr>
        <p:pic>
          <p:nvPicPr>
            <p:cNvPr id="8" name="Picture 3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85" b="35384"/>
            <a:stretch>
              <a:fillRect/>
            </a:stretch>
          </p:blipFill>
          <p:spPr bwMode="auto">
            <a:xfrm>
              <a:off x="5148075" y="3774645"/>
              <a:ext cx="3033995" cy="28711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877770" y="3813050"/>
              <a:ext cx="1612942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dirty="0" smtClean="0"/>
                <a:t>      Biological data         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1390" y="5084781"/>
              <a:ext cx="1255472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endParaRPr lang="en-US" sz="600" dirty="0" smtClean="0"/>
            </a:p>
            <a:p>
              <a:pPr>
                <a:spcBef>
                  <a:spcPts val="0"/>
                </a:spcBef>
              </a:pPr>
              <a:r>
                <a:rPr lang="en-US" sz="1000" dirty="0" smtClean="0"/>
                <a:t>Learning Algorithm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819263" y="6570046"/>
            <a:ext cx="139974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[Andrew Saxe]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1009485"/>
            <a:ext cx="8229600" cy="4570412"/>
          </a:xfrm>
        </p:spPr>
        <p:txBody>
          <a:bodyPr/>
          <a:lstStyle/>
          <a:p>
            <a:r>
              <a:rPr lang="en-US" b="0" dirty="0" smtClean="0"/>
              <a:t>Sparse coding works great on “natural signals” like images and audio.</a:t>
            </a:r>
          </a:p>
          <a:p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r>
              <a:rPr lang="en-US" b="0" dirty="0" smtClean="0"/>
              <a:t>But text is different!  </a:t>
            </a:r>
          </a:p>
          <a:p>
            <a:pPr>
              <a:buNone/>
            </a:pPr>
            <a:endParaRPr lang="en-US" b="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03300" y="2584090"/>
            <a:ext cx="7467600" cy="913060"/>
            <a:chOff x="1003300" y="4043480"/>
            <a:chExt cx="7467600" cy="913060"/>
          </a:xfrm>
        </p:grpSpPr>
        <p:pic>
          <p:nvPicPr>
            <p:cNvPr id="12" name="Picture 49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2223" y="4043480"/>
              <a:ext cx="1015084" cy="904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492"/>
            <p:cNvSpPr>
              <a:spLocks noChangeArrowheads="1"/>
            </p:cNvSpPr>
            <p:nvPr/>
          </p:nvSpPr>
          <p:spPr bwMode="auto">
            <a:xfrm>
              <a:off x="2100580" y="4299255"/>
              <a:ext cx="55098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4" name="Picture 49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78020" y="4043480"/>
              <a:ext cx="1009130" cy="907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49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58793" y="4043480"/>
              <a:ext cx="1012107" cy="905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49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3300" y="4043482"/>
              <a:ext cx="1036320" cy="913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TextBox 17"/>
          <p:cNvSpPr txBox="1"/>
          <p:nvPr/>
        </p:nvSpPr>
        <p:spPr>
          <a:xfrm>
            <a:off x="1000335" y="3966670"/>
            <a:ext cx="7681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Image   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0.8 *   “Edge 36” + 0.3 * “Edge 42”  + 0.5 *   “Edge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143000" y="350581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8310" y="6291431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</a:t>
            </a:r>
          </a:p>
        </p:txBody>
      </p:sp>
      <p:grpSp>
        <p:nvGrpSpPr>
          <p:cNvPr id="19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24" name="Double Bracket 23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202980"/>
            <a:ext cx="6964090" cy="304800"/>
          </a:xfrm>
        </p:spPr>
        <p:txBody>
          <a:bodyPr/>
          <a:lstStyle/>
          <a:p>
            <a:r>
              <a:rPr lang="en-US" dirty="0" smtClean="0"/>
              <a:t>Sparse coding on bag-of-word vectors (illustration)</a:t>
            </a:r>
            <a:endParaRPr lang="en-US" dirty="0"/>
          </a:p>
        </p:txBody>
      </p:sp>
      <p:grpSp>
        <p:nvGrpSpPr>
          <p:cNvPr id="5" name="Group 23"/>
          <p:cNvGrpSpPr/>
          <p:nvPr/>
        </p:nvGrpSpPr>
        <p:grpSpPr>
          <a:xfrm>
            <a:off x="1422790" y="695740"/>
            <a:ext cx="422455" cy="5223080"/>
            <a:chOff x="7759615" y="3198570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15051" y="3257458"/>
              <a:ext cx="446365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114080" y="2846419"/>
            <a:ext cx="254318" cy="165735"/>
          </a:xfrm>
          <a:prstGeom prst="rect">
            <a:avLst/>
          </a:prstGeom>
        </p:spPr>
      </p:pic>
      <p:grpSp>
        <p:nvGrpSpPr>
          <p:cNvPr id="9" name="Group 23"/>
          <p:cNvGrpSpPr/>
          <p:nvPr/>
        </p:nvGrpSpPr>
        <p:grpSpPr>
          <a:xfrm>
            <a:off x="3353903" y="695739"/>
            <a:ext cx="540534" cy="5223080"/>
            <a:chOff x="7669689" y="3198570"/>
            <a:chExt cx="737092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69689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135103" y="2691696"/>
            <a:ext cx="5394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   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0.8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0.3 </a:t>
            </a:r>
            <a:r>
              <a:rPr lang="en-US" sz="2400" dirty="0" smtClean="0">
                <a:solidFill>
                  <a:schemeClr val="bg1"/>
                </a:solidFill>
                <a:latin typeface="cmsy10" pitchFamily="34" charset="0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0.5 </a:t>
            </a:r>
            <a:r>
              <a:rPr lang="en-US" sz="2400" dirty="0">
                <a:solidFill>
                  <a:schemeClr val="bg1"/>
                </a:solidFill>
                <a:latin typeface="cmsy10" pitchFamily="34" charset="0"/>
              </a:rPr>
              <a:t>*</a:t>
            </a:r>
          </a:p>
        </p:txBody>
      </p:sp>
      <p:grpSp>
        <p:nvGrpSpPr>
          <p:cNvPr id="16" name="Group 23"/>
          <p:cNvGrpSpPr/>
          <p:nvPr/>
        </p:nvGrpSpPr>
        <p:grpSpPr>
          <a:xfrm>
            <a:off x="5427771" y="657334"/>
            <a:ext cx="540534" cy="5223080"/>
            <a:chOff x="7669687" y="3198570"/>
            <a:chExt cx="737092" cy="2649945"/>
          </a:xfrm>
        </p:grpSpPr>
        <p:sp>
          <p:nvSpPr>
            <p:cNvPr id="17" name="Double Bracket 16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9687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  <a:endParaRPr lang="en-US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oup 23"/>
          <p:cNvGrpSpPr/>
          <p:nvPr/>
        </p:nvGrpSpPr>
        <p:grpSpPr>
          <a:xfrm>
            <a:off x="7587977" y="657334"/>
            <a:ext cx="540534" cy="5223080"/>
            <a:chOff x="7682676" y="3198570"/>
            <a:chExt cx="737092" cy="2649945"/>
          </a:xfrm>
        </p:grpSpPr>
        <p:sp>
          <p:nvSpPr>
            <p:cNvPr id="20" name="Double Bracket 19"/>
            <p:cNvSpPr/>
            <p:nvPr/>
          </p:nvSpPr>
          <p:spPr bwMode="auto">
            <a:xfrm>
              <a:off x="7759615" y="3198570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82676" y="3257458"/>
              <a:ext cx="737092" cy="2545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0.8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.2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.3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1.2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05" y="772550"/>
            <a:ext cx="13549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aardvark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aardwolf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able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account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acid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across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baby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back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cradle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algn="r">
              <a:spcBef>
                <a:spcPts val="0"/>
              </a:spcBef>
            </a:pPr>
            <a:r>
              <a:rPr lang="en-US" sz="2000" dirty="0" err="1" smtClean="0">
                <a:solidFill>
                  <a:schemeClr val="bg1"/>
                </a:solidFill>
              </a:rPr>
              <a:t>zylophone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310" y="6284883"/>
            <a:ext cx="8176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Document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0.8 * “Topic 36” + 0.3 * “Topic 42”  + 0.5 *   “Topic 63”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143000" y="5942464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      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005" y="5963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6230" y="3659430"/>
            <a:ext cx="5261485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Basis functions correspond to topics. But who needs another topic model?  (Already have LSA, LDA, etc….)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on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40" y="932675"/>
            <a:ext cx="8719741" cy="5415105"/>
          </a:xfrm>
        </p:spPr>
        <p:txBody>
          <a:bodyPr/>
          <a:lstStyle/>
          <a:p>
            <a:pPr>
              <a:buNone/>
            </a:pPr>
            <a:r>
              <a:rPr lang="en-US" sz="2800" b="0" dirty="0" smtClean="0"/>
              <a:t>Top five words in example “topics”:</a:t>
            </a:r>
          </a:p>
          <a:p>
            <a:pPr>
              <a:buNone/>
            </a:pPr>
            <a:r>
              <a:rPr lang="en-US" sz="2800" b="0" dirty="0" smtClean="0"/>
              <a:t>Topic 1: Share, exchange, stock securities, commission.</a:t>
            </a:r>
          </a:p>
          <a:p>
            <a:pPr>
              <a:buNone/>
            </a:pPr>
            <a:r>
              <a:rPr lang="en-US" sz="2800" b="0" dirty="0" smtClean="0"/>
              <a:t>Topic 2: Subscribe, online, service, server, database.</a:t>
            </a:r>
          </a:p>
          <a:p>
            <a:pPr>
              <a:buNone/>
            </a:pPr>
            <a:r>
              <a:rPr lang="en-US" sz="2800" b="0" dirty="0" smtClean="0"/>
              <a:t>Topic 3: Actor, actress, film, comedian, star.</a:t>
            </a:r>
          </a:p>
          <a:p>
            <a:pPr>
              <a:buNone/>
            </a:pPr>
            <a:endParaRPr lang="en-US" sz="900" b="0" dirty="0" smtClean="0"/>
          </a:p>
          <a:p>
            <a:pPr>
              <a:buNone/>
            </a:pPr>
            <a:r>
              <a:rPr lang="en-US" sz="2800" b="0" dirty="0" smtClean="0"/>
              <a:t>But… who needs another topic model?  LSA (Landauer, et al., 1998), Distributional clustering (Brown et al 1992; Pereira et al., 1993) LDA (Blei et al., 2003), ….  </a:t>
            </a:r>
          </a:p>
          <a:p>
            <a:endParaRPr lang="en-US" sz="2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0" name="Minus 39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Minus 40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Minus 41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Minus 42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lus 43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5" name="Plus 44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6" name="Plus 45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7" name="Plus 46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 smtClean="0"/>
              <a:t>feature hierarchies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00213"/>
            <a:ext cx="50704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991225" y="4619625"/>
            <a:ext cx="2195513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 (pixels)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29325" y="3198813"/>
            <a:ext cx="1816202" cy="6437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“Sparse coding”</a:t>
            </a:r>
          </a:p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(edges; cf. V1)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6087409" y="1892300"/>
            <a:ext cx="2747546" cy="10315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(Combinations of edges; 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V2)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6200" y="1508125"/>
            <a:ext cx="914400" cy="9144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60438" y="1547813"/>
            <a:ext cx="4378325" cy="1841500"/>
            <a:chOff x="969" y="975"/>
            <a:chExt cx="2758" cy="1160"/>
          </a:xfrm>
          <a:solidFill>
            <a:schemeClr val="tx1"/>
          </a:solidFill>
        </p:grpSpPr>
        <p:sp>
          <p:nvSpPr>
            <p:cNvPr id="96267" name="Rectangle 9"/>
            <p:cNvSpPr>
              <a:spLocks noChangeArrowheads="1"/>
            </p:cNvSpPr>
            <p:nvPr/>
          </p:nvSpPr>
          <p:spPr bwMode="auto">
            <a:xfrm>
              <a:off x="969" y="975"/>
              <a:ext cx="2758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8" name="Rectangle 10"/>
            <p:cNvSpPr>
              <a:spLocks noChangeArrowheads="1"/>
            </p:cNvSpPr>
            <p:nvPr/>
          </p:nvSpPr>
          <p:spPr bwMode="auto">
            <a:xfrm>
              <a:off x="1646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1767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1695" y="1168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1" name="Rectangle 13"/>
            <p:cNvSpPr>
              <a:spLocks noChangeArrowheads="1"/>
            </p:cNvSpPr>
            <p:nvPr/>
          </p:nvSpPr>
          <p:spPr bwMode="auto">
            <a:xfrm>
              <a:off x="2541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2" name="Rectangle 14"/>
            <p:cNvSpPr>
              <a:spLocks noChangeArrowheads="1"/>
            </p:cNvSpPr>
            <p:nvPr/>
          </p:nvSpPr>
          <p:spPr bwMode="auto">
            <a:xfrm>
              <a:off x="2614" y="1120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3" name="Rectangle 15"/>
            <p:cNvSpPr>
              <a:spLocks noChangeArrowheads="1"/>
            </p:cNvSpPr>
            <p:nvPr/>
          </p:nvSpPr>
          <p:spPr bwMode="auto">
            <a:xfrm>
              <a:off x="2668" y="1059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56240" y="3198570"/>
            <a:ext cx="4733645" cy="1844245"/>
            <a:chOff x="856240" y="3198570"/>
            <a:chExt cx="4733645" cy="1844245"/>
          </a:xfrm>
        </p:grpSpPr>
        <p:sp>
          <p:nvSpPr>
            <p:cNvPr id="19" name="TextBox 18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feature hierarchies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953125" y="5448300"/>
            <a:ext cx="13747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991225" y="4027488"/>
            <a:ext cx="11461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V1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46775" y="2720975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V2?)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8100" y="1136021"/>
            <a:ext cx="5719763" cy="4931404"/>
            <a:chOff x="757237" y="1540833"/>
            <a:chExt cx="5719763" cy="4931404"/>
          </a:xfrm>
        </p:grpSpPr>
        <p:grpSp>
          <p:nvGrpSpPr>
            <p:cNvPr id="3" name="Group 19"/>
            <p:cNvGrpSpPr/>
            <p:nvPr/>
          </p:nvGrpSpPr>
          <p:grpSpPr>
            <a:xfrm>
              <a:off x="1096274" y="1540833"/>
              <a:ext cx="5380726" cy="4228061"/>
              <a:chOff x="1104900" y="1540833"/>
              <a:chExt cx="5380726" cy="422806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41297" y="1540833"/>
                <a:ext cx="5070475" cy="353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104900" y="3186136"/>
                <a:ext cx="5380726" cy="2582758"/>
              </a:xfrm>
              <a:prstGeom prst="rect">
                <a:avLst/>
              </a:pr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0" y="2933700"/>
              <a:ext cx="5070475" cy="353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757237" y="2741612"/>
              <a:ext cx="914400" cy="914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8363" y="1225550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V3?)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7835" y="4033150"/>
            <a:ext cx="4733645" cy="1844245"/>
            <a:chOff x="856240" y="3198570"/>
            <a:chExt cx="4733645" cy="1844245"/>
          </a:xfrm>
        </p:grpSpPr>
        <p:sp>
          <p:nvSpPr>
            <p:cNvPr id="17" name="TextBox 16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" y="215900"/>
            <a:ext cx="9178795" cy="304800"/>
          </a:xfrm>
        </p:spPr>
        <p:txBody>
          <a:bodyPr/>
          <a:lstStyle/>
          <a:p>
            <a:r>
              <a:rPr lang="en-US" dirty="0" smtClean="0"/>
              <a:t>Hierarchical Sparse coding (Sparse DBN): Trained on face images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922956" y="4122263"/>
          <a:ext cx="1752006" cy="1138200"/>
        </p:xfrm>
        <a:graphic>
          <a:graphicData uri="http://schemas.openxmlformats.org/presentationml/2006/ole">
            <p:oleObj spid="_x0000_s2065410" name="Acrobat Document" r:id="rId4" imgW="5728680" imgH="3856320" progId="AcroExch.Document.7">
              <p:embed/>
            </p:oleObj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6927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74712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8935" y="1201510"/>
            <a:ext cx="1920250" cy="20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54660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9795080" y="1316725"/>
            <a:ext cx="1925696" cy="3560999"/>
            <a:chOff x="5562600" y="2705100"/>
            <a:chExt cx="1925696" cy="3560999"/>
          </a:xfrm>
        </p:grpSpPr>
        <p:pic>
          <p:nvPicPr>
            <p:cNvPr id="10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72483" y="4829239"/>
              <a:ext cx="1915813" cy="1436860"/>
            </a:xfrm>
            <a:prstGeom prst="rect">
              <a:avLst/>
            </a:prstGeom>
            <a:noFill/>
          </p:spPr>
        </p:pic>
        <p:pic>
          <p:nvPicPr>
            <p:cNvPr id="11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8" cstate="print">
              <a:lum contrast="-40000"/>
            </a:blip>
            <a:srcRect/>
            <a:stretch>
              <a:fillRect/>
            </a:stretch>
          </p:blipFill>
          <p:spPr bwMode="auto">
            <a:xfrm>
              <a:off x="5562600" y="2705100"/>
              <a:ext cx="1919414" cy="1445596"/>
            </a:xfrm>
            <a:prstGeom prst="rect">
              <a:avLst/>
            </a:prstGeom>
            <a:noFill/>
          </p:spPr>
        </p:pic>
        <p:sp>
          <p:nvSpPr>
            <p:cNvPr id="18" name="AutoShape 4"/>
            <p:cNvSpPr>
              <a:spLocks noChangeArrowheads="1"/>
            </p:cNvSpPr>
            <p:nvPr/>
          </p:nvSpPr>
          <p:spPr bwMode="auto">
            <a:xfrm rot="5400000">
              <a:off x="6193884" y="4320114"/>
              <a:ext cx="640080" cy="365760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1555122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825694" y="2324780"/>
            <a:ext cx="2011362" cy="1379665"/>
            <a:chOff x="2313296" y="1969937"/>
            <a:chExt cx="2011362" cy="1379665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p:oleObj spid="_x0000_s2065411" name="Acrobat Document" r:id="rId9" imgW="5728680" imgH="3843720" progId="AcroExch.Document.7">
                <p:embed/>
              </p:oleObj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313296" y="1969937"/>
              <a:ext cx="2011362" cy="36576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760294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p:oleObj spid="_x0000_s2065412" name="Acrobat Document" r:id="rId10" imgW="5728680" imgH="4071960" progId="AcroExch.Document.7">
                <p:embed/>
              </p:oleObj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1592580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1532373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93410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82037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99780" y="562202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Note: Sparsity important for these results.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31164" y="6519446"/>
            <a:ext cx="144943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[Honglak Lee]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91"/>
          <p:cNvGraphicFramePr>
            <a:graphicFrameLocks noChangeAspect="1"/>
          </p:cNvGraphicFramePr>
          <p:nvPr/>
        </p:nvGraphicFramePr>
        <p:xfrm>
          <a:off x="460375" y="3751262"/>
          <a:ext cx="1962150" cy="1358900"/>
        </p:xfrm>
        <a:graphic>
          <a:graphicData uri="http://schemas.openxmlformats.org/presentationml/2006/ole">
            <p:oleObj spid="_x0000_s2067458" name="Acrobat Document" r:id="rId4" imgW="5728680" imgH="3843720" progId="AcroExch.Document.7">
              <p:embed/>
            </p:oleObj>
          </a:graphicData>
        </a:graphic>
      </p:graphicFrame>
      <p:graphicFrame>
        <p:nvGraphicFramePr>
          <p:cNvPr id="8196" name="Object 93"/>
          <p:cNvGraphicFramePr>
            <a:graphicFrameLocks noChangeAspect="1"/>
          </p:cNvGraphicFramePr>
          <p:nvPr/>
        </p:nvGraphicFramePr>
        <p:xfrm>
          <a:off x="2600325" y="3751262"/>
          <a:ext cx="1962150" cy="1358900"/>
        </p:xfrm>
        <a:graphic>
          <a:graphicData uri="http://schemas.openxmlformats.org/presentationml/2006/ole">
            <p:oleObj spid="_x0000_s2067460" name="Acrobat Document" r:id="rId5" imgW="5728680" imgH="3843720" progId="AcroExch.Document.7">
              <p:embed/>
            </p:oleObj>
          </a:graphicData>
        </a:graphic>
      </p:graphicFrame>
      <p:graphicFrame>
        <p:nvGraphicFramePr>
          <p:cNvPr id="8198" name="Object 96"/>
          <p:cNvGraphicFramePr>
            <a:graphicFrameLocks noChangeAspect="1"/>
          </p:cNvGraphicFramePr>
          <p:nvPr/>
        </p:nvGraphicFramePr>
        <p:xfrm>
          <a:off x="4778375" y="3743325"/>
          <a:ext cx="1962150" cy="1357312"/>
        </p:xfrm>
        <a:graphic>
          <a:graphicData uri="http://schemas.openxmlformats.org/presentationml/2006/ole">
            <p:oleObj spid="_x0000_s2067462" name="Acrobat Document" r:id="rId6" imgW="5728680" imgH="3843720" progId="AcroExch.Document.7">
              <p:embed/>
            </p:oleObj>
          </a:graphicData>
        </a:graphic>
      </p:graphicFrame>
      <p:graphicFrame>
        <p:nvGraphicFramePr>
          <p:cNvPr id="8200" name="Object 99"/>
          <p:cNvGraphicFramePr>
            <a:graphicFrameLocks noChangeAspect="1"/>
          </p:cNvGraphicFramePr>
          <p:nvPr/>
        </p:nvGraphicFramePr>
        <p:xfrm>
          <a:off x="6921500" y="3735387"/>
          <a:ext cx="1962150" cy="1357313"/>
        </p:xfrm>
        <a:graphic>
          <a:graphicData uri="http://schemas.openxmlformats.org/presentationml/2006/ole">
            <p:oleObj spid="_x0000_s2067464" name="Acrobat Document" r:id="rId7" imgW="5728680" imgH="3843720" progId="AcroExch.Document.7">
              <p:embed/>
            </p:oleObj>
          </a:graphicData>
        </a:graphic>
      </p:graphicFrame>
      <p:sp useBgFill="1">
        <p:nvSpPr>
          <p:cNvPr id="8207" name="TextBox 23"/>
          <p:cNvSpPr txBox="1">
            <a:spLocks noChangeArrowheads="1"/>
          </p:cNvSpPr>
          <p:nvPr/>
        </p:nvSpPr>
        <p:spPr bwMode="auto">
          <a:xfrm>
            <a:off x="419100" y="350520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08" name="TextBox 24"/>
          <p:cNvSpPr txBox="1">
            <a:spLocks noChangeArrowheads="1"/>
          </p:cNvSpPr>
          <p:nvPr/>
        </p:nvSpPr>
        <p:spPr bwMode="auto">
          <a:xfrm>
            <a:off x="2552700" y="351155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09" name="TextBox 25"/>
          <p:cNvSpPr txBox="1">
            <a:spLocks noChangeArrowheads="1"/>
          </p:cNvSpPr>
          <p:nvPr/>
        </p:nvSpPr>
        <p:spPr bwMode="auto">
          <a:xfrm>
            <a:off x="4648200" y="3511550"/>
            <a:ext cx="2212975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0" name="TextBox 26"/>
          <p:cNvSpPr txBox="1">
            <a:spLocks noChangeArrowheads="1"/>
          </p:cNvSpPr>
          <p:nvPr/>
        </p:nvSpPr>
        <p:spPr bwMode="auto">
          <a:xfrm>
            <a:off x="6888162" y="3511550"/>
            <a:ext cx="2012950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8195" name="Object 92"/>
          <p:cNvGraphicFramePr>
            <a:graphicFrameLocks noChangeAspect="1"/>
          </p:cNvGraphicFramePr>
          <p:nvPr/>
        </p:nvGraphicFramePr>
        <p:xfrm>
          <a:off x="460375" y="1998663"/>
          <a:ext cx="1962150" cy="1438275"/>
        </p:xfrm>
        <a:graphic>
          <a:graphicData uri="http://schemas.openxmlformats.org/presentationml/2006/ole">
            <p:oleObj spid="_x0000_s2067459" name="Acrobat Document" r:id="rId8" imgW="5728680" imgH="4071960" progId="AcroExch.Document.7">
              <p:embed/>
            </p:oleObj>
          </a:graphicData>
        </a:graphic>
      </p:graphicFrame>
      <p:graphicFrame>
        <p:nvGraphicFramePr>
          <p:cNvPr id="8197" name="Object 94"/>
          <p:cNvGraphicFramePr>
            <a:graphicFrameLocks noChangeAspect="1"/>
          </p:cNvGraphicFramePr>
          <p:nvPr/>
        </p:nvGraphicFramePr>
        <p:xfrm>
          <a:off x="2600325" y="2000250"/>
          <a:ext cx="1962150" cy="1438275"/>
        </p:xfrm>
        <a:graphic>
          <a:graphicData uri="http://schemas.openxmlformats.org/presentationml/2006/ole">
            <p:oleObj spid="_x0000_s2067461" name="Acrobat Document" r:id="rId9" imgW="5728680" imgH="4071960" progId="AcroExch.Document.7">
              <p:embed/>
            </p:oleObj>
          </a:graphicData>
        </a:graphic>
      </p:graphicFrame>
      <p:graphicFrame>
        <p:nvGraphicFramePr>
          <p:cNvPr id="8199" name="Object 97"/>
          <p:cNvGraphicFramePr>
            <a:graphicFrameLocks noChangeAspect="1"/>
          </p:cNvGraphicFramePr>
          <p:nvPr/>
        </p:nvGraphicFramePr>
        <p:xfrm>
          <a:off x="4778375" y="1997075"/>
          <a:ext cx="1962150" cy="1438275"/>
        </p:xfrm>
        <a:graphic>
          <a:graphicData uri="http://schemas.openxmlformats.org/presentationml/2006/ole">
            <p:oleObj spid="_x0000_s2067463" name="Acrobat Document" r:id="rId10" imgW="5728680" imgH="4071960" progId="AcroExch.Document.7">
              <p:embed/>
            </p:oleObj>
          </a:graphicData>
        </a:graphic>
      </p:graphicFrame>
      <p:graphicFrame>
        <p:nvGraphicFramePr>
          <p:cNvPr id="8201" name="Object 100"/>
          <p:cNvGraphicFramePr>
            <a:graphicFrameLocks noChangeAspect="1"/>
          </p:cNvGraphicFramePr>
          <p:nvPr/>
        </p:nvGraphicFramePr>
        <p:xfrm>
          <a:off x="6921500" y="1982788"/>
          <a:ext cx="1962150" cy="1438275"/>
        </p:xfrm>
        <a:graphic>
          <a:graphicData uri="http://schemas.openxmlformats.org/presentationml/2006/ole">
            <p:oleObj spid="_x0000_s2067465" name="Acrobat Document" r:id="rId11" imgW="5728680" imgH="4071960" progId="AcroExch.Document.7">
              <p:embed/>
            </p:oleObj>
          </a:graphicData>
        </a:graphic>
      </p:graphicFrame>
      <p:sp useBgFill="1">
        <p:nvSpPr>
          <p:cNvPr id="8211" name="TextBox 27"/>
          <p:cNvSpPr txBox="1">
            <a:spLocks noChangeArrowheads="1"/>
          </p:cNvSpPr>
          <p:nvPr/>
        </p:nvSpPr>
        <p:spPr bwMode="auto">
          <a:xfrm>
            <a:off x="4191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2" name="TextBox 28"/>
          <p:cNvSpPr txBox="1">
            <a:spLocks noChangeArrowheads="1"/>
          </p:cNvSpPr>
          <p:nvPr/>
        </p:nvSpPr>
        <p:spPr bwMode="auto">
          <a:xfrm>
            <a:off x="25908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3" name="TextBox 29"/>
          <p:cNvSpPr txBox="1">
            <a:spLocks noChangeArrowheads="1"/>
          </p:cNvSpPr>
          <p:nvPr/>
        </p:nvSpPr>
        <p:spPr bwMode="auto">
          <a:xfrm>
            <a:off x="4724400" y="1790700"/>
            <a:ext cx="2011363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8214" name="TextBox 30"/>
          <p:cNvSpPr txBox="1">
            <a:spLocks noChangeArrowheads="1"/>
          </p:cNvSpPr>
          <p:nvPr/>
        </p:nvSpPr>
        <p:spPr bwMode="auto">
          <a:xfrm>
            <a:off x="6872287" y="1790700"/>
            <a:ext cx="2012950" cy="3381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17" name="Rectangle 374"/>
          <p:cNvSpPr>
            <a:spLocks noChangeArrowheads="1"/>
          </p:cNvSpPr>
          <p:nvPr/>
        </p:nvSpPr>
        <p:spPr bwMode="auto">
          <a:xfrm>
            <a:off x="304800" y="894270"/>
            <a:ext cx="8548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24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learned from different object classes.</a:t>
            </a:r>
            <a:endParaRPr lang="en-US" altLang="ko-KR" sz="2400" dirty="0">
              <a:solidFill>
                <a:srgbClr val="FFFFFF"/>
              </a:solidFill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Sparse coding (Sparse DBN)</a:t>
            </a:r>
            <a:endParaRPr lang="en-US" dirty="0"/>
          </a:p>
        </p:txBody>
      </p:sp>
      <p:sp useBgFill="1"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479426" y="163830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Faces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2566988" y="1644650"/>
            <a:ext cx="2011362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Cars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4662488" y="1644650"/>
            <a:ext cx="2212975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Elephants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sp useBgFill="1"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6902450" y="1644650"/>
            <a:ext cx="2012950" cy="3381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Chairs</a:t>
            </a: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26" name="Object 29"/>
          <p:cNvGraphicFramePr>
            <a:graphicFrameLocks noChangeAspect="1"/>
          </p:cNvGraphicFramePr>
          <p:nvPr/>
        </p:nvGraphicFramePr>
        <p:xfrm>
          <a:off x="867946" y="5501237"/>
          <a:ext cx="1151354" cy="747163"/>
        </p:xfrm>
        <a:graphic>
          <a:graphicData uri="http://schemas.openxmlformats.org/presentationml/2006/ole">
            <p:oleObj spid="_x0000_s2067466" name="Acrobat Document" r:id="rId12" imgW="5728680" imgH="3856320" progId="AcroExch.Document.7">
              <p:embed/>
            </p:oleObj>
          </a:graphicData>
        </a:graphic>
      </p:graphicFrame>
      <p:graphicFrame>
        <p:nvGraphicFramePr>
          <p:cNvPr id="28" name="Object 30"/>
          <p:cNvGraphicFramePr>
            <a:graphicFrameLocks noChangeAspect="1"/>
          </p:cNvGraphicFramePr>
          <p:nvPr/>
        </p:nvGraphicFramePr>
        <p:xfrm>
          <a:off x="3009900" y="5501237"/>
          <a:ext cx="1151354" cy="747163"/>
        </p:xfrm>
        <a:graphic>
          <a:graphicData uri="http://schemas.openxmlformats.org/presentationml/2006/ole">
            <p:oleObj spid="_x0000_s2067467" name="Acrobat Document" r:id="rId13" imgW="5728680" imgH="3856320" progId="AcroExch.Document.7">
              <p:embed/>
            </p:oleObj>
          </a:graphicData>
        </a:graphic>
      </p:graphicFrame>
      <p:graphicFrame>
        <p:nvGraphicFramePr>
          <p:cNvPr id="31" name="Object 31"/>
          <p:cNvGraphicFramePr>
            <a:graphicFrameLocks noChangeAspect="1"/>
          </p:cNvGraphicFramePr>
          <p:nvPr/>
        </p:nvGraphicFramePr>
        <p:xfrm>
          <a:off x="5181600" y="5501237"/>
          <a:ext cx="1151354" cy="747163"/>
        </p:xfrm>
        <a:graphic>
          <a:graphicData uri="http://schemas.openxmlformats.org/presentationml/2006/ole">
            <p:oleObj spid="_x0000_s2067468" name="Acrobat Document" r:id="rId14" imgW="5728680" imgH="3856320" progId="AcroExch.Document.7">
              <p:embed/>
            </p:oleObj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7353300" y="5524500"/>
          <a:ext cx="1151354" cy="747163"/>
        </p:xfrm>
        <a:graphic>
          <a:graphicData uri="http://schemas.openxmlformats.org/presentationml/2006/ole">
            <p:oleObj spid="_x0000_s2067469" name="Acrobat Document" r:id="rId15" imgW="5728680" imgH="3856320" progId="AcroExch.Document.7">
              <p:embed/>
            </p:oleObj>
          </a:graphicData>
        </a:graphic>
      </p:graphicFrame>
      <p:sp>
        <p:nvSpPr>
          <p:cNvPr id="39" name="AutoShape 4"/>
          <p:cNvSpPr>
            <a:spLocks noChangeArrowheads="1"/>
          </p:cNvSpPr>
          <p:nvPr/>
        </p:nvSpPr>
        <p:spPr bwMode="auto">
          <a:xfrm rot="5400000">
            <a:off x="12496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 rot="5400000">
            <a:off x="1249680" y="51511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 rot="5400000">
            <a:off x="33832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 rot="5400000">
            <a:off x="3383280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 rot="5400000">
            <a:off x="5585460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 rot="5400000">
            <a:off x="55930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 rot="5400000">
            <a:off x="7688580" y="34747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 rot="5400000">
            <a:off x="7719059" y="5166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31164" y="6519446"/>
            <a:ext cx="144943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[Honglak Lee]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-2628900" y="4229100"/>
            <a:ext cx="2454275" cy="2041525"/>
            <a:chOff x="606425" y="1917700"/>
            <a:chExt cx="2454275" cy="2041525"/>
          </a:xfrm>
        </p:grpSpPr>
        <p:graphicFrame>
          <p:nvGraphicFramePr>
            <p:cNvPr id="8202" name="Object 104"/>
            <p:cNvGraphicFramePr>
              <a:graphicFrameLocks noChangeAspect="1"/>
            </p:cNvGraphicFramePr>
            <p:nvPr/>
          </p:nvGraphicFramePr>
          <p:xfrm>
            <a:off x="647700" y="2362200"/>
            <a:ext cx="2393950" cy="1597025"/>
          </p:xfrm>
          <a:graphic>
            <a:graphicData uri="http://schemas.openxmlformats.org/presentationml/2006/ole">
              <p:oleObj spid="_x0000_s2068482" name="Acrobat Document" r:id="rId4" imgW="5728680" imgH="3704040" progId="AcroExch.Document.7">
                <p:embed/>
              </p:oleObj>
            </a:graphicData>
          </a:graphic>
        </p:graphicFrame>
        <p:sp useBgFill="1">
          <p:nvSpPr>
            <p:cNvPr id="8215" name="TextBox 31"/>
            <p:cNvSpPr txBox="1">
              <a:spLocks noChangeArrowheads="1"/>
            </p:cNvSpPr>
            <p:nvPr/>
          </p:nvSpPr>
          <p:spPr bwMode="auto">
            <a:xfrm>
              <a:off x="606425" y="19177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Second layer bases learned from 4 object categories.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-2438400" y="1562100"/>
            <a:ext cx="2454275" cy="2090738"/>
            <a:chOff x="-2657475" y="3898900"/>
            <a:chExt cx="2454275" cy="2090738"/>
          </a:xfrm>
        </p:grpSpPr>
        <p:graphicFrame>
          <p:nvGraphicFramePr>
            <p:cNvPr id="8203" name="Object 105"/>
            <p:cNvGraphicFramePr>
              <a:graphicFrameLocks noChangeAspect="1"/>
            </p:cNvGraphicFramePr>
            <p:nvPr/>
          </p:nvGraphicFramePr>
          <p:xfrm>
            <a:off x="-2524125" y="4394200"/>
            <a:ext cx="2305050" cy="1595438"/>
          </p:xfrm>
          <a:graphic>
            <a:graphicData uri="http://schemas.openxmlformats.org/presentationml/2006/ole">
              <p:oleObj spid="_x0000_s2068483" name="Acrobat Document" r:id="rId5" imgW="5728680" imgH="3843720" progId="AcroExch.Document.7">
                <p:embed/>
              </p:oleObj>
            </a:graphicData>
          </a:graphic>
        </p:graphicFrame>
        <p:sp useBgFill="1">
          <p:nvSpPr>
            <p:cNvPr id="8216" name="TextBox 32"/>
            <p:cNvSpPr txBox="1">
              <a:spLocks noChangeArrowheads="1"/>
            </p:cNvSpPr>
            <p:nvPr/>
          </p:nvSpPr>
          <p:spPr bwMode="auto">
            <a:xfrm>
              <a:off x="-2657475" y="38989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Third layer bases learned from 4 object categories.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on multiple objects</a:t>
            </a:r>
            <a:endParaRPr lang="en-US" dirty="0"/>
          </a:p>
        </p:txBody>
      </p:sp>
      <p:graphicFrame>
        <p:nvGraphicFramePr>
          <p:cNvPr id="1505284" name="Object 4"/>
          <p:cNvGraphicFramePr>
            <a:graphicFrameLocks noChangeAspect="1"/>
          </p:cNvGraphicFramePr>
          <p:nvPr/>
        </p:nvGraphicFramePr>
        <p:xfrm>
          <a:off x="1462088" y="5466671"/>
          <a:ext cx="1150937" cy="747712"/>
        </p:xfrm>
        <a:graphic>
          <a:graphicData uri="http://schemas.openxmlformats.org/presentationml/2006/ole">
            <p:oleObj spid="_x0000_s2068484" name="Acrobat Document" r:id="rId6" imgW="5728680" imgH="3856320" progId="AcroExch.Document.7">
              <p:embed/>
            </p:oleObj>
          </a:graphicData>
        </a:graphic>
      </p:graphicFrame>
      <p:grpSp>
        <p:nvGrpSpPr>
          <p:cNvPr id="4" name="Group 18"/>
          <p:cNvGrpSpPr/>
          <p:nvPr/>
        </p:nvGrpSpPr>
        <p:grpSpPr>
          <a:xfrm>
            <a:off x="876300" y="1278320"/>
            <a:ext cx="2454275" cy="1824038"/>
            <a:chOff x="876300" y="1600200"/>
            <a:chExt cx="2454275" cy="1824038"/>
          </a:xfrm>
        </p:grpSpPr>
        <p:graphicFrame>
          <p:nvGraphicFramePr>
            <p:cNvPr id="15" name="Object 105"/>
            <p:cNvGraphicFramePr>
              <a:graphicFrameLocks noChangeAspect="1"/>
            </p:cNvGraphicFramePr>
            <p:nvPr/>
          </p:nvGraphicFramePr>
          <p:xfrm>
            <a:off x="914400" y="1828800"/>
            <a:ext cx="2305050" cy="1595438"/>
          </p:xfrm>
          <a:graphic>
            <a:graphicData uri="http://schemas.openxmlformats.org/presentationml/2006/ole">
              <p:oleObj spid="_x0000_s2068486" name="Acrobat Document" r:id="rId7" imgW="5728680" imgH="3843720" progId="AcroExch.Document.7">
                <p:embed/>
              </p:oleObj>
            </a:graphicData>
          </a:graphic>
        </p:graphicFrame>
        <p:sp useBgFill="1"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876300" y="16002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822325" y="3242583"/>
            <a:ext cx="2454275" cy="1825625"/>
            <a:chOff x="800100" y="3429000"/>
            <a:chExt cx="2454275" cy="1825625"/>
          </a:xfrm>
        </p:grpSpPr>
        <p:graphicFrame>
          <p:nvGraphicFramePr>
            <p:cNvPr id="14" name="Object 104"/>
            <p:cNvGraphicFramePr>
              <a:graphicFrameLocks noChangeAspect="1"/>
            </p:cNvGraphicFramePr>
            <p:nvPr/>
          </p:nvGraphicFramePr>
          <p:xfrm>
            <a:off x="838200" y="3657600"/>
            <a:ext cx="2393950" cy="1597025"/>
          </p:xfrm>
          <a:graphic>
            <a:graphicData uri="http://schemas.openxmlformats.org/presentationml/2006/ole">
              <p:oleObj spid="_x0000_s2068485" name="Acrobat Document" r:id="rId8" imgW="5728680" imgH="3704040" progId="AcroExch.Document.7">
                <p:embed/>
              </p:oleObj>
            </a:graphicData>
          </a:graphic>
        </p:graphicFrame>
        <p:sp useBgFill="1"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800100" y="34290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AutoShape 4"/>
          <p:cNvSpPr>
            <a:spLocks noChangeArrowheads="1"/>
          </p:cNvSpPr>
          <p:nvPr/>
        </p:nvSpPr>
        <p:spPr bwMode="auto">
          <a:xfrm rot="5400000">
            <a:off x="1843405" y="511710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6" name="Rectangle 374"/>
          <p:cNvSpPr>
            <a:spLocks noChangeArrowheads="1"/>
          </p:cNvSpPr>
          <p:nvPr/>
        </p:nvSpPr>
        <p:spPr bwMode="auto">
          <a:xfrm>
            <a:off x="342900" y="838200"/>
            <a:ext cx="8115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learned by training on 4 classes (cars</a:t>
            </a: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, faces, motorbikes, </a:t>
            </a:r>
            <a:r>
              <a:rPr lang="en-US" altLang="ko-KR" sz="2000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airplanes). </a:t>
            </a: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 rot="5400000">
            <a:off x="1859280" y="318924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50280" y="389760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Features shared across object classes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88685" y="5563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Edges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27090" y="2169378"/>
            <a:ext cx="2726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Object specific features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31164" y="6519446"/>
            <a:ext cx="144943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[Honglak Lee]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-2628900" y="4229100"/>
            <a:ext cx="2454275" cy="2041525"/>
            <a:chOff x="606425" y="1917700"/>
            <a:chExt cx="2454275" cy="2041525"/>
          </a:xfrm>
        </p:grpSpPr>
        <p:graphicFrame>
          <p:nvGraphicFramePr>
            <p:cNvPr id="8202" name="Object 104"/>
            <p:cNvGraphicFramePr>
              <a:graphicFrameLocks noChangeAspect="1"/>
            </p:cNvGraphicFramePr>
            <p:nvPr/>
          </p:nvGraphicFramePr>
          <p:xfrm>
            <a:off x="647700" y="2362200"/>
            <a:ext cx="2393950" cy="1597025"/>
          </p:xfrm>
          <a:graphic>
            <a:graphicData uri="http://schemas.openxmlformats.org/presentationml/2006/ole">
              <p:oleObj spid="_x0000_s2322434" name="Acrobat Document" r:id="rId4" imgW="5728680" imgH="3704040" progId="AcroExch.Document.7">
                <p:embed/>
              </p:oleObj>
            </a:graphicData>
          </a:graphic>
        </p:graphicFrame>
        <p:sp useBgFill="1">
          <p:nvSpPr>
            <p:cNvPr id="8215" name="TextBox 31"/>
            <p:cNvSpPr txBox="1">
              <a:spLocks noChangeArrowheads="1"/>
            </p:cNvSpPr>
            <p:nvPr/>
          </p:nvSpPr>
          <p:spPr bwMode="auto">
            <a:xfrm>
              <a:off x="606425" y="19177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Second layer bases learned from 4 object categories.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-2438400" y="1562100"/>
            <a:ext cx="2454275" cy="2090738"/>
            <a:chOff x="-2657475" y="3898900"/>
            <a:chExt cx="2454275" cy="2090738"/>
          </a:xfrm>
        </p:grpSpPr>
        <p:graphicFrame>
          <p:nvGraphicFramePr>
            <p:cNvPr id="8203" name="Object 105"/>
            <p:cNvGraphicFramePr>
              <a:graphicFrameLocks noChangeAspect="1"/>
            </p:cNvGraphicFramePr>
            <p:nvPr/>
          </p:nvGraphicFramePr>
          <p:xfrm>
            <a:off x="-2524125" y="4394200"/>
            <a:ext cx="2305050" cy="1595438"/>
          </p:xfrm>
          <a:graphic>
            <a:graphicData uri="http://schemas.openxmlformats.org/presentationml/2006/ole">
              <p:oleObj spid="_x0000_s2322435" name="Acrobat Document" r:id="rId5" imgW="5728680" imgH="3843720" progId="AcroExch.Document.7">
                <p:embed/>
              </p:oleObj>
            </a:graphicData>
          </a:graphic>
        </p:graphicFrame>
        <p:sp useBgFill="1">
          <p:nvSpPr>
            <p:cNvPr id="8216" name="TextBox 32"/>
            <p:cNvSpPr txBox="1">
              <a:spLocks noChangeArrowheads="1"/>
            </p:cNvSpPr>
            <p:nvPr/>
          </p:nvSpPr>
          <p:spPr bwMode="auto">
            <a:xfrm>
              <a:off x="-2657475" y="3898900"/>
              <a:ext cx="2454275" cy="58477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Calibri" pitchFamily="34" charset="0"/>
                </a:rPr>
                <a:t>Third layer bases learned from 4 object categories.</a:t>
              </a: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on multiple objects</a:t>
            </a:r>
            <a:endParaRPr lang="en-US" dirty="0"/>
          </a:p>
        </p:txBody>
      </p:sp>
      <p:pic>
        <p:nvPicPr>
          <p:cNvPr id="961548" name="Picture 12" descr="C:\Users\ang\Desktop\Selectivit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6700" y="2590800"/>
            <a:ext cx="3913187" cy="3178673"/>
          </a:xfrm>
          <a:prstGeom prst="rect">
            <a:avLst/>
          </a:prstGeom>
          <a:noFill/>
        </p:spPr>
      </p:pic>
      <p:sp useBgFill="1">
        <p:nvSpPr>
          <p:cNvPr id="27" name="TextBox 31"/>
          <p:cNvSpPr txBox="1">
            <a:spLocks noChangeArrowheads="1"/>
          </p:cNvSpPr>
          <p:nvPr/>
        </p:nvSpPr>
        <p:spPr bwMode="auto">
          <a:xfrm>
            <a:off x="4419600" y="2057400"/>
            <a:ext cx="3124200" cy="36933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Plot of </a:t>
            </a:r>
            <a:r>
              <a:rPr lang="en-US" i="1" dirty="0" smtClean="0">
                <a:solidFill>
                  <a:srgbClr val="FFFFFF"/>
                </a:solidFill>
                <a:latin typeface="Calibri" pitchFamily="34" charset="0"/>
              </a:rPr>
              <a:t>H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(</a:t>
            </a: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</a:rPr>
              <a:t>class|neuron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active)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1505284" name="Object 4"/>
          <p:cNvGraphicFramePr>
            <a:graphicFrameLocks noChangeAspect="1"/>
          </p:cNvGraphicFramePr>
          <p:nvPr/>
        </p:nvGraphicFramePr>
        <p:xfrm>
          <a:off x="1462088" y="5919788"/>
          <a:ext cx="1150937" cy="747712"/>
        </p:xfrm>
        <a:graphic>
          <a:graphicData uri="http://schemas.openxmlformats.org/presentationml/2006/ole">
            <p:oleObj spid="_x0000_s2322436" name="Acrobat Document" r:id="rId7" imgW="5728680" imgH="3856320" progId="AcroExch.Document.7">
              <p:embed/>
            </p:oleObj>
          </a:graphicData>
        </a:graphic>
      </p:graphicFrame>
      <p:grpSp>
        <p:nvGrpSpPr>
          <p:cNvPr id="4" name="Group 18"/>
          <p:cNvGrpSpPr/>
          <p:nvPr/>
        </p:nvGrpSpPr>
        <p:grpSpPr>
          <a:xfrm>
            <a:off x="876300" y="1757362"/>
            <a:ext cx="2454275" cy="1824038"/>
            <a:chOff x="876300" y="1600200"/>
            <a:chExt cx="2454275" cy="1824038"/>
          </a:xfrm>
        </p:grpSpPr>
        <p:graphicFrame>
          <p:nvGraphicFramePr>
            <p:cNvPr id="15" name="Object 105"/>
            <p:cNvGraphicFramePr>
              <a:graphicFrameLocks noChangeAspect="1"/>
            </p:cNvGraphicFramePr>
            <p:nvPr/>
          </p:nvGraphicFramePr>
          <p:xfrm>
            <a:off x="914400" y="1828800"/>
            <a:ext cx="2305050" cy="1595438"/>
          </p:xfrm>
          <a:graphic>
            <a:graphicData uri="http://schemas.openxmlformats.org/presentationml/2006/ole">
              <p:oleObj spid="_x0000_s2322438" name="Acrobat Document" r:id="rId8" imgW="5728680" imgH="3843720" progId="AcroExch.Document.7">
                <p:embed/>
              </p:oleObj>
            </a:graphicData>
          </a:graphic>
        </p:graphicFrame>
        <p:sp useBgFill="1"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876300" y="16002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17"/>
          <p:cNvGrpSpPr/>
          <p:nvPr/>
        </p:nvGrpSpPr>
        <p:grpSpPr>
          <a:xfrm>
            <a:off x="822325" y="3695700"/>
            <a:ext cx="2454275" cy="1825625"/>
            <a:chOff x="800100" y="3429000"/>
            <a:chExt cx="2454275" cy="1825625"/>
          </a:xfrm>
        </p:grpSpPr>
        <p:graphicFrame>
          <p:nvGraphicFramePr>
            <p:cNvPr id="14" name="Object 104"/>
            <p:cNvGraphicFramePr>
              <a:graphicFrameLocks noChangeAspect="1"/>
            </p:cNvGraphicFramePr>
            <p:nvPr/>
          </p:nvGraphicFramePr>
          <p:xfrm>
            <a:off x="838200" y="3657600"/>
            <a:ext cx="2393950" cy="1597025"/>
          </p:xfrm>
          <a:graphic>
            <a:graphicData uri="http://schemas.openxmlformats.org/presentationml/2006/ole">
              <p:oleObj spid="_x0000_s2322437" name="Acrobat Document" r:id="rId9" imgW="5728680" imgH="3704040" progId="AcroExch.Document.7">
                <p:embed/>
              </p:oleObj>
            </a:graphicData>
          </a:graphic>
        </p:graphicFrame>
        <p:sp useBgFill="1"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800100" y="3429000"/>
              <a:ext cx="2454275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3" name="AutoShape 4"/>
          <p:cNvSpPr>
            <a:spLocks noChangeArrowheads="1"/>
          </p:cNvSpPr>
          <p:nvPr/>
        </p:nvSpPr>
        <p:spPr bwMode="auto">
          <a:xfrm rot="5400000">
            <a:off x="1843405" y="557022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06" name="Rectangle 374"/>
          <p:cNvSpPr>
            <a:spLocks noChangeArrowheads="1"/>
          </p:cNvSpPr>
          <p:nvPr/>
        </p:nvSpPr>
        <p:spPr bwMode="auto">
          <a:xfrm>
            <a:off x="342900" y="838200"/>
            <a:ext cx="81153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ko-KR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Trained </a:t>
            </a: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on 4 classes (cars</a:t>
            </a:r>
            <a:r>
              <a:rPr lang="en-US" altLang="ko-KR" dirty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, faces, motorbikes, </a:t>
            </a: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airplanes). </a:t>
            </a:r>
          </a:p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Second layer: Shared-features and object-specific features.</a:t>
            </a:r>
          </a:p>
          <a:p>
            <a:pPr algn="l">
              <a:spcBef>
                <a:spcPts val="600"/>
              </a:spcBef>
            </a:pPr>
            <a:r>
              <a:rPr lang="en-US" altLang="ko-KR" dirty="0" smtClean="0">
                <a:solidFill>
                  <a:srgbClr val="FFFFFF"/>
                </a:solidFill>
                <a:latin typeface="Calibri" pitchFamily="34" charset="0"/>
                <a:ea typeface="굴림" pitchFamily="34" charset="-127"/>
              </a:rPr>
              <a:t>Third layer: More specific features. </a:t>
            </a:r>
            <a:endParaRPr lang="en-US" altLang="ko-KR" dirty="0">
              <a:solidFill>
                <a:srgbClr val="FFFFFF"/>
              </a:solidFill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 rot="5400000">
            <a:off x="1859280" y="3642360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2057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152400" y="2362200"/>
            <a:ext cx="1258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Input images</a:t>
            </a:r>
          </a:p>
        </p:txBody>
      </p:sp>
      <p:sp>
        <p:nvSpPr>
          <p:cNvPr id="16393" name="TextBox 15"/>
          <p:cNvSpPr txBox="1">
            <a:spLocks noChangeArrowheads="1"/>
          </p:cNvSpPr>
          <p:nvPr/>
        </p:nvSpPr>
        <p:spPr bwMode="auto">
          <a:xfrm>
            <a:off x="152400" y="3276600"/>
            <a:ext cx="16383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Samples from 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feedforward 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Inference (control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190500" y="4495800"/>
            <a:ext cx="1373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Samples from 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Full posterior</a:t>
            </a:r>
          </a:p>
          <a:p>
            <a:pPr algn="l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inference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probabilistic inference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6700" y="9525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Generating posterior samples from faces by “filling in” experiments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(cf. Lee and Mumford, 2003).  Combine bottom-up and top-down inference.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Machine learning applications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11509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1138238"/>
            <a:ext cx="3640138" cy="393700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Traditional machine learning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 t="25484"/>
          <a:stretch>
            <a:fillRect/>
          </a:stretch>
        </p:blipFill>
        <p:spPr bwMode="auto">
          <a:xfrm>
            <a:off x="1177925" y="1360488"/>
            <a:ext cx="1428750" cy="803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5900" y="2317750"/>
            <a:ext cx="1352550" cy="895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2362200"/>
            <a:ext cx="1362075" cy="876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6" cstate="print"/>
          <a:srcRect t="18643"/>
          <a:stretch>
            <a:fillRect/>
          </a:stretch>
        </p:blipFill>
        <p:spPr bwMode="auto">
          <a:xfrm>
            <a:off x="2703513" y="1298575"/>
            <a:ext cx="1304925" cy="7985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2050" y="3511550"/>
            <a:ext cx="1409700" cy="790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4000" y="3529013"/>
            <a:ext cx="1171575" cy="7048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5750" y="2486025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7025" y="1384300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59375" y="2498725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8588" y="1281113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59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27625" y="3336925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37338" y="3311525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68563" y="5675313"/>
            <a:ext cx="2947987" cy="885825"/>
            <a:chOff x="1555" y="3575"/>
            <a:chExt cx="1857" cy="558"/>
          </a:xfrm>
        </p:grpSpPr>
        <p:pic>
          <p:nvPicPr>
            <p:cNvPr id="57364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2320925" y="4492625"/>
            <a:ext cx="666750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Cars</a:t>
            </a: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6035675" y="4541838"/>
            <a:ext cx="1403350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Motorcycles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095465" y="943258"/>
            <a:ext cx="5943600" cy="34747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44895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137347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606958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2549808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3304635" y="3886905"/>
            <a:ext cx="180049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Unlabeled data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0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800" y="2587908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532438" y="5231095"/>
            <a:ext cx="2947987" cy="885825"/>
            <a:chOff x="1555" y="3575"/>
            <a:chExt cx="1857" cy="558"/>
          </a:xfrm>
        </p:grpSpPr>
        <p:pic>
          <p:nvPicPr>
            <p:cNvPr id="59412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68" y="3575"/>
              <a:ext cx="744" cy="55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3" name="Text Box 14"/>
            <p:cNvSpPr txBox="1">
              <a:spLocks noChangeArrowheads="1"/>
            </p:cNvSpPr>
            <p:nvPr/>
          </p:nvSpPr>
          <p:spPr bwMode="auto">
            <a:xfrm>
              <a:off x="1555" y="3638"/>
              <a:ext cx="1020" cy="4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Testing:</a:t>
              </a:r>
            </a:p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Arial" charset="0"/>
                </a:rPr>
                <a:t>What is this? 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230313" y="4654833"/>
            <a:ext cx="1843087" cy="1808162"/>
            <a:chOff x="964" y="3055"/>
            <a:chExt cx="1209" cy="1139"/>
          </a:xfrm>
        </p:grpSpPr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964" y="3055"/>
              <a:ext cx="1209" cy="1139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10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38" y="3209"/>
              <a:ext cx="858" cy="5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11" name="Text Box 18"/>
            <p:cNvSpPr txBox="1">
              <a:spLocks noChangeArrowheads="1"/>
            </p:cNvSpPr>
            <p:nvPr/>
          </p:nvSpPr>
          <p:spPr bwMode="auto">
            <a:xfrm>
              <a:off x="1367" y="3883"/>
              <a:ext cx="390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Car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65488" y="4654833"/>
            <a:ext cx="1728787" cy="1751012"/>
            <a:chOff x="2057" y="3055"/>
            <a:chExt cx="1089" cy="1103"/>
          </a:xfrm>
        </p:grpSpPr>
        <p:sp>
          <p:nvSpPr>
            <p:cNvPr id="59406" name="Rectangle 19"/>
            <p:cNvSpPr>
              <a:spLocks noChangeArrowheads="1"/>
            </p:cNvSpPr>
            <p:nvPr/>
          </p:nvSpPr>
          <p:spPr bwMode="auto">
            <a:xfrm>
              <a:off x="2057" y="3055"/>
              <a:ext cx="1089" cy="1103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9407" name="Picture 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80" y="3197"/>
              <a:ext cx="852" cy="5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59408" name="Text Box 21"/>
            <p:cNvSpPr txBox="1">
              <a:spLocks noChangeArrowheads="1"/>
            </p:cNvSpPr>
            <p:nvPr/>
          </p:nvSpPr>
          <p:spPr bwMode="auto">
            <a:xfrm>
              <a:off x="2251" y="3853"/>
              <a:ext cx="735" cy="21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Motorcycle</a:t>
              </a:r>
            </a:p>
          </p:txBody>
        </p:sp>
      </p:grpSp>
      <p:pic>
        <p:nvPicPr>
          <p:cNvPr id="5940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3275" y="1352833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561961" y="6570046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2007; Raina, Lee, Battle, Packer &amp; Ng, 2008]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808309" y="215900"/>
            <a:ext cx="7565785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Unsupervised feature learning (Self-taught learning)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96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97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rot="10800000" flipV="1">
            <a:off x="2114550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rot="10800000" flipV="1">
            <a:off x="5829808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0" name="Text Box 572"/>
          <p:cNvSpPr txBox="1">
            <a:spLocks noChangeArrowheads="1"/>
          </p:cNvSpPr>
          <p:nvPr/>
        </p:nvSpPr>
        <p:spPr bwMode="auto">
          <a:xfrm>
            <a:off x="957264" y="3450623"/>
            <a:ext cx="1875792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1" name="Text Box 572"/>
          <p:cNvSpPr txBox="1">
            <a:spLocks noChangeArrowheads="1"/>
          </p:cNvSpPr>
          <p:nvPr/>
        </p:nvSpPr>
        <p:spPr bwMode="auto">
          <a:xfrm>
            <a:off x="5989239" y="3515381"/>
            <a:ext cx="221191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Feature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65"/>
          <p:cNvGrpSpPr/>
          <p:nvPr/>
        </p:nvGrpSpPr>
        <p:grpSpPr>
          <a:xfrm>
            <a:off x="728662" y="4191000"/>
            <a:ext cx="2325688" cy="2019300"/>
            <a:chOff x="798512" y="4229100"/>
            <a:chExt cx="2325688" cy="2019300"/>
          </a:xfrm>
        </p:grpSpPr>
        <p:cxnSp>
          <p:nvCxnSpPr>
            <p:cNvPr id="103" name="Straight Arrow Connector 102"/>
            <p:cNvCxnSpPr/>
            <p:nvPr/>
          </p:nvCxnSpPr>
          <p:spPr>
            <a:xfrm rot="5400000" flipH="1" flipV="1">
              <a:off x="-59532" y="52760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>
            <a:xfrm>
              <a:off x="798512" y="61722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05" name="Minus 104"/>
            <p:cNvSpPr/>
            <p:nvPr/>
          </p:nvSpPr>
          <p:spPr>
            <a:xfrm>
              <a:off x="2298700" y="5562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Minus 105"/>
            <p:cNvSpPr/>
            <p:nvPr/>
          </p:nvSpPr>
          <p:spPr>
            <a:xfrm>
              <a:off x="2603500" y="4686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Minus 106"/>
            <p:cNvSpPr/>
            <p:nvPr/>
          </p:nvSpPr>
          <p:spPr>
            <a:xfrm>
              <a:off x="1498600" y="51435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Minus 107"/>
            <p:cNvSpPr/>
            <p:nvPr/>
          </p:nvSpPr>
          <p:spPr>
            <a:xfrm>
              <a:off x="1460500" y="43053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Plus 108"/>
            <p:cNvSpPr>
              <a:spLocks/>
            </p:cNvSpPr>
            <p:nvPr/>
          </p:nvSpPr>
          <p:spPr>
            <a:xfrm>
              <a:off x="2184400" y="506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0" name="Plus 109"/>
            <p:cNvSpPr>
              <a:spLocks/>
            </p:cNvSpPr>
            <p:nvPr/>
          </p:nvSpPr>
          <p:spPr>
            <a:xfrm>
              <a:off x="2108200" y="42291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1" name="Plus 110"/>
            <p:cNvSpPr>
              <a:spLocks/>
            </p:cNvSpPr>
            <p:nvPr/>
          </p:nvSpPr>
          <p:spPr>
            <a:xfrm>
              <a:off x="1193800" y="47625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12" name="Plus 111"/>
            <p:cNvSpPr>
              <a:spLocks/>
            </p:cNvSpPr>
            <p:nvPr/>
          </p:nvSpPr>
          <p:spPr>
            <a:xfrm>
              <a:off x="1651000" y="55773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4" name="Group 54"/>
          <p:cNvGrpSpPr/>
          <p:nvPr/>
        </p:nvGrpSpPr>
        <p:grpSpPr>
          <a:xfrm>
            <a:off x="5619750" y="4114802"/>
            <a:ext cx="2743200" cy="2204711"/>
            <a:chOff x="5562600" y="3853190"/>
            <a:chExt cx="2743200" cy="2204710"/>
          </a:xfrm>
        </p:grpSpPr>
        <p:cxnSp>
          <p:nvCxnSpPr>
            <p:cNvPr id="114" name="Straight Arrow Connector 113"/>
            <p:cNvCxnSpPr/>
            <p:nvPr/>
          </p:nvCxnSpPr>
          <p:spPr>
            <a:xfrm rot="5400000" flipH="1" flipV="1">
              <a:off x="4704556" y="50855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>
            <a:xfrm>
              <a:off x="5562600" y="59817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16" name="Minus 115"/>
            <p:cNvSpPr/>
            <p:nvPr/>
          </p:nvSpPr>
          <p:spPr>
            <a:xfrm>
              <a:off x="7124700" y="52197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Minus 116"/>
            <p:cNvSpPr/>
            <p:nvPr/>
          </p:nvSpPr>
          <p:spPr>
            <a:xfrm>
              <a:off x="6667500" y="56388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Minus 117"/>
            <p:cNvSpPr/>
            <p:nvPr/>
          </p:nvSpPr>
          <p:spPr>
            <a:xfrm>
              <a:off x="6324600" y="4800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Minus 118"/>
            <p:cNvSpPr/>
            <p:nvPr/>
          </p:nvSpPr>
          <p:spPr>
            <a:xfrm>
              <a:off x="5943600" y="52959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5867400" y="3924300"/>
              <a:ext cx="2247900" cy="18669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21" name="Plus 120"/>
            <p:cNvSpPr>
              <a:spLocks/>
            </p:cNvSpPr>
            <p:nvPr/>
          </p:nvSpPr>
          <p:spPr>
            <a:xfrm>
              <a:off x="7063200" y="43962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2" name="Plus 121"/>
            <p:cNvSpPr>
              <a:spLocks/>
            </p:cNvSpPr>
            <p:nvPr/>
          </p:nvSpPr>
          <p:spPr>
            <a:xfrm>
              <a:off x="6705600" y="385319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3" name="Plus 122"/>
            <p:cNvSpPr>
              <a:spLocks/>
            </p:cNvSpPr>
            <p:nvPr/>
          </p:nvSpPr>
          <p:spPr>
            <a:xfrm>
              <a:off x="7520400" y="47010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4" name="Plus 123"/>
            <p:cNvSpPr>
              <a:spLocks/>
            </p:cNvSpPr>
            <p:nvPr/>
          </p:nvSpPr>
          <p:spPr>
            <a:xfrm>
              <a:off x="8053800" y="4472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126" name="Plus 125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7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Minus 127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31" name="AutoShape 6"/>
          <p:cNvSpPr>
            <a:spLocks noChangeArrowheads="1"/>
          </p:cNvSpPr>
          <p:nvPr/>
        </p:nvSpPr>
        <p:spPr bwMode="auto">
          <a:xfrm>
            <a:off x="3562350" y="1828800"/>
            <a:ext cx="2057398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Feature representation</a:t>
            </a:r>
          </a:p>
        </p:txBody>
      </p:sp>
      <p:sp>
        <p:nvSpPr>
          <p:cNvPr id="132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133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4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5" name="Text Box 572"/>
          <p:cNvSpPr txBox="1">
            <a:spLocks noChangeArrowheads="1"/>
          </p:cNvSpPr>
          <p:nvPr/>
        </p:nvSpPr>
        <p:spPr bwMode="auto">
          <a:xfrm>
            <a:off x="7254097" y="6262362"/>
            <a:ext cx="1032613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“wheel”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6" name="Text Box 572"/>
          <p:cNvSpPr txBox="1">
            <a:spLocks noChangeArrowheads="1"/>
          </p:cNvSpPr>
          <p:nvPr/>
        </p:nvSpPr>
        <p:spPr bwMode="auto">
          <a:xfrm>
            <a:off x="5216208" y="4252983"/>
            <a:ext cx="492400" cy="10220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“handle”</a:t>
            </a:r>
          </a:p>
        </p:txBody>
      </p:sp>
      <p:grpSp>
        <p:nvGrpSpPr>
          <p:cNvPr id="6" name="Group 82"/>
          <p:cNvGrpSpPr/>
          <p:nvPr/>
        </p:nvGrpSpPr>
        <p:grpSpPr>
          <a:xfrm>
            <a:off x="1189518" y="1431940"/>
            <a:ext cx="1543037" cy="1289996"/>
            <a:chOff x="1284767" y="1431938"/>
            <a:chExt cx="1543036" cy="1289996"/>
          </a:xfrm>
        </p:grpSpPr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9" name="Rectangle 138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958000" y="1431938"/>
              <a:ext cx="788998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35" grpId="0"/>
      <p:bldP spid="13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793750" y="1138238"/>
            <a:ext cx="6432550" cy="3616325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539875"/>
            <a:ext cx="1428750" cy="800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6675" y="1568450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801938"/>
            <a:ext cx="1362075" cy="1019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5" y="2744788"/>
            <a:ext cx="1428750" cy="1076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3546475" y="4133850"/>
            <a:ext cx="1708150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Arial" charset="0"/>
              </a:rPr>
              <a:t>Natural scenes</a:t>
            </a:r>
          </a:p>
        </p:txBody>
      </p:sp>
      <p:pic>
        <p:nvPicPr>
          <p:cNvPr id="6042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4800" y="2782888"/>
            <a:ext cx="1414463" cy="10572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0425" name="Text Box 11"/>
          <p:cNvSpPr txBox="1">
            <a:spLocks noChangeArrowheads="1"/>
          </p:cNvSpPr>
          <p:nvPr/>
        </p:nvSpPr>
        <p:spPr bwMode="auto">
          <a:xfrm>
            <a:off x="4953000" y="5410200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60426" name="Rectangle 12"/>
          <p:cNvSpPr>
            <a:spLocks noChangeArrowheads="1"/>
          </p:cNvSpPr>
          <p:nvPr/>
        </p:nvSpPr>
        <p:spPr bwMode="auto">
          <a:xfrm>
            <a:off x="1922463" y="4849813"/>
            <a:ext cx="1919287" cy="1808162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2328863" y="6164263"/>
            <a:ext cx="1154112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>
                <a:latin typeface="Arial" charset="0"/>
              </a:rPr>
              <a:t>Segway</a:t>
            </a:r>
          </a:p>
        </p:txBody>
      </p:sp>
      <p:pic>
        <p:nvPicPr>
          <p:cNvPr id="6042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6663" y="5003800"/>
            <a:ext cx="781050" cy="1114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29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1300" y="4838700"/>
            <a:ext cx="1098550" cy="1647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6043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3275" y="1547813"/>
            <a:ext cx="1497013" cy="1036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60431" name="Rectangle 2"/>
          <p:cNvSpPr>
            <a:spLocks noGrp="1" noChangeArrowheads="1"/>
          </p:cNvSpPr>
          <p:nvPr>
            <p:ph type="title"/>
          </p:nvPr>
        </p:nvSpPr>
        <p:spPr>
          <a:xfrm>
            <a:off x="808309" y="215900"/>
            <a:ext cx="7565785" cy="30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Unsupervised feature learning (Self taught learning)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1996" y="6519446"/>
            <a:ext cx="2402004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[NIPS 2006, ICML 2007]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 bwMode="auto">
          <a:xfrm>
            <a:off x="6972300" y="6491233"/>
            <a:ext cx="2171700" cy="366767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947557" y="215900"/>
            <a:ext cx="7234513" cy="306388"/>
          </a:xfrm>
        </p:spPr>
        <p:txBody>
          <a:bodyPr lIns="90360" tIns="44280" rIns="90360" bIns="442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chemeClr val="bg1"/>
                </a:solidFill>
              </a:rPr>
              <a:t>Unsupervised feature learning (Self-taught learning)</a:t>
            </a:r>
          </a:p>
        </p:txBody>
      </p:sp>
      <p:sp>
        <p:nvSpPr>
          <p:cNvPr id="506883" name="AutoShape 3"/>
          <p:cNvSpPr>
            <a:spLocks noChangeArrowheads="1"/>
          </p:cNvSpPr>
          <p:nvPr/>
        </p:nvSpPr>
        <p:spPr bwMode="auto">
          <a:xfrm>
            <a:off x="1943100" y="3505200"/>
            <a:ext cx="609600" cy="3048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6886" name="AutoShape 6"/>
          <p:cNvSpPr>
            <a:spLocks noChangeArrowheads="1"/>
          </p:cNvSpPr>
          <p:nvPr/>
        </p:nvSpPr>
        <p:spPr bwMode="auto">
          <a:xfrm>
            <a:off x="3543300" y="2549650"/>
            <a:ext cx="342900" cy="4953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/>
          <p:nvPr/>
        </p:nvGrpSpPr>
        <p:grpSpPr>
          <a:xfrm>
            <a:off x="6171615" y="5118820"/>
            <a:ext cx="3124200" cy="1676400"/>
            <a:chOff x="6019800" y="5181600"/>
            <a:chExt cx="3124200" cy="167640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6400800" y="5181600"/>
              <a:ext cx="1676400" cy="1230313"/>
              <a:chOff x="769" y="2715"/>
              <a:chExt cx="1352" cy="1252"/>
            </a:xfrm>
          </p:grpSpPr>
          <p:sp>
            <p:nvSpPr>
              <p:cNvPr id="7184" name="Rectangle 10"/>
              <p:cNvSpPr>
                <a:spLocks noChangeArrowheads="1"/>
              </p:cNvSpPr>
              <p:nvPr/>
            </p:nvSpPr>
            <p:spPr bwMode="auto">
              <a:xfrm rot="-2700000">
                <a:off x="881" y="2970"/>
                <a:ext cx="1026" cy="745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801" y="2736"/>
                <a:ext cx="1320" cy="1199"/>
                <a:chOff x="801" y="2736"/>
                <a:chExt cx="1320" cy="1199"/>
              </a:xfrm>
            </p:grpSpPr>
            <p:sp>
              <p:nvSpPr>
                <p:cNvPr id="7246" name="Line 12"/>
                <p:cNvSpPr>
                  <a:spLocks noChangeShapeType="1"/>
                </p:cNvSpPr>
                <p:nvPr/>
              </p:nvSpPr>
              <p:spPr bwMode="auto">
                <a:xfrm>
                  <a:off x="801" y="3404"/>
                  <a:ext cx="1321" cy="1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7170" name="Object 13"/>
                <p:cNvGraphicFramePr>
                  <a:graphicFrameLocks noChangeAspect="1"/>
                </p:cNvGraphicFramePr>
                <p:nvPr/>
              </p:nvGraphicFramePr>
              <p:xfrm>
                <a:off x="1978" y="3365"/>
                <a:ext cx="121" cy="184"/>
              </p:xfrm>
              <a:graphic>
                <a:graphicData uri="http://schemas.openxmlformats.org/presentationml/2006/ole">
                  <p:oleObj spid="_x0000_s1459202" r:id="rId4" imgW="152280" imgH="215640" progId="Equation.3">
                    <p:embed/>
                  </p:oleObj>
                </a:graphicData>
              </a:graphic>
            </p:graphicFrame>
            <p:graphicFrame>
              <p:nvGraphicFramePr>
                <p:cNvPr id="7171" name="Object 14"/>
                <p:cNvGraphicFramePr>
                  <a:graphicFrameLocks noChangeAspect="1"/>
                </p:cNvGraphicFramePr>
                <p:nvPr/>
              </p:nvGraphicFramePr>
              <p:xfrm>
                <a:off x="1322" y="2736"/>
                <a:ext cx="131" cy="184"/>
              </p:xfrm>
              <a:graphic>
                <a:graphicData uri="http://schemas.openxmlformats.org/presentationml/2006/ole">
                  <p:oleObj spid="_x0000_s1459203" r:id="rId5" imgW="164880" imgH="215640" progId="Equation.3">
                    <p:embed/>
                  </p:oleObj>
                </a:graphicData>
              </a:graphic>
            </p:graphicFrame>
            <p:sp>
              <p:nvSpPr>
                <p:cNvPr id="7247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448" y="2756"/>
                  <a:ext cx="1" cy="1181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186" name="AutoShape 16"/>
              <p:cNvSpPr>
                <a:spLocks noChangeArrowheads="1"/>
              </p:cNvSpPr>
              <p:nvPr/>
            </p:nvSpPr>
            <p:spPr bwMode="auto">
              <a:xfrm>
                <a:off x="1501" y="3064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AutoShape 17"/>
              <p:cNvSpPr>
                <a:spLocks noChangeArrowheads="1"/>
              </p:cNvSpPr>
              <p:nvPr/>
            </p:nvSpPr>
            <p:spPr bwMode="auto">
              <a:xfrm>
                <a:off x="1594" y="2998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AutoShape 18"/>
              <p:cNvSpPr>
                <a:spLocks noChangeArrowheads="1"/>
              </p:cNvSpPr>
              <p:nvPr/>
            </p:nvSpPr>
            <p:spPr bwMode="auto">
              <a:xfrm>
                <a:off x="1747" y="303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AutoShape 19"/>
              <p:cNvSpPr>
                <a:spLocks noChangeArrowheads="1"/>
              </p:cNvSpPr>
              <p:nvPr/>
            </p:nvSpPr>
            <p:spPr bwMode="auto">
              <a:xfrm>
                <a:off x="1440" y="316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AutoShape 20"/>
              <p:cNvSpPr>
                <a:spLocks noChangeArrowheads="1"/>
              </p:cNvSpPr>
              <p:nvPr/>
            </p:nvSpPr>
            <p:spPr bwMode="auto">
              <a:xfrm>
                <a:off x="1839" y="293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1" name="AutoShape 21"/>
              <p:cNvSpPr>
                <a:spLocks noChangeArrowheads="1"/>
              </p:cNvSpPr>
              <p:nvPr/>
            </p:nvSpPr>
            <p:spPr bwMode="auto">
              <a:xfrm>
                <a:off x="1471" y="3260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AutoShape 22"/>
              <p:cNvSpPr>
                <a:spLocks noChangeArrowheads="1"/>
              </p:cNvSpPr>
              <p:nvPr/>
            </p:nvSpPr>
            <p:spPr bwMode="auto">
              <a:xfrm>
                <a:off x="1256" y="3162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3" name="AutoShape 23"/>
              <p:cNvSpPr>
                <a:spLocks noChangeArrowheads="1"/>
              </p:cNvSpPr>
              <p:nvPr/>
            </p:nvSpPr>
            <p:spPr bwMode="auto">
              <a:xfrm>
                <a:off x="1348" y="362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4" name="AutoShape 24"/>
              <p:cNvSpPr>
                <a:spLocks noChangeArrowheads="1"/>
              </p:cNvSpPr>
              <p:nvPr/>
            </p:nvSpPr>
            <p:spPr bwMode="auto">
              <a:xfrm>
                <a:off x="1286" y="3326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5" name="AutoShape 25"/>
              <p:cNvSpPr>
                <a:spLocks noChangeArrowheads="1"/>
              </p:cNvSpPr>
              <p:nvPr/>
            </p:nvSpPr>
            <p:spPr bwMode="auto">
              <a:xfrm>
                <a:off x="1379" y="2998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AutoShape 26"/>
              <p:cNvSpPr>
                <a:spLocks noChangeArrowheads="1"/>
              </p:cNvSpPr>
              <p:nvPr/>
            </p:nvSpPr>
            <p:spPr bwMode="auto">
              <a:xfrm>
                <a:off x="1348" y="303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AutoShape 27"/>
              <p:cNvSpPr>
                <a:spLocks noChangeArrowheads="1"/>
              </p:cNvSpPr>
              <p:nvPr/>
            </p:nvSpPr>
            <p:spPr bwMode="auto">
              <a:xfrm>
                <a:off x="1040" y="3391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8" name="AutoShape 28"/>
              <p:cNvSpPr>
                <a:spLocks noChangeArrowheads="1"/>
              </p:cNvSpPr>
              <p:nvPr/>
            </p:nvSpPr>
            <p:spPr bwMode="auto">
              <a:xfrm>
                <a:off x="1133" y="3227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9" name="AutoShape 29"/>
              <p:cNvSpPr>
                <a:spLocks noChangeArrowheads="1"/>
              </p:cNvSpPr>
              <p:nvPr/>
            </p:nvSpPr>
            <p:spPr bwMode="auto">
              <a:xfrm>
                <a:off x="1164" y="3064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" name="Group 30"/>
              <p:cNvGrpSpPr>
                <a:grpSpLocks/>
              </p:cNvGrpSpPr>
              <p:nvPr/>
            </p:nvGrpSpPr>
            <p:grpSpPr bwMode="auto">
              <a:xfrm>
                <a:off x="1603" y="3171"/>
                <a:ext cx="46" cy="45"/>
                <a:chOff x="1603" y="3171"/>
                <a:chExt cx="46" cy="45"/>
              </a:xfrm>
            </p:grpSpPr>
            <p:sp>
              <p:nvSpPr>
                <p:cNvPr id="7244" name="Line 31"/>
                <p:cNvSpPr>
                  <a:spLocks noChangeShapeType="1"/>
                </p:cNvSpPr>
                <p:nvPr/>
              </p:nvSpPr>
              <p:spPr bwMode="auto">
                <a:xfrm>
                  <a:off x="1603" y="3171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5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602" y="3173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633" y="3237"/>
                <a:ext cx="46" cy="46"/>
                <a:chOff x="1633" y="3237"/>
                <a:chExt cx="46" cy="46"/>
              </a:xfrm>
            </p:grpSpPr>
            <p:sp>
              <p:nvSpPr>
                <p:cNvPr id="7242" name="Line 34"/>
                <p:cNvSpPr>
                  <a:spLocks noChangeShapeType="1"/>
                </p:cNvSpPr>
                <p:nvPr/>
              </p:nvSpPr>
              <p:spPr bwMode="auto">
                <a:xfrm>
                  <a:off x="1634" y="3237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633" y="323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36"/>
              <p:cNvGrpSpPr>
                <a:grpSpLocks/>
              </p:cNvGrpSpPr>
              <p:nvPr/>
            </p:nvGrpSpPr>
            <p:grpSpPr bwMode="auto">
              <a:xfrm>
                <a:off x="1664" y="3139"/>
                <a:ext cx="46" cy="46"/>
                <a:chOff x="1664" y="3139"/>
                <a:chExt cx="46" cy="46"/>
              </a:xfrm>
            </p:grpSpPr>
            <p:sp>
              <p:nvSpPr>
                <p:cNvPr id="7240" name="Line 37"/>
                <p:cNvSpPr>
                  <a:spLocks noChangeShapeType="1"/>
                </p:cNvSpPr>
                <p:nvPr/>
              </p:nvSpPr>
              <p:spPr bwMode="auto">
                <a:xfrm>
                  <a:off x="1665" y="313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4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663" y="314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1787" y="3139"/>
                <a:ext cx="46" cy="46"/>
                <a:chOff x="1787" y="3139"/>
                <a:chExt cx="46" cy="46"/>
              </a:xfrm>
            </p:grpSpPr>
            <p:sp>
              <p:nvSpPr>
                <p:cNvPr id="7238" name="Line 40"/>
                <p:cNvSpPr>
                  <a:spLocks noChangeShapeType="1"/>
                </p:cNvSpPr>
                <p:nvPr/>
              </p:nvSpPr>
              <p:spPr bwMode="auto">
                <a:xfrm>
                  <a:off x="1787" y="313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786" y="314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42"/>
              <p:cNvGrpSpPr>
                <a:grpSpLocks/>
              </p:cNvGrpSpPr>
              <p:nvPr/>
            </p:nvGrpSpPr>
            <p:grpSpPr bwMode="auto">
              <a:xfrm>
                <a:off x="1357" y="3499"/>
                <a:ext cx="46" cy="45"/>
                <a:chOff x="1357" y="3499"/>
                <a:chExt cx="46" cy="45"/>
              </a:xfrm>
            </p:grpSpPr>
            <p:sp>
              <p:nvSpPr>
                <p:cNvPr id="7236" name="Line 43"/>
                <p:cNvSpPr>
                  <a:spLocks noChangeShapeType="1"/>
                </p:cNvSpPr>
                <p:nvPr/>
              </p:nvSpPr>
              <p:spPr bwMode="auto">
                <a:xfrm>
                  <a:off x="1357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7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356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45"/>
              <p:cNvGrpSpPr>
                <a:grpSpLocks/>
              </p:cNvGrpSpPr>
              <p:nvPr/>
            </p:nvGrpSpPr>
            <p:grpSpPr bwMode="auto">
              <a:xfrm>
                <a:off x="1479" y="3368"/>
                <a:ext cx="46" cy="45"/>
                <a:chOff x="1479" y="3368"/>
                <a:chExt cx="46" cy="45"/>
              </a:xfrm>
            </p:grpSpPr>
            <p:sp>
              <p:nvSpPr>
                <p:cNvPr id="7234" name="Line 46"/>
                <p:cNvSpPr>
                  <a:spLocks noChangeShapeType="1"/>
                </p:cNvSpPr>
                <p:nvPr/>
              </p:nvSpPr>
              <p:spPr bwMode="auto">
                <a:xfrm>
                  <a:off x="1480" y="3368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5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1479" y="336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48"/>
              <p:cNvGrpSpPr>
                <a:grpSpLocks/>
              </p:cNvGrpSpPr>
              <p:nvPr/>
            </p:nvGrpSpPr>
            <p:grpSpPr bwMode="auto">
              <a:xfrm>
                <a:off x="1633" y="3499"/>
                <a:ext cx="46" cy="45"/>
                <a:chOff x="1633" y="3499"/>
                <a:chExt cx="46" cy="45"/>
              </a:xfrm>
            </p:grpSpPr>
            <p:sp>
              <p:nvSpPr>
                <p:cNvPr id="7232" name="Line 49"/>
                <p:cNvSpPr>
                  <a:spLocks noChangeShapeType="1"/>
                </p:cNvSpPr>
                <p:nvPr/>
              </p:nvSpPr>
              <p:spPr bwMode="auto">
                <a:xfrm>
                  <a:off x="1634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3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633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51"/>
              <p:cNvGrpSpPr>
                <a:grpSpLocks/>
              </p:cNvGrpSpPr>
              <p:nvPr/>
            </p:nvGrpSpPr>
            <p:grpSpPr bwMode="auto">
              <a:xfrm>
                <a:off x="1234" y="3499"/>
                <a:ext cx="46" cy="45"/>
                <a:chOff x="1234" y="3499"/>
                <a:chExt cx="46" cy="45"/>
              </a:xfrm>
            </p:grpSpPr>
            <p:sp>
              <p:nvSpPr>
                <p:cNvPr id="7230" name="Line 52"/>
                <p:cNvSpPr>
                  <a:spLocks noChangeShapeType="1"/>
                </p:cNvSpPr>
                <p:nvPr/>
              </p:nvSpPr>
              <p:spPr bwMode="auto">
                <a:xfrm>
                  <a:off x="1234" y="3499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1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233" y="3500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54"/>
              <p:cNvGrpSpPr>
                <a:grpSpLocks/>
              </p:cNvGrpSpPr>
              <p:nvPr/>
            </p:nvGrpSpPr>
            <p:grpSpPr bwMode="auto">
              <a:xfrm>
                <a:off x="1479" y="3630"/>
                <a:ext cx="46" cy="46"/>
                <a:chOff x="1479" y="3630"/>
                <a:chExt cx="46" cy="46"/>
              </a:xfrm>
            </p:grpSpPr>
            <p:sp>
              <p:nvSpPr>
                <p:cNvPr id="7228" name="Line 55"/>
                <p:cNvSpPr>
                  <a:spLocks noChangeShapeType="1"/>
                </p:cNvSpPr>
                <p:nvPr/>
              </p:nvSpPr>
              <p:spPr bwMode="auto">
                <a:xfrm>
                  <a:off x="1480" y="3630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9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479" y="3632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57"/>
              <p:cNvGrpSpPr>
                <a:grpSpLocks/>
              </p:cNvGrpSpPr>
              <p:nvPr/>
            </p:nvGrpSpPr>
            <p:grpSpPr bwMode="auto">
              <a:xfrm>
                <a:off x="1695" y="3401"/>
                <a:ext cx="46" cy="45"/>
                <a:chOff x="1695" y="3401"/>
                <a:chExt cx="46" cy="45"/>
              </a:xfrm>
            </p:grpSpPr>
            <p:sp>
              <p:nvSpPr>
                <p:cNvPr id="7226" name="Line 58"/>
                <p:cNvSpPr>
                  <a:spLocks noChangeShapeType="1"/>
                </p:cNvSpPr>
                <p:nvPr/>
              </p:nvSpPr>
              <p:spPr bwMode="auto">
                <a:xfrm>
                  <a:off x="1695" y="3401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7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694" y="3402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60"/>
              <p:cNvGrpSpPr>
                <a:grpSpLocks/>
              </p:cNvGrpSpPr>
              <p:nvPr/>
            </p:nvGrpSpPr>
            <p:grpSpPr bwMode="auto">
              <a:xfrm>
                <a:off x="1818" y="3237"/>
                <a:ext cx="46" cy="46"/>
                <a:chOff x="1818" y="3237"/>
                <a:chExt cx="46" cy="46"/>
              </a:xfrm>
            </p:grpSpPr>
            <p:sp>
              <p:nvSpPr>
                <p:cNvPr id="7224" name="Line 61"/>
                <p:cNvSpPr>
                  <a:spLocks noChangeShapeType="1"/>
                </p:cNvSpPr>
                <p:nvPr/>
              </p:nvSpPr>
              <p:spPr bwMode="auto">
                <a:xfrm>
                  <a:off x="1818" y="3237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5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817" y="3239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63"/>
              <p:cNvGrpSpPr>
                <a:grpSpLocks/>
              </p:cNvGrpSpPr>
              <p:nvPr/>
            </p:nvGrpSpPr>
            <p:grpSpPr bwMode="auto">
              <a:xfrm>
                <a:off x="1049" y="3565"/>
                <a:ext cx="46" cy="45"/>
                <a:chOff x="1049" y="3565"/>
                <a:chExt cx="46" cy="45"/>
              </a:xfrm>
            </p:grpSpPr>
            <p:sp>
              <p:nvSpPr>
                <p:cNvPr id="7222" name="Line 64"/>
                <p:cNvSpPr>
                  <a:spLocks noChangeShapeType="1"/>
                </p:cNvSpPr>
                <p:nvPr/>
              </p:nvSpPr>
              <p:spPr bwMode="auto">
                <a:xfrm>
                  <a:off x="1050" y="3565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3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1049" y="3566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66"/>
              <p:cNvGrpSpPr>
                <a:grpSpLocks/>
              </p:cNvGrpSpPr>
              <p:nvPr/>
            </p:nvGrpSpPr>
            <p:grpSpPr bwMode="auto">
              <a:xfrm>
                <a:off x="1142" y="3663"/>
                <a:ext cx="46" cy="45"/>
                <a:chOff x="1142" y="3663"/>
                <a:chExt cx="46" cy="45"/>
              </a:xfrm>
            </p:grpSpPr>
            <p:sp>
              <p:nvSpPr>
                <p:cNvPr id="7220" name="Line 67"/>
                <p:cNvSpPr>
                  <a:spLocks noChangeShapeType="1"/>
                </p:cNvSpPr>
                <p:nvPr/>
              </p:nvSpPr>
              <p:spPr bwMode="auto">
                <a:xfrm>
                  <a:off x="1142" y="3663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1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141" y="3664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69"/>
              <p:cNvGrpSpPr>
                <a:grpSpLocks/>
              </p:cNvGrpSpPr>
              <p:nvPr/>
            </p:nvGrpSpPr>
            <p:grpSpPr bwMode="auto">
              <a:xfrm>
                <a:off x="1203" y="3386"/>
                <a:ext cx="46" cy="45"/>
                <a:chOff x="1203" y="3386"/>
                <a:chExt cx="46" cy="45"/>
              </a:xfrm>
            </p:grpSpPr>
            <p:sp>
              <p:nvSpPr>
                <p:cNvPr id="7218" name="Line 70"/>
                <p:cNvSpPr>
                  <a:spLocks noChangeShapeType="1"/>
                </p:cNvSpPr>
                <p:nvPr/>
              </p:nvSpPr>
              <p:spPr bwMode="auto">
                <a:xfrm>
                  <a:off x="1204" y="3386"/>
                  <a:ext cx="46" cy="46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9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202" y="3388"/>
                  <a:ext cx="45" cy="43"/>
                </a:xfrm>
                <a:prstGeom prst="line">
                  <a:avLst/>
                </a:prstGeom>
                <a:noFill/>
                <a:ln w="22320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14" name="Line 72"/>
              <p:cNvSpPr>
                <a:spLocks noChangeShapeType="1"/>
              </p:cNvSpPr>
              <p:nvPr/>
            </p:nvSpPr>
            <p:spPr bwMode="auto">
              <a:xfrm flipV="1">
                <a:off x="1010" y="2846"/>
                <a:ext cx="891" cy="893"/>
              </a:xfrm>
              <a:prstGeom prst="line">
                <a:avLst/>
              </a:prstGeom>
              <a:noFill/>
              <a:ln w="2232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AutoShape 73"/>
              <p:cNvSpPr>
                <a:spLocks noChangeArrowheads="1"/>
              </p:cNvSpPr>
              <p:nvPr/>
            </p:nvSpPr>
            <p:spPr bwMode="auto">
              <a:xfrm>
                <a:off x="1655" y="2900"/>
                <a:ext cx="31" cy="33"/>
              </a:xfrm>
              <a:prstGeom prst="flowChartConnector">
                <a:avLst/>
              </a:prstGeom>
              <a:solidFill>
                <a:srgbClr val="FF0000"/>
              </a:solidFill>
              <a:ln w="190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6" name="Line 74"/>
              <p:cNvSpPr>
                <a:spLocks noChangeShapeType="1"/>
              </p:cNvSpPr>
              <p:nvPr/>
            </p:nvSpPr>
            <p:spPr bwMode="auto">
              <a:xfrm flipV="1">
                <a:off x="1133" y="3010"/>
                <a:ext cx="891" cy="893"/>
              </a:xfrm>
              <a:prstGeom prst="line">
                <a:avLst/>
              </a:prstGeom>
              <a:noFill/>
              <a:ln w="15840">
                <a:solidFill>
                  <a:srgbClr val="000066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Line 75"/>
              <p:cNvSpPr>
                <a:spLocks noChangeShapeType="1"/>
              </p:cNvSpPr>
              <p:nvPr/>
            </p:nvSpPr>
            <p:spPr bwMode="auto">
              <a:xfrm flipV="1">
                <a:off x="856" y="2715"/>
                <a:ext cx="891" cy="893"/>
              </a:xfrm>
              <a:prstGeom prst="line">
                <a:avLst/>
              </a:prstGeom>
              <a:noFill/>
              <a:ln w="15840">
                <a:solidFill>
                  <a:srgbClr val="000066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6956" name="Text Box 76"/>
            <p:cNvSpPr txBox="1">
              <a:spLocks noChangeArrowheads="1"/>
            </p:cNvSpPr>
            <p:nvPr/>
          </p:nvSpPr>
          <p:spPr bwMode="auto">
            <a:xfrm>
              <a:off x="6019800" y="6548437"/>
              <a:ext cx="3124200" cy="309563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Off-the-shelf classifier (SVM)</a:t>
              </a:r>
              <a:endParaRPr lang="en-GB" sz="14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19" name="Group 88"/>
          <p:cNvGrpSpPr/>
          <p:nvPr/>
        </p:nvGrpSpPr>
        <p:grpSpPr>
          <a:xfrm>
            <a:off x="385855" y="3108382"/>
            <a:ext cx="1676400" cy="1413025"/>
            <a:chOff x="786670" y="1485900"/>
            <a:chExt cx="2598420" cy="2290076"/>
          </a:xfrm>
        </p:grpSpPr>
        <p:sp>
          <p:nvSpPr>
            <p:cNvPr id="506884" name="Text Box 4"/>
            <p:cNvSpPr txBox="1">
              <a:spLocks noChangeArrowheads="1"/>
            </p:cNvSpPr>
            <p:nvPr/>
          </p:nvSpPr>
          <p:spPr bwMode="auto">
            <a:xfrm>
              <a:off x="786670" y="3223750"/>
              <a:ext cx="2598420" cy="5522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Image</a:t>
              </a:r>
              <a:endParaRPr lang="en-GB" sz="12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7" name="Picture 77"/>
            <p:cNvPicPr>
              <a:picLocks noChangeAspect="1" noChangeArrowheads="1"/>
            </p:cNvPicPr>
            <p:nvPr/>
          </p:nvPicPr>
          <p:blipFill>
            <a:blip r:embed="rId6" cstate="print"/>
            <a:srcRect l="12857" t="7619" r="10000" b="10476"/>
            <a:stretch>
              <a:fillRect/>
            </a:stretch>
          </p:blipFill>
          <p:spPr bwMode="auto">
            <a:xfrm>
              <a:off x="876300" y="1485900"/>
              <a:ext cx="2209800" cy="1759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0" name="Group 92"/>
          <p:cNvGrpSpPr/>
          <p:nvPr/>
        </p:nvGrpSpPr>
        <p:grpSpPr>
          <a:xfrm>
            <a:off x="5608935" y="3121760"/>
            <a:ext cx="3390970" cy="1442138"/>
            <a:chOff x="5608935" y="3121760"/>
            <a:chExt cx="3390970" cy="1442138"/>
          </a:xfrm>
        </p:grpSpPr>
        <p:sp>
          <p:nvSpPr>
            <p:cNvPr id="506888" name="Text Box 8"/>
            <p:cNvSpPr txBox="1">
              <a:spLocks noChangeArrowheads="1"/>
            </p:cNvSpPr>
            <p:nvPr/>
          </p:nvSpPr>
          <p:spPr bwMode="auto">
            <a:xfrm>
              <a:off x="5608935" y="4223163"/>
              <a:ext cx="3390970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Learned representation [a</a:t>
              </a:r>
              <a:r>
                <a:rPr lang="en-GB" sz="1600" baseline="-250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1</a:t>
              </a: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, ... , a</a:t>
              </a:r>
              <a:r>
                <a:rPr lang="en-GB" sz="1600" baseline="-250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64</a:t>
              </a: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]</a:t>
              </a:r>
              <a:endParaRPr lang="en-GB" sz="16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8" name="Picture 7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7400" y="3121760"/>
              <a:ext cx="2688156" cy="11044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1" name="Group 89"/>
          <p:cNvGrpSpPr/>
          <p:nvPr/>
        </p:nvGrpSpPr>
        <p:grpSpPr>
          <a:xfrm>
            <a:off x="2653275" y="3126670"/>
            <a:ext cx="2264370" cy="1454480"/>
            <a:chOff x="2667000" y="3314700"/>
            <a:chExt cx="2095500" cy="1339265"/>
          </a:xfrm>
        </p:grpSpPr>
        <p:sp>
          <p:nvSpPr>
            <p:cNvPr id="506885" name="Text Box 5"/>
            <p:cNvSpPr txBox="1">
              <a:spLocks noChangeArrowheads="1"/>
            </p:cNvSpPr>
            <p:nvPr/>
          </p:nvSpPr>
          <p:spPr bwMode="auto">
            <a:xfrm>
              <a:off x="2920585" y="4313230"/>
              <a:ext cx="1733465" cy="3407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 defTabSz="457200">
                <a:spcBef>
                  <a:spcPct val="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Learned bases </a:t>
              </a:r>
              <a:r>
                <a:rPr lang="en-GB" sz="1600" dirty="0" err="1" smtClean="0">
                  <a:solidFill>
                    <a:schemeClr val="bg1"/>
                  </a:solidFill>
                  <a:latin typeface="Symbol" pitchFamily="18" charset="2"/>
                  <a:ea typeface="Lucida Sans Unicode" pitchFamily="34" charset="0"/>
                  <a:cs typeface="Lucida Sans Unicode" pitchFamily="34" charset="0"/>
                </a:rPr>
                <a:t>f</a:t>
              </a:r>
              <a:r>
                <a:rPr lang="en-GB" sz="1600" baseline="-25000" dirty="0" err="1" smtClean="0"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rPr>
                <a:t>i</a:t>
              </a:r>
              <a:endParaRPr lang="en-GB" sz="1600" baseline="-25000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506959" name="Picture 79"/>
            <p:cNvPicPr>
              <a:picLocks noChangeAspect="1" noChangeArrowheads="1"/>
            </p:cNvPicPr>
            <p:nvPr/>
          </p:nvPicPr>
          <p:blipFill>
            <a:blip r:embed="rId8" cstate="print"/>
            <a:srcRect r="89039" b="89180"/>
            <a:stretch>
              <a:fillRect/>
            </a:stretch>
          </p:blipFill>
          <p:spPr bwMode="auto">
            <a:xfrm>
              <a:off x="2667000" y="3314700"/>
              <a:ext cx="2095500" cy="1028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22" name="Group 79"/>
          <p:cNvGrpSpPr/>
          <p:nvPr/>
        </p:nvGrpSpPr>
        <p:grpSpPr>
          <a:xfrm>
            <a:off x="2514600" y="762000"/>
            <a:ext cx="2628900" cy="1706880"/>
            <a:chOff x="1236307" y="1138238"/>
            <a:chExt cx="5631826" cy="3362147"/>
          </a:xfrm>
        </p:grpSpPr>
        <p:sp>
          <p:nvSpPr>
            <p:cNvPr id="81" name="Rectangle 4"/>
            <p:cNvSpPr>
              <a:spLocks noChangeArrowheads="1"/>
            </p:cNvSpPr>
            <p:nvPr/>
          </p:nvSpPr>
          <p:spPr bwMode="auto">
            <a:xfrm>
              <a:off x="1236307" y="1138238"/>
              <a:ext cx="5631826" cy="3362147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82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19250" y="1539875"/>
              <a:ext cx="1428750" cy="8001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3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46675" y="1568450"/>
              <a:ext cx="1362075" cy="10191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4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154613" y="2801938"/>
              <a:ext cx="1362075" cy="10191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5" name="Picture 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381375" y="2744788"/>
              <a:ext cx="1428750" cy="10763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86" name="Text Box 10"/>
            <p:cNvSpPr txBox="1">
              <a:spLocks noChangeArrowheads="1"/>
            </p:cNvSpPr>
            <p:nvPr/>
          </p:nvSpPr>
          <p:spPr bwMode="auto">
            <a:xfrm>
              <a:off x="2796721" y="3895186"/>
              <a:ext cx="2600280" cy="54562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200" dirty="0" smtClean="0">
                  <a:latin typeface="Arial" charset="0"/>
                </a:rPr>
                <a:t>Unlabeled data</a:t>
              </a:r>
              <a:endParaRPr lang="en-US" sz="1200" dirty="0">
                <a:latin typeface="Arial" charset="0"/>
              </a:endParaRPr>
            </a:p>
          </p:txBody>
        </p:sp>
        <p:pic>
          <p:nvPicPr>
            <p:cNvPr id="87" name="Picture 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74800" y="2782888"/>
              <a:ext cx="1414463" cy="10572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88" name="Picture 2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43275" y="1547813"/>
              <a:ext cx="1497013" cy="103663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91" name="AutoShape 6"/>
          <p:cNvSpPr>
            <a:spLocks noChangeArrowheads="1"/>
          </p:cNvSpPr>
          <p:nvPr/>
        </p:nvSpPr>
        <p:spPr bwMode="auto">
          <a:xfrm>
            <a:off x="7048500" y="4533900"/>
            <a:ext cx="342900" cy="4953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3"/>
          <p:cNvSpPr>
            <a:spLocks noChangeArrowheads="1"/>
          </p:cNvSpPr>
          <p:nvPr/>
        </p:nvSpPr>
        <p:spPr bwMode="auto">
          <a:xfrm>
            <a:off x="5032860" y="3505810"/>
            <a:ext cx="609600" cy="3048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09045" y="7115880"/>
            <a:ext cx="51846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u="sng" dirty="0" smtClean="0">
                <a:solidFill>
                  <a:schemeClr val="bg1"/>
                </a:solidFill>
              </a:rPr>
              <a:t>In NLP: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Distributional representations and vector space model ideas.  (Brown et al., 1992; Pereira, </a:t>
            </a:r>
            <a:r>
              <a:rPr lang="en-US" sz="1400" dirty="0" err="1" smtClean="0">
                <a:solidFill>
                  <a:schemeClr val="bg1"/>
                </a:solidFill>
              </a:rPr>
              <a:t>Tishby</a:t>
            </a:r>
            <a:r>
              <a:rPr lang="en-US" sz="1400" dirty="0" smtClean="0">
                <a:solidFill>
                  <a:schemeClr val="bg1"/>
                </a:solidFill>
              </a:rPr>
              <a:t> &amp; Lee, 1993; Salton et al., 1975; </a:t>
            </a:r>
            <a:r>
              <a:rPr lang="en-US" sz="1400" dirty="0" err="1" smtClean="0">
                <a:solidFill>
                  <a:schemeClr val="bg1"/>
                </a:solidFill>
              </a:rPr>
              <a:t>Pantel</a:t>
            </a:r>
            <a:r>
              <a:rPr lang="en-US" sz="1400" dirty="0" smtClean="0">
                <a:solidFill>
                  <a:schemeClr val="bg1"/>
                </a:solidFill>
              </a:rPr>
              <a:t> &amp; Lin, 2002; Rapp, 2003; </a:t>
            </a:r>
            <a:r>
              <a:rPr lang="en-US" sz="1400" dirty="0" err="1" smtClean="0">
                <a:solidFill>
                  <a:schemeClr val="bg1"/>
                </a:solidFill>
              </a:rPr>
              <a:t>Turney</a:t>
            </a:r>
            <a:r>
              <a:rPr lang="en-US" sz="1400" dirty="0" smtClean="0">
                <a:solidFill>
                  <a:schemeClr val="bg1"/>
                </a:solidFill>
              </a:rPr>
              <a:t>  et al., 2003).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Latent Semantic Analysis (</a:t>
            </a:r>
            <a:r>
              <a:rPr lang="en-US" sz="1400" dirty="0" err="1" smtClean="0">
                <a:solidFill>
                  <a:schemeClr val="bg1"/>
                </a:solidFill>
              </a:rPr>
              <a:t>Deerwester</a:t>
            </a:r>
            <a:r>
              <a:rPr lang="en-US" sz="1400" dirty="0" smtClean="0">
                <a:solidFill>
                  <a:schemeClr val="bg1"/>
                </a:solidFill>
              </a:rPr>
              <a:t> et al.,1990)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Structural Learning (Ando &amp; Zhang, 2005) 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….</a:t>
            </a:r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15" cstate="print"/>
          <a:srcRect b="49600"/>
          <a:stretch>
            <a:fillRect/>
          </a:stretch>
        </p:blipFill>
        <p:spPr bwMode="auto">
          <a:xfrm>
            <a:off x="2622870" y="3083355"/>
            <a:ext cx="2342705" cy="118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20" y="215900"/>
            <a:ext cx="7348140" cy="304800"/>
          </a:xfrm>
        </p:spPr>
        <p:txBody>
          <a:bodyPr/>
          <a:lstStyle/>
          <a:p>
            <a:r>
              <a:rPr lang="en-US" dirty="0" smtClean="0"/>
              <a:t>Video Activity recognition (Hollywood 2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82408334"/>
              </p:ext>
            </p:extLst>
          </p:nvPr>
        </p:nvGraphicFramePr>
        <p:xfrm>
          <a:off x="577880" y="2699305"/>
          <a:ext cx="7796215" cy="2966720"/>
        </p:xfrm>
        <a:graphic>
          <a:graphicData uri="http://schemas.openxmlformats.org/drawingml/2006/table">
            <a:tbl>
              <a:tblPr firstRow="1" bandRow="1"/>
              <a:tblGrid>
                <a:gridCol w="6619428"/>
                <a:gridCol w="1176787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ESURF [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38%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Harris3D</a:t>
                      </a:r>
                      <a:r>
                        <a:rPr lang="en-US" b="0" baseline="0" dirty="0" smtClean="0"/>
                        <a:t> + HOG/HOF [Laptev et al 2003,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HOG/HOF  [Dollar et al 2005,</a:t>
                      </a:r>
                      <a:r>
                        <a:rPr lang="en-US" b="0" baseline="0" dirty="0" smtClean="0"/>
                        <a:t> Laptev 2004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HOG/HOF [Laptev 2004,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baseline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Dense + HOG / HOF [Laptev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47%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HOG3D [</a:t>
                      </a:r>
                      <a:r>
                        <a:rPr lang="en-US" b="0" dirty="0" err="1" smtClean="0"/>
                        <a:t>Klaser</a:t>
                      </a:r>
                      <a:r>
                        <a:rPr lang="en-US" b="0" baseline="0" dirty="0" smtClean="0"/>
                        <a:t> 2008,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Dollar et al 2005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84851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pic>
        <p:nvPicPr>
          <p:cNvPr id="2136067" name="Picture 3" descr="C:\Users\ang\Desktop\Hollywoo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30" y="817460"/>
            <a:ext cx="7335355" cy="162740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8489310" y="546446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237430" y="6550223"/>
            <a:ext cx="19351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[Le, Zhou &amp; Ng, 2011]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Self-taught learning: Example applications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66800" y="1143000"/>
            <a:ext cx="2476500" cy="1037386"/>
            <a:chOff x="990600" y="1714500"/>
            <a:chExt cx="4914900" cy="144548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4103" t="14385" r="10256" b="18948"/>
            <a:stretch>
              <a:fillRect/>
            </a:stretch>
          </p:blipFill>
          <p:spPr bwMode="auto">
            <a:xfrm>
              <a:off x="3657600" y="1752600"/>
              <a:ext cx="2247900" cy="1066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4182" t="15348" r="9436" b="18303"/>
            <a:stretch>
              <a:fillRect/>
            </a:stretch>
          </p:blipFill>
          <p:spPr bwMode="auto">
            <a:xfrm>
              <a:off x="990600" y="1714500"/>
              <a:ext cx="2171700" cy="1104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Text Box 44"/>
            <p:cNvSpPr txBox="1">
              <a:spLocks noChangeArrowheads="1"/>
            </p:cNvSpPr>
            <p:nvPr/>
          </p:nvSpPr>
          <p:spPr bwMode="auto">
            <a:xfrm>
              <a:off x="1579098" y="2819400"/>
              <a:ext cx="1066800" cy="34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000" dirty="0">
                  <a:solidFill>
                    <a:srgbClr val="FFFFFF"/>
                  </a:solidFill>
                  <a:ea typeface="굴림" pitchFamily="34" charset="-127"/>
                  <a:cs typeface="Lucida Sans Unicode" pitchFamily="34" charset="0"/>
                </a:rPr>
                <a:t>Digits</a:t>
              </a:r>
            </a:p>
          </p:txBody>
        </p:sp>
        <p:sp>
          <p:nvSpPr>
            <p:cNvPr id="8" name="Text Box 46"/>
            <p:cNvSpPr txBox="1">
              <a:spLocks noChangeArrowheads="1"/>
            </p:cNvSpPr>
            <p:nvPr/>
          </p:nvSpPr>
          <p:spPr bwMode="auto">
            <a:xfrm>
              <a:off x="3712698" y="2819400"/>
              <a:ext cx="2057399" cy="340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en-US" altLang="ko-KR" sz="1000" dirty="0" smtClean="0">
                  <a:solidFill>
                    <a:srgbClr val="FFFFFF"/>
                  </a:solidFill>
                  <a:ea typeface="굴림" pitchFamily="34" charset="-127"/>
                  <a:cs typeface="Lucida Sans Unicode" pitchFamily="34" charset="0"/>
                </a:rPr>
                <a:t>Alphabets</a:t>
              </a:r>
              <a:endParaRPr lang="en-US" altLang="ko-KR" sz="1600" dirty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28700" y="2286000"/>
          <a:ext cx="2628900" cy="82296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314450"/>
                <a:gridCol w="1314450"/>
              </a:tblGrid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Raw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54.8%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PCA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54.8%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58.5%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990600" y="3124200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8.2% error reduction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3543300"/>
            <a:ext cx="8115300" cy="158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1600994" y="3694906"/>
            <a:ext cx="5638800" cy="158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13"/>
          <p:cNvGrpSpPr/>
          <p:nvPr/>
        </p:nvGrpSpPr>
        <p:grpSpPr>
          <a:xfrm>
            <a:off x="5372100" y="4076700"/>
            <a:ext cx="1080477" cy="714503"/>
            <a:chOff x="1676400" y="1180106"/>
            <a:chExt cx="2133600" cy="1245064"/>
          </a:xfrm>
        </p:grpSpPr>
        <p:sp>
          <p:nvSpPr>
            <p:cNvPr id="23" name="Documents"/>
            <p:cNvSpPr>
              <a:spLocks noEditPoints="1" noChangeArrowheads="1"/>
            </p:cNvSpPr>
            <p:nvPr/>
          </p:nvSpPr>
          <p:spPr bwMode="auto">
            <a:xfrm>
              <a:off x="2362200" y="1180106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TextBox 10"/>
            <p:cNvSpPr txBox="1">
              <a:spLocks noChangeArrowheads="1"/>
            </p:cNvSpPr>
            <p:nvPr/>
          </p:nvSpPr>
          <p:spPr bwMode="auto">
            <a:xfrm>
              <a:off x="1676400" y="1942482"/>
              <a:ext cx="2133600" cy="48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Newswire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6743700" y="4076700"/>
            <a:ext cx="1080477" cy="714502"/>
            <a:chOff x="5486400" y="1104900"/>
            <a:chExt cx="2133600" cy="1245062"/>
          </a:xfrm>
        </p:grpSpPr>
        <p:sp>
          <p:nvSpPr>
            <p:cNvPr id="21" name="Documents"/>
            <p:cNvSpPr>
              <a:spLocks noEditPoints="1" noChangeArrowheads="1"/>
            </p:cNvSpPr>
            <p:nvPr/>
          </p:nvSpPr>
          <p:spPr bwMode="auto">
            <a:xfrm>
              <a:off x="6172200" y="1104900"/>
              <a:ext cx="762000" cy="685800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TextBox 17"/>
            <p:cNvSpPr txBox="1">
              <a:spLocks noChangeArrowheads="1"/>
            </p:cNvSpPr>
            <p:nvPr/>
          </p:nvSpPr>
          <p:spPr bwMode="auto">
            <a:xfrm>
              <a:off x="5486400" y="1867275"/>
              <a:ext cx="2133600" cy="482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Webpages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81600" y="4876800"/>
          <a:ext cx="2705101" cy="1080135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957558"/>
                <a:gridCol w="526657"/>
                <a:gridCol w="544611"/>
                <a:gridCol w="676275"/>
              </a:tblGrid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# </a:t>
                      </a:r>
                      <a:r>
                        <a:rPr lang="en-US" sz="9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examples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Raw words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70.4%</a:t>
                      </a:r>
                      <a:endParaRPr lang="en-US" sz="9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75.7%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81.6%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LDA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66.8%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75.3%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82.4%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Exp.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Fam. 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9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75.0%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81.4%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85.1%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5029200" y="6019800"/>
            <a:ext cx="316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15-23% </a:t>
            </a:r>
            <a:r>
              <a:rPr lang="en-US" b="1" dirty="0">
                <a:solidFill>
                  <a:srgbClr val="FF0000"/>
                </a:solidFill>
              </a:rPr>
              <a:t>error reduction</a:t>
            </a: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700" y="1192212"/>
            <a:ext cx="3429000" cy="62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991100" y="1954212"/>
          <a:ext cx="2857500" cy="77724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615548"/>
                <a:gridCol w="1241952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Spectrogram</a:t>
                      </a:r>
                      <a:endParaRPr lang="en-US" sz="11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38.5%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MFCCs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43.8%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48.7%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571500" y="762000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Handwritten character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4686300" y="3645932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Text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5257800" y="2830512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8.7% error reduction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62500" y="773112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Speaker identification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876300" y="4914900"/>
          <a:ext cx="2819400" cy="11049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594007"/>
                <a:gridCol w="1225393"/>
              </a:tblGrid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Spectrogram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48.4%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MFCCs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54.0%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Music-specific model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49.3%</a:t>
                      </a:r>
                      <a:endParaRPr lang="en-US" sz="105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Sparse</a:t>
                      </a:r>
                      <a:r>
                        <a:rPr lang="en-US" sz="105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coding</a:t>
                      </a:r>
                      <a:endParaRPr lang="en-US" sz="105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56.6%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990600" y="6096000"/>
            <a:ext cx="262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5.7% error reduction</a:t>
            </a:r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>
            <a:off x="495300" y="3733800"/>
            <a:ext cx="3543300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altLang="ko-KR" sz="1600" dirty="0" smtClean="0">
                <a:solidFill>
                  <a:srgbClr val="FFFFFF"/>
                </a:solidFill>
                <a:ea typeface="굴림" pitchFamily="34" charset="-127"/>
                <a:cs typeface="Lucida Sans Unicode" pitchFamily="34" charset="0"/>
              </a:rPr>
              <a:t>Music genre classification</a:t>
            </a:r>
            <a:endParaRPr lang="en-US" altLang="ko-KR" sz="3200" dirty="0">
              <a:solidFill>
                <a:srgbClr val="FFFFFF"/>
              </a:solidFill>
              <a:ea typeface="굴림" pitchFamily="34" charset="-127"/>
              <a:cs typeface="Lucida Sans Unicode" pitchFamily="34" charset="0"/>
            </a:endParaRPr>
          </a:p>
        </p:txBody>
      </p:sp>
      <p:sp>
        <p:nvSpPr>
          <p:cNvPr id="679938" name="Music"/>
          <p:cNvSpPr>
            <a:spLocks noEditPoints="1" noChangeArrowheads="1"/>
          </p:cNvSpPr>
          <p:nvPr/>
        </p:nvSpPr>
        <p:spPr bwMode="auto">
          <a:xfrm>
            <a:off x="1752600" y="4076700"/>
            <a:ext cx="660400" cy="62388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2930440" y="6611779"/>
            <a:ext cx="6213560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[Lee, Battle, Raina, &amp; Ng, 2006; Raina, Battle, Lee, Packer &amp; Ng, 2007, Grosse, Raina, Kwong &amp; Ng, 2007]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CDBN for audio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4"/>
          </p:cNvCxnSpPr>
          <p:nvPr/>
        </p:nvCxnSpPr>
        <p:spPr bwMode="auto">
          <a:xfrm>
            <a:off x="1115533" y="2400300"/>
            <a:ext cx="914400" cy="914400"/>
          </a:xfrm>
          <a:prstGeom prst="straightConnector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17"/>
          <p:cNvGrpSpPr/>
          <p:nvPr/>
        </p:nvGrpSpPr>
        <p:grpSpPr>
          <a:xfrm>
            <a:off x="906780" y="2095500"/>
            <a:ext cx="457200" cy="3543300"/>
            <a:chOff x="906780" y="2095500"/>
            <a:chExt cx="457200" cy="3543300"/>
          </a:xfrm>
        </p:grpSpPr>
        <p:sp>
          <p:nvSpPr>
            <p:cNvPr id="5" name="Rectangle 4"/>
            <p:cNvSpPr/>
            <p:nvPr/>
          </p:nvSpPr>
          <p:spPr bwMode="auto">
            <a:xfrm>
              <a:off x="90678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00123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" name="Straight Arrow Connector 9"/>
            <p:cNvCxnSpPr>
              <a:stCxn id="6" idx="4"/>
              <a:endCxn id="5" idx="0"/>
            </p:cNvCxnSpPr>
            <p:nvPr/>
          </p:nvCxnSpPr>
          <p:spPr bwMode="auto">
            <a:xfrm rot="5400000">
              <a:off x="81684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6"/>
          <p:cNvGrpSpPr/>
          <p:nvPr/>
        </p:nvGrpSpPr>
        <p:grpSpPr>
          <a:xfrm>
            <a:off x="1219200" y="2095500"/>
            <a:ext cx="457200" cy="3543300"/>
            <a:chOff x="1219200" y="2095500"/>
            <a:chExt cx="457200" cy="35433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  <a:endCxn id="14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18"/>
          <p:cNvGrpSpPr/>
          <p:nvPr/>
        </p:nvGrpSpPr>
        <p:grpSpPr>
          <a:xfrm>
            <a:off x="1524000" y="2095500"/>
            <a:ext cx="457200" cy="3543300"/>
            <a:chOff x="1219200" y="2095500"/>
            <a:chExt cx="457200" cy="35433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1" idx="4"/>
              <a:endCxn id="20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31"/>
          <p:cNvGrpSpPr/>
          <p:nvPr/>
        </p:nvGrpSpPr>
        <p:grpSpPr>
          <a:xfrm>
            <a:off x="1828800" y="2095500"/>
            <a:ext cx="457200" cy="3543300"/>
            <a:chOff x="1219200" y="2095500"/>
            <a:chExt cx="457200" cy="3543300"/>
          </a:xfrm>
        </p:grpSpPr>
        <p:sp>
          <p:nvSpPr>
            <p:cNvPr id="33" name="Rectangle 32"/>
            <p:cNvSpPr/>
            <p:nvPr/>
          </p:nvSpPr>
          <p:spPr bwMode="auto">
            <a:xfrm>
              <a:off x="1219200" y="3009900"/>
              <a:ext cx="457200" cy="26289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313653" y="2095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5" name="Straight Arrow Connector 34"/>
            <p:cNvCxnSpPr>
              <a:stCxn id="34" idx="4"/>
              <a:endCxn id="33" idx="0"/>
            </p:cNvCxnSpPr>
            <p:nvPr/>
          </p:nvCxnSpPr>
          <p:spPr bwMode="auto">
            <a:xfrm rot="5400000">
              <a:off x="1129267" y="2688354"/>
              <a:ext cx="640080" cy="301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40"/>
          <p:cNvGrpSpPr/>
          <p:nvPr/>
        </p:nvGrpSpPr>
        <p:grpSpPr>
          <a:xfrm>
            <a:off x="1138393" y="1333500"/>
            <a:ext cx="922019" cy="762001"/>
            <a:chOff x="1138393" y="1333500"/>
            <a:chExt cx="922019" cy="762001"/>
          </a:xfrm>
        </p:grpSpPr>
        <p:sp>
          <p:nvSpPr>
            <p:cNvPr id="23" name="Oval 22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4" name="Straight Arrow Connector 23"/>
            <p:cNvCxnSpPr>
              <a:stCxn id="23" idx="4"/>
              <a:endCxn id="6" idx="0"/>
            </p:cNvCxnSpPr>
            <p:nvPr/>
          </p:nvCxnSpPr>
          <p:spPr bwMode="auto">
            <a:xfrm rot="5400000">
              <a:off x="1114027" y="1632187"/>
              <a:ext cx="487680" cy="438947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>
              <a:stCxn id="23" idx="4"/>
              <a:endCxn id="21" idx="0"/>
            </p:cNvCxnSpPr>
            <p:nvPr/>
          </p:nvCxnSpPr>
          <p:spPr bwMode="auto">
            <a:xfrm rot="16200000" flipH="1">
              <a:off x="1422636" y="1762523"/>
              <a:ext cx="487680" cy="17827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23" idx="4"/>
              <a:endCxn id="15" idx="0"/>
            </p:cNvCxnSpPr>
            <p:nvPr/>
          </p:nvCxnSpPr>
          <p:spPr bwMode="auto">
            <a:xfrm rot="5400000">
              <a:off x="1270237" y="1788397"/>
              <a:ext cx="487680" cy="126527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stCxn id="23" idx="4"/>
              <a:endCxn id="34" idx="0"/>
            </p:cNvCxnSpPr>
            <p:nvPr/>
          </p:nvCxnSpPr>
          <p:spPr bwMode="auto">
            <a:xfrm rot="16200000" flipH="1">
              <a:off x="1575036" y="1610123"/>
              <a:ext cx="487680" cy="48307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4766" y="6550223"/>
            <a:ext cx="21192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[ICML 2009, NIPS 2009]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2590800" y="21717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2571904" y="1459468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200400" y="19812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4586" y="1268968"/>
            <a:ext cx="186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 unit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on audio (speech)</a:t>
            </a:r>
            <a:endParaRPr lang="en-US" dirty="0"/>
          </a:p>
        </p:txBody>
      </p:sp>
      <p:pic>
        <p:nvPicPr>
          <p:cNvPr id="4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846715" y="779055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152485" y="779055"/>
            <a:ext cx="228600" cy="264994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52485" y="3712553"/>
            <a:ext cx="246888" cy="2649945"/>
            <a:chOff x="2920585" y="4005075"/>
            <a:chExt cx="246888" cy="2649945"/>
          </a:xfrm>
        </p:grpSpPr>
        <p:pic>
          <p:nvPicPr>
            <p:cNvPr id="6" name="Picture 2" descr="door"/>
            <p:cNvPicPr>
              <a:picLocks noChangeAspect="1" noChangeArrowheads="1"/>
            </p:cNvPicPr>
            <p:nvPr/>
          </p:nvPicPr>
          <p:blipFill>
            <a:blip r:embed="rId3" cstate="print"/>
            <a:srcRect l="21573" t="54010" r="75545"/>
            <a:stretch>
              <a:fillRect/>
            </a:stretch>
          </p:blipFill>
          <p:spPr bwMode="auto">
            <a:xfrm>
              <a:off x="2920585" y="4005075"/>
              <a:ext cx="23043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920585" y="4005075"/>
              <a:ext cx="246888" cy="2649945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2858" t="2622" r="85692"/>
          <a:stretch>
            <a:fillRect/>
          </a:stretch>
        </p:blipFill>
        <p:spPr bwMode="auto">
          <a:xfrm>
            <a:off x="5532125" y="3674148"/>
            <a:ext cx="230430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49846" t="2622" r="48462"/>
          <a:stretch>
            <a:fillRect/>
          </a:stretch>
        </p:blipFill>
        <p:spPr bwMode="auto">
          <a:xfrm>
            <a:off x="3880710" y="3712553"/>
            <a:ext cx="268835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35585" t="2622" r="62481"/>
          <a:stretch>
            <a:fillRect/>
          </a:stretch>
        </p:blipFill>
        <p:spPr bwMode="auto">
          <a:xfrm>
            <a:off x="7029920" y="3712553"/>
            <a:ext cx="307240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92"/>
          <p:cNvSpPr>
            <a:spLocks noChangeArrowheads="1"/>
          </p:cNvSpPr>
          <p:nvPr/>
        </p:nvSpPr>
        <p:spPr bwMode="auto">
          <a:xfrm>
            <a:off x="2536535" y="4595868"/>
            <a:ext cx="4576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 0.9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0.7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+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0.2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</a:t>
            </a:r>
            <a:endParaRPr lang="en-US" sz="2400" dirty="0">
              <a:solidFill>
                <a:schemeClr val="bg1"/>
              </a:solidFill>
              <a:latin typeface="cmsy1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9490" y="894270"/>
            <a:ext cx="1364476" cy="369332"/>
          </a:xfrm>
          <a:prstGeom prst="rect">
            <a:avLst/>
          </a:prstGeom>
          <a:solidFill>
            <a:srgbClr val="000000">
              <a:alpha val="69020"/>
            </a:srgbClr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Times"/>
              </a:rPr>
              <a:t>Spectrogram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538005" y="6362498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      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x  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36           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42                            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baseline="-50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63</a:t>
            </a:r>
            <a:r>
              <a:rPr lang="en-US" baseline="-25000" dirty="0" smtClean="0">
                <a:solidFill>
                  <a:schemeClr val="bg1"/>
                </a:solidFill>
                <a:latin typeface="Arial" charset="0"/>
                <a:sym typeface="Symbol" pitchFamily="18" charset="2"/>
              </a:rPr>
              <a:t> </a:t>
            </a:r>
            <a:endParaRPr lang="en-US" baseline="-25000" dirty="0">
              <a:solidFill>
                <a:schemeClr val="bg1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1576410" y="3083355"/>
            <a:ext cx="407465" cy="883315"/>
          </a:xfrm>
          <a:custGeom>
            <a:avLst/>
            <a:gdLst>
              <a:gd name="connsiteX0" fmla="*/ 868325 w 868325"/>
              <a:gd name="connsiteY0" fmla="*/ 0 h 1180214"/>
              <a:gd name="connsiteX1" fmla="*/ 7088 w 868325"/>
              <a:gd name="connsiteY1" fmla="*/ 627321 h 1180214"/>
              <a:gd name="connsiteX2" fmla="*/ 825795 w 868325"/>
              <a:gd name="connsiteY2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325" h="1180214">
                <a:moveTo>
                  <a:pt x="868325" y="0"/>
                </a:moveTo>
                <a:cubicBezTo>
                  <a:pt x="441250" y="215309"/>
                  <a:pt x="14176" y="430619"/>
                  <a:pt x="7088" y="627321"/>
                </a:cubicBezTo>
                <a:cubicBezTo>
                  <a:pt x="0" y="824023"/>
                  <a:pt x="634409" y="1086293"/>
                  <a:pt x="825795" y="118021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max pooling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609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371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419100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133600" y="41986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790700" y="205740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>
            <a:stCxn id="4" idx="0"/>
            <a:endCxn id="8" idx="4"/>
          </p:cNvCxnSpPr>
          <p:nvPr/>
        </p:nvCxnSpPr>
        <p:spPr bwMode="auto">
          <a:xfrm rot="5400000" flipH="1" flipV="1">
            <a:off x="769620" y="2857500"/>
            <a:ext cx="1501140" cy="11811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5" idx="0"/>
            <a:endCxn id="8" idx="4"/>
          </p:cNvCxnSpPr>
          <p:nvPr/>
        </p:nvCxnSpPr>
        <p:spPr bwMode="auto">
          <a:xfrm rot="5400000" flipH="1" flipV="1">
            <a:off x="1150620" y="3238500"/>
            <a:ext cx="1501140" cy="4191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0"/>
            <a:endCxn id="8" idx="4"/>
          </p:cNvCxnSpPr>
          <p:nvPr/>
        </p:nvCxnSpPr>
        <p:spPr bwMode="auto">
          <a:xfrm rot="16200000" flipV="1">
            <a:off x="1531620" y="3276600"/>
            <a:ext cx="1501140" cy="3429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6" idx="0"/>
            <a:endCxn id="8" idx="4"/>
          </p:cNvCxnSpPr>
          <p:nvPr/>
        </p:nvCxnSpPr>
        <p:spPr bwMode="auto">
          <a:xfrm rot="16200000" flipV="1">
            <a:off x="1916430" y="2891790"/>
            <a:ext cx="1493520" cy="11049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2860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3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1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1486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2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9900" y="4953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4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4900" y="160020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max {x</a:t>
            </a:r>
            <a:r>
              <a:rPr lang="en-US" baseline="-25000" dirty="0" smtClean="0">
                <a:solidFill>
                  <a:srgbClr val="FFFFFF"/>
                </a:solidFill>
                <a:latin typeface="Helvetica"/>
              </a:rPr>
              <a:t>1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,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4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}</a:t>
            </a:r>
            <a:endParaRPr lang="en-US" baseline="-2500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" y="99060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Convolutional Neural net: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1981200" y="3314700"/>
            <a:ext cx="4953000" cy="1588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914900" y="723900"/>
            <a:ext cx="21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Convolutional DBN: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47"/>
          <p:cNvGrpSpPr/>
          <p:nvPr/>
        </p:nvGrpSpPr>
        <p:grpSpPr>
          <a:xfrm>
            <a:off x="5219700" y="1143000"/>
            <a:ext cx="2417851" cy="1447670"/>
            <a:chOff x="5257800" y="2058157"/>
            <a:chExt cx="6189699" cy="3626367"/>
          </a:xfrm>
        </p:grpSpPr>
        <p:sp>
          <p:nvSpPr>
            <p:cNvPr id="32" name="Oval 31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37" name="Straight Arrow Connector 36"/>
            <p:cNvCxnSpPr>
              <a:stCxn id="32" idx="0"/>
              <a:endCxn id="36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8" name="Straight Arrow Connector 37"/>
            <p:cNvCxnSpPr>
              <a:stCxn id="33" idx="0"/>
              <a:endCxn id="36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9" name="Straight Arrow Connector 38"/>
            <p:cNvCxnSpPr>
              <a:stCxn id="35" idx="0"/>
              <a:endCxn id="36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0" name="Straight Arrow Connector 39"/>
            <p:cNvCxnSpPr>
              <a:stCxn id="34" idx="0"/>
              <a:endCxn id="36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6781801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3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57800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1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77286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2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05700" y="5029199"/>
              <a:ext cx="850284" cy="655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Times"/>
                </a:rPr>
                <a:t>X</a:t>
              </a:r>
              <a:r>
                <a:rPr lang="en-US" sz="1100" baseline="-25000" dirty="0" smtClean="0">
                  <a:solidFill>
                    <a:srgbClr val="FFFFFF"/>
                  </a:solidFill>
                  <a:latin typeface="Helvetica"/>
                </a:rPr>
                <a:t>4</a:t>
              </a:r>
              <a:endParaRPr lang="en-US" sz="1100" baseline="-25000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06056" y="2058157"/>
              <a:ext cx="4141443" cy="770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max {x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Helvetica"/>
                </a:rPr>
                <a:t>1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2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3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, x</a:t>
              </a:r>
              <a:r>
                <a:rPr lang="en-US" sz="1400" baseline="-25000" dirty="0" smtClean="0">
                  <a:solidFill>
                    <a:srgbClr val="FFFFFF"/>
                  </a:solidFill>
                  <a:latin typeface="Times"/>
                </a:rPr>
                <a:t>4</a:t>
              </a:r>
              <a:r>
                <a:rPr lang="en-US" sz="1400" dirty="0" smtClean="0">
                  <a:solidFill>
                    <a:srgbClr val="FFFFFF"/>
                  </a:solidFill>
                  <a:latin typeface="Times"/>
                </a:rPr>
                <a:t>}</a:t>
              </a:r>
              <a:endParaRPr lang="en-US" sz="1400" baseline="-25000" dirty="0">
                <a:solidFill>
                  <a:srgbClr val="FFFFFF"/>
                </a:solidFill>
                <a:latin typeface="Helvetica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62000" y="5600700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"/>
              </a:rPr>
              <a:t>Where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are real numbers.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38700" y="2628900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Where x</a:t>
            </a:r>
            <a:r>
              <a:rPr lang="en-US" baseline="-25000" dirty="0" smtClean="0">
                <a:solidFill>
                  <a:srgbClr val="FFFFFF"/>
                </a:solidFill>
                <a:latin typeface="Times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are {0,1}, and </a:t>
            </a:r>
            <a:r>
              <a:rPr lang="en-US" i="1" dirty="0" smtClean="0">
                <a:solidFill>
                  <a:srgbClr val="FFFFFF"/>
                </a:solidFill>
                <a:latin typeface="Times"/>
              </a:rPr>
              <a:t>mutually exclusive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.  Thus, 5 possible cases:</a:t>
            </a:r>
          </a:p>
        </p:txBody>
      </p:sp>
      <p:grpSp>
        <p:nvGrpSpPr>
          <p:cNvPr id="9" name="Group 48"/>
          <p:cNvGrpSpPr/>
          <p:nvPr/>
        </p:nvGrpSpPr>
        <p:grpSpPr>
          <a:xfrm>
            <a:off x="4800600" y="3467100"/>
            <a:ext cx="1143000" cy="1110314"/>
            <a:chOff x="5257800" y="2133600"/>
            <a:chExt cx="2926080" cy="2781300"/>
          </a:xfrm>
        </p:grpSpPr>
        <p:sp>
          <p:nvSpPr>
            <p:cNvPr id="50" name="Oval 49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0" idx="0"/>
              <a:endCxn id="54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6" name="Straight Arrow Connector 55"/>
            <p:cNvCxnSpPr>
              <a:stCxn id="51" idx="0"/>
              <a:endCxn id="54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7" name="Straight Arrow Connector 56"/>
            <p:cNvCxnSpPr>
              <a:stCxn id="53" idx="0"/>
              <a:endCxn id="54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8" name="Straight Arrow Connector 57"/>
            <p:cNvCxnSpPr>
              <a:stCxn id="52" idx="0"/>
              <a:endCxn id="54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4" name="Group 63"/>
          <p:cNvGrpSpPr/>
          <p:nvPr/>
        </p:nvGrpSpPr>
        <p:grpSpPr>
          <a:xfrm>
            <a:off x="6096000" y="3429000"/>
            <a:ext cx="1143000" cy="1110314"/>
            <a:chOff x="5257800" y="2133600"/>
            <a:chExt cx="2926080" cy="2781300"/>
          </a:xfrm>
        </p:grpSpPr>
        <p:sp>
          <p:nvSpPr>
            <p:cNvPr id="65" name="Oval 6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70" name="Straight Arrow Connector 69"/>
            <p:cNvCxnSpPr>
              <a:stCxn id="65" idx="0"/>
              <a:endCxn id="6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1" name="Straight Arrow Connector 70"/>
            <p:cNvCxnSpPr>
              <a:stCxn id="66" idx="0"/>
              <a:endCxn id="6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2" name="Straight Arrow Connector 71"/>
            <p:cNvCxnSpPr>
              <a:stCxn id="68" idx="0"/>
              <a:endCxn id="6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3" name="Straight Arrow Connector 72"/>
            <p:cNvCxnSpPr>
              <a:stCxn id="67" idx="0"/>
              <a:endCxn id="6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5" name="Group 73"/>
          <p:cNvGrpSpPr/>
          <p:nvPr/>
        </p:nvGrpSpPr>
        <p:grpSpPr>
          <a:xfrm>
            <a:off x="7391400" y="3429000"/>
            <a:ext cx="1143000" cy="1110314"/>
            <a:chOff x="5257800" y="2133600"/>
            <a:chExt cx="2926080" cy="2781300"/>
          </a:xfrm>
        </p:grpSpPr>
        <p:sp>
          <p:nvSpPr>
            <p:cNvPr id="75" name="Oval 7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80" name="Straight Arrow Connector 79"/>
            <p:cNvCxnSpPr>
              <a:stCxn id="75" idx="0"/>
              <a:endCxn id="7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1" name="Straight Arrow Connector 80"/>
            <p:cNvCxnSpPr>
              <a:stCxn id="76" idx="0"/>
              <a:endCxn id="7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>
              <a:stCxn id="78" idx="0"/>
              <a:endCxn id="7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3" name="Straight Arrow Connector 82"/>
            <p:cNvCxnSpPr>
              <a:stCxn id="77" idx="0"/>
              <a:endCxn id="7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6" name="Group 83"/>
          <p:cNvGrpSpPr/>
          <p:nvPr/>
        </p:nvGrpSpPr>
        <p:grpSpPr>
          <a:xfrm>
            <a:off x="6134100" y="4686300"/>
            <a:ext cx="1143000" cy="1110314"/>
            <a:chOff x="5257800" y="2133600"/>
            <a:chExt cx="2926080" cy="2781300"/>
          </a:xfrm>
        </p:grpSpPr>
        <p:sp>
          <p:nvSpPr>
            <p:cNvPr id="85" name="Oval 8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90" name="Straight Arrow Connector 89"/>
            <p:cNvCxnSpPr>
              <a:stCxn id="85" idx="0"/>
              <a:endCxn id="8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1" name="Straight Arrow Connector 90"/>
            <p:cNvCxnSpPr>
              <a:stCxn id="86" idx="0"/>
              <a:endCxn id="8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2" name="Straight Arrow Connector 91"/>
            <p:cNvCxnSpPr>
              <a:stCxn id="88" idx="0"/>
              <a:endCxn id="8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3" name="Straight Arrow Connector 92"/>
            <p:cNvCxnSpPr>
              <a:stCxn id="87" idx="0"/>
              <a:endCxn id="8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17" name="Group 93"/>
          <p:cNvGrpSpPr/>
          <p:nvPr/>
        </p:nvGrpSpPr>
        <p:grpSpPr>
          <a:xfrm>
            <a:off x="7467600" y="4686300"/>
            <a:ext cx="1143000" cy="1110314"/>
            <a:chOff x="5257800" y="2133600"/>
            <a:chExt cx="2926080" cy="2781300"/>
          </a:xfrm>
        </p:grpSpPr>
        <p:sp>
          <p:nvSpPr>
            <p:cNvPr id="95" name="Oval 94"/>
            <p:cNvSpPr/>
            <p:nvPr/>
          </p:nvSpPr>
          <p:spPr bwMode="auto">
            <a:xfrm>
              <a:off x="5257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6019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7543800" y="42672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6781800" y="4274820"/>
              <a:ext cx="640080" cy="64008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6438900" y="2133600"/>
              <a:ext cx="640080" cy="640080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00" name="Straight Arrow Connector 99"/>
            <p:cNvCxnSpPr>
              <a:stCxn id="95" idx="0"/>
              <a:endCxn id="99" idx="4"/>
            </p:cNvCxnSpPr>
            <p:nvPr/>
          </p:nvCxnSpPr>
          <p:spPr bwMode="auto">
            <a:xfrm rot="5400000" flipH="1" flipV="1">
              <a:off x="5417820" y="2933700"/>
              <a:ext cx="1501140" cy="1181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1" name="Straight Arrow Connector 100"/>
            <p:cNvCxnSpPr>
              <a:stCxn id="96" idx="0"/>
              <a:endCxn id="99" idx="4"/>
            </p:cNvCxnSpPr>
            <p:nvPr/>
          </p:nvCxnSpPr>
          <p:spPr bwMode="auto">
            <a:xfrm rot="5400000" flipH="1" flipV="1">
              <a:off x="5798820" y="3314700"/>
              <a:ext cx="1501140" cy="419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2" name="Straight Arrow Connector 101"/>
            <p:cNvCxnSpPr>
              <a:stCxn id="98" idx="0"/>
              <a:endCxn id="99" idx="4"/>
            </p:cNvCxnSpPr>
            <p:nvPr/>
          </p:nvCxnSpPr>
          <p:spPr bwMode="auto">
            <a:xfrm rot="16200000" flipV="1">
              <a:off x="6179820" y="3352800"/>
              <a:ext cx="1501140" cy="342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03" name="Straight Arrow Connector 102"/>
            <p:cNvCxnSpPr>
              <a:stCxn id="97" idx="0"/>
              <a:endCxn id="99" idx="4"/>
            </p:cNvCxnSpPr>
            <p:nvPr/>
          </p:nvCxnSpPr>
          <p:spPr bwMode="auto">
            <a:xfrm rot="16200000" flipV="1">
              <a:off x="6564630" y="2967990"/>
              <a:ext cx="1493520" cy="11049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104" name="TextBox 103"/>
          <p:cNvSpPr txBox="1"/>
          <p:nvPr/>
        </p:nvSpPr>
        <p:spPr>
          <a:xfrm>
            <a:off x="4876800" y="5943600"/>
            <a:ext cx="392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Collapse 2</a:t>
            </a:r>
            <a:r>
              <a:rPr lang="en-US" baseline="30000" dirty="0" smtClean="0">
                <a:solidFill>
                  <a:srgbClr val="FFFFFF"/>
                </a:solidFill>
                <a:latin typeface="Times"/>
              </a:rPr>
              <a:t>n</a:t>
            </a:r>
            <a:r>
              <a:rPr lang="en-US" dirty="0" smtClean="0">
                <a:solidFill>
                  <a:srgbClr val="FFFFFF"/>
                </a:solidFill>
                <a:latin typeface="Times"/>
              </a:rPr>
              <a:t> configurations into n+1 configurations. Permits bottom up and top down inference.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of bases </a:t>
            </a:r>
            <a:r>
              <a:rPr lang="en-US" dirty="0" err="1" smtClean="0">
                <a:latin typeface="Symbol" pitchFamily="18" charset="2"/>
              </a:rPr>
              <a:t>f</a:t>
            </a:r>
            <a:r>
              <a:rPr lang="en-US" baseline="-25000" dirty="0" err="1" smtClean="0"/>
              <a:t>i</a:t>
            </a:r>
            <a:r>
              <a:rPr lang="en-US" dirty="0" smtClean="0"/>
              <a:t> learned for speech</a:t>
            </a:r>
            <a:endParaRPr lang="en-US" dirty="0"/>
          </a:p>
        </p:txBody>
      </p:sp>
      <p:pic>
        <p:nvPicPr>
          <p:cNvPr id="2370562" name="Picture 2"/>
          <p:cNvPicPr>
            <a:picLocks noChangeAspect="1" noChangeArrowheads="1"/>
          </p:cNvPicPr>
          <p:nvPr/>
        </p:nvPicPr>
        <p:blipFill>
          <a:blip r:embed="rId3" cstate="print"/>
          <a:srcRect l="10924" t="2622" r="36102"/>
          <a:stretch>
            <a:fillRect/>
          </a:stretch>
        </p:blipFill>
        <p:spPr bwMode="auto">
          <a:xfrm>
            <a:off x="365098" y="990600"/>
            <a:ext cx="846985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874830" y="6539805"/>
            <a:ext cx="128913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[Honglak Lee]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7270" y="5464465"/>
            <a:ext cx="511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Many bases seem to correspond to phonemes.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bases seem to be detecting phonemes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11620500" y="-1638300"/>
            <a:ext cx="2576196" cy="5019058"/>
            <a:chOff x="205104" y="886442"/>
            <a:chExt cx="2576196" cy="5019058"/>
          </a:xfrm>
        </p:grpSpPr>
        <p:pic>
          <p:nvPicPr>
            <p:cNvPr id="2371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04" y="3434071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681" y="886442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/>
          <p:nvPr/>
        </p:nvGrpSpPr>
        <p:grpSpPr>
          <a:xfrm>
            <a:off x="609600" y="1071870"/>
            <a:ext cx="2633334" cy="5024130"/>
            <a:chOff x="3195966" y="881370"/>
            <a:chExt cx="2633334" cy="5024130"/>
          </a:xfrm>
        </p:grpSpPr>
        <p:pic>
          <p:nvPicPr>
            <p:cNvPr id="237158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5966" y="881370"/>
              <a:ext cx="2633334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8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8500" y="3434071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4"/>
          <p:cNvGrpSpPr/>
          <p:nvPr/>
        </p:nvGrpSpPr>
        <p:grpSpPr>
          <a:xfrm>
            <a:off x="6286500" y="1071871"/>
            <a:ext cx="2547619" cy="5024129"/>
            <a:chOff x="6177281" y="881371"/>
            <a:chExt cx="2547619" cy="5024129"/>
          </a:xfrm>
        </p:grpSpPr>
        <p:pic>
          <p:nvPicPr>
            <p:cNvPr id="237159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77281" y="881371"/>
              <a:ext cx="2547619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9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86804" y="3434071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5"/>
          <p:cNvGrpSpPr/>
          <p:nvPr/>
        </p:nvGrpSpPr>
        <p:grpSpPr>
          <a:xfrm>
            <a:off x="3505200" y="1066800"/>
            <a:ext cx="2538096" cy="5024128"/>
            <a:chOff x="10125141" y="4386571"/>
            <a:chExt cx="2538096" cy="5024128"/>
          </a:xfrm>
        </p:grpSpPr>
        <p:pic>
          <p:nvPicPr>
            <p:cNvPr id="2371592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134600" y="4386571"/>
              <a:ext cx="2519048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1593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125141" y="6939270"/>
              <a:ext cx="2538096" cy="24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152400" y="1643597"/>
            <a:ext cx="461665" cy="107978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Phoneme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0" y="4044195"/>
            <a:ext cx="461665" cy="178510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layer bases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33760" y="685800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oy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60455" y="685800"/>
            <a:ext cx="518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“el”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86369" y="69746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“s”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bases to gender (“</a:t>
            </a:r>
            <a:r>
              <a:rPr lang="en-US" dirty="0" err="1" smtClean="0"/>
              <a:t>ae</a:t>
            </a:r>
            <a:r>
              <a:rPr lang="en-US" dirty="0" smtClean="0"/>
              <a:t>” phoneme)</a:t>
            </a:r>
            <a:endParaRPr lang="en-US" dirty="0"/>
          </a:p>
        </p:txBody>
      </p:sp>
      <p:pic>
        <p:nvPicPr>
          <p:cNvPr id="2372612" name="Picture 4"/>
          <p:cNvPicPr>
            <a:picLocks noChangeAspect="1" noChangeArrowheads="1"/>
          </p:cNvPicPr>
          <p:nvPr/>
        </p:nvPicPr>
        <p:blipFill>
          <a:blip r:embed="rId3" cstate="print"/>
          <a:srcRect t="10030"/>
          <a:stretch>
            <a:fillRect/>
          </a:stretch>
        </p:blipFill>
        <p:spPr bwMode="auto">
          <a:xfrm>
            <a:off x="3434104" y="1485900"/>
            <a:ext cx="2547619" cy="222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3" name="Picture 5"/>
          <p:cNvPicPr>
            <a:picLocks noChangeAspect="1" noChangeArrowheads="1"/>
          </p:cNvPicPr>
          <p:nvPr/>
        </p:nvPicPr>
        <p:blipFill>
          <a:blip r:embed="rId4" cstate="print"/>
          <a:srcRect t="10586"/>
          <a:stretch>
            <a:fillRect/>
          </a:stretch>
        </p:blipFill>
        <p:spPr bwMode="auto">
          <a:xfrm>
            <a:off x="3429000" y="4152900"/>
            <a:ext cx="254761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4" name="Picture 6"/>
          <p:cNvPicPr>
            <a:picLocks noChangeAspect="1" noChangeArrowheads="1"/>
          </p:cNvPicPr>
          <p:nvPr/>
        </p:nvPicPr>
        <p:blipFill>
          <a:blip r:embed="rId5" cstate="print"/>
          <a:srcRect t="11951"/>
          <a:stretch>
            <a:fillRect/>
          </a:stretch>
        </p:blipFill>
        <p:spPr bwMode="auto">
          <a:xfrm>
            <a:off x="6134442" y="1524000"/>
            <a:ext cx="2742858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2615" name="Picture 7"/>
          <p:cNvPicPr>
            <a:picLocks noChangeAspect="1" noChangeArrowheads="1"/>
          </p:cNvPicPr>
          <p:nvPr/>
        </p:nvPicPr>
        <p:blipFill>
          <a:blip r:embed="rId6" cstate="print"/>
          <a:srcRect t="10769"/>
          <a:stretch>
            <a:fillRect/>
          </a:stretch>
        </p:blipFill>
        <p:spPr bwMode="auto">
          <a:xfrm>
            <a:off x="6134442" y="4152900"/>
            <a:ext cx="274285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 t="10235"/>
          <a:stretch>
            <a:fillRect/>
          </a:stretch>
        </p:blipFill>
        <p:spPr bwMode="auto">
          <a:xfrm>
            <a:off x="723900" y="1485900"/>
            <a:ext cx="2566667" cy="221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 t="10586"/>
          <a:stretch>
            <a:fillRect/>
          </a:stretch>
        </p:blipFill>
        <p:spPr bwMode="auto">
          <a:xfrm>
            <a:off x="762000" y="4152900"/>
            <a:ext cx="251904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295400" y="81176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Phonemes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67450" y="838200"/>
            <a:ext cx="187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layer bases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75951" y="838200"/>
            <a:ext cx="2210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Second layer bases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" y="1981200"/>
            <a:ext cx="461665" cy="86177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Female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400" y="4592351"/>
            <a:ext cx="461665" cy="59247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classification</a:t>
            </a:r>
            <a:endParaRPr lang="en-US" dirty="0"/>
          </a:p>
        </p:txBody>
      </p:sp>
      <p:pic>
        <p:nvPicPr>
          <p:cNvPr id="96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97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rot="10800000" flipV="1">
            <a:off x="2114550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rot="10800000" flipV="1">
            <a:off x="5829808" y="2171702"/>
            <a:ext cx="1295400" cy="1589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1" name="Text Box 572"/>
          <p:cNvSpPr txBox="1">
            <a:spLocks noChangeArrowheads="1"/>
          </p:cNvSpPr>
          <p:nvPr/>
        </p:nvSpPr>
        <p:spPr bwMode="auto">
          <a:xfrm>
            <a:off x="2382915" y="3505810"/>
            <a:ext cx="221191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Feature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 flipH="1" flipV="1">
            <a:off x="1597357" y="5299193"/>
            <a:ext cx="1943101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>
          <a:xfrm>
            <a:off x="2455401" y="6195337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16" name="Minus 115"/>
          <p:cNvSpPr/>
          <p:nvPr/>
        </p:nvSpPr>
        <p:spPr>
          <a:xfrm>
            <a:off x="3611875" y="54260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Minus 116"/>
          <p:cNvSpPr/>
          <p:nvPr/>
        </p:nvSpPr>
        <p:spPr>
          <a:xfrm>
            <a:off x="3560301" y="58524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Minus 117"/>
          <p:cNvSpPr/>
          <p:nvPr/>
        </p:nvSpPr>
        <p:spPr>
          <a:xfrm>
            <a:off x="3035800" y="500360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Minus 118"/>
          <p:cNvSpPr/>
          <p:nvPr/>
        </p:nvSpPr>
        <p:spPr>
          <a:xfrm>
            <a:off x="2836401" y="55095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>
            <a:off x="2760201" y="4137936"/>
            <a:ext cx="2247900" cy="18669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21" name="Plus 120"/>
          <p:cNvSpPr>
            <a:spLocks/>
          </p:cNvSpPr>
          <p:nvPr/>
        </p:nvSpPr>
        <p:spPr>
          <a:xfrm>
            <a:off x="3919115" y="465796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2" name="Plus 121"/>
          <p:cNvSpPr>
            <a:spLocks/>
          </p:cNvSpPr>
          <p:nvPr/>
        </p:nvSpPr>
        <p:spPr>
          <a:xfrm>
            <a:off x="3688685" y="419710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3" name="Plus 122"/>
          <p:cNvSpPr>
            <a:spLocks/>
          </p:cNvSpPr>
          <p:nvPr/>
        </p:nvSpPr>
        <p:spPr>
          <a:xfrm>
            <a:off x="4226355" y="4965200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4" name="Plus 123"/>
          <p:cNvSpPr>
            <a:spLocks/>
          </p:cNvSpPr>
          <p:nvPr/>
        </p:nvSpPr>
        <p:spPr>
          <a:xfrm>
            <a:off x="3343040" y="4542745"/>
            <a:ext cx="252000" cy="252000"/>
          </a:xfrm>
          <a:prstGeom prst="mathPl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grpSp>
        <p:nvGrpSpPr>
          <p:cNvPr id="3" name="Group 50"/>
          <p:cNvGrpSpPr/>
          <p:nvPr/>
        </p:nvGrpSpPr>
        <p:grpSpPr>
          <a:xfrm>
            <a:off x="5551645" y="3390595"/>
            <a:ext cx="2438400" cy="838200"/>
            <a:chOff x="2743200" y="2785240"/>
            <a:chExt cx="2438400" cy="838200"/>
          </a:xfrm>
        </p:grpSpPr>
        <p:sp>
          <p:nvSpPr>
            <p:cNvPr id="126" name="Plus 125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27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Minus 127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131" name="AutoShape 6"/>
          <p:cNvSpPr>
            <a:spLocks noChangeArrowheads="1"/>
          </p:cNvSpPr>
          <p:nvPr/>
        </p:nvSpPr>
        <p:spPr bwMode="auto">
          <a:xfrm>
            <a:off x="3562350" y="1828800"/>
            <a:ext cx="2057398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Feature representation</a:t>
            </a:r>
          </a:p>
        </p:txBody>
      </p:sp>
      <p:sp>
        <p:nvSpPr>
          <p:cNvPr id="132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135" name="Text Box 572"/>
          <p:cNvSpPr txBox="1">
            <a:spLocks noChangeArrowheads="1"/>
          </p:cNvSpPr>
          <p:nvPr/>
        </p:nvSpPr>
        <p:spPr bwMode="auto">
          <a:xfrm>
            <a:off x="3266230" y="6232565"/>
            <a:ext cx="1032613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“wheel”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36" name="Text Box 572"/>
          <p:cNvSpPr txBox="1">
            <a:spLocks noChangeArrowheads="1"/>
          </p:cNvSpPr>
          <p:nvPr/>
        </p:nvSpPr>
        <p:spPr bwMode="auto">
          <a:xfrm>
            <a:off x="1806840" y="4484237"/>
            <a:ext cx="492400" cy="153180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“handlebars”</a:t>
            </a:r>
          </a:p>
        </p:txBody>
      </p:sp>
      <p:grpSp>
        <p:nvGrpSpPr>
          <p:cNvPr id="4" name="Group 82"/>
          <p:cNvGrpSpPr/>
          <p:nvPr/>
        </p:nvGrpSpPr>
        <p:grpSpPr>
          <a:xfrm>
            <a:off x="1189518" y="1431940"/>
            <a:ext cx="1730736" cy="1289996"/>
            <a:chOff x="1284767" y="1431938"/>
            <a:chExt cx="1730735" cy="1289996"/>
          </a:xfrm>
        </p:grpSpPr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9" name="Rectangle 138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689499" y="1431938"/>
              <a:ext cx="1326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35" grpId="0"/>
      <p:bldP spid="13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DBN for audio</a:t>
            </a:r>
            <a:endParaRPr lang="en-US" dirty="0"/>
          </a:p>
        </p:txBody>
      </p:sp>
      <p:pic>
        <p:nvPicPr>
          <p:cNvPr id="4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8"/>
          <p:cNvGrpSpPr/>
          <p:nvPr/>
        </p:nvGrpSpPr>
        <p:grpSpPr>
          <a:xfrm>
            <a:off x="906780" y="1333500"/>
            <a:ext cx="1379220" cy="4305300"/>
            <a:chOff x="906780" y="1333500"/>
            <a:chExt cx="1379220" cy="4305300"/>
          </a:xfrm>
        </p:grpSpPr>
        <p:cxnSp>
          <p:nvCxnSpPr>
            <p:cNvPr id="8" name="Straight Arrow Connector 7"/>
            <p:cNvCxnSpPr>
              <a:stCxn id="6" idx="4"/>
            </p:cNvCxnSpPr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" name="Straight Arrow Connector 9"/>
              <p:cNvCxnSpPr>
                <a:stCxn id="6" idx="4"/>
                <a:endCxn id="5" idx="0"/>
              </p:cNvCxnSpPr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9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6" name="Straight Arrow Connector 15"/>
              <p:cNvCxnSpPr>
                <a:stCxn id="15" idx="4"/>
                <a:endCxn id="14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22" name="Straight Arrow Connector 21"/>
              <p:cNvCxnSpPr>
                <a:stCxn id="21" idx="4"/>
                <a:endCxn id="20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2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35" name="Straight Arrow Connector 34"/>
              <p:cNvCxnSpPr>
                <a:stCxn id="34" idx="4"/>
                <a:endCxn id="3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3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24" name="Straight Arrow Connector 23"/>
              <p:cNvCxnSpPr>
                <a:stCxn id="23" idx="4"/>
                <a:endCxn id="6" idx="0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7" name="Straight Arrow Connector 26"/>
              <p:cNvCxnSpPr>
                <a:stCxn id="23" idx="4"/>
                <a:endCxn id="21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>
                <a:stCxn id="23" idx="4"/>
                <a:endCxn id="15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6" name="Straight Arrow Connector 35"/>
              <p:cNvCxnSpPr>
                <a:stCxn id="23" idx="4"/>
                <a:endCxn id="34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29"/>
          <p:cNvGrpSpPr/>
          <p:nvPr/>
        </p:nvGrpSpPr>
        <p:grpSpPr>
          <a:xfrm>
            <a:off x="2133600" y="1333500"/>
            <a:ext cx="1379220" cy="4305300"/>
            <a:chOff x="906780" y="1333500"/>
            <a:chExt cx="1379220" cy="430530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8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56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7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9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5" name="Straight Arrow Connector 54"/>
              <p:cNvCxnSpPr>
                <a:stCxn id="54" idx="4"/>
                <a:endCxn id="5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5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52" name="Straight Arrow Connector 51"/>
              <p:cNvCxnSpPr>
                <a:stCxn id="51" idx="4"/>
                <a:endCxn id="50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6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49" name="Straight Arrow Connector 48"/>
              <p:cNvCxnSpPr>
                <a:stCxn id="48" idx="4"/>
                <a:endCxn id="47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9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41" name="Oval 40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43" name="Straight Arrow Connector 42"/>
              <p:cNvCxnSpPr>
                <a:stCxn id="41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41" idx="4"/>
                <a:endCxn id="51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5" name="Straight Arrow Connector 44"/>
              <p:cNvCxnSpPr>
                <a:stCxn id="41" idx="4"/>
                <a:endCxn id="54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Straight Arrow Connector 45"/>
              <p:cNvCxnSpPr>
                <a:stCxn id="41" idx="4"/>
                <a:endCxn id="48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30" name="Group 58"/>
          <p:cNvGrpSpPr/>
          <p:nvPr/>
        </p:nvGrpSpPr>
        <p:grpSpPr>
          <a:xfrm>
            <a:off x="3383280" y="1333500"/>
            <a:ext cx="1379220" cy="4305300"/>
            <a:chOff x="906780" y="1333500"/>
            <a:chExt cx="1379220" cy="4305300"/>
          </a:xfrm>
        </p:grpSpPr>
        <p:cxnSp>
          <p:nvCxnSpPr>
            <p:cNvPr id="60" name="Straight Arrow Connector 59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2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80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81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82" name="Straight Arrow Connector 81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7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77" name="Rectangle 76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9" name="Straight Arrow Connector 78"/>
              <p:cNvCxnSpPr>
                <a:stCxn id="78" idx="4"/>
                <a:endCxn id="77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8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74" name="Rectangle 73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6" name="Straight Arrow Connector 75"/>
              <p:cNvCxnSpPr>
                <a:stCxn id="75" idx="4"/>
                <a:endCxn id="74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9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71" name="Rectangle 70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73" name="Straight Arrow Connector 72"/>
              <p:cNvCxnSpPr>
                <a:stCxn id="72" idx="4"/>
                <a:endCxn id="71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40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66" name="Oval 65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67" name="Straight Arrow Connector 66"/>
              <p:cNvCxnSpPr>
                <a:stCxn id="66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8" name="Straight Arrow Connector 67"/>
              <p:cNvCxnSpPr>
                <a:stCxn id="66" idx="4"/>
                <a:endCxn id="75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9" name="Straight Arrow Connector 68"/>
              <p:cNvCxnSpPr>
                <a:stCxn id="66" idx="4"/>
                <a:endCxn id="78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0" name="Straight Arrow Connector 69"/>
              <p:cNvCxnSpPr>
                <a:stCxn id="66" idx="4"/>
                <a:endCxn id="72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59" name="Group 82"/>
          <p:cNvGrpSpPr/>
          <p:nvPr/>
        </p:nvGrpSpPr>
        <p:grpSpPr>
          <a:xfrm>
            <a:off x="4610100" y="1333500"/>
            <a:ext cx="1379220" cy="4305300"/>
            <a:chOff x="906780" y="1333500"/>
            <a:chExt cx="1379220" cy="4305300"/>
          </a:xfrm>
        </p:grpSpPr>
        <p:cxnSp>
          <p:nvCxnSpPr>
            <p:cNvPr id="84" name="Straight Arrow Connector 83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61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04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05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6" name="Straight Arrow Connector 105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2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01" name="Rectangle 100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3" name="Straight Arrow Connector 102"/>
              <p:cNvCxnSpPr>
                <a:stCxn id="102" idx="4"/>
                <a:endCxn id="101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3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00" name="Straight Arrow Connector 99"/>
              <p:cNvCxnSpPr>
                <a:stCxn id="99" idx="4"/>
                <a:endCxn id="98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4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95" name="Rectangle 94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97" name="Straight Arrow Connector 96"/>
              <p:cNvCxnSpPr>
                <a:stCxn id="96" idx="4"/>
                <a:endCxn id="95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5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90" name="Oval 89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91" name="Straight Arrow Connector 90"/>
              <p:cNvCxnSpPr>
                <a:stCxn id="90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2" name="Straight Arrow Connector 91"/>
              <p:cNvCxnSpPr>
                <a:stCxn id="90" idx="4"/>
                <a:endCxn id="99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3" name="Straight Arrow Connector 92"/>
              <p:cNvCxnSpPr>
                <a:stCxn id="90" idx="4"/>
                <a:endCxn id="102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4" name="Straight Arrow Connector 93"/>
              <p:cNvCxnSpPr>
                <a:stCxn id="90" idx="4"/>
                <a:endCxn id="96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83" name="Group 106"/>
          <p:cNvGrpSpPr/>
          <p:nvPr/>
        </p:nvGrpSpPr>
        <p:grpSpPr>
          <a:xfrm>
            <a:off x="5859780" y="1333500"/>
            <a:ext cx="1379220" cy="4305300"/>
            <a:chOff x="906780" y="1333500"/>
            <a:chExt cx="1379220" cy="4305300"/>
          </a:xfrm>
        </p:grpSpPr>
        <p:cxnSp>
          <p:nvCxnSpPr>
            <p:cNvPr id="108" name="Straight Arrow Connector 107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85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28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9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30" name="Straight Arrow Connector 129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6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25" name="Rectangle 124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7" name="Straight Arrow Connector 126"/>
              <p:cNvCxnSpPr>
                <a:stCxn id="126" idx="4"/>
                <a:endCxn id="125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7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4" name="Straight Arrow Connector 123"/>
              <p:cNvCxnSpPr>
                <a:stCxn id="123" idx="4"/>
                <a:endCxn id="122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8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119" name="Rectangle 118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21" name="Straight Arrow Connector 120"/>
              <p:cNvCxnSpPr>
                <a:stCxn id="120" idx="4"/>
                <a:endCxn id="119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89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114" name="Oval 113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15" name="Straight Arrow Connector 114"/>
              <p:cNvCxnSpPr>
                <a:stCxn id="114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6" name="Straight Arrow Connector 115"/>
              <p:cNvCxnSpPr>
                <a:stCxn id="114" idx="4"/>
                <a:endCxn id="123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7" name="Straight Arrow Connector 116"/>
              <p:cNvCxnSpPr>
                <a:stCxn id="114" idx="4"/>
                <a:endCxn id="126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8" name="Straight Arrow Connector 117"/>
              <p:cNvCxnSpPr>
                <a:stCxn id="114" idx="4"/>
                <a:endCxn id="120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107" name="Group 130"/>
          <p:cNvGrpSpPr/>
          <p:nvPr/>
        </p:nvGrpSpPr>
        <p:grpSpPr>
          <a:xfrm>
            <a:off x="7078980" y="1333500"/>
            <a:ext cx="1379220" cy="4305300"/>
            <a:chOff x="906780" y="1333500"/>
            <a:chExt cx="1379220" cy="4305300"/>
          </a:xfrm>
        </p:grpSpPr>
        <p:cxnSp>
          <p:nvCxnSpPr>
            <p:cNvPr id="132" name="Straight Arrow Connector 131"/>
            <p:cNvCxnSpPr/>
            <p:nvPr/>
          </p:nvCxnSpPr>
          <p:spPr bwMode="auto">
            <a:xfrm>
              <a:off x="1115533" y="2400300"/>
              <a:ext cx="914400" cy="914400"/>
            </a:xfrm>
            <a:prstGeom prst="straightConnector1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09" name="Group 17"/>
            <p:cNvGrpSpPr/>
            <p:nvPr/>
          </p:nvGrpSpPr>
          <p:grpSpPr>
            <a:xfrm>
              <a:off x="906780" y="2095500"/>
              <a:ext cx="457200" cy="3543300"/>
              <a:chOff x="906780" y="2095500"/>
              <a:chExt cx="457200" cy="3543300"/>
            </a:xfrm>
          </p:grpSpPr>
          <p:sp>
            <p:nvSpPr>
              <p:cNvPr id="152" name="Rectangle 4"/>
              <p:cNvSpPr/>
              <p:nvPr/>
            </p:nvSpPr>
            <p:spPr bwMode="auto">
              <a:xfrm>
                <a:off x="90678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3" name="Oval 5"/>
              <p:cNvSpPr/>
              <p:nvPr/>
            </p:nvSpPr>
            <p:spPr bwMode="auto">
              <a:xfrm>
                <a:off x="100123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54" name="Straight Arrow Connector 153"/>
              <p:cNvCxnSpPr/>
              <p:nvPr/>
            </p:nvCxnSpPr>
            <p:spPr bwMode="auto">
              <a:xfrm rot="5400000">
                <a:off x="81684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0" name="Group 16"/>
            <p:cNvGrpSpPr/>
            <p:nvPr/>
          </p:nvGrpSpPr>
          <p:grpSpPr>
            <a:xfrm>
              <a:off x="1219200" y="2095500"/>
              <a:ext cx="457200" cy="3543300"/>
              <a:chOff x="1219200" y="2095500"/>
              <a:chExt cx="457200" cy="3543300"/>
            </a:xfrm>
          </p:grpSpPr>
          <p:sp>
            <p:nvSpPr>
              <p:cNvPr id="149" name="Rectangle 148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51" name="Straight Arrow Connector 150"/>
              <p:cNvCxnSpPr>
                <a:stCxn id="150" idx="4"/>
                <a:endCxn id="149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1" name="Group 18"/>
            <p:cNvGrpSpPr/>
            <p:nvPr/>
          </p:nvGrpSpPr>
          <p:grpSpPr>
            <a:xfrm>
              <a:off x="1524000" y="2095500"/>
              <a:ext cx="457200" cy="3543300"/>
              <a:chOff x="1219200" y="2095500"/>
              <a:chExt cx="457200" cy="3543300"/>
            </a:xfrm>
          </p:grpSpPr>
          <p:sp>
            <p:nvSpPr>
              <p:cNvPr id="146" name="Rectangle 145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48" name="Straight Arrow Connector 147"/>
              <p:cNvCxnSpPr>
                <a:stCxn id="147" idx="4"/>
                <a:endCxn id="146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2" name="Group 31"/>
            <p:cNvGrpSpPr/>
            <p:nvPr/>
          </p:nvGrpSpPr>
          <p:grpSpPr>
            <a:xfrm>
              <a:off x="1828800" y="2095500"/>
              <a:ext cx="457200" cy="3543300"/>
              <a:chOff x="1219200" y="2095500"/>
              <a:chExt cx="457200" cy="3543300"/>
            </a:xfrm>
          </p:grpSpPr>
          <p:sp>
            <p:nvSpPr>
              <p:cNvPr id="143" name="Rectangle 142"/>
              <p:cNvSpPr/>
              <p:nvPr/>
            </p:nvSpPr>
            <p:spPr bwMode="auto">
              <a:xfrm>
                <a:off x="1219200" y="3009900"/>
                <a:ext cx="457200" cy="26289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 bwMode="auto">
              <a:xfrm>
                <a:off x="1313653" y="2095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45" name="Straight Arrow Connector 144"/>
              <p:cNvCxnSpPr>
                <a:stCxn id="144" idx="4"/>
                <a:endCxn id="143" idx="0"/>
              </p:cNvCxnSpPr>
              <p:nvPr/>
            </p:nvCxnSpPr>
            <p:spPr bwMode="auto">
              <a:xfrm rot="5400000">
                <a:off x="1129267" y="2688354"/>
                <a:ext cx="640080" cy="30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13" name="Group 40"/>
            <p:cNvGrpSpPr/>
            <p:nvPr/>
          </p:nvGrpSpPr>
          <p:grpSpPr>
            <a:xfrm>
              <a:off x="1138393" y="1333500"/>
              <a:ext cx="922019" cy="762001"/>
              <a:chOff x="1138393" y="1333500"/>
              <a:chExt cx="922019" cy="762001"/>
            </a:xfrm>
          </p:grpSpPr>
          <p:sp>
            <p:nvSpPr>
              <p:cNvPr id="138" name="Oval 137"/>
              <p:cNvSpPr/>
              <p:nvPr/>
            </p:nvSpPr>
            <p:spPr bwMode="auto">
              <a:xfrm>
                <a:off x="1440180" y="1333500"/>
                <a:ext cx="274320" cy="27432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139" name="Straight Arrow Connector 138"/>
              <p:cNvCxnSpPr>
                <a:stCxn id="138" idx="4"/>
              </p:cNvCxnSpPr>
              <p:nvPr/>
            </p:nvCxnSpPr>
            <p:spPr bwMode="auto">
              <a:xfrm rot="5400000">
                <a:off x="1114027" y="1632187"/>
                <a:ext cx="487680" cy="43894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0" name="Straight Arrow Connector 139"/>
              <p:cNvCxnSpPr>
                <a:stCxn id="138" idx="4"/>
                <a:endCxn id="147" idx="0"/>
              </p:cNvCxnSpPr>
              <p:nvPr/>
            </p:nvCxnSpPr>
            <p:spPr bwMode="auto">
              <a:xfrm rot="16200000" flipH="1">
                <a:off x="1422636" y="1762523"/>
                <a:ext cx="487680" cy="1782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1" name="Straight Arrow Connector 140"/>
              <p:cNvCxnSpPr>
                <a:stCxn id="138" idx="4"/>
                <a:endCxn id="150" idx="0"/>
              </p:cNvCxnSpPr>
              <p:nvPr/>
            </p:nvCxnSpPr>
            <p:spPr bwMode="auto">
              <a:xfrm rot="5400000">
                <a:off x="1270237" y="1788397"/>
                <a:ext cx="487680" cy="1265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>
                <a:stCxn id="138" idx="4"/>
                <a:endCxn id="144" idx="0"/>
              </p:cNvCxnSpPr>
              <p:nvPr/>
            </p:nvCxnSpPr>
            <p:spPr bwMode="auto">
              <a:xfrm rot="16200000" flipH="1">
                <a:off x="1575036" y="1610123"/>
                <a:ext cx="487680" cy="48307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55" name="TextBox 154"/>
          <p:cNvSpPr txBox="1"/>
          <p:nvPr/>
        </p:nvSpPr>
        <p:spPr>
          <a:xfrm>
            <a:off x="6377035" y="6477713"/>
            <a:ext cx="287771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[Lee, Pham and Ng,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360" y="215900"/>
            <a:ext cx="6964090" cy="304800"/>
          </a:xfrm>
        </p:spPr>
        <p:txBody>
          <a:bodyPr/>
          <a:lstStyle/>
          <a:p>
            <a:r>
              <a:rPr lang="en-US" dirty="0" smtClean="0"/>
              <a:t>Hierarchical Sparse coding (sparse DBN) for audio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733800" y="58293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Spectrogram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6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914400" y="3009900"/>
            <a:ext cx="753686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874830" y="6539805"/>
            <a:ext cx="128913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[Honglak Lee]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4"/>
          <p:cNvGrpSpPr/>
          <p:nvPr/>
        </p:nvGrpSpPr>
        <p:grpSpPr>
          <a:xfrm>
            <a:off x="906780" y="1333500"/>
            <a:ext cx="7551420" cy="4865132"/>
            <a:chOff x="906780" y="1333500"/>
            <a:chExt cx="7551420" cy="4865132"/>
          </a:xfrm>
        </p:grpSpPr>
        <p:pic>
          <p:nvPicPr>
            <p:cNvPr id="4" name="Picture 2" descr="door"/>
            <p:cNvPicPr>
              <a:picLocks noChangeAspect="1" noChangeArrowheads="1"/>
            </p:cNvPicPr>
            <p:nvPr/>
          </p:nvPicPr>
          <p:blipFill>
            <a:blip r:embed="rId2" cstate="print"/>
            <a:srcRect l="5242" t="54010" r="495"/>
            <a:stretch>
              <a:fillRect/>
            </a:stretch>
          </p:blipFill>
          <p:spPr bwMode="auto">
            <a:xfrm>
              <a:off x="914400" y="3009900"/>
              <a:ext cx="7536868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28"/>
            <p:cNvGrpSpPr/>
            <p:nvPr/>
          </p:nvGrpSpPr>
          <p:grpSpPr>
            <a:xfrm>
              <a:off x="9067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8" name="Straight Arrow Connector 7"/>
              <p:cNvCxnSpPr>
                <a:stCxn id="6" idx="4"/>
              </p:cNvCxnSpPr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9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" name="Straight Arrow Connector 9"/>
                <p:cNvCxnSpPr>
                  <a:stCxn id="6" idx="4"/>
                  <a:endCxn id="5" idx="0"/>
                </p:cNvCxnSpPr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6" name="Straight Arrow Connector 15"/>
                <p:cNvCxnSpPr>
                  <a:stCxn id="15" idx="4"/>
                  <a:endCxn id="14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2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20" name="Rectangle 19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22" name="Straight Arrow Connector 21"/>
                <p:cNvCxnSpPr>
                  <a:stCxn id="21" idx="4"/>
                  <a:endCxn id="20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3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33" name="Rectangle 3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35" name="Straight Arrow Connector 34"/>
                <p:cNvCxnSpPr>
                  <a:stCxn id="34" idx="4"/>
                  <a:endCxn id="3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7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23" name="Oval 22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3" idx="4"/>
                  <a:endCxn id="6" idx="0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7" name="Straight Arrow Connector 26"/>
                <p:cNvCxnSpPr>
                  <a:stCxn id="23" idx="4"/>
                  <a:endCxn id="21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8" name="Straight Arrow Connector 27"/>
                <p:cNvCxnSpPr>
                  <a:stCxn id="23" idx="4"/>
                  <a:endCxn id="15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6" name="Straight Arrow Connector 35"/>
                <p:cNvCxnSpPr>
                  <a:stCxn id="23" idx="4"/>
                  <a:endCxn id="34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sp>
          <p:nvSpPr>
            <p:cNvPr id="42" name="TextBox 41"/>
            <p:cNvSpPr txBox="1"/>
            <p:nvPr/>
          </p:nvSpPr>
          <p:spPr>
            <a:xfrm>
              <a:off x="3733800" y="582930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Spectrogram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29"/>
            <p:cNvGrpSpPr/>
            <p:nvPr/>
          </p:nvGrpSpPr>
          <p:grpSpPr>
            <a:xfrm>
              <a:off x="213360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19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56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7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8" name="Straight Arrow Connector 57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5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53" name="Rectangle 5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5" name="Straight Arrow Connector 54"/>
                <p:cNvCxnSpPr>
                  <a:stCxn id="54" idx="4"/>
                  <a:endCxn id="5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6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50" name="Rectangle 49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52" name="Straight Arrow Connector 51"/>
                <p:cNvCxnSpPr>
                  <a:stCxn id="51" idx="4"/>
                  <a:endCxn id="50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9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47" name="Rectangle 46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49" name="Straight Arrow Connector 48"/>
                <p:cNvCxnSpPr>
                  <a:stCxn id="48" idx="4"/>
                  <a:endCxn id="47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0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41" name="Oval 40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43" name="Straight Arrow Connector 42"/>
                <p:cNvCxnSpPr>
                  <a:stCxn id="41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4" name="Straight Arrow Connector 43"/>
                <p:cNvCxnSpPr>
                  <a:stCxn id="41" idx="4"/>
                  <a:endCxn id="51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5" name="Straight Arrow Connector 44"/>
                <p:cNvCxnSpPr>
                  <a:stCxn id="41" idx="4"/>
                  <a:endCxn id="54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6" name="Straight Arrow Connector 45"/>
                <p:cNvCxnSpPr>
                  <a:stCxn id="41" idx="4"/>
                  <a:endCxn id="48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32" name="Group 58"/>
            <p:cNvGrpSpPr/>
            <p:nvPr/>
          </p:nvGrpSpPr>
          <p:grpSpPr>
            <a:xfrm>
              <a:off x="33832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60" name="Straight Arrow Connector 59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37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80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81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82" name="Straight Arrow Connector 81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8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7" name="Rectangle 76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9" name="Straight Arrow Connector 78"/>
                <p:cNvCxnSpPr>
                  <a:stCxn id="78" idx="4"/>
                  <a:endCxn id="77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39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4" name="Rectangle 73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6" name="Straight Arrow Connector 75"/>
                <p:cNvCxnSpPr>
                  <a:stCxn id="75" idx="4"/>
                  <a:endCxn id="74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40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71" name="Rectangle 70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73" name="Straight Arrow Connector 72"/>
                <p:cNvCxnSpPr>
                  <a:stCxn id="72" idx="4"/>
                  <a:endCxn id="71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59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66" name="Oval 65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67" name="Straight Arrow Connector 66"/>
                <p:cNvCxnSpPr>
                  <a:stCxn id="66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8" name="Straight Arrow Connector 67"/>
                <p:cNvCxnSpPr>
                  <a:stCxn id="66" idx="4"/>
                  <a:endCxn id="75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9" name="Straight Arrow Connector 68"/>
                <p:cNvCxnSpPr>
                  <a:stCxn id="66" idx="4"/>
                  <a:endCxn id="78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0" name="Straight Arrow Connector 69"/>
                <p:cNvCxnSpPr>
                  <a:stCxn id="66" idx="4"/>
                  <a:endCxn id="72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61" name="Group 82"/>
            <p:cNvGrpSpPr/>
            <p:nvPr/>
          </p:nvGrpSpPr>
          <p:grpSpPr>
            <a:xfrm>
              <a:off x="461010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84" name="Straight Arrow Connector 83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62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04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05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6" name="Straight Arrow Connector 105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3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01" name="Rectangle 100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3" name="Straight Arrow Connector 102"/>
                <p:cNvCxnSpPr>
                  <a:stCxn id="102" idx="4"/>
                  <a:endCxn id="101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4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98" name="Rectangle 97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00" name="Straight Arrow Connector 99"/>
                <p:cNvCxnSpPr>
                  <a:stCxn id="99" idx="4"/>
                  <a:endCxn id="98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65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95" name="Rectangle 94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96" name="Oval 95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97" name="Straight Arrow Connector 96"/>
                <p:cNvCxnSpPr>
                  <a:stCxn id="96" idx="4"/>
                  <a:endCxn id="95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3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90" name="Oval 89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91" name="Straight Arrow Connector 90"/>
                <p:cNvCxnSpPr>
                  <a:stCxn id="90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2" name="Straight Arrow Connector 91"/>
                <p:cNvCxnSpPr>
                  <a:stCxn id="90" idx="4"/>
                  <a:endCxn id="99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3" name="Straight Arrow Connector 92"/>
                <p:cNvCxnSpPr>
                  <a:stCxn id="90" idx="4"/>
                  <a:endCxn id="102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94" name="Straight Arrow Connector 93"/>
                <p:cNvCxnSpPr>
                  <a:stCxn id="90" idx="4"/>
                  <a:endCxn id="96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85" name="Group 106"/>
            <p:cNvGrpSpPr/>
            <p:nvPr/>
          </p:nvGrpSpPr>
          <p:grpSpPr>
            <a:xfrm>
              <a:off x="58597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108" name="Straight Arrow Connector 107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86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28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9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30" name="Straight Arrow Connector 129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7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25" name="Rectangle 124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7" name="Straight Arrow Connector 126"/>
                <p:cNvCxnSpPr>
                  <a:stCxn id="126" idx="4"/>
                  <a:endCxn id="125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8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22" name="Rectangle 121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4" name="Straight Arrow Connector 123"/>
                <p:cNvCxnSpPr>
                  <a:stCxn id="123" idx="4"/>
                  <a:endCxn id="122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89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19" name="Rectangle 118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21" name="Straight Arrow Connector 120"/>
                <p:cNvCxnSpPr>
                  <a:stCxn id="120" idx="4"/>
                  <a:endCxn id="119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07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114" name="Oval 113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15" name="Straight Arrow Connector 114"/>
                <p:cNvCxnSpPr>
                  <a:stCxn id="114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6" name="Straight Arrow Connector 115"/>
                <p:cNvCxnSpPr>
                  <a:stCxn id="114" idx="4"/>
                  <a:endCxn id="123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7" name="Straight Arrow Connector 116"/>
                <p:cNvCxnSpPr>
                  <a:stCxn id="114" idx="4"/>
                  <a:endCxn id="126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18" name="Straight Arrow Connector 117"/>
                <p:cNvCxnSpPr>
                  <a:stCxn id="114" idx="4"/>
                  <a:endCxn id="120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109" name="Group 130"/>
            <p:cNvGrpSpPr/>
            <p:nvPr/>
          </p:nvGrpSpPr>
          <p:grpSpPr>
            <a:xfrm>
              <a:off x="7078980" y="1333500"/>
              <a:ext cx="1379220" cy="4305300"/>
              <a:chOff x="906780" y="1333500"/>
              <a:chExt cx="1379220" cy="4305300"/>
            </a:xfrm>
          </p:grpSpPr>
          <p:cxnSp>
            <p:nvCxnSpPr>
              <p:cNvPr id="132" name="Straight Arrow Connector 131"/>
              <p:cNvCxnSpPr/>
              <p:nvPr/>
            </p:nvCxnSpPr>
            <p:spPr bwMode="auto">
              <a:xfrm>
                <a:off x="1115533" y="2400300"/>
                <a:ext cx="914400" cy="914400"/>
              </a:xfrm>
              <a:prstGeom prst="straightConnector1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110" name="Group 17"/>
              <p:cNvGrpSpPr/>
              <p:nvPr/>
            </p:nvGrpSpPr>
            <p:grpSpPr>
              <a:xfrm>
                <a:off x="906780" y="2095500"/>
                <a:ext cx="457200" cy="3543300"/>
                <a:chOff x="906780" y="2095500"/>
                <a:chExt cx="457200" cy="3543300"/>
              </a:xfrm>
            </p:grpSpPr>
            <p:sp>
              <p:nvSpPr>
                <p:cNvPr id="152" name="Rectangle 4"/>
                <p:cNvSpPr/>
                <p:nvPr/>
              </p:nvSpPr>
              <p:spPr bwMode="auto">
                <a:xfrm>
                  <a:off x="90678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3" name="Oval 5"/>
                <p:cNvSpPr/>
                <p:nvPr/>
              </p:nvSpPr>
              <p:spPr bwMode="auto">
                <a:xfrm>
                  <a:off x="100123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54" name="Straight Arrow Connector 153"/>
                <p:cNvCxnSpPr/>
                <p:nvPr/>
              </p:nvCxnSpPr>
              <p:spPr bwMode="auto">
                <a:xfrm rot="5400000">
                  <a:off x="81684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1" name="Group 16"/>
              <p:cNvGrpSpPr/>
              <p:nvPr/>
            </p:nvGrpSpPr>
            <p:grpSpPr>
              <a:xfrm>
                <a:off x="12192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9" name="Rectangle 148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51" name="Straight Arrow Connector 150"/>
                <p:cNvCxnSpPr>
                  <a:stCxn id="150" idx="4"/>
                  <a:endCxn id="149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2" name="Group 18"/>
              <p:cNvGrpSpPr/>
              <p:nvPr/>
            </p:nvGrpSpPr>
            <p:grpSpPr>
              <a:xfrm>
                <a:off x="15240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6" name="Rectangle 145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48" name="Straight Arrow Connector 147"/>
                <p:cNvCxnSpPr>
                  <a:stCxn id="147" idx="4"/>
                  <a:endCxn id="146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13" name="Group 31"/>
              <p:cNvGrpSpPr/>
              <p:nvPr/>
            </p:nvGrpSpPr>
            <p:grpSpPr>
              <a:xfrm>
                <a:off x="1828800" y="2095500"/>
                <a:ext cx="457200" cy="3543300"/>
                <a:chOff x="1219200" y="2095500"/>
                <a:chExt cx="457200" cy="3543300"/>
              </a:xfrm>
            </p:grpSpPr>
            <p:sp>
              <p:nvSpPr>
                <p:cNvPr id="143" name="Rectangle 142"/>
                <p:cNvSpPr/>
                <p:nvPr/>
              </p:nvSpPr>
              <p:spPr bwMode="auto">
                <a:xfrm>
                  <a:off x="1219200" y="3009900"/>
                  <a:ext cx="457200" cy="262890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44" name="Oval 143"/>
                <p:cNvSpPr/>
                <p:nvPr/>
              </p:nvSpPr>
              <p:spPr bwMode="auto">
                <a:xfrm>
                  <a:off x="1313653" y="2095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45" name="Straight Arrow Connector 144"/>
                <p:cNvCxnSpPr>
                  <a:stCxn id="144" idx="4"/>
                  <a:endCxn id="143" idx="0"/>
                </p:cNvCxnSpPr>
                <p:nvPr/>
              </p:nvCxnSpPr>
              <p:spPr bwMode="auto">
                <a:xfrm rot="5400000">
                  <a:off x="1129267" y="2688354"/>
                  <a:ext cx="640080" cy="301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31" name="Group 40"/>
              <p:cNvGrpSpPr/>
              <p:nvPr/>
            </p:nvGrpSpPr>
            <p:grpSpPr>
              <a:xfrm>
                <a:off x="1138393" y="1333500"/>
                <a:ext cx="922019" cy="762001"/>
                <a:chOff x="1138393" y="1333500"/>
                <a:chExt cx="922019" cy="762001"/>
              </a:xfrm>
            </p:grpSpPr>
            <p:sp>
              <p:nvSpPr>
                <p:cNvPr id="138" name="Oval 137"/>
                <p:cNvSpPr/>
                <p:nvPr/>
              </p:nvSpPr>
              <p:spPr bwMode="auto">
                <a:xfrm>
                  <a:off x="1440180" y="1333500"/>
                  <a:ext cx="274320" cy="274320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  <p:cxnSp>
              <p:nvCxnSpPr>
                <p:cNvPr id="139" name="Straight Arrow Connector 138"/>
                <p:cNvCxnSpPr>
                  <a:stCxn id="138" idx="4"/>
                </p:cNvCxnSpPr>
                <p:nvPr/>
              </p:nvCxnSpPr>
              <p:spPr bwMode="auto">
                <a:xfrm rot="5400000">
                  <a:off x="1114027" y="1632187"/>
                  <a:ext cx="487680" cy="43894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0" name="Straight Arrow Connector 139"/>
                <p:cNvCxnSpPr>
                  <a:stCxn id="138" idx="4"/>
                  <a:endCxn id="147" idx="0"/>
                </p:cNvCxnSpPr>
                <p:nvPr/>
              </p:nvCxnSpPr>
              <p:spPr bwMode="auto">
                <a:xfrm rot="16200000" flipH="1">
                  <a:off x="1422636" y="1762523"/>
                  <a:ext cx="487680" cy="1782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1" name="Straight Arrow Connector 140"/>
                <p:cNvCxnSpPr>
                  <a:stCxn id="138" idx="4"/>
                  <a:endCxn id="150" idx="0"/>
                </p:cNvCxnSpPr>
                <p:nvPr/>
              </p:nvCxnSpPr>
              <p:spPr bwMode="auto">
                <a:xfrm rot="5400000">
                  <a:off x="1270237" y="1788397"/>
                  <a:ext cx="487680" cy="12652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2" name="Straight Arrow Connector 141"/>
                <p:cNvCxnSpPr>
                  <a:stCxn id="138" idx="4"/>
                  <a:endCxn id="144" idx="0"/>
                </p:cNvCxnSpPr>
                <p:nvPr/>
              </p:nvCxnSpPr>
              <p:spPr bwMode="auto">
                <a:xfrm rot="16200000" flipH="1">
                  <a:off x="1575036" y="1610123"/>
                  <a:ext cx="487680" cy="483073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</p:grpSp>
      <p:sp>
        <p:nvSpPr>
          <p:cNvPr id="157" name="Title 1"/>
          <p:cNvSpPr>
            <a:spLocks noGrp="1"/>
          </p:cNvSpPr>
          <p:nvPr>
            <p:ph type="title"/>
          </p:nvPr>
        </p:nvSpPr>
        <p:spPr>
          <a:xfrm>
            <a:off x="1064360" y="215900"/>
            <a:ext cx="6964090" cy="304800"/>
          </a:xfrm>
        </p:spPr>
        <p:txBody>
          <a:bodyPr/>
          <a:lstStyle/>
          <a:p>
            <a:r>
              <a:rPr lang="en-US" dirty="0" smtClean="0"/>
              <a:t>Hierarchical Sparse coding (sparse DBN) for audio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7874830" y="6539805"/>
            <a:ext cx="128913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[Honglak Lee]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8.33333E-7 0.15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DBN for audio</a:t>
            </a:r>
            <a:endParaRPr lang="en-US" dirty="0"/>
          </a:p>
        </p:txBody>
      </p:sp>
      <p:pic>
        <p:nvPicPr>
          <p:cNvPr id="1511426" name="Picture 2" descr="C:\Users\ang\Desktop\fo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525" y="3265170"/>
            <a:ext cx="4772025" cy="3068955"/>
          </a:xfrm>
          <a:prstGeom prst="rect">
            <a:avLst/>
          </a:prstGeom>
          <a:noFill/>
        </p:spPr>
      </p:pic>
      <p:sp>
        <p:nvSpPr>
          <p:cNvPr id="5" name="Right Brace 4"/>
          <p:cNvSpPr/>
          <p:nvPr/>
        </p:nvSpPr>
        <p:spPr bwMode="auto">
          <a:xfrm>
            <a:off x="6972300" y="3276600"/>
            <a:ext cx="228600" cy="822960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0" y="3390900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One CDBN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layer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828800" y="38862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828800" y="34290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2400" y="36957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" y="32385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2819400" y="2628900"/>
            <a:ext cx="1485898" cy="723901"/>
            <a:chOff x="376394" y="1333500"/>
            <a:chExt cx="2476502" cy="1206501"/>
          </a:xfrm>
        </p:grpSpPr>
        <p:sp>
          <p:nvSpPr>
            <p:cNvPr id="15" name="Oval 14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5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5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4" name="Straight Arrow Connector 23"/>
          <p:cNvCxnSpPr/>
          <p:nvPr/>
        </p:nvCxnSpPr>
        <p:spPr bwMode="auto">
          <a:xfrm>
            <a:off x="1828800" y="27051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52400" y="2514600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Detection units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40"/>
          <p:cNvGrpSpPr/>
          <p:nvPr/>
        </p:nvGrpSpPr>
        <p:grpSpPr>
          <a:xfrm>
            <a:off x="3581402" y="2628900"/>
            <a:ext cx="1485898" cy="723901"/>
            <a:chOff x="376394" y="1333500"/>
            <a:chExt cx="2476502" cy="1206501"/>
          </a:xfrm>
        </p:grpSpPr>
        <p:sp>
          <p:nvSpPr>
            <p:cNvPr id="27" name="Oval 2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stCxn id="2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2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40"/>
          <p:cNvGrpSpPr/>
          <p:nvPr/>
        </p:nvGrpSpPr>
        <p:grpSpPr>
          <a:xfrm>
            <a:off x="4305302" y="2628899"/>
            <a:ext cx="1485898" cy="723901"/>
            <a:chOff x="376394" y="1333500"/>
            <a:chExt cx="2476502" cy="1206501"/>
          </a:xfrm>
        </p:grpSpPr>
        <p:sp>
          <p:nvSpPr>
            <p:cNvPr id="32" name="Oval 31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3" name="Straight Arrow Connector 32"/>
            <p:cNvCxnSpPr>
              <a:stCxn id="32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2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>
              <a:stCxn id="32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40"/>
          <p:cNvGrpSpPr/>
          <p:nvPr/>
        </p:nvGrpSpPr>
        <p:grpSpPr>
          <a:xfrm>
            <a:off x="5029200" y="2628900"/>
            <a:ext cx="1485898" cy="723901"/>
            <a:chOff x="376394" y="1333500"/>
            <a:chExt cx="2476502" cy="1206501"/>
          </a:xfrm>
        </p:grpSpPr>
        <p:sp>
          <p:nvSpPr>
            <p:cNvPr id="37" name="Oval 3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>
              <a:stCxn id="3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>
              <a:stCxn id="3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41" name="Straight Arrow Connector 40"/>
          <p:cNvCxnSpPr/>
          <p:nvPr/>
        </p:nvCxnSpPr>
        <p:spPr bwMode="auto">
          <a:xfrm>
            <a:off x="1828800" y="2209800"/>
            <a:ext cx="60960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190500" y="20193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pooling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40"/>
          <p:cNvGrpSpPr/>
          <p:nvPr/>
        </p:nvGrpSpPr>
        <p:grpSpPr>
          <a:xfrm>
            <a:off x="3539968" y="2045208"/>
            <a:ext cx="703808" cy="607796"/>
            <a:chOff x="307334" y="1630678"/>
            <a:chExt cx="1173014" cy="1012990"/>
          </a:xfrm>
        </p:grpSpPr>
        <p:sp>
          <p:nvSpPr>
            <p:cNvPr id="44" name="Oval 43"/>
            <p:cNvSpPr/>
            <p:nvPr/>
          </p:nvSpPr>
          <p:spPr bwMode="auto">
            <a:xfrm>
              <a:off x="757389" y="1630678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45" name="Straight Arrow Connector 44"/>
            <p:cNvCxnSpPr>
              <a:stCxn id="44" idx="4"/>
              <a:endCxn id="15" idx="0"/>
            </p:cNvCxnSpPr>
            <p:nvPr/>
          </p:nvCxnSpPr>
          <p:spPr bwMode="auto">
            <a:xfrm rot="5400000">
              <a:off x="251693" y="1960639"/>
              <a:ext cx="698498" cy="58721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44" idx="4"/>
              <a:endCxn id="27" idx="1"/>
            </p:cNvCxnSpPr>
            <p:nvPr/>
          </p:nvCxnSpPr>
          <p:spPr bwMode="auto">
            <a:xfrm rot="16200000" flipH="1">
              <a:off x="818112" y="1981433"/>
              <a:ext cx="738671" cy="58580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40"/>
          <p:cNvGrpSpPr/>
          <p:nvPr/>
        </p:nvGrpSpPr>
        <p:grpSpPr>
          <a:xfrm>
            <a:off x="5025869" y="2007108"/>
            <a:ext cx="723897" cy="621792"/>
            <a:chOff x="331800" y="1607354"/>
            <a:chExt cx="1206496" cy="1036318"/>
          </a:xfrm>
        </p:grpSpPr>
        <p:sp>
          <p:nvSpPr>
            <p:cNvPr id="52" name="Oval 51"/>
            <p:cNvSpPr/>
            <p:nvPr/>
          </p:nvSpPr>
          <p:spPr bwMode="auto">
            <a:xfrm>
              <a:off x="781852" y="1607354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3" name="Straight Arrow Connector 52"/>
            <p:cNvCxnSpPr>
              <a:stCxn id="52" idx="4"/>
              <a:endCxn id="32" idx="0"/>
            </p:cNvCxnSpPr>
            <p:nvPr/>
          </p:nvCxnSpPr>
          <p:spPr bwMode="auto">
            <a:xfrm rot="5400000">
              <a:off x="244408" y="1969064"/>
              <a:ext cx="761997" cy="58721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Arrow Connector 53"/>
            <p:cNvCxnSpPr>
              <a:stCxn id="52" idx="4"/>
              <a:endCxn id="37" idx="0"/>
            </p:cNvCxnSpPr>
            <p:nvPr/>
          </p:nvCxnSpPr>
          <p:spPr bwMode="auto">
            <a:xfrm rot="16200000" flipH="1">
              <a:off x="847655" y="1953031"/>
              <a:ext cx="761998" cy="61928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5" name="Right Brace 54"/>
          <p:cNvSpPr/>
          <p:nvPr/>
        </p:nvSpPr>
        <p:spPr bwMode="auto">
          <a:xfrm>
            <a:off x="6934200" y="2057400"/>
            <a:ext cx="228600" cy="914400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03976" y="2171700"/>
            <a:ext cx="174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Second CDBN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layer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4766" y="6550223"/>
            <a:ext cx="21192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[ICML 2009, NIPS 2009]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10" grpId="0"/>
      <p:bldP spid="11" grpId="0"/>
      <p:bldP spid="25" grpId="0"/>
      <p:bldP spid="42" grpId="0"/>
      <p:bldP spid="55" grpId="0" animBg="1"/>
      <p:bldP spid="5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C:\Users\ang\Desktop\fo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525" y="3265170"/>
            <a:ext cx="4772025" cy="3068955"/>
          </a:xfrm>
          <a:prstGeom prst="rect">
            <a:avLst/>
          </a:prstGeom>
          <a:noFill/>
        </p:spPr>
      </p:pic>
      <p:grpSp>
        <p:nvGrpSpPr>
          <p:cNvPr id="3" name="Group 40"/>
          <p:cNvGrpSpPr/>
          <p:nvPr/>
        </p:nvGrpSpPr>
        <p:grpSpPr>
          <a:xfrm>
            <a:off x="2819400" y="2628900"/>
            <a:ext cx="1485898" cy="723901"/>
            <a:chOff x="376394" y="1333500"/>
            <a:chExt cx="2476502" cy="1206501"/>
          </a:xfrm>
        </p:grpSpPr>
        <p:sp>
          <p:nvSpPr>
            <p:cNvPr id="15" name="Oval 14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5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5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5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40"/>
          <p:cNvGrpSpPr/>
          <p:nvPr/>
        </p:nvGrpSpPr>
        <p:grpSpPr>
          <a:xfrm>
            <a:off x="3581402" y="2628900"/>
            <a:ext cx="1485898" cy="723901"/>
            <a:chOff x="376394" y="1333500"/>
            <a:chExt cx="2476502" cy="1206501"/>
          </a:xfrm>
        </p:grpSpPr>
        <p:sp>
          <p:nvSpPr>
            <p:cNvPr id="27" name="Oval 2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stCxn id="2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2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40"/>
          <p:cNvGrpSpPr/>
          <p:nvPr/>
        </p:nvGrpSpPr>
        <p:grpSpPr>
          <a:xfrm>
            <a:off x="4305302" y="2628899"/>
            <a:ext cx="1485898" cy="723901"/>
            <a:chOff x="376394" y="1333500"/>
            <a:chExt cx="2476502" cy="1206501"/>
          </a:xfrm>
        </p:grpSpPr>
        <p:sp>
          <p:nvSpPr>
            <p:cNvPr id="32" name="Oval 31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3" name="Straight Arrow Connector 32"/>
            <p:cNvCxnSpPr>
              <a:stCxn id="32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2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>
              <a:stCxn id="32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40"/>
          <p:cNvGrpSpPr/>
          <p:nvPr/>
        </p:nvGrpSpPr>
        <p:grpSpPr>
          <a:xfrm>
            <a:off x="5029200" y="2628900"/>
            <a:ext cx="1485898" cy="723901"/>
            <a:chOff x="376394" y="1333500"/>
            <a:chExt cx="2476502" cy="1206501"/>
          </a:xfrm>
        </p:grpSpPr>
        <p:sp>
          <p:nvSpPr>
            <p:cNvPr id="37" name="Oval 36"/>
            <p:cNvSpPr/>
            <p:nvPr/>
          </p:nvSpPr>
          <p:spPr bwMode="auto">
            <a:xfrm>
              <a:off x="1440180" y="1333500"/>
              <a:ext cx="274320" cy="274320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4"/>
            </p:cNvCxnSpPr>
            <p:nvPr/>
          </p:nvCxnSpPr>
          <p:spPr bwMode="auto">
            <a:xfrm rot="5400000">
              <a:off x="510778" y="1473437"/>
              <a:ext cx="932180" cy="1200947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>
              <a:stCxn id="37" idx="4"/>
            </p:cNvCxnSpPr>
            <p:nvPr/>
          </p:nvCxnSpPr>
          <p:spPr bwMode="auto">
            <a:xfrm rot="16200000" flipH="1">
              <a:off x="1749029" y="1436132"/>
              <a:ext cx="932180" cy="127555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>
              <a:stCxn id="37" idx="4"/>
            </p:cNvCxnSpPr>
            <p:nvPr/>
          </p:nvCxnSpPr>
          <p:spPr bwMode="auto">
            <a:xfrm rot="16200000" flipH="1">
              <a:off x="1114029" y="2071133"/>
              <a:ext cx="932180" cy="5553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40"/>
          <p:cNvGrpSpPr/>
          <p:nvPr/>
        </p:nvGrpSpPr>
        <p:grpSpPr>
          <a:xfrm>
            <a:off x="3539968" y="2045208"/>
            <a:ext cx="703808" cy="607796"/>
            <a:chOff x="307334" y="1630678"/>
            <a:chExt cx="1173014" cy="1012990"/>
          </a:xfrm>
        </p:grpSpPr>
        <p:sp>
          <p:nvSpPr>
            <p:cNvPr id="44" name="Oval 43"/>
            <p:cNvSpPr/>
            <p:nvPr/>
          </p:nvSpPr>
          <p:spPr bwMode="auto">
            <a:xfrm>
              <a:off x="757389" y="1630678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45" name="Straight Arrow Connector 44"/>
            <p:cNvCxnSpPr>
              <a:stCxn id="44" idx="4"/>
              <a:endCxn id="15" idx="0"/>
            </p:cNvCxnSpPr>
            <p:nvPr/>
          </p:nvCxnSpPr>
          <p:spPr bwMode="auto">
            <a:xfrm rot="5400000">
              <a:off x="251693" y="1960639"/>
              <a:ext cx="698498" cy="587215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44" idx="4"/>
              <a:endCxn id="27" idx="1"/>
            </p:cNvCxnSpPr>
            <p:nvPr/>
          </p:nvCxnSpPr>
          <p:spPr bwMode="auto">
            <a:xfrm rot="16200000" flipH="1">
              <a:off x="818112" y="1981433"/>
              <a:ext cx="738671" cy="585800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40"/>
          <p:cNvGrpSpPr/>
          <p:nvPr/>
        </p:nvGrpSpPr>
        <p:grpSpPr>
          <a:xfrm>
            <a:off x="5025869" y="2007108"/>
            <a:ext cx="723897" cy="621792"/>
            <a:chOff x="331800" y="1607354"/>
            <a:chExt cx="1206496" cy="1036318"/>
          </a:xfrm>
        </p:grpSpPr>
        <p:sp>
          <p:nvSpPr>
            <p:cNvPr id="52" name="Oval 51"/>
            <p:cNvSpPr/>
            <p:nvPr/>
          </p:nvSpPr>
          <p:spPr bwMode="auto">
            <a:xfrm>
              <a:off x="781852" y="1607354"/>
              <a:ext cx="274320" cy="274319"/>
            </a:xfrm>
            <a:prstGeom prst="ellipse">
              <a:avLst/>
            </a:prstGeom>
            <a:noFill/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3" name="Straight Arrow Connector 52"/>
            <p:cNvCxnSpPr>
              <a:stCxn id="52" idx="4"/>
              <a:endCxn id="32" idx="0"/>
            </p:cNvCxnSpPr>
            <p:nvPr/>
          </p:nvCxnSpPr>
          <p:spPr bwMode="auto">
            <a:xfrm rot="5400000">
              <a:off x="244408" y="1969064"/>
              <a:ext cx="761997" cy="58721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Arrow Connector 53"/>
            <p:cNvCxnSpPr>
              <a:stCxn id="52" idx="4"/>
              <a:endCxn id="37" idx="0"/>
            </p:cNvCxnSpPr>
            <p:nvPr/>
          </p:nvCxnSpPr>
          <p:spPr bwMode="auto">
            <a:xfrm rot="16200000" flipH="1">
              <a:off x="847655" y="1953031"/>
              <a:ext cx="761998" cy="619284"/>
            </a:xfrm>
            <a:prstGeom prst="straightConnector1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1064360" y="215900"/>
            <a:ext cx="6964090" cy="304800"/>
          </a:xfrm>
        </p:spPr>
        <p:txBody>
          <a:bodyPr/>
          <a:lstStyle/>
          <a:p>
            <a:r>
              <a:rPr lang="en-US" dirty="0" smtClean="0"/>
              <a:t>Hierarchical Sparse coding (sparse DBN) for audio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874830" y="6539805"/>
            <a:ext cx="128913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[Honglak Lee]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speech recognition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4570412"/>
          </a:xfrm>
        </p:spPr>
        <p:txBody>
          <a:bodyPr/>
          <a:lstStyle/>
          <a:p>
            <a:endParaRPr lang="en-US" sz="2800" b="0" dirty="0" smtClean="0"/>
          </a:p>
          <a:p>
            <a:r>
              <a:rPr lang="en-US" sz="2800" b="0" dirty="0" smtClean="0"/>
              <a:t>Speaker identification</a:t>
            </a:r>
          </a:p>
          <a:p>
            <a:r>
              <a:rPr lang="en-US" sz="2800" b="0" dirty="0" smtClean="0"/>
              <a:t>Phone classification</a:t>
            </a:r>
          </a:p>
          <a:p>
            <a:r>
              <a:rPr lang="en-US" sz="2800" b="0" dirty="0" smtClean="0"/>
              <a:t>Gender classification</a:t>
            </a:r>
          </a:p>
          <a:p>
            <a:r>
              <a:rPr lang="en-US" sz="2800" b="0" dirty="0" smtClean="0"/>
              <a:t>Music classification</a:t>
            </a:r>
          </a:p>
        </p:txBody>
      </p:sp>
      <p:sp>
        <p:nvSpPr>
          <p:cNvPr id="4" name="Right Brace 3"/>
          <p:cNvSpPr/>
          <p:nvPr/>
        </p:nvSpPr>
        <p:spPr bwMode="auto">
          <a:xfrm>
            <a:off x="4572000" y="1562100"/>
            <a:ext cx="266700" cy="247650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2171700"/>
            <a:ext cx="316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Use same set of learned features for all three tasks.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4658" name="Picture 2"/>
          <p:cNvPicPr>
            <a:picLocks noChangeAspect="1" noChangeArrowheads="1"/>
          </p:cNvPicPr>
          <p:nvPr/>
        </p:nvPicPr>
        <p:blipFill>
          <a:blip r:embed="rId3" cstate="print"/>
          <a:srcRect t="17692"/>
          <a:stretch>
            <a:fillRect/>
          </a:stretch>
        </p:blipFill>
        <p:spPr bwMode="auto">
          <a:xfrm>
            <a:off x="38100" y="1333500"/>
            <a:ext cx="9067800" cy="17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6819900" y="1447800"/>
            <a:ext cx="2171700" cy="1905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447800"/>
            <a:ext cx="914400" cy="152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Classification (TIMIT benchmark)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47800" y="52578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76700" y="33147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876300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set accuracy: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62605" t="23000" r="30252" b="68154"/>
          <a:stretch>
            <a:fillRect/>
          </a:stretch>
        </p:blipFill>
        <p:spPr bwMode="auto">
          <a:xfrm>
            <a:off x="5829300" y="1447800"/>
            <a:ext cx="647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74790" t="23000" r="11345" b="68154"/>
          <a:stretch>
            <a:fillRect/>
          </a:stretch>
        </p:blipFill>
        <p:spPr bwMode="auto">
          <a:xfrm>
            <a:off x="7239000" y="1447800"/>
            <a:ext cx="12573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179401" y="1448554"/>
            <a:ext cx="1520160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Feature Learning  </a:t>
            </a:r>
            <a:endParaRPr 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Phoneme Classification (TIMIT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82408334"/>
              </p:ext>
            </p:extLst>
          </p:nvPr>
        </p:nvGraphicFramePr>
        <p:xfrm>
          <a:off x="577880" y="2430470"/>
          <a:ext cx="7757810" cy="2966720"/>
        </p:xfrm>
        <a:graphic>
          <a:graphicData uri="http://schemas.openxmlformats.org/drawingml/2006/table">
            <a:tbl>
              <a:tblPr firstRow="1" bandRow="1"/>
              <a:tblGrid>
                <a:gridCol w="6586820"/>
                <a:gridCol w="117099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Clarkson</a:t>
                      </a:r>
                      <a:r>
                        <a:rPr lang="en-US" b="0" baseline="0" dirty="0" smtClean="0"/>
                        <a:t> and Moreno (1999)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77.6%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Gunawardana</a:t>
                      </a:r>
                      <a:r>
                        <a:rPr lang="en-US" b="0" dirty="0" smtClean="0"/>
                        <a:t> et al. (2005)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78.3%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Sung et al. (2007)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Petrov</a:t>
                      </a:r>
                      <a:r>
                        <a:rPr lang="en-US" b="0" baseline="0" dirty="0" smtClean="0"/>
                        <a:t> et al. (2007)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err="1" smtClean="0"/>
                        <a:t>Sha</a:t>
                      </a:r>
                      <a:r>
                        <a:rPr lang="en-US" b="0" dirty="0" smtClean="0"/>
                        <a:t> and Saul (2006)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78.9%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Yu et al. (2006)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79.2%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</a:t>
                      </a:r>
                      <a:r>
                        <a:rPr lang="en-US" b="1" baseline="0" dirty="0" smtClean="0"/>
                        <a:t>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80.3%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65649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pic>
        <p:nvPicPr>
          <p:cNvPr id="7" name="Picture 2" descr="door"/>
          <p:cNvPicPr>
            <a:picLocks noChangeAspect="1" noChangeArrowheads="1"/>
          </p:cNvPicPr>
          <p:nvPr/>
        </p:nvPicPr>
        <p:blipFill>
          <a:blip r:embed="rId3" cstate="print"/>
          <a:srcRect l="5242" t="54010" r="495"/>
          <a:stretch>
            <a:fillRect/>
          </a:stretch>
        </p:blipFill>
        <p:spPr bwMode="auto">
          <a:xfrm>
            <a:off x="616285" y="971080"/>
            <a:ext cx="7719405" cy="11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 rot="10800000">
            <a:off x="8450905" y="522420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problems</a:t>
            </a:r>
            <a:endParaRPr lang="en-US" dirty="0"/>
          </a:p>
        </p:txBody>
      </p:sp>
      <p:pic>
        <p:nvPicPr>
          <p:cNvPr id="2375682" name="Picture 2"/>
          <p:cNvPicPr>
            <a:picLocks noChangeAspect="1" noChangeArrowheads="1"/>
          </p:cNvPicPr>
          <p:nvPr/>
        </p:nvPicPr>
        <p:blipFill>
          <a:blip r:embed="rId3" cstate="print"/>
          <a:srcRect t="17250"/>
          <a:stretch>
            <a:fillRect/>
          </a:stretch>
        </p:blipFill>
        <p:spPr bwMode="auto">
          <a:xfrm>
            <a:off x="1409700" y="1219200"/>
            <a:ext cx="5905500" cy="1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57300" y="6324600"/>
            <a:ext cx="655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FFC000"/>
                </a:solidFill>
              </a:rPr>
              <a:t>Outperforms MFCC baselines.  Having a deeper network generally does better.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800100"/>
            <a:ext cx="23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Gender classification: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t="23672"/>
          <a:stretch>
            <a:fillRect/>
          </a:stretch>
        </p:blipFill>
        <p:spPr bwMode="auto">
          <a:xfrm>
            <a:off x="1523999" y="3162300"/>
            <a:ext cx="562454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22496"/>
          <a:stretch>
            <a:fillRect/>
          </a:stretch>
        </p:blipFill>
        <p:spPr bwMode="auto">
          <a:xfrm>
            <a:off x="1562100" y="4876800"/>
            <a:ext cx="5600700" cy="105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2781300"/>
            <a:ext cx="28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Music genre classification: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" y="44958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Music artist classification: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 Identification</a:t>
            </a:r>
            <a:endParaRPr lang="en-US" dirty="0"/>
          </a:p>
        </p:txBody>
      </p:sp>
      <p:pic>
        <p:nvPicPr>
          <p:cNvPr id="2373637" name="Picture 5"/>
          <p:cNvPicPr>
            <a:picLocks noChangeAspect="1" noChangeArrowheads="1"/>
          </p:cNvPicPr>
          <p:nvPr/>
        </p:nvPicPr>
        <p:blipFill>
          <a:blip r:embed="rId3" cstate="print"/>
          <a:srcRect t="17647"/>
          <a:stretch>
            <a:fillRect/>
          </a:stretch>
        </p:blipFill>
        <p:spPr bwMode="auto">
          <a:xfrm>
            <a:off x="342900" y="1714500"/>
            <a:ext cx="844302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04900" y="4229100"/>
            <a:ext cx="7124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The CDBN features outperform the MFCC features, especially when the number of training examples is small.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505200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[16]  D. A. Reynolds. </a:t>
            </a:r>
            <a:r>
              <a:rPr lang="en-US" sz="1600" i="1" dirty="0" smtClean="0">
                <a:solidFill>
                  <a:srgbClr val="FFFFFF"/>
                </a:solidFill>
              </a:rPr>
              <a:t>Speech Commun</a:t>
            </a:r>
            <a:r>
              <a:rPr lang="en-US" sz="1600" dirty="0" smtClean="0">
                <a:solidFill>
                  <a:srgbClr val="FFFFFF"/>
                </a:solidFill>
              </a:rPr>
              <a:t>,1995.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1219200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 set accuracy: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46"/>
  <p:tag name="DEFAULTDISPLAYSOURCE" val="\documentclass{article}\pagestyle{empty}&#10;\begin{document}&#10;&#10;\end{document}&#10;"/>
  <p:tag name="EMBEDFONTS" val="0"/>
  <p:tag name="PREVIOUS_ACTIVE_SLIDE" val="12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heme/theme1.xml><?xml version="1.0" encoding="utf-8"?>
<a:theme xmlns:a="http://schemas.openxmlformats.org/drawingml/2006/main" name="4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  <a:latin typeface="Times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 Blue Bullet and Title">
  <a:themeElements>
    <a:clrScheme name="ST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3D8FF"/>
      </a:accent1>
      <a:accent2>
        <a:srgbClr val="C1EA44"/>
      </a:accent2>
      <a:accent3>
        <a:srgbClr val="C52B87"/>
      </a:accent3>
      <a:accent4>
        <a:srgbClr val="FFEE7F"/>
      </a:accent4>
      <a:accent5>
        <a:srgbClr val="FF9C44"/>
      </a:accent5>
      <a:accent6>
        <a:srgbClr val="595959"/>
      </a:accent6>
      <a:hlink>
        <a:srgbClr val="C52B87"/>
      </a:hlink>
      <a:folHlink>
        <a:srgbClr val="595959"/>
      </a:folHlink>
    </a:clrScheme>
    <a:fontScheme name="STA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B8DAF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2124" tIns="41061" rIns="82124" bIns="41061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i="0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orp Blue Bullet and Titl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E82AB"/>
        </a:accent1>
        <a:accent2>
          <a:srgbClr val="C4DBDA"/>
        </a:accent2>
        <a:accent3>
          <a:srgbClr val="FFFFFF"/>
        </a:accent3>
        <a:accent4>
          <a:srgbClr val="000000"/>
        </a:accent4>
        <a:accent5>
          <a:srgbClr val="B6C1D2"/>
        </a:accent5>
        <a:accent6>
          <a:srgbClr val="B1C6C5"/>
        </a:accent6>
        <a:hlink>
          <a:srgbClr val="26578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15579</TotalTime>
  <Words>4961</Words>
  <Application>Microsoft Office PowerPoint</Application>
  <PresentationFormat>On-screen Show (4:3)</PresentationFormat>
  <Paragraphs>1240</Paragraphs>
  <Slides>118</Slides>
  <Notes>90</Notes>
  <HiddenSlides>55</HiddenSlides>
  <MMClips>2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5" baseType="lpstr">
      <vt:lpstr>4_untitled 1</vt:lpstr>
      <vt:lpstr>1_untitled 1</vt:lpstr>
      <vt:lpstr>6_untitled 1</vt:lpstr>
      <vt:lpstr>1_Office Theme</vt:lpstr>
      <vt:lpstr>Corp Blue Bullet and Title</vt:lpstr>
      <vt:lpstr>Acrobat Document</vt:lpstr>
      <vt:lpstr>Microsoft Equation 3.0</vt:lpstr>
      <vt:lpstr>Slide 1</vt:lpstr>
      <vt:lpstr>Good News</vt:lpstr>
      <vt:lpstr>This talk</vt:lpstr>
      <vt:lpstr>Slide 4</vt:lpstr>
      <vt:lpstr>Slide 5</vt:lpstr>
      <vt:lpstr>Machine learning and feature representations</vt:lpstr>
      <vt:lpstr>Machine learning and feature representations</vt:lpstr>
      <vt:lpstr>Machine learning and feature representations</vt:lpstr>
      <vt:lpstr>Object classification</vt:lpstr>
      <vt:lpstr>What do we want computers to do with our data?</vt:lpstr>
      <vt:lpstr>Slide 11</vt:lpstr>
      <vt:lpstr>What do we want computers to do with our data?</vt:lpstr>
      <vt:lpstr>Machine learning for image classification</vt:lpstr>
      <vt:lpstr>Machine learning for image classification</vt:lpstr>
      <vt:lpstr>Why is this hard?</vt:lpstr>
      <vt:lpstr>Machine learning and feature representations</vt:lpstr>
      <vt:lpstr>Machine learning and feature representations</vt:lpstr>
      <vt:lpstr>Machine learning and feature representations</vt:lpstr>
      <vt:lpstr>What we want</vt:lpstr>
      <vt:lpstr>The idea of feature representations</vt:lpstr>
      <vt:lpstr>Object classification</vt:lpstr>
      <vt:lpstr>Computing features in computer vision</vt:lpstr>
      <vt:lpstr>Feature representations</vt:lpstr>
      <vt:lpstr>Feature representations</vt:lpstr>
      <vt:lpstr>How is computer perception done?</vt:lpstr>
      <vt:lpstr>How is computer perception done?</vt:lpstr>
      <vt:lpstr>Feature representations</vt:lpstr>
      <vt:lpstr>Feature representations</vt:lpstr>
      <vt:lpstr>Feature representations</vt:lpstr>
      <vt:lpstr>Feature representations</vt:lpstr>
      <vt:lpstr>How is computer perception done?</vt:lpstr>
      <vt:lpstr>Feature representations</vt:lpstr>
      <vt:lpstr>Computer vision features</vt:lpstr>
      <vt:lpstr>Audio features</vt:lpstr>
      <vt:lpstr>NLP features</vt:lpstr>
      <vt:lpstr>NLP features</vt:lpstr>
      <vt:lpstr>Feature representations</vt:lpstr>
      <vt:lpstr>The hypothesis</vt:lpstr>
      <vt:lpstr>The “one learning algorithm” hypothesis</vt:lpstr>
      <vt:lpstr>The “one learning algorithm” hypothesis</vt:lpstr>
      <vt:lpstr>Sensor representations in the brain</vt:lpstr>
      <vt:lpstr>Sensor representations in the brain</vt:lpstr>
      <vt:lpstr>Sensor representation in the brain</vt:lpstr>
      <vt:lpstr>Other sensory remapping examples</vt:lpstr>
      <vt:lpstr>On two approaches to computer perception</vt:lpstr>
      <vt:lpstr>Learning input representations</vt:lpstr>
      <vt:lpstr>Learning input representations</vt:lpstr>
      <vt:lpstr>Feature learning problem</vt:lpstr>
      <vt:lpstr>Self-taught learning (Unsupervised Feature Learning)</vt:lpstr>
      <vt:lpstr>Self-taught learning (Feature learning problem)</vt:lpstr>
      <vt:lpstr>Self-taught learning (Feature learning problem)</vt:lpstr>
      <vt:lpstr>Supervised Learning</vt:lpstr>
      <vt:lpstr>Unsupervised Feature Learning (Self-taught learning)</vt:lpstr>
      <vt:lpstr>Traditional machine learning</vt:lpstr>
      <vt:lpstr>Unsupervised feature learning (Self-taught learning)</vt:lpstr>
      <vt:lpstr>First stage of visual processing: V1</vt:lpstr>
      <vt:lpstr>Learning sensor representations</vt:lpstr>
      <vt:lpstr>First stage of visual processing: V1</vt:lpstr>
      <vt:lpstr>Learning sensor representations</vt:lpstr>
      <vt:lpstr>Feature Learning via Sparse Coding</vt:lpstr>
      <vt:lpstr>Sparse coding illustration</vt:lpstr>
      <vt:lpstr>More examples</vt:lpstr>
      <vt:lpstr>Sparse coding applied to audio</vt:lpstr>
      <vt:lpstr>Sparse coding applied to audio</vt:lpstr>
      <vt:lpstr>Sparse coding applied to touch data</vt:lpstr>
      <vt:lpstr>What about text?</vt:lpstr>
      <vt:lpstr>Sparse coding on bag-of-word vectors (illustration)</vt:lpstr>
      <vt:lpstr>Sparse coding on bag-of-word vectors (illustration)</vt:lpstr>
      <vt:lpstr>Sparse coding on text</vt:lpstr>
      <vt:lpstr>Learning feature hierarchies</vt:lpstr>
      <vt:lpstr>Learning feature hierarchies</vt:lpstr>
      <vt:lpstr>Hierarchical Sparse coding (Sparse DBN): Trained on face images</vt:lpstr>
      <vt:lpstr>Hierarchical Sparse coding (Sparse DBN)</vt:lpstr>
      <vt:lpstr>Training on multiple objects</vt:lpstr>
      <vt:lpstr>Training on multiple objects</vt:lpstr>
      <vt:lpstr>Hierarchical probabilistic inference</vt:lpstr>
      <vt:lpstr>Machine learning applications</vt:lpstr>
      <vt:lpstr>Traditional machine learning</vt:lpstr>
      <vt:lpstr>Unsupervised feature learning (Self-taught learning)</vt:lpstr>
      <vt:lpstr>Unsupervised feature learning (Self taught learning)</vt:lpstr>
      <vt:lpstr>Unsupervised feature learning (Self-taught learning)</vt:lpstr>
      <vt:lpstr>Video Activity recognition (Hollywood 2 benchmark)</vt:lpstr>
      <vt:lpstr>Self-taught learning: Example applications</vt:lpstr>
      <vt:lpstr>CDBN for audio</vt:lpstr>
      <vt:lpstr>Sparse coding on audio (speech)</vt:lpstr>
      <vt:lpstr>Probabilistic max pooling</vt:lpstr>
      <vt:lpstr>Dictionary of bases fi learned for speech</vt:lpstr>
      <vt:lpstr>Many bases seem to be detecting phonemes</vt:lpstr>
      <vt:lpstr>Comparison of bases to gender (“ae” phoneme)</vt:lpstr>
      <vt:lpstr>Sparse DBN for audio</vt:lpstr>
      <vt:lpstr>Hierarchical Sparse coding (sparse DBN) for audio</vt:lpstr>
      <vt:lpstr>Hierarchical Sparse coding (sparse DBN) for audio</vt:lpstr>
      <vt:lpstr>Convolutional DBN for audio</vt:lpstr>
      <vt:lpstr>Hierarchical Sparse coding (sparse DBN) for audio</vt:lpstr>
      <vt:lpstr>Application to speech recognition tasks</vt:lpstr>
      <vt:lpstr>Phone Classification (TIMIT benchmark)</vt:lpstr>
      <vt:lpstr>Phoneme Classification (TIMIT benchmark)</vt:lpstr>
      <vt:lpstr>Audio problems</vt:lpstr>
      <vt:lpstr>Speaker Identification</vt:lpstr>
      <vt:lpstr>State-of-the-art Unsupervised   feature learning</vt:lpstr>
      <vt:lpstr>Slide 101</vt:lpstr>
      <vt:lpstr>Technical challenge: Scaling up</vt:lpstr>
      <vt:lpstr>Scaling and classification accuracy (CIFAR-10)</vt:lpstr>
      <vt:lpstr>Approaches to scaling up</vt:lpstr>
      <vt:lpstr>Approaches to scaling up</vt:lpstr>
      <vt:lpstr>Application focus: People detection</vt:lpstr>
      <vt:lpstr>Video activity recognition: Version 0</vt:lpstr>
      <vt:lpstr>Video activity detection: Version 0</vt:lpstr>
      <vt:lpstr>Video activity recognition: Version 0</vt:lpstr>
      <vt:lpstr>People detection</vt:lpstr>
      <vt:lpstr>Overview of System</vt:lpstr>
      <vt:lpstr>Convolutional Neural Network</vt:lpstr>
      <vt:lpstr>Algorithm Speedup via GPU</vt:lpstr>
      <vt:lpstr>Screenshots of Detection Algorithm in action</vt:lpstr>
      <vt:lpstr>Pedestrian Detection Haptic Belt System</vt:lpstr>
      <vt:lpstr>Scaling up using GPU hardware</vt:lpstr>
      <vt:lpstr>Summary</vt:lpstr>
      <vt:lpstr>Unsupervised Feature Learning 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Windows User</cp:lastModifiedBy>
  <cp:revision>451</cp:revision>
  <dcterms:created xsi:type="dcterms:W3CDTF">2006-04-24T00:02:39Z</dcterms:created>
  <dcterms:modified xsi:type="dcterms:W3CDTF">2012-03-20T00:54:12Z</dcterms:modified>
</cp:coreProperties>
</file>