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6" r:id="rId1"/>
    <p:sldMasterId id="2147484139" r:id="rId2"/>
    <p:sldMasterId id="2147484150" r:id="rId3"/>
    <p:sldMasterId id="2147484161" r:id="rId4"/>
  </p:sldMasterIdLst>
  <p:notesMasterIdLst>
    <p:notesMasterId r:id="rId66"/>
  </p:notesMasterIdLst>
  <p:sldIdLst>
    <p:sldId id="1657" r:id="rId5"/>
    <p:sldId id="1798" r:id="rId6"/>
    <p:sldId id="1799" r:id="rId7"/>
    <p:sldId id="1800" r:id="rId8"/>
    <p:sldId id="1813" r:id="rId9"/>
    <p:sldId id="1814" r:id="rId10"/>
    <p:sldId id="1815" r:id="rId11"/>
    <p:sldId id="1816" r:id="rId12"/>
    <p:sldId id="1817" r:id="rId13"/>
    <p:sldId id="1818" r:id="rId14"/>
    <p:sldId id="1821" r:id="rId15"/>
    <p:sldId id="1822" r:id="rId16"/>
    <p:sldId id="1676" r:id="rId17"/>
    <p:sldId id="1667" r:id="rId18"/>
    <p:sldId id="1612" r:id="rId19"/>
    <p:sldId id="1607" r:id="rId20"/>
    <p:sldId id="1605" r:id="rId21"/>
    <p:sldId id="1622" r:id="rId22"/>
    <p:sldId id="1620" r:id="rId23"/>
    <p:sldId id="1794" r:id="rId24"/>
    <p:sldId id="1792" r:id="rId25"/>
    <p:sldId id="1793" r:id="rId26"/>
    <p:sldId id="1790" r:id="rId27"/>
    <p:sldId id="1791" r:id="rId28"/>
    <p:sldId id="1701" r:id="rId29"/>
    <p:sldId id="1804" r:id="rId30"/>
    <p:sldId id="1712" r:id="rId31"/>
    <p:sldId id="1734" r:id="rId32"/>
    <p:sldId id="1842" r:id="rId33"/>
    <p:sldId id="1787" r:id="rId34"/>
    <p:sldId id="1786" r:id="rId35"/>
    <p:sldId id="1789" r:id="rId36"/>
    <p:sldId id="1765" r:id="rId37"/>
    <p:sldId id="1766" r:id="rId38"/>
    <p:sldId id="1770" r:id="rId39"/>
    <p:sldId id="1771" r:id="rId40"/>
    <p:sldId id="1823" r:id="rId41"/>
    <p:sldId id="1774" r:id="rId42"/>
    <p:sldId id="1776" r:id="rId43"/>
    <p:sldId id="1843" r:id="rId44"/>
    <p:sldId id="1835" r:id="rId45"/>
    <p:sldId id="1836" r:id="rId46"/>
    <p:sldId id="1837" r:id="rId47"/>
    <p:sldId id="1838" r:id="rId48"/>
    <p:sldId id="1839" r:id="rId49"/>
    <p:sldId id="1807" r:id="rId50"/>
    <p:sldId id="1841" r:id="rId51"/>
    <p:sldId id="1801" r:id="rId52"/>
    <p:sldId id="1802" r:id="rId53"/>
    <p:sldId id="1803" r:id="rId54"/>
    <p:sldId id="1831" r:id="rId55"/>
    <p:sldId id="1808" r:id="rId56"/>
    <p:sldId id="1832" r:id="rId57"/>
    <p:sldId id="1833" r:id="rId58"/>
    <p:sldId id="1811" r:id="rId59"/>
    <p:sldId id="1830" r:id="rId60"/>
    <p:sldId id="1828" r:id="rId61"/>
    <p:sldId id="1655" r:id="rId62"/>
    <p:sldId id="1659" r:id="rId63"/>
    <p:sldId id="1809" r:id="rId64"/>
    <p:sldId id="1810" r:id="rId65"/>
  </p:sldIdLst>
  <p:sldSz cx="9144000" cy="6858000" type="screen4x3"/>
  <p:notesSz cx="6858000" cy="9144000"/>
  <p:custDataLst>
    <p:tags r:id="rId68"/>
  </p:custDataLst>
  <p:defaultTextStyle>
    <a:defPPr>
      <a:defRPr lang="en-US"/>
    </a:defPPr>
    <a:lvl1pPr algn="ctr" rtl="0" fontAlgn="base">
      <a:spcBef>
        <a:spcPct val="100000"/>
      </a:spcBef>
      <a:spcAft>
        <a:spcPct val="0"/>
      </a:spcAft>
      <a:defRPr kern="1200">
        <a:solidFill>
          <a:schemeClr val="tx1"/>
        </a:solidFill>
        <a:latin typeface="Helvetica" pitchFamily="34" charset="0"/>
        <a:ea typeface="+mn-ea"/>
        <a:cs typeface="+mn-cs"/>
      </a:defRPr>
    </a:lvl1pPr>
    <a:lvl2pPr marL="457200" algn="ctr" rtl="0" fontAlgn="base">
      <a:spcBef>
        <a:spcPct val="100000"/>
      </a:spcBef>
      <a:spcAft>
        <a:spcPct val="0"/>
      </a:spcAft>
      <a:defRPr kern="1200">
        <a:solidFill>
          <a:schemeClr val="tx1"/>
        </a:solidFill>
        <a:latin typeface="Helvetica" pitchFamily="34" charset="0"/>
        <a:ea typeface="+mn-ea"/>
        <a:cs typeface="+mn-cs"/>
      </a:defRPr>
    </a:lvl2pPr>
    <a:lvl3pPr marL="914400" algn="ctr" rtl="0" fontAlgn="base">
      <a:spcBef>
        <a:spcPct val="100000"/>
      </a:spcBef>
      <a:spcAft>
        <a:spcPct val="0"/>
      </a:spcAft>
      <a:defRPr kern="1200">
        <a:solidFill>
          <a:schemeClr val="tx1"/>
        </a:solidFill>
        <a:latin typeface="Helvetica" pitchFamily="34" charset="0"/>
        <a:ea typeface="+mn-ea"/>
        <a:cs typeface="+mn-cs"/>
      </a:defRPr>
    </a:lvl3pPr>
    <a:lvl4pPr marL="1371600" algn="ctr" rtl="0" fontAlgn="base">
      <a:spcBef>
        <a:spcPct val="100000"/>
      </a:spcBef>
      <a:spcAft>
        <a:spcPct val="0"/>
      </a:spcAft>
      <a:defRPr kern="1200">
        <a:solidFill>
          <a:schemeClr val="tx1"/>
        </a:solidFill>
        <a:latin typeface="Helvetica" pitchFamily="34" charset="0"/>
        <a:ea typeface="+mn-ea"/>
        <a:cs typeface="+mn-cs"/>
      </a:defRPr>
    </a:lvl4pPr>
    <a:lvl5pPr marL="1828800" algn="ctr" rtl="0" fontAlgn="base">
      <a:spcBef>
        <a:spcPct val="100000"/>
      </a:spcBef>
      <a:spcAft>
        <a:spcPct val="0"/>
      </a:spcAft>
      <a:defRPr kern="1200">
        <a:solidFill>
          <a:schemeClr val="tx1"/>
        </a:solidFill>
        <a:latin typeface="Helvetica" pitchFamily="34" charset="0"/>
        <a:ea typeface="+mn-ea"/>
        <a:cs typeface="+mn-cs"/>
      </a:defRPr>
    </a:lvl5pPr>
    <a:lvl6pPr marL="2286000" algn="l" defTabSz="914400" rtl="0" eaLnBrk="1" latinLnBrk="0" hangingPunct="1">
      <a:defRPr kern="1200">
        <a:solidFill>
          <a:schemeClr val="tx1"/>
        </a:solidFill>
        <a:latin typeface="Helvetica" pitchFamily="34" charset="0"/>
        <a:ea typeface="+mn-ea"/>
        <a:cs typeface="+mn-cs"/>
      </a:defRPr>
    </a:lvl6pPr>
    <a:lvl7pPr marL="2743200" algn="l" defTabSz="914400" rtl="0" eaLnBrk="1" latinLnBrk="0" hangingPunct="1">
      <a:defRPr kern="1200">
        <a:solidFill>
          <a:schemeClr val="tx1"/>
        </a:solidFill>
        <a:latin typeface="Helvetica" pitchFamily="34" charset="0"/>
        <a:ea typeface="+mn-ea"/>
        <a:cs typeface="+mn-cs"/>
      </a:defRPr>
    </a:lvl7pPr>
    <a:lvl8pPr marL="3200400" algn="l" defTabSz="914400" rtl="0" eaLnBrk="1" latinLnBrk="0" hangingPunct="1">
      <a:defRPr kern="1200">
        <a:solidFill>
          <a:schemeClr val="tx1"/>
        </a:solidFill>
        <a:latin typeface="Helvetica" pitchFamily="34" charset="0"/>
        <a:ea typeface="+mn-ea"/>
        <a:cs typeface="+mn-cs"/>
      </a:defRPr>
    </a:lvl8pPr>
    <a:lvl9pPr marL="3657600" algn="l" defTabSz="914400" rtl="0" eaLnBrk="1" latinLnBrk="0" hangingPunct="1">
      <a:defRPr kern="1200">
        <a:solidFill>
          <a:schemeClr val="tx1"/>
        </a:solidFill>
        <a:latin typeface="Helvetic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231B"/>
    <a:srgbClr val="0F63AD"/>
    <a:srgbClr val="E3241E"/>
    <a:srgbClr val="FF2929"/>
    <a:srgbClr val="FFFFFF"/>
    <a:srgbClr val="FF0000"/>
    <a:srgbClr val="FF3034"/>
    <a:srgbClr val="E9EDF4"/>
    <a:srgbClr val="FF7185"/>
    <a:srgbClr val="FC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699" autoAdjust="0"/>
    <p:restoredTop sz="91158" autoAdjust="0"/>
  </p:normalViewPr>
  <p:slideViewPr>
    <p:cSldViewPr>
      <p:cViewPr varScale="1">
        <p:scale>
          <a:sx n="94" d="100"/>
          <a:sy n="94" d="100"/>
        </p:scale>
        <p:origin x="-424" y="-96"/>
      </p:cViewPr>
      <p:guideLst>
        <p:guide orient="horz" pos="2160"/>
        <p:guide pos="2880"/>
      </p:guideLst>
    </p:cSldViewPr>
  </p:slideViewPr>
  <p:outlineViewPr>
    <p:cViewPr>
      <p:scale>
        <a:sx n="33" d="100"/>
        <a:sy n="33" d="100"/>
      </p:scale>
      <p:origin x="36" y="0"/>
    </p:cViewPr>
  </p:outlineViewPr>
  <p:notesTextViewPr>
    <p:cViewPr>
      <p:scale>
        <a:sx n="100" d="100"/>
        <a:sy n="100" d="100"/>
      </p:scale>
      <p:origin x="0" y="0"/>
    </p:cViewPr>
  </p:notesTextViewPr>
  <p:sorterViewPr>
    <p:cViewPr>
      <p:scale>
        <a:sx n="54" d="100"/>
        <a:sy n="54" d="100"/>
      </p:scale>
      <p:origin x="0" y="352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tags" Target="tags/tag1.xml"/><Relationship Id="rId69" Type="http://schemas.openxmlformats.org/officeDocument/2006/relationships/presProps" Target="presProp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200">
                <a:latin typeface="Arial"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atin typeface="Arial" charset="0"/>
              </a:defRPr>
            </a:lvl1pPr>
          </a:lstStyle>
          <a:p>
            <a:pPr>
              <a:defRPr/>
            </a:pPr>
            <a:endParaRPr lang="en-US"/>
          </a:p>
        </p:txBody>
      </p:sp>
      <p:sp>
        <p:nvSpPr>
          <p:cNvPr id="263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a:latin typeface="Arial" charset="0"/>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atin typeface="Arial" charset="0"/>
              </a:defRPr>
            </a:lvl1pPr>
          </a:lstStyle>
          <a:p>
            <a:pPr>
              <a:defRPr/>
            </a:pPr>
            <a:fld id="{F067E855-2526-4790-8A60-EAFE7FE2ACFC}" type="slidenum">
              <a:rPr lang="en-US"/>
              <a:pPr>
                <a:defRPr/>
              </a:pPr>
              <a:t>‹#›</a:t>
            </a:fld>
            <a:endParaRPr lang="en-US"/>
          </a:p>
        </p:txBody>
      </p:sp>
    </p:spTree>
    <p:extLst>
      <p:ext uri="{BB962C8B-B14F-4D97-AF65-F5344CB8AC3E}">
        <p14:creationId xmlns:p14="http://schemas.microsoft.com/office/powerpoint/2010/main" val="26066165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Takeaways:</a:t>
            </a:r>
          </a:p>
          <a:p>
            <a:pPr marL="228600" indent="-228600">
              <a:buAutoNum type="arabicPeriod"/>
            </a:pPr>
            <a:r>
              <a:rPr lang="en-US" baseline="0" dirty="0" smtClean="0"/>
              <a:t>Virtuous circle of AI.  Deep learning will help power this.</a:t>
            </a:r>
          </a:p>
          <a:p>
            <a:pPr marL="228600" indent="-228600">
              <a:buAutoNum type="arabicPeriod"/>
            </a:pPr>
            <a:r>
              <a:rPr lang="en-US" baseline="0" dirty="0" smtClean="0"/>
              <a:t>Longer term: Take a shot a real AI.  Optimistic about </a:t>
            </a:r>
            <a:r>
              <a:rPr lang="en-US" baseline="0" dirty="0" err="1" smtClean="0"/>
              <a:t>Baidu’s</a:t>
            </a:r>
            <a:r>
              <a:rPr lang="en-US" baseline="0" dirty="0" smtClean="0"/>
              <a:t> prospects.  </a:t>
            </a:r>
          </a:p>
          <a:p>
            <a:pPr marL="228600" indent="-228600">
              <a:buAutoNum type="arabicPeriod"/>
            </a:pPr>
            <a:r>
              <a:rPr lang="en-US" baseline="0" dirty="0" smtClean="0"/>
              <a:t>Building innovation.  Look forward to collaborations and sharing ideas. </a:t>
            </a:r>
          </a:p>
          <a:p>
            <a:pPr marL="228600" indent="-228600">
              <a:buAutoNum type="arabicPeriod"/>
            </a:pPr>
            <a:endParaRPr lang="en-US" dirty="0" smtClean="0"/>
          </a:p>
          <a:p>
            <a:endParaRPr lang="en-US" dirty="0" smtClean="0"/>
          </a:p>
          <a:p>
            <a:endParaRPr lang="en-US" dirty="0" smtClean="0"/>
          </a:p>
          <a:p>
            <a:endParaRPr lang="en-US" dirty="0" smtClean="0"/>
          </a:p>
          <a:p>
            <a:r>
              <a:rPr lang="en-US" dirty="0" smtClean="0"/>
              <a:t>Internet</a:t>
            </a:r>
            <a:r>
              <a:rPr lang="en-US" baseline="0" dirty="0" smtClean="0"/>
              <a:t> is being changed by machine learning and AI.  One of the most powerful tools for that is Deep Learning.</a:t>
            </a:r>
          </a:p>
          <a:p>
            <a:r>
              <a:rPr lang="en-US" baseline="0" dirty="0" smtClean="0"/>
              <a:t>Share with you what I’ve seeing in industry and academic; help design strategy for your teams thinking through deep learning/machine learning. </a:t>
            </a:r>
          </a:p>
          <a:p>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I’m currently putting together a relatively non-technical presentation on AI/Machine Learning/Deep learning, some internet applications that I think it will impact, and on some of Baidu Research’s plans.  But please let me know if you have any further suggestions on what/how to present. </a:t>
            </a:r>
          </a:p>
          <a:p>
            <a:endParaRPr lang="en-US" dirty="0" smtClean="0"/>
          </a:p>
          <a:p>
            <a:endParaRPr lang="en-US" dirty="0" smtClean="0"/>
          </a:p>
          <a:p>
            <a:endParaRPr lang="en-US" dirty="0" smtClean="0"/>
          </a:p>
          <a:p>
            <a:r>
              <a:rPr lang="en-US" dirty="0" smtClean="0"/>
              <a:t>--------</a:t>
            </a:r>
          </a:p>
          <a:p>
            <a:endParaRPr lang="en-US" dirty="0" smtClean="0"/>
          </a:p>
          <a:p>
            <a:r>
              <a:rPr lang="en-US" dirty="0" smtClean="0"/>
              <a:t>Jing Wang: Talk about AI, ML, big data.  How to change the internet.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355278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10</a:t>
            </a:fld>
            <a:endParaRPr lang="en-US" dirty="0"/>
          </a:p>
        </p:txBody>
      </p:sp>
    </p:spTree>
    <p:extLst>
      <p:ext uri="{BB962C8B-B14F-4D97-AF65-F5344CB8AC3E}">
        <p14:creationId xmlns:p14="http://schemas.microsoft.com/office/powerpoint/2010/main" val="31588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11</a:t>
            </a:fld>
            <a:endParaRPr lang="en-US" dirty="0"/>
          </a:p>
        </p:txBody>
      </p:sp>
    </p:spTree>
    <p:extLst>
      <p:ext uri="{BB962C8B-B14F-4D97-AF65-F5344CB8AC3E}">
        <p14:creationId xmlns:p14="http://schemas.microsoft.com/office/powerpoint/2010/main" val="710592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12</a:t>
            </a:fld>
            <a:endParaRPr lang="en-US" dirty="0"/>
          </a:p>
        </p:txBody>
      </p:sp>
    </p:spTree>
    <p:extLst>
      <p:ext uri="{BB962C8B-B14F-4D97-AF65-F5344CB8AC3E}">
        <p14:creationId xmlns:p14="http://schemas.microsoft.com/office/powerpoint/2010/main" val="710592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computer vision hard?  You and my visual system is so</a:t>
            </a:r>
            <a:r>
              <a:rPr lang="en-US" baseline="0" dirty="0" smtClean="0"/>
              <a:t> good that it’s almost hard to understand how a computer program can fail to see what this is.  But to understand why this is hard, lets zoom into part of the image.  This looks like a coffee mug to you, but what it looks like to the camera… is this.  It sees this block of numbers, corresponding to the pixel brightness values, also called the pixel intensity values, in the image.  The computer vision problem is to look at all these numbers, and figure out that this is the rim of a coffee mug. </a:t>
            </a:r>
          </a:p>
          <a:p>
            <a:endParaRPr lang="en-US" baseline="0" dirty="0" smtClean="0"/>
          </a:p>
          <a:p>
            <a:r>
              <a:rPr lang="en-US" baseline="0" dirty="0" smtClean="0"/>
              <a:t>It seems you must need a very complicated mathematical function to decide that that block of numbers represents a coffee mug.  And of course, we don’t just want to recognize coffee mugs.  We also want to recognize people and faces, we want our robot have depth perception—to tell if things are nearby or far away—and figure out many other things from pictures.  And so it seems you have to write a lot of complicated programs to do all these things. </a:t>
            </a:r>
          </a:p>
          <a:p>
            <a:endParaRPr lang="en-US" baseline="0"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13</a:t>
            </a:fld>
            <a:endParaRPr lang="en-US" dirty="0"/>
          </a:p>
        </p:txBody>
      </p:sp>
    </p:spTree>
    <p:extLst>
      <p:ext uri="{BB962C8B-B14F-4D97-AF65-F5344CB8AC3E}">
        <p14:creationId xmlns:p14="http://schemas.microsoft.com/office/powerpoint/2010/main" val="3508478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computer vision hard?  You and my visual system is so</a:t>
            </a:r>
            <a:r>
              <a:rPr lang="en-US" baseline="0" dirty="0" smtClean="0"/>
              <a:t> good that it’s almost hard to understand how a computer program can fail to see what this is.  But to understand why this is hard, lets zoom into part of the image.  This looks like a coffee mug to you, but what it looks like to the camera… is this.  It sees this block of numbers, corresponding to the pixel brightness values, also called the pixel intensity values, in the image.  The computer vision problem is to look at all these numbers, and figure out that this is the rim of a coffee mug. </a:t>
            </a:r>
          </a:p>
          <a:p>
            <a:endParaRPr lang="en-US" baseline="0" dirty="0" smtClean="0"/>
          </a:p>
          <a:p>
            <a:r>
              <a:rPr lang="en-US" baseline="0" dirty="0" smtClean="0"/>
              <a:t>It seems you must need a very complicated mathematical function to decide that that block of numbers represents a coffee mug.  And of course, we don’t just want to recognize coffee mugs.  We also want to recognize people and faces, we want our robot have depth perception—to tell if things are nearby or far away—and figure out many other things from pictures.  And so it seems you have to write a lot of complicated programs to do all these things. </a:t>
            </a:r>
          </a:p>
          <a:p>
            <a:endParaRPr lang="en-US" baseline="0"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14</a:t>
            </a:fld>
            <a:endParaRPr lang="en-US" dirty="0"/>
          </a:p>
        </p:txBody>
      </p:sp>
    </p:spTree>
    <p:extLst>
      <p:ext uri="{BB962C8B-B14F-4D97-AF65-F5344CB8AC3E}">
        <p14:creationId xmlns:p14="http://schemas.microsoft.com/office/powerpoint/2010/main" val="3508478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15</a:t>
            </a:fld>
            <a:endParaRPr lang="en-US" dirty="0"/>
          </a:p>
        </p:txBody>
      </p:sp>
    </p:spTree>
    <p:extLst>
      <p:ext uri="{BB962C8B-B14F-4D97-AF65-F5344CB8AC3E}">
        <p14:creationId xmlns:p14="http://schemas.microsoft.com/office/powerpoint/2010/main" val="3508478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the brain work?  You</a:t>
            </a:r>
            <a:r>
              <a:rPr lang="en-US" baseline="0" dirty="0" smtClean="0"/>
              <a:t> brain is jam-packed full or neurons </a:t>
            </a:r>
            <a:r>
              <a:rPr lang="en-US" baseline="0" dirty="0" err="1" smtClean="0"/>
              <a:t>that’re</a:t>
            </a:r>
            <a:r>
              <a:rPr lang="en-US" baseline="0" dirty="0" smtClean="0"/>
              <a:t> connected to and talk to each other.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16</a:t>
            </a:fld>
            <a:endParaRPr lang="en-US" dirty="0">
              <a:solidFill>
                <a:prstClr val="black"/>
              </a:solidFill>
              <a:latin typeface="Calibri"/>
            </a:endParaRPr>
          </a:p>
        </p:txBody>
      </p:sp>
    </p:spTree>
    <p:extLst>
      <p:ext uri="{BB962C8B-B14F-4D97-AF65-F5344CB8AC3E}">
        <p14:creationId xmlns:p14="http://schemas.microsoft.com/office/powerpoint/2010/main" val="3737694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1351784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19</a:t>
            </a:fld>
            <a:endParaRPr lang="en-US" dirty="0">
              <a:solidFill>
                <a:prstClr val="black"/>
              </a:solidFill>
              <a:latin typeface="Calibri"/>
            </a:endParaRPr>
          </a:p>
        </p:txBody>
      </p:sp>
    </p:spTree>
    <p:extLst>
      <p:ext uri="{BB962C8B-B14F-4D97-AF65-F5344CB8AC3E}">
        <p14:creationId xmlns:p14="http://schemas.microsoft.com/office/powerpoint/2010/main" val="1351784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a:t>
            </a:r>
            <a:r>
              <a:rPr lang="en-US" baseline="0" dirty="0" smtClean="0"/>
              <a:t>ed a lot of lessons.</a:t>
            </a:r>
          </a:p>
          <a:p>
            <a:r>
              <a:rPr lang="en-US" baseline="0" dirty="0" smtClean="0"/>
              <a:t>Model parallelism. </a:t>
            </a:r>
          </a:p>
          <a:p>
            <a:r>
              <a:rPr lang="en-US" baseline="0" dirty="0" err="1" smtClean="0"/>
              <a:t>Adagrad</a:t>
            </a:r>
            <a:endParaRPr lang="en-US" baseline="0" dirty="0" smtClean="0"/>
          </a:p>
          <a:p>
            <a:r>
              <a:rPr lang="en-US" baseline="0" dirty="0" err="1" smtClean="0"/>
              <a:t>Paramater</a:t>
            </a:r>
            <a:r>
              <a:rPr lang="en-US" baseline="0" dirty="0" smtClean="0"/>
              <a:t> server</a:t>
            </a:r>
          </a:p>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20</a:t>
            </a:fld>
            <a:endParaRPr lang="en-US" dirty="0">
              <a:solidFill>
                <a:prstClr val="black"/>
              </a:solidFill>
              <a:latin typeface="Calibri"/>
            </a:endParaRPr>
          </a:p>
        </p:txBody>
      </p:sp>
    </p:spTree>
    <p:extLst>
      <p:ext uri="{BB962C8B-B14F-4D97-AF65-F5344CB8AC3E}">
        <p14:creationId xmlns:p14="http://schemas.microsoft.com/office/powerpoint/2010/main" val="1351784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a:t>
            </a:r>
            <a:r>
              <a:rPr lang="en-US" baseline="0" dirty="0" smtClean="0"/>
              <a:t> products.</a:t>
            </a:r>
          </a:p>
          <a:p>
            <a:pPr marL="171450" indent="-171450">
              <a:buFontTx/>
              <a:buChar char="-"/>
            </a:pPr>
            <a:r>
              <a:rPr lang="en-US" baseline="0" dirty="0" smtClean="0"/>
              <a:t>Either improve an existing product: Web search gets click data help improve ads</a:t>
            </a:r>
          </a:p>
          <a:p>
            <a:pPr marL="171450" indent="-171450">
              <a:buFontTx/>
              <a:buChar char="-"/>
            </a:pPr>
            <a:r>
              <a:rPr lang="en-US" baseline="0" dirty="0" smtClean="0"/>
              <a:t>Or help us launch adjacent vertical products.  E.g. LBS helps us launch local recommendations service. </a:t>
            </a:r>
            <a:endParaRPr lang="en-US"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2</a:t>
            </a:fld>
            <a:endParaRPr lang="en-US" dirty="0"/>
          </a:p>
        </p:txBody>
      </p:sp>
    </p:spTree>
    <p:extLst>
      <p:ext uri="{BB962C8B-B14F-4D97-AF65-F5344CB8AC3E}">
        <p14:creationId xmlns:p14="http://schemas.microsoft.com/office/powerpoint/2010/main" val="1428971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21</a:t>
            </a:fld>
            <a:endParaRPr lang="en-US" dirty="0"/>
          </a:p>
        </p:txBody>
      </p:sp>
    </p:spTree>
    <p:extLst>
      <p:ext uri="{BB962C8B-B14F-4D97-AF65-F5344CB8AC3E}">
        <p14:creationId xmlns:p14="http://schemas.microsoft.com/office/powerpoint/2010/main" val="1428971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22</a:t>
            </a:fld>
            <a:endParaRPr lang="en-US" dirty="0">
              <a:solidFill>
                <a:prstClr val="black"/>
              </a:solidFill>
              <a:latin typeface="Calibri"/>
            </a:endParaRPr>
          </a:p>
        </p:txBody>
      </p:sp>
    </p:spTree>
    <p:extLst>
      <p:ext uri="{BB962C8B-B14F-4D97-AF65-F5344CB8AC3E}">
        <p14:creationId xmlns:p14="http://schemas.microsoft.com/office/powerpoint/2010/main" val="1351784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r>
              <a:rPr lang="zh-CN" altLang="en-US" dirty="0" smtClean="0"/>
              <a:t>左边放</a:t>
            </a:r>
            <a:r>
              <a:rPr lang="en-US" altLang="zh-CN" dirty="0" smtClean="0"/>
              <a:t>CPU</a:t>
            </a:r>
            <a:r>
              <a:rPr lang="zh-CN" altLang="en-US" dirty="0" smtClean="0"/>
              <a:t>、</a:t>
            </a:r>
            <a:r>
              <a:rPr lang="en-US" altLang="zh-CN" dirty="0" smtClean="0"/>
              <a:t>GPU</a:t>
            </a:r>
            <a:r>
              <a:rPr lang="zh-CN" altLang="en-US" dirty="0" smtClean="0"/>
              <a:t>、</a:t>
            </a:r>
            <a:r>
              <a:rPr lang="en-US" altLang="zh-CN" dirty="0" smtClean="0"/>
              <a:t>ARM</a:t>
            </a:r>
          </a:p>
          <a:p>
            <a:r>
              <a:rPr lang="zh-CN" altLang="en-US" dirty="0" smtClean="0"/>
              <a:t>右边放深度、</a:t>
            </a:r>
            <a:r>
              <a:rPr lang="en-US" altLang="zh-CN" dirty="0" smtClean="0"/>
              <a:t>200</a:t>
            </a:r>
            <a:r>
              <a:rPr lang="zh-CN" altLang="en-US" dirty="0" smtClean="0"/>
              <a:t>亿参数、</a:t>
            </a:r>
            <a:endParaRPr lang="zh-CN" altLang="en-US" dirty="0"/>
          </a:p>
        </p:txBody>
      </p:sp>
      <p:sp>
        <p:nvSpPr>
          <p:cNvPr id="4" name="灯片编号占位符 3"/>
          <p:cNvSpPr>
            <a:spLocks noGrp="1"/>
          </p:cNvSpPr>
          <p:nvPr>
            <p:ph type="sldNum" sz="quarter" idx="10"/>
          </p:nvPr>
        </p:nvSpPr>
        <p:spPr/>
        <p:txBody>
          <a:bodyPr/>
          <a:lstStyle/>
          <a:p>
            <a:fld id="{1F4FA7B8-1F7C-47C8-AFF7-E5A1B62FCDEC}" type="slidenum">
              <a:rPr lang="zh-CN" altLang="en-US" smtClean="0"/>
              <a:pPr/>
              <a:t>23</a:t>
            </a:fld>
            <a:endParaRPr lang="zh-CN" altLang="en-US"/>
          </a:p>
        </p:txBody>
      </p:sp>
    </p:spTree>
    <p:extLst>
      <p:ext uri="{BB962C8B-B14F-4D97-AF65-F5344CB8AC3E}">
        <p14:creationId xmlns:p14="http://schemas.microsoft.com/office/powerpoint/2010/main" val="4076441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D18F49-760E-4EFB-A1FC-AB2C655F1B6F}" type="slidenum">
              <a:rPr lang="zh-CN" altLang="en-US" smtClean="0"/>
              <a:pPr/>
              <a:t>24</a:t>
            </a:fld>
            <a:endParaRPr lang="zh-CN" altLang="en-US"/>
          </a:p>
        </p:txBody>
      </p:sp>
    </p:spTree>
    <p:extLst>
      <p:ext uri="{BB962C8B-B14F-4D97-AF65-F5344CB8AC3E}">
        <p14:creationId xmlns:p14="http://schemas.microsoft.com/office/powerpoint/2010/main" val="458366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26</a:t>
            </a:fld>
            <a:endParaRPr lang="en-US" dirty="0">
              <a:solidFill>
                <a:prstClr val="black"/>
              </a:solidFill>
              <a:latin typeface="Calibri"/>
            </a:endParaRPr>
          </a:p>
        </p:txBody>
      </p:sp>
    </p:spTree>
    <p:extLst>
      <p:ext uri="{BB962C8B-B14F-4D97-AF65-F5344CB8AC3E}">
        <p14:creationId xmlns:p14="http://schemas.microsoft.com/office/powerpoint/2010/main" val="1351784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1351784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a:t>
            </a:r>
            <a:r>
              <a:rPr lang="en-US" baseline="0" dirty="0" smtClean="0"/>
              <a:t> products.</a:t>
            </a:r>
          </a:p>
          <a:p>
            <a:pPr marL="171450" indent="-171450">
              <a:buFontTx/>
              <a:buChar char="-"/>
            </a:pPr>
            <a:r>
              <a:rPr lang="en-US" baseline="0" dirty="0" smtClean="0"/>
              <a:t>Either improve an existing product: Web search gets click data help improve ads</a:t>
            </a:r>
          </a:p>
          <a:p>
            <a:pPr marL="171450" indent="-171450">
              <a:buFontTx/>
              <a:buChar char="-"/>
            </a:pPr>
            <a:r>
              <a:rPr lang="en-US" baseline="0" dirty="0" smtClean="0"/>
              <a:t>Or help us launch adjacent vertical products.  E.g. LBS helps us launch local recommendations service. </a:t>
            </a:r>
            <a:endParaRPr lang="en-US"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29</a:t>
            </a:fld>
            <a:endParaRPr lang="en-US" dirty="0"/>
          </a:p>
        </p:txBody>
      </p:sp>
    </p:spTree>
    <p:extLst>
      <p:ext uri="{BB962C8B-B14F-4D97-AF65-F5344CB8AC3E}">
        <p14:creationId xmlns:p14="http://schemas.microsoft.com/office/powerpoint/2010/main" val="1428971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Short-term impact.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30</a:t>
            </a:fld>
            <a:endParaRPr lang="en-US" dirty="0">
              <a:solidFill>
                <a:prstClr val="black"/>
              </a:solidFill>
              <a:latin typeface="Calibri"/>
            </a:endParaRPr>
          </a:p>
        </p:txBody>
      </p:sp>
    </p:spTree>
    <p:extLst>
      <p:ext uri="{BB962C8B-B14F-4D97-AF65-F5344CB8AC3E}">
        <p14:creationId xmlns:p14="http://schemas.microsoft.com/office/powerpoint/2010/main" val="1351784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Short-term impact.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31</a:t>
            </a:fld>
            <a:endParaRPr lang="en-US" dirty="0">
              <a:solidFill>
                <a:prstClr val="black"/>
              </a:solidFill>
              <a:latin typeface="Calibri"/>
            </a:endParaRPr>
          </a:p>
        </p:txBody>
      </p:sp>
    </p:spTree>
    <p:extLst>
      <p:ext uri="{BB962C8B-B14F-4D97-AF65-F5344CB8AC3E}">
        <p14:creationId xmlns:p14="http://schemas.microsoft.com/office/powerpoint/2010/main" val="1351784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9D18F49-760E-4EFB-A1FC-AB2C655F1B6F}" type="slidenum">
              <a:rPr lang="zh-CN" altLang="en-US" smtClean="0">
                <a:solidFill>
                  <a:prstClr val="black"/>
                </a:solidFill>
                <a:ea typeface="宋体"/>
              </a:rPr>
              <a:pPr/>
              <a:t>32</a:t>
            </a:fld>
            <a:endParaRPr lang="zh-CN" altLang="en-US">
              <a:solidFill>
                <a:prstClr val="black"/>
              </a:solidFill>
              <a:ea typeface="宋体"/>
            </a:endParaRPr>
          </a:p>
        </p:txBody>
      </p:sp>
    </p:spTree>
    <p:extLst>
      <p:ext uri="{BB962C8B-B14F-4D97-AF65-F5344CB8AC3E}">
        <p14:creationId xmlns:p14="http://schemas.microsoft.com/office/powerpoint/2010/main" val="1937039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3</a:t>
            </a:fld>
            <a:endParaRPr lang="en-US" dirty="0">
              <a:solidFill>
                <a:prstClr val="black"/>
              </a:solidFill>
              <a:latin typeface="Calibri"/>
            </a:endParaRPr>
          </a:p>
        </p:txBody>
      </p:sp>
    </p:spTree>
    <p:extLst>
      <p:ext uri="{BB962C8B-B14F-4D97-AF65-F5344CB8AC3E}">
        <p14:creationId xmlns:p14="http://schemas.microsoft.com/office/powerpoint/2010/main" val="1351784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D18F49-760E-4EFB-A1FC-AB2C655F1B6F}" type="slidenum">
              <a:rPr lang="zh-CN" altLang="en-US" smtClean="0">
                <a:solidFill>
                  <a:prstClr val="black"/>
                </a:solidFill>
                <a:ea typeface="宋体"/>
              </a:rPr>
              <a:pPr/>
              <a:t>34</a:t>
            </a:fld>
            <a:endParaRPr lang="zh-CN" altLang="en-US">
              <a:solidFill>
                <a:prstClr val="black"/>
              </a:solidFill>
              <a:ea typeface="宋体"/>
            </a:endParaRPr>
          </a:p>
        </p:txBody>
      </p:sp>
    </p:spTree>
    <p:extLst>
      <p:ext uri="{BB962C8B-B14F-4D97-AF65-F5344CB8AC3E}">
        <p14:creationId xmlns:p14="http://schemas.microsoft.com/office/powerpoint/2010/main" val="3440071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mn-lt"/>
                <a:ea typeface="+mn-ea"/>
                <a:cs typeface="+mn-cs"/>
              </a:rPr>
              <a:t>全屏展现花海</a:t>
            </a:r>
          </a:p>
          <a:p>
            <a:r>
              <a:rPr lang="zh-CN" altLang="zh-CN" sz="1200" kern="1200" dirty="0" smtClean="0">
                <a:solidFill>
                  <a:schemeClr val="tx1"/>
                </a:solidFill>
                <a:latin typeface="+mn-lt"/>
                <a:ea typeface="+mn-ea"/>
                <a:cs typeface="+mn-cs"/>
              </a:rPr>
              <a:t>手机拍张照片</a:t>
            </a:r>
          </a:p>
          <a:p>
            <a:r>
              <a:rPr lang="zh-CN" altLang="zh-CN" sz="1200" kern="1200" dirty="0" smtClean="0">
                <a:solidFill>
                  <a:schemeClr val="tx1"/>
                </a:solidFill>
                <a:latin typeface="+mn-lt"/>
                <a:ea typeface="+mn-ea"/>
                <a:cs typeface="+mn-cs"/>
              </a:rPr>
              <a:t>花海消失</a:t>
            </a:r>
          </a:p>
          <a:p>
            <a:r>
              <a:rPr lang="zh-CN" altLang="zh-CN" sz="1200" kern="1200" dirty="0" smtClean="0">
                <a:solidFill>
                  <a:schemeClr val="tx1"/>
                </a:solidFill>
                <a:latin typeface="+mn-lt"/>
                <a:ea typeface="+mn-ea"/>
                <a:cs typeface="+mn-cs"/>
              </a:rPr>
              <a:t>手机拍的花，被百度识别</a:t>
            </a:r>
          </a:p>
          <a:p>
            <a:endParaRPr lang="zh-CN" altLang="en-US" dirty="0"/>
          </a:p>
        </p:txBody>
      </p:sp>
      <p:sp>
        <p:nvSpPr>
          <p:cNvPr id="4" name="灯片编号占位符 3"/>
          <p:cNvSpPr>
            <a:spLocks noGrp="1"/>
          </p:cNvSpPr>
          <p:nvPr>
            <p:ph type="sldNum" sz="quarter" idx="10"/>
          </p:nvPr>
        </p:nvSpPr>
        <p:spPr/>
        <p:txBody>
          <a:bodyPr/>
          <a:lstStyle/>
          <a:p>
            <a:fld id="{99D18F49-760E-4EFB-A1FC-AB2C655F1B6F}" type="slidenum">
              <a:rPr lang="zh-CN" altLang="en-US" smtClean="0">
                <a:solidFill>
                  <a:prstClr val="black"/>
                </a:solidFill>
                <a:ea typeface="宋体"/>
              </a:rPr>
              <a:pPr/>
              <a:t>35</a:t>
            </a:fld>
            <a:endParaRPr lang="zh-CN" altLang="en-US">
              <a:solidFill>
                <a:prstClr val="black"/>
              </a:solidFill>
              <a:ea typeface="宋体"/>
            </a:endParaRPr>
          </a:p>
        </p:txBody>
      </p:sp>
    </p:spTree>
    <p:extLst>
      <p:ext uri="{BB962C8B-B14F-4D97-AF65-F5344CB8AC3E}">
        <p14:creationId xmlns:p14="http://schemas.microsoft.com/office/powerpoint/2010/main" val="1340252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9D18F49-760E-4EFB-A1FC-AB2C655F1B6F}" type="slidenum">
              <a:rPr lang="zh-CN" altLang="en-US" smtClean="0">
                <a:solidFill>
                  <a:prstClr val="black"/>
                </a:solidFill>
                <a:ea typeface="宋体"/>
              </a:rPr>
              <a:pPr/>
              <a:t>36</a:t>
            </a:fld>
            <a:endParaRPr lang="zh-CN" altLang="en-US">
              <a:solidFill>
                <a:prstClr val="black"/>
              </a:solidFill>
              <a:ea typeface="宋体"/>
            </a:endParaRPr>
          </a:p>
        </p:txBody>
      </p:sp>
    </p:spTree>
    <p:extLst>
      <p:ext uri="{BB962C8B-B14F-4D97-AF65-F5344CB8AC3E}">
        <p14:creationId xmlns:p14="http://schemas.microsoft.com/office/powerpoint/2010/main" val="1937039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D18F49-760E-4EFB-A1FC-AB2C655F1B6F}" type="slidenum">
              <a:rPr lang="zh-CN" altLang="en-US" smtClean="0">
                <a:solidFill>
                  <a:prstClr val="black"/>
                </a:solidFill>
                <a:ea typeface="宋体"/>
              </a:rPr>
              <a:pPr/>
              <a:t>38</a:t>
            </a:fld>
            <a:endParaRPr lang="zh-CN" altLang="en-US">
              <a:solidFill>
                <a:prstClr val="black"/>
              </a:solidFill>
              <a:ea typeface="宋体"/>
            </a:endParaRPr>
          </a:p>
        </p:txBody>
      </p:sp>
    </p:spTree>
    <p:extLst>
      <p:ext uri="{BB962C8B-B14F-4D97-AF65-F5344CB8AC3E}">
        <p14:creationId xmlns:p14="http://schemas.microsoft.com/office/powerpoint/2010/main" val="3440071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r>
              <a:rPr lang="zh-CN" altLang="zh-CN" dirty="0" smtClean="0"/>
              <a:t>·</a:t>
            </a:r>
            <a:r>
              <a:rPr lang="en-US" altLang="zh-CN" dirty="0" smtClean="0"/>
              <a:t>··</a:t>
            </a:r>
            <a:r>
              <a:rPr lang="zh-CN" altLang="en-US" dirty="0" smtClean="0"/>
              <a:t>在美化</a:t>
            </a:r>
            <a:endParaRPr lang="zh-CN" altLang="en-US" dirty="0"/>
          </a:p>
        </p:txBody>
      </p:sp>
      <p:sp>
        <p:nvSpPr>
          <p:cNvPr id="4" name="灯片编号占位符 3"/>
          <p:cNvSpPr>
            <a:spLocks noGrp="1"/>
          </p:cNvSpPr>
          <p:nvPr>
            <p:ph type="sldNum" sz="quarter" idx="10"/>
          </p:nvPr>
        </p:nvSpPr>
        <p:spPr/>
        <p:txBody>
          <a:bodyPr/>
          <a:lstStyle/>
          <a:p>
            <a:fld id="{99D18F49-760E-4EFB-A1FC-AB2C655F1B6F}" type="slidenum">
              <a:rPr lang="zh-CN" altLang="en-US" smtClean="0">
                <a:solidFill>
                  <a:prstClr val="black"/>
                </a:solidFill>
                <a:ea typeface="宋体"/>
              </a:rPr>
              <a:pPr/>
              <a:t>39</a:t>
            </a:fld>
            <a:endParaRPr lang="zh-CN" altLang="en-US">
              <a:solidFill>
                <a:prstClr val="black"/>
              </a:solidFill>
              <a:ea typeface="宋体"/>
            </a:endParaRPr>
          </a:p>
        </p:txBody>
      </p:sp>
    </p:spTree>
    <p:extLst>
      <p:ext uri="{BB962C8B-B14F-4D97-AF65-F5344CB8AC3E}">
        <p14:creationId xmlns:p14="http://schemas.microsoft.com/office/powerpoint/2010/main" val="1211677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9D18F49-760E-4EFB-A1FC-AB2C655F1B6F}" type="slidenum">
              <a:rPr lang="zh-CN" altLang="en-US" smtClean="0">
                <a:solidFill>
                  <a:prstClr val="black"/>
                </a:solidFill>
                <a:ea typeface="宋体"/>
              </a:rPr>
              <a:pPr/>
              <a:t>40</a:t>
            </a:fld>
            <a:endParaRPr lang="zh-CN" altLang="en-US">
              <a:solidFill>
                <a:prstClr val="black"/>
              </a:solidFill>
              <a:ea typeface="宋体"/>
            </a:endParaRPr>
          </a:p>
        </p:txBody>
      </p:sp>
    </p:spTree>
    <p:extLst>
      <p:ext uri="{BB962C8B-B14F-4D97-AF65-F5344CB8AC3E}">
        <p14:creationId xmlns:p14="http://schemas.microsoft.com/office/powerpoint/2010/main" val="1937039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Short-term impact.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41</a:t>
            </a:fld>
            <a:endParaRPr lang="en-US" dirty="0">
              <a:solidFill>
                <a:prstClr val="black"/>
              </a:solidFill>
              <a:latin typeface="Calibri"/>
            </a:endParaRPr>
          </a:p>
        </p:txBody>
      </p:sp>
    </p:spTree>
    <p:extLst>
      <p:ext uri="{BB962C8B-B14F-4D97-AF65-F5344CB8AC3E}">
        <p14:creationId xmlns:p14="http://schemas.microsoft.com/office/powerpoint/2010/main" val="13517842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Short-term impact.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42</a:t>
            </a:fld>
            <a:endParaRPr lang="en-US" dirty="0">
              <a:solidFill>
                <a:prstClr val="black"/>
              </a:solidFill>
              <a:latin typeface="Calibri"/>
            </a:endParaRPr>
          </a:p>
        </p:txBody>
      </p:sp>
    </p:spTree>
    <p:extLst>
      <p:ext uri="{BB962C8B-B14F-4D97-AF65-F5344CB8AC3E}">
        <p14:creationId xmlns:p14="http://schemas.microsoft.com/office/powerpoint/2010/main" val="13517842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Short-term impact.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43</a:t>
            </a:fld>
            <a:endParaRPr lang="en-US" dirty="0">
              <a:solidFill>
                <a:prstClr val="black"/>
              </a:solidFill>
              <a:latin typeface="Calibri"/>
            </a:endParaRPr>
          </a:p>
        </p:txBody>
      </p:sp>
    </p:spTree>
    <p:extLst>
      <p:ext uri="{BB962C8B-B14F-4D97-AF65-F5344CB8AC3E}">
        <p14:creationId xmlns:p14="http://schemas.microsoft.com/office/powerpoint/2010/main" val="13517842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a:t>
            </a:r>
            <a:r>
              <a:rPr lang="en-US" baseline="0" dirty="0" smtClean="0"/>
              <a:t> products.</a:t>
            </a:r>
          </a:p>
          <a:p>
            <a:pPr marL="171450" indent="-171450">
              <a:buFontTx/>
              <a:buChar char="-"/>
            </a:pPr>
            <a:r>
              <a:rPr lang="en-US" baseline="0" dirty="0" smtClean="0"/>
              <a:t>Either improve an existing product: Web search gets click data help improve ads</a:t>
            </a:r>
          </a:p>
          <a:p>
            <a:pPr marL="171450" indent="-171450">
              <a:buFontTx/>
              <a:buChar char="-"/>
            </a:pPr>
            <a:r>
              <a:rPr lang="en-US" baseline="0" dirty="0" smtClean="0"/>
              <a:t>Or help us launch adjacent vertical products.  E.g. LBS helps us launch local recommendations service. </a:t>
            </a:r>
            <a:endParaRPr lang="en-US"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47</a:t>
            </a:fld>
            <a:endParaRPr lang="en-US" dirty="0"/>
          </a:p>
        </p:txBody>
      </p:sp>
    </p:spTree>
    <p:extLst>
      <p:ext uri="{BB962C8B-B14F-4D97-AF65-F5344CB8AC3E}">
        <p14:creationId xmlns:p14="http://schemas.microsoft.com/office/powerpoint/2010/main" val="1428971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a:t>
            </a:r>
            <a:r>
              <a:rPr lang="en-US" baseline="0" dirty="0" smtClean="0"/>
              <a:t> products.</a:t>
            </a:r>
          </a:p>
          <a:p>
            <a:pPr marL="171450" indent="-171450">
              <a:buFontTx/>
              <a:buChar char="-"/>
            </a:pPr>
            <a:r>
              <a:rPr lang="en-US" baseline="0" dirty="0" smtClean="0"/>
              <a:t>Either improve an existing product: Web search gets click data help improve ads</a:t>
            </a:r>
          </a:p>
          <a:p>
            <a:pPr marL="171450" indent="-171450">
              <a:buFontTx/>
              <a:buChar char="-"/>
            </a:pPr>
            <a:r>
              <a:rPr lang="en-US" baseline="0" dirty="0" smtClean="0"/>
              <a:t>Or help us launch adjacent vertical products.  E.g. LBS helps us launch local recommendations service. </a:t>
            </a:r>
            <a:endParaRPr lang="en-US"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4</a:t>
            </a:fld>
            <a:endParaRPr lang="en-US" dirty="0"/>
          </a:p>
        </p:txBody>
      </p:sp>
    </p:spTree>
    <p:extLst>
      <p:ext uri="{BB962C8B-B14F-4D97-AF65-F5344CB8AC3E}">
        <p14:creationId xmlns:p14="http://schemas.microsoft.com/office/powerpoint/2010/main" val="1428971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a:t>
            </a:r>
            <a:r>
              <a:rPr lang="en-US" baseline="0" dirty="0" smtClean="0"/>
              <a:t> products.</a:t>
            </a:r>
          </a:p>
          <a:p>
            <a:pPr marL="171450" indent="-171450">
              <a:buFontTx/>
              <a:buChar char="-"/>
            </a:pPr>
            <a:r>
              <a:rPr lang="en-US" baseline="0" dirty="0" smtClean="0"/>
              <a:t>Either improve an existing product: Web search gets click data help improve ads</a:t>
            </a:r>
          </a:p>
          <a:p>
            <a:pPr marL="171450" indent="-171450">
              <a:buFontTx/>
              <a:buChar char="-"/>
            </a:pPr>
            <a:r>
              <a:rPr lang="en-US" baseline="0" dirty="0" smtClean="0"/>
              <a:t>Or help us launch adjacent vertical products.  E.g. LBS helps us launch local recommendations service. </a:t>
            </a:r>
            <a:endParaRPr lang="en-US"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54</a:t>
            </a:fld>
            <a:endParaRPr lang="en-US" dirty="0"/>
          </a:p>
        </p:txBody>
      </p:sp>
    </p:spTree>
    <p:extLst>
      <p:ext uri="{BB962C8B-B14F-4D97-AF65-F5344CB8AC3E}">
        <p14:creationId xmlns:p14="http://schemas.microsoft.com/office/powerpoint/2010/main" val="1428971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a:t>
            </a:r>
            <a:r>
              <a:rPr lang="en-US" baseline="0" dirty="0" smtClean="0"/>
              <a:t> products.</a:t>
            </a:r>
          </a:p>
          <a:p>
            <a:pPr marL="171450" indent="-171450">
              <a:buFontTx/>
              <a:buChar char="-"/>
            </a:pPr>
            <a:r>
              <a:rPr lang="en-US" baseline="0" dirty="0" smtClean="0"/>
              <a:t>Either improve an existing product: Web search gets click data help improve ads</a:t>
            </a:r>
          </a:p>
          <a:p>
            <a:pPr marL="171450" indent="-171450">
              <a:buFontTx/>
              <a:buChar char="-"/>
            </a:pPr>
            <a:r>
              <a:rPr lang="en-US" baseline="0" dirty="0" smtClean="0"/>
              <a:t>Or help us launch adjacent vertical products.  E.g. LBS helps us launch local recommendations service. </a:t>
            </a:r>
            <a:endParaRPr lang="en-US"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56</a:t>
            </a:fld>
            <a:endParaRPr lang="en-US" dirty="0"/>
          </a:p>
        </p:txBody>
      </p:sp>
    </p:spTree>
    <p:extLst>
      <p:ext uri="{BB962C8B-B14F-4D97-AF65-F5344CB8AC3E}">
        <p14:creationId xmlns:p14="http://schemas.microsoft.com/office/powerpoint/2010/main" val="1428971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a:t>
            </a:r>
            <a:r>
              <a:rPr lang="en-US" baseline="0" dirty="0" smtClean="0"/>
              <a:t> products.</a:t>
            </a:r>
          </a:p>
          <a:p>
            <a:pPr marL="171450" indent="-171450">
              <a:buFontTx/>
              <a:buChar char="-"/>
            </a:pPr>
            <a:r>
              <a:rPr lang="en-US" baseline="0" dirty="0" smtClean="0"/>
              <a:t>Either improve an existing product: Web search gets click data help improve ads</a:t>
            </a:r>
          </a:p>
          <a:p>
            <a:pPr marL="171450" indent="-171450">
              <a:buFontTx/>
              <a:buChar char="-"/>
            </a:pPr>
            <a:r>
              <a:rPr lang="en-US" baseline="0" dirty="0" smtClean="0"/>
              <a:t>Or help us launch adjacent vertical products.  E.g. LBS helps us launch local recommendations service. </a:t>
            </a:r>
            <a:endParaRPr lang="en-US"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57</a:t>
            </a:fld>
            <a:endParaRPr lang="en-US" dirty="0"/>
          </a:p>
        </p:txBody>
      </p:sp>
    </p:spTree>
    <p:extLst>
      <p:ext uri="{BB962C8B-B14F-4D97-AF65-F5344CB8AC3E}">
        <p14:creationId xmlns:p14="http://schemas.microsoft.com/office/powerpoint/2010/main" val="1428971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58</a:t>
            </a:fld>
            <a:endParaRPr lang="en-US" dirty="0">
              <a:solidFill>
                <a:prstClr val="black"/>
              </a:solidFill>
              <a:latin typeface="Calibri"/>
            </a:endParaRPr>
          </a:p>
        </p:txBody>
      </p:sp>
    </p:spTree>
    <p:extLst>
      <p:ext uri="{BB962C8B-B14F-4D97-AF65-F5344CB8AC3E}">
        <p14:creationId xmlns:p14="http://schemas.microsoft.com/office/powerpoint/2010/main" val="135178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5</a:t>
            </a:fld>
            <a:endParaRPr lang="en-US" dirty="0"/>
          </a:p>
        </p:txBody>
      </p:sp>
    </p:spTree>
    <p:extLst>
      <p:ext uri="{BB962C8B-B14F-4D97-AF65-F5344CB8AC3E}">
        <p14:creationId xmlns:p14="http://schemas.microsoft.com/office/powerpoint/2010/main" val="3508478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6</a:t>
            </a:fld>
            <a:endParaRPr lang="en-US" dirty="0"/>
          </a:p>
        </p:txBody>
      </p:sp>
    </p:spTree>
    <p:extLst>
      <p:ext uri="{BB962C8B-B14F-4D97-AF65-F5344CB8AC3E}">
        <p14:creationId xmlns:p14="http://schemas.microsoft.com/office/powerpoint/2010/main" val="3508478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7</a:t>
            </a:fld>
            <a:endParaRPr lang="en-US" dirty="0"/>
          </a:p>
        </p:txBody>
      </p:sp>
    </p:spTree>
    <p:extLst>
      <p:ext uri="{BB962C8B-B14F-4D97-AF65-F5344CB8AC3E}">
        <p14:creationId xmlns:p14="http://schemas.microsoft.com/office/powerpoint/2010/main" val="3508478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computer vision hard?  You and my visual system is so</a:t>
            </a:r>
            <a:r>
              <a:rPr lang="en-US" baseline="0" dirty="0" smtClean="0"/>
              <a:t> good that it’s almost hard to understand how a computer program can fail to see what this is.  But to understand why this is hard, lets zoom into part of the image.  This looks like a coffee mug to you, but what it looks like to the camera… is this.  It sees this block of numbers, corresponding to the pixel brightness values, also called the pixel intensity values, in the image.  The computer vision problem is to look at all these numbers, and figure out that this is the rim of a coffee mug. </a:t>
            </a:r>
          </a:p>
          <a:p>
            <a:endParaRPr lang="en-US" baseline="0" dirty="0" smtClean="0"/>
          </a:p>
          <a:p>
            <a:r>
              <a:rPr lang="en-US" baseline="0" dirty="0" smtClean="0"/>
              <a:t>It seems you must need a very complicated mathematical function to decide that that block of numbers represents a coffee mug.  And of course, we don’t just want to recognize coffee mugs.  We also want to recognize people and faces, we want our robot have depth perception—to tell if things are nearby or far away—and figure out many other things from pictures.  And so it seems you have to write a lot of complicated programs to do all these things. </a:t>
            </a:r>
          </a:p>
          <a:p>
            <a:endParaRPr lang="en-US" baseline="0"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8</a:t>
            </a:fld>
            <a:endParaRPr lang="en-US" dirty="0"/>
          </a:p>
        </p:txBody>
      </p:sp>
    </p:spTree>
    <p:extLst>
      <p:ext uri="{BB962C8B-B14F-4D97-AF65-F5344CB8AC3E}">
        <p14:creationId xmlns:p14="http://schemas.microsoft.com/office/powerpoint/2010/main" val="3508478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computer vision hard?  You and my visual system is so</a:t>
            </a:r>
            <a:r>
              <a:rPr lang="en-US" baseline="0" dirty="0" smtClean="0"/>
              <a:t> good that it’s almost hard to understand how a computer program can fail to see what this is.  But to understand why this is hard, lets zoom into part of the image.  This looks like a coffee mug to you, but what it looks like to the camera… is this.  It sees this block of numbers, corresponding to the pixel brightness values, also called the pixel intensity values, in the image.  The computer vision problem is to look at all these numbers, and figure out that this is the rim of a coffee mug. </a:t>
            </a:r>
          </a:p>
          <a:p>
            <a:endParaRPr lang="en-US" baseline="0" dirty="0" smtClean="0"/>
          </a:p>
          <a:p>
            <a:r>
              <a:rPr lang="en-US" baseline="0" dirty="0" smtClean="0"/>
              <a:t>It seems you must need a very complicated mathematical function to decide that that block of numbers represents a coffee mug.  And of course, we don’t just want to recognize coffee mugs.  We also want to recognize people and faces, we want our robot have depth perception—to tell if things are nearby or far away—and figure out many other things from pictures.  And so it seems you have to write a lot of complicated programs to do all these things. </a:t>
            </a:r>
          </a:p>
          <a:p>
            <a:endParaRPr lang="en-US" baseline="0"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9</a:t>
            </a:fld>
            <a:endParaRPr lang="en-US" dirty="0"/>
          </a:p>
        </p:txBody>
      </p:sp>
    </p:spTree>
    <p:extLst>
      <p:ext uri="{BB962C8B-B14F-4D97-AF65-F5344CB8AC3E}">
        <p14:creationId xmlns:p14="http://schemas.microsoft.com/office/powerpoint/2010/main" val="3508478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78948" name="Rectangle 4"/>
          <p:cNvSpPr>
            <a:spLocks noGrp="1" noChangeArrowheads="1"/>
          </p:cNvSpPr>
          <p:nvPr>
            <p:ph type="subTitle" sz="quarter" idx="1" hasCustomPrompt="1"/>
          </p:nvPr>
        </p:nvSpPr>
        <p:spPr>
          <a:xfrm>
            <a:off x="684611" y="4230256"/>
            <a:ext cx="5611092" cy="1038410"/>
          </a:xfrm>
          <a:prstGeom prst="rect">
            <a:avLst/>
          </a:prstGeom>
        </p:spPr>
        <p:txBody>
          <a:bodyPr anchor="t"/>
          <a:lstStyle>
            <a:lvl1pPr marL="0" indent="0">
              <a:buFontTx/>
              <a:buNone/>
              <a:defRPr sz="1800" b="0" i="0" cap="none">
                <a:solidFill>
                  <a:srgbClr val="9CA0A6"/>
                </a:solidFill>
                <a:latin typeface="Arial" pitchFamily="34" charset="0"/>
                <a:cs typeface="Arial" pitchFamily="34" charset="0"/>
              </a:defRPr>
            </a:lvl1pPr>
          </a:lstStyle>
          <a:p>
            <a:r>
              <a:rPr lang="en-US" dirty="0" smtClean="0"/>
              <a:t>Click To Edit Master Subtitle Style</a:t>
            </a:r>
            <a:endParaRPr lang="en-US" dirty="0"/>
          </a:p>
        </p:txBody>
      </p:sp>
      <p:sp>
        <p:nvSpPr>
          <p:cNvPr id="56" name="Rectangle 3"/>
          <p:cNvSpPr>
            <a:spLocks noGrp="1" noChangeArrowheads="1"/>
          </p:cNvSpPr>
          <p:nvPr>
            <p:ph type="ctrTitle"/>
          </p:nvPr>
        </p:nvSpPr>
        <p:spPr>
          <a:xfrm>
            <a:off x="684611" y="3017980"/>
            <a:ext cx="7697389" cy="1066800"/>
          </a:xfrm>
          <a:prstGeom prst="rect">
            <a:avLst/>
          </a:prstGeom>
        </p:spPr>
        <p:txBody>
          <a:bodyPr anchor="b"/>
          <a:lstStyle>
            <a:lvl1pPr>
              <a:lnSpc>
                <a:spcPct val="95000"/>
              </a:lnSpc>
              <a:spcBef>
                <a:spcPct val="100000"/>
              </a:spcBef>
              <a:defRPr sz="4000" b="0" i="0">
                <a:solidFill>
                  <a:schemeClr val="bg1"/>
                </a:solidFill>
                <a:latin typeface="Arial" pitchFamily="34" charset="0"/>
                <a:cs typeface="Arial" pitchFamily="34" charset="0"/>
              </a:defRPr>
            </a:lvl1pPr>
          </a:lstStyle>
          <a:p>
            <a:r>
              <a:rPr lang="en-US" dirty="0"/>
              <a:t>Click to edit Master title style</a:t>
            </a: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81256933"/>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
        <p:nvSpPr>
          <p:cNvPr id="6" name="Content Placeholder 2"/>
          <p:cNvSpPr>
            <a:spLocks noGrp="1"/>
          </p:cNvSpPr>
          <p:nvPr>
            <p:ph idx="1"/>
          </p:nvPr>
        </p:nvSpPr>
        <p:spPr>
          <a:xfrm>
            <a:off x="684611" y="1447800"/>
            <a:ext cx="8229600" cy="4525963"/>
          </a:xfrm>
          <a:prstGeom prst="rect">
            <a:avLst/>
          </a:prstGeom>
        </p:spPr>
        <p:txBody>
          <a:bodyPr/>
          <a:lstStyle>
            <a:lvl1pPr marL="0" indent="0">
              <a:lnSpc>
                <a:spcPts val="2880"/>
              </a:lnSpc>
              <a:buNone/>
              <a:defRPr>
                <a:solidFill>
                  <a:schemeClr val="bg1"/>
                </a:solidFill>
              </a:defRPr>
            </a:lvl1pPr>
            <a:lvl2pPr marL="457200" indent="0">
              <a:lnSpc>
                <a:spcPts val="2400"/>
              </a:lnSpc>
              <a:buFont typeface="Arial" pitchFamily="34" charset="0"/>
              <a:buNone/>
              <a:defRPr sz="2000">
                <a:solidFill>
                  <a:srgbClr val="9CA0A6"/>
                </a:solidFill>
              </a:defRPr>
            </a:lvl2pPr>
            <a:lvl3pPr>
              <a:lnSpc>
                <a:spcPts val="2400"/>
              </a:lnSpc>
              <a:buNone/>
              <a:defRPr sz="1800">
                <a:solidFill>
                  <a:srgbClr val="9CA0A6"/>
                </a:solidFill>
              </a:defRPr>
            </a:lvl3pPr>
            <a:lvl4pPr>
              <a:lnSpc>
                <a:spcPts val="2400"/>
              </a:lnSpc>
              <a:buNone/>
              <a:defRPr sz="1800">
                <a:solidFill>
                  <a:srgbClr val="9CA0A6"/>
                </a:solidFill>
              </a:defRPr>
            </a:lvl4pPr>
            <a:lvl5pPr>
              <a:lnSpc>
                <a:spcPts val="2400"/>
              </a:lnSpc>
              <a:buNone/>
              <a:defRPr sz="1800">
                <a:solidFill>
                  <a:srgbClr val="9CA0A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14824852"/>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_Bulle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84611" y="1447800"/>
            <a:ext cx="4115989" cy="4945780"/>
          </a:xfrm>
          <a:prstGeom prst="rect">
            <a:avLst/>
          </a:prstGeom>
        </p:spPr>
        <p:txBody>
          <a:bodyPr anchor="t"/>
          <a:lstStyle>
            <a:lvl1pPr marL="0" indent="0">
              <a:lnSpc>
                <a:spcPts val="2880"/>
              </a:lnSpc>
              <a:spcBef>
                <a:spcPts val="600"/>
              </a:spcBef>
              <a:spcAft>
                <a:spcPts val="600"/>
              </a:spcAft>
              <a:buNone/>
              <a:defRPr sz="2400" b="0" i="0">
                <a:solidFill>
                  <a:schemeClr val="bg1"/>
                </a:solidFill>
                <a:latin typeface="Arial" pitchFamily="34" charset="0"/>
                <a:cs typeface="Arial" pitchFamily="34" charset="0"/>
              </a:defRPr>
            </a:lvl1pPr>
            <a:lvl2pPr marL="457200" indent="0">
              <a:lnSpc>
                <a:spcPts val="2400"/>
              </a:lnSpc>
              <a:spcBef>
                <a:spcPts val="600"/>
              </a:spcBef>
              <a:spcAft>
                <a:spcPts val="600"/>
              </a:spcAft>
              <a:buNone/>
              <a:defRPr sz="2000">
                <a:solidFill>
                  <a:srgbClr val="9CA0A6"/>
                </a:solidFill>
                <a:latin typeface="Arial" pitchFamily="34" charset="0"/>
                <a:cs typeface="Arial" pitchFamily="34" charset="0"/>
              </a:defRPr>
            </a:lvl2pPr>
            <a:lvl3pPr marL="914400" indent="0">
              <a:lnSpc>
                <a:spcPts val="2400"/>
              </a:lnSpc>
              <a:spcBef>
                <a:spcPts val="600"/>
              </a:spcBef>
              <a:spcAft>
                <a:spcPts val="600"/>
              </a:spcAft>
              <a:buNone/>
              <a:defRPr sz="1800">
                <a:solidFill>
                  <a:srgbClr val="9CA0A6"/>
                </a:solidFill>
                <a:latin typeface="Arial" pitchFamily="34" charset="0"/>
                <a:cs typeface="Arial" pitchFamily="34" charset="0"/>
              </a:defRPr>
            </a:lvl3pPr>
            <a:lvl4pPr marL="1371600" indent="0">
              <a:lnSpc>
                <a:spcPts val="2400"/>
              </a:lnSpc>
              <a:spcBef>
                <a:spcPts val="600"/>
              </a:spcBef>
              <a:spcAft>
                <a:spcPts val="600"/>
              </a:spcAft>
              <a:buNone/>
              <a:defRPr sz="1800">
                <a:solidFill>
                  <a:srgbClr val="9CA0A6"/>
                </a:solidFill>
                <a:latin typeface="Arial" pitchFamily="34" charset="0"/>
                <a:cs typeface="Arial" pitchFamily="34" charset="0"/>
              </a:defRPr>
            </a:lvl4pPr>
            <a:lvl5pPr marL="1828800" indent="0">
              <a:lnSpc>
                <a:spcPts val="2400"/>
              </a:lnSpc>
              <a:spcBef>
                <a:spcPts val="600"/>
              </a:spcBef>
              <a:spcAft>
                <a:spcPts val="600"/>
              </a:spcAft>
              <a:buNone/>
              <a:defRPr sz="1800">
                <a:solidFill>
                  <a:srgbClr val="9CA0A6"/>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60891022"/>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12" name="Rectangle 11"/>
          <p:cNvSpPr/>
          <p:nvPr userDrawn="1"/>
        </p:nvSpPr>
        <p:spPr>
          <a:xfrm>
            <a:off x="0" y="6172199"/>
            <a:ext cx="9144000" cy="685800"/>
          </a:xfrm>
          <a:prstGeom prst="rect">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srgbClr val="FFFFFF"/>
              </a:solidFill>
              <a:latin typeface="Arial"/>
              <a:cs typeface="Arial"/>
            </a:endParaRPr>
          </a:p>
        </p:txBody>
      </p:sp>
      <p:sp>
        <p:nvSpPr>
          <p:cNvPr id="4" name="Content Placeholder 3"/>
          <p:cNvSpPr>
            <a:spLocks noGrp="1"/>
          </p:cNvSpPr>
          <p:nvPr>
            <p:ph sz="quarter" idx="10"/>
          </p:nvPr>
        </p:nvSpPr>
        <p:spPr>
          <a:xfrm>
            <a:off x="684611" y="3105150"/>
            <a:ext cx="5563789" cy="1600203"/>
          </a:xfrm>
          <a:prstGeom prst="rect">
            <a:avLst/>
          </a:prstGeom>
        </p:spPr>
        <p:txBody>
          <a:bodyPr anchor="b"/>
          <a:lstStyle>
            <a:lvl1pPr marL="0" indent="0">
              <a:lnSpc>
                <a:spcPct val="90000"/>
              </a:lnSpc>
              <a:buNone/>
              <a:defRPr sz="4400">
                <a:solidFill>
                  <a:schemeClr val="bg1"/>
                </a:solidFill>
                <a:latin typeface="Arial" pitchFamily="34" charset="0"/>
                <a:cs typeface="Arial" pitchFamily="34" charset="0"/>
              </a:defRPr>
            </a:lvl1pPr>
            <a:lvl2pPr marL="457200" indent="0">
              <a:buNone/>
              <a:defRPr sz="2800">
                <a:latin typeface="HelveticaNeueLT Std Thin" pitchFamily="34" charset="0"/>
              </a:defRPr>
            </a:lvl2pPr>
            <a:lvl3pPr marL="914400" indent="0">
              <a:buNone/>
              <a:defRPr sz="2000">
                <a:latin typeface="HelveticaNeueLT Std Thin" pitchFamily="34" charset="0"/>
              </a:defRPr>
            </a:lvl3pPr>
            <a:lvl4pPr marL="1371600" indent="0">
              <a:buNone/>
              <a:defRPr sz="1800">
                <a:latin typeface="HelveticaNeueLT Std Thin" pitchFamily="34" charset="0"/>
              </a:defRPr>
            </a:lvl4pPr>
            <a:lvl5pPr marL="1828800" indent="0">
              <a:buNone/>
              <a:defRPr sz="1600">
                <a:latin typeface="HelveticaNeueLT Std Thin"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4178277508"/>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184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plash">
    <p:spTree>
      <p:nvGrpSpPr>
        <p:cNvPr id="1" name=""/>
        <p:cNvGrpSpPr/>
        <p:nvPr/>
      </p:nvGrpSpPr>
      <p:grpSpPr>
        <a:xfrm>
          <a:off x="0" y="0"/>
          <a:ext cx="0" cy="0"/>
          <a:chOff x="0" y="0"/>
          <a:chExt cx="0" cy="0"/>
        </a:xfrm>
      </p:grpSpPr>
      <p:pic>
        <p:nvPicPr>
          <p:cNvPr id="5" name="Picture 4" descr="stan.JPG"/>
          <p:cNvPicPr>
            <a:picLocks noChangeAspect="1"/>
          </p:cNvPicPr>
          <p:nvPr userDrawn="1"/>
        </p:nvPicPr>
        <p:blipFill>
          <a:blip r:embed="rId2" cstate="print"/>
          <a:stretch>
            <a:fillRect/>
          </a:stretch>
        </p:blipFill>
        <p:spPr>
          <a:xfrm>
            <a:off x="2709208" y="2809875"/>
            <a:ext cx="3589060" cy="963874"/>
          </a:xfrm>
          <a:prstGeom prst="rect">
            <a:avLst/>
          </a:prstGeom>
        </p:spPr>
      </p:pic>
    </p:spTree>
    <p:extLst>
      <p:ext uri="{BB962C8B-B14F-4D97-AF65-F5344CB8AC3E}">
        <p14:creationId xmlns:p14="http://schemas.microsoft.com/office/powerpoint/2010/main" val="1114916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7"/>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1"/>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srgbClr val="000000"/>
                </a:solidFill>
                <a:cs typeface="Arial"/>
              </a:rPr>
              <a:pPr/>
              <a:t>11/22/14</a:t>
            </a:fld>
            <a:endParaRPr lang="zh-CN" altLang="en-US">
              <a:solidFill>
                <a:srgbClr val="000000"/>
              </a:solidFill>
              <a:cs typeface="Aria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srgbClr val="000000"/>
              </a:solidFill>
              <a:cs typeface="Aria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srgbClr val="000000"/>
                </a:solidFill>
                <a:cs typeface="Arial"/>
              </a:rPr>
              <a:pPr/>
              <a:t>‹#›</a:t>
            </a:fld>
            <a:endParaRPr lang="zh-CN" altLang="en-US">
              <a:solidFill>
                <a:srgbClr val="000000"/>
              </a:solidFill>
              <a:cs typeface="Arial"/>
            </a:endParaRPr>
          </a:p>
        </p:txBody>
      </p:sp>
    </p:spTree>
    <p:extLst>
      <p:ext uri="{BB962C8B-B14F-4D97-AF65-F5344CB8AC3E}">
        <p14:creationId xmlns:p14="http://schemas.microsoft.com/office/powerpoint/2010/main" val="1577540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158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78948" name="Rectangle 4"/>
          <p:cNvSpPr>
            <a:spLocks noGrp="1" noChangeArrowheads="1"/>
          </p:cNvSpPr>
          <p:nvPr>
            <p:ph type="subTitle" sz="quarter" idx="1" hasCustomPrompt="1"/>
          </p:nvPr>
        </p:nvSpPr>
        <p:spPr>
          <a:xfrm>
            <a:off x="684611" y="4230256"/>
            <a:ext cx="5611092" cy="1038410"/>
          </a:xfrm>
          <a:prstGeom prst="rect">
            <a:avLst/>
          </a:prstGeom>
        </p:spPr>
        <p:txBody>
          <a:bodyPr anchor="t"/>
          <a:lstStyle>
            <a:lvl1pPr marL="0" indent="0">
              <a:buFontTx/>
              <a:buNone/>
              <a:defRPr sz="1800" b="0" i="0" cap="none">
                <a:solidFill>
                  <a:srgbClr val="9CA0A6"/>
                </a:solidFill>
                <a:latin typeface="Arial" pitchFamily="34" charset="0"/>
                <a:cs typeface="Arial" pitchFamily="34" charset="0"/>
              </a:defRPr>
            </a:lvl1pPr>
          </a:lstStyle>
          <a:p>
            <a:r>
              <a:rPr lang="en-US" dirty="0" smtClean="0"/>
              <a:t>Click To Edit Master Subtitle Style</a:t>
            </a:r>
            <a:endParaRPr lang="en-US" dirty="0"/>
          </a:p>
        </p:txBody>
      </p:sp>
      <p:sp>
        <p:nvSpPr>
          <p:cNvPr id="56" name="Rectangle 3"/>
          <p:cNvSpPr>
            <a:spLocks noGrp="1" noChangeArrowheads="1"/>
          </p:cNvSpPr>
          <p:nvPr>
            <p:ph type="ctrTitle"/>
          </p:nvPr>
        </p:nvSpPr>
        <p:spPr>
          <a:xfrm>
            <a:off x="684611" y="3017980"/>
            <a:ext cx="7697389" cy="1066800"/>
          </a:xfrm>
          <a:prstGeom prst="rect">
            <a:avLst/>
          </a:prstGeom>
        </p:spPr>
        <p:txBody>
          <a:bodyPr anchor="b"/>
          <a:lstStyle>
            <a:lvl1pPr>
              <a:lnSpc>
                <a:spcPct val="95000"/>
              </a:lnSpc>
              <a:spcBef>
                <a:spcPct val="100000"/>
              </a:spcBef>
              <a:defRPr sz="4000" b="0" i="0">
                <a:solidFill>
                  <a:schemeClr val="bg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6564384"/>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31122449"/>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45310902"/>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
        <p:nvSpPr>
          <p:cNvPr id="6" name="Content Placeholder 2"/>
          <p:cNvSpPr>
            <a:spLocks noGrp="1"/>
          </p:cNvSpPr>
          <p:nvPr>
            <p:ph idx="1"/>
          </p:nvPr>
        </p:nvSpPr>
        <p:spPr>
          <a:xfrm>
            <a:off x="684611" y="1447800"/>
            <a:ext cx="8229600" cy="4525963"/>
          </a:xfrm>
          <a:prstGeom prst="rect">
            <a:avLst/>
          </a:prstGeom>
        </p:spPr>
        <p:txBody>
          <a:bodyPr/>
          <a:lstStyle>
            <a:lvl1pPr marL="0" indent="0">
              <a:lnSpc>
                <a:spcPts val="2880"/>
              </a:lnSpc>
              <a:buNone/>
              <a:defRPr>
                <a:solidFill>
                  <a:schemeClr val="bg1"/>
                </a:solidFill>
              </a:defRPr>
            </a:lvl1pPr>
            <a:lvl2pPr marL="457200" indent="0">
              <a:lnSpc>
                <a:spcPts val="2400"/>
              </a:lnSpc>
              <a:buFont typeface="Arial" pitchFamily="34" charset="0"/>
              <a:buNone/>
              <a:defRPr sz="2000">
                <a:solidFill>
                  <a:srgbClr val="9CA0A6"/>
                </a:solidFill>
              </a:defRPr>
            </a:lvl2pPr>
            <a:lvl3pPr>
              <a:lnSpc>
                <a:spcPts val="2400"/>
              </a:lnSpc>
              <a:buNone/>
              <a:defRPr sz="1800">
                <a:solidFill>
                  <a:srgbClr val="9CA0A6"/>
                </a:solidFill>
              </a:defRPr>
            </a:lvl3pPr>
            <a:lvl4pPr>
              <a:lnSpc>
                <a:spcPts val="2400"/>
              </a:lnSpc>
              <a:buNone/>
              <a:defRPr sz="1800">
                <a:solidFill>
                  <a:srgbClr val="9CA0A6"/>
                </a:solidFill>
              </a:defRPr>
            </a:lvl4pPr>
            <a:lvl5pPr>
              <a:lnSpc>
                <a:spcPts val="2400"/>
              </a:lnSpc>
              <a:buNone/>
              <a:defRPr sz="1800">
                <a:solidFill>
                  <a:srgbClr val="9CA0A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58399129"/>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_Bulle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84611" y="1447800"/>
            <a:ext cx="4115989" cy="4945780"/>
          </a:xfrm>
          <a:prstGeom prst="rect">
            <a:avLst/>
          </a:prstGeom>
        </p:spPr>
        <p:txBody>
          <a:bodyPr anchor="t"/>
          <a:lstStyle>
            <a:lvl1pPr marL="0" indent="0">
              <a:lnSpc>
                <a:spcPts val="2880"/>
              </a:lnSpc>
              <a:spcBef>
                <a:spcPts val="600"/>
              </a:spcBef>
              <a:spcAft>
                <a:spcPts val="600"/>
              </a:spcAft>
              <a:buNone/>
              <a:defRPr sz="2400" b="0" i="0">
                <a:solidFill>
                  <a:schemeClr val="bg1"/>
                </a:solidFill>
                <a:latin typeface="Arial" pitchFamily="34" charset="0"/>
                <a:cs typeface="Arial" pitchFamily="34" charset="0"/>
              </a:defRPr>
            </a:lvl1pPr>
            <a:lvl2pPr marL="457200" indent="0">
              <a:lnSpc>
                <a:spcPts val="2400"/>
              </a:lnSpc>
              <a:spcBef>
                <a:spcPts val="600"/>
              </a:spcBef>
              <a:spcAft>
                <a:spcPts val="600"/>
              </a:spcAft>
              <a:buNone/>
              <a:defRPr sz="2000">
                <a:solidFill>
                  <a:srgbClr val="9CA0A6"/>
                </a:solidFill>
                <a:latin typeface="Arial" pitchFamily="34" charset="0"/>
                <a:cs typeface="Arial" pitchFamily="34" charset="0"/>
              </a:defRPr>
            </a:lvl2pPr>
            <a:lvl3pPr marL="914400" indent="0">
              <a:lnSpc>
                <a:spcPts val="2400"/>
              </a:lnSpc>
              <a:spcBef>
                <a:spcPts val="600"/>
              </a:spcBef>
              <a:spcAft>
                <a:spcPts val="600"/>
              </a:spcAft>
              <a:buNone/>
              <a:defRPr sz="1800">
                <a:solidFill>
                  <a:srgbClr val="9CA0A6"/>
                </a:solidFill>
                <a:latin typeface="Arial" pitchFamily="34" charset="0"/>
                <a:cs typeface="Arial" pitchFamily="34" charset="0"/>
              </a:defRPr>
            </a:lvl3pPr>
            <a:lvl4pPr marL="1371600" indent="0">
              <a:lnSpc>
                <a:spcPts val="2400"/>
              </a:lnSpc>
              <a:spcBef>
                <a:spcPts val="600"/>
              </a:spcBef>
              <a:spcAft>
                <a:spcPts val="600"/>
              </a:spcAft>
              <a:buNone/>
              <a:defRPr sz="1800">
                <a:solidFill>
                  <a:srgbClr val="9CA0A6"/>
                </a:solidFill>
                <a:latin typeface="Arial" pitchFamily="34" charset="0"/>
                <a:cs typeface="Arial" pitchFamily="34" charset="0"/>
              </a:defRPr>
            </a:lvl4pPr>
            <a:lvl5pPr marL="1828800" indent="0">
              <a:lnSpc>
                <a:spcPts val="2400"/>
              </a:lnSpc>
              <a:spcBef>
                <a:spcPts val="600"/>
              </a:spcBef>
              <a:spcAft>
                <a:spcPts val="600"/>
              </a:spcAft>
              <a:buNone/>
              <a:defRPr sz="1800">
                <a:solidFill>
                  <a:srgbClr val="9CA0A6"/>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62549359"/>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12" name="Rectangle 11"/>
          <p:cNvSpPr/>
          <p:nvPr userDrawn="1"/>
        </p:nvSpPr>
        <p:spPr>
          <a:xfrm>
            <a:off x="0" y="6172199"/>
            <a:ext cx="9144000" cy="685800"/>
          </a:xfrm>
          <a:prstGeom prst="rect">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srgbClr val="FFFFFF"/>
              </a:solidFill>
              <a:latin typeface="Arial"/>
              <a:cs typeface="Arial"/>
            </a:endParaRPr>
          </a:p>
        </p:txBody>
      </p:sp>
      <p:sp>
        <p:nvSpPr>
          <p:cNvPr id="4" name="Content Placeholder 3"/>
          <p:cNvSpPr>
            <a:spLocks noGrp="1"/>
          </p:cNvSpPr>
          <p:nvPr>
            <p:ph sz="quarter" idx="10"/>
          </p:nvPr>
        </p:nvSpPr>
        <p:spPr>
          <a:xfrm>
            <a:off x="684611" y="3105150"/>
            <a:ext cx="5563789" cy="1600203"/>
          </a:xfrm>
          <a:prstGeom prst="rect">
            <a:avLst/>
          </a:prstGeom>
        </p:spPr>
        <p:txBody>
          <a:bodyPr anchor="b"/>
          <a:lstStyle>
            <a:lvl1pPr marL="0" indent="0">
              <a:lnSpc>
                <a:spcPct val="90000"/>
              </a:lnSpc>
              <a:buNone/>
              <a:defRPr sz="4400">
                <a:solidFill>
                  <a:schemeClr val="bg1"/>
                </a:solidFill>
                <a:latin typeface="Arial" pitchFamily="34" charset="0"/>
                <a:cs typeface="Arial" pitchFamily="34" charset="0"/>
              </a:defRPr>
            </a:lvl1pPr>
            <a:lvl2pPr marL="457200" indent="0">
              <a:buNone/>
              <a:defRPr sz="2800">
                <a:latin typeface="HelveticaNeueLT Std Thin" pitchFamily="34" charset="0"/>
              </a:defRPr>
            </a:lvl2pPr>
            <a:lvl3pPr marL="914400" indent="0">
              <a:buNone/>
              <a:defRPr sz="2000">
                <a:latin typeface="HelveticaNeueLT Std Thin" pitchFamily="34" charset="0"/>
              </a:defRPr>
            </a:lvl3pPr>
            <a:lvl4pPr marL="1371600" indent="0">
              <a:buNone/>
              <a:defRPr sz="1800">
                <a:latin typeface="HelveticaNeueLT Std Thin" pitchFamily="34" charset="0"/>
              </a:defRPr>
            </a:lvl4pPr>
            <a:lvl5pPr marL="1828800" indent="0">
              <a:buNone/>
              <a:defRPr sz="1600">
                <a:latin typeface="HelveticaNeueLT Std Thin"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51920966"/>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632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plash">
    <p:spTree>
      <p:nvGrpSpPr>
        <p:cNvPr id="1" name=""/>
        <p:cNvGrpSpPr/>
        <p:nvPr/>
      </p:nvGrpSpPr>
      <p:grpSpPr>
        <a:xfrm>
          <a:off x="0" y="0"/>
          <a:ext cx="0" cy="0"/>
          <a:chOff x="0" y="0"/>
          <a:chExt cx="0" cy="0"/>
        </a:xfrm>
      </p:grpSpPr>
      <p:pic>
        <p:nvPicPr>
          <p:cNvPr id="5" name="Picture 4" descr="stan.JPG"/>
          <p:cNvPicPr>
            <a:picLocks noChangeAspect="1"/>
          </p:cNvPicPr>
          <p:nvPr userDrawn="1"/>
        </p:nvPicPr>
        <p:blipFill>
          <a:blip r:embed="rId2" cstate="print"/>
          <a:stretch>
            <a:fillRect/>
          </a:stretch>
        </p:blipFill>
        <p:spPr>
          <a:xfrm>
            <a:off x="2709208" y="2809875"/>
            <a:ext cx="3589060" cy="963874"/>
          </a:xfrm>
          <a:prstGeom prst="rect">
            <a:avLst/>
          </a:prstGeom>
        </p:spPr>
      </p:pic>
    </p:spTree>
    <p:extLst>
      <p:ext uri="{BB962C8B-B14F-4D97-AF65-F5344CB8AC3E}">
        <p14:creationId xmlns:p14="http://schemas.microsoft.com/office/powerpoint/2010/main" val="1780539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空白">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673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7"/>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srgbClr val="000000"/>
                </a:solidFill>
                <a:cs typeface="Arial"/>
              </a:rPr>
              <a:pPr/>
              <a:t>11/22/14</a:t>
            </a:fld>
            <a:endParaRPr lang="zh-CN" altLang="en-US">
              <a:solidFill>
                <a:srgbClr val="000000"/>
              </a:solidFill>
              <a:cs typeface="Aria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srgbClr val="000000"/>
              </a:solidFill>
              <a:cs typeface="Aria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srgbClr val="000000"/>
                </a:solidFill>
                <a:cs typeface="Arial"/>
              </a:rPr>
              <a:pPr/>
              <a:t>‹#›</a:t>
            </a:fld>
            <a:endParaRPr lang="zh-CN" altLang="en-US">
              <a:solidFill>
                <a:srgbClr val="000000"/>
              </a:solidFill>
              <a:cs typeface="Arial"/>
            </a:endParaRPr>
          </a:p>
        </p:txBody>
      </p:sp>
    </p:spTree>
    <p:extLst>
      <p:ext uri="{BB962C8B-B14F-4D97-AF65-F5344CB8AC3E}">
        <p14:creationId xmlns:p14="http://schemas.microsoft.com/office/powerpoint/2010/main" val="2349896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78948" name="Rectangle 4"/>
          <p:cNvSpPr>
            <a:spLocks noGrp="1" noChangeArrowheads="1"/>
          </p:cNvSpPr>
          <p:nvPr>
            <p:ph type="subTitle" sz="quarter" idx="1" hasCustomPrompt="1"/>
          </p:nvPr>
        </p:nvSpPr>
        <p:spPr>
          <a:xfrm>
            <a:off x="684611" y="4230256"/>
            <a:ext cx="5611092" cy="1038410"/>
          </a:xfrm>
          <a:prstGeom prst="rect">
            <a:avLst/>
          </a:prstGeom>
        </p:spPr>
        <p:txBody>
          <a:bodyPr anchor="t"/>
          <a:lstStyle>
            <a:lvl1pPr marL="0" indent="0">
              <a:buFontTx/>
              <a:buNone/>
              <a:defRPr sz="1800" b="0" i="0" cap="none">
                <a:solidFill>
                  <a:srgbClr val="9CA0A6"/>
                </a:solidFill>
                <a:latin typeface="Arial" pitchFamily="34" charset="0"/>
                <a:cs typeface="Arial" pitchFamily="34" charset="0"/>
              </a:defRPr>
            </a:lvl1pPr>
          </a:lstStyle>
          <a:p>
            <a:r>
              <a:rPr lang="en-US" dirty="0" smtClean="0"/>
              <a:t>Click To Edit Master Subtitle Style</a:t>
            </a:r>
            <a:endParaRPr lang="en-US" dirty="0"/>
          </a:p>
        </p:txBody>
      </p:sp>
      <p:sp>
        <p:nvSpPr>
          <p:cNvPr id="56" name="Rectangle 3"/>
          <p:cNvSpPr>
            <a:spLocks noGrp="1" noChangeArrowheads="1"/>
          </p:cNvSpPr>
          <p:nvPr>
            <p:ph type="ctrTitle"/>
          </p:nvPr>
        </p:nvSpPr>
        <p:spPr>
          <a:xfrm>
            <a:off x="684611" y="3017980"/>
            <a:ext cx="7697389" cy="1066800"/>
          </a:xfrm>
          <a:prstGeom prst="rect">
            <a:avLst/>
          </a:prstGeom>
        </p:spPr>
        <p:txBody>
          <a:bodyPr anchor="b"/>
          <a:lstStyle>
            <a:lvl1pPr>
              <a:lnSpc>
                <a:spcPct val="95000"/>
              </a:lnSpc>
              <a:spcBef>
                <a:spcPct val="100000"/>
              </a:spcBef>
              <a:defRPr sz="4000" b="0" i="0">
                <a:solidFill>
                  <a:schemeClr val="bg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724588092"/>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561844192"/>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
        <p:nvSpPr>
          <p:cNvPr id="6" name="Content Placeholder 2"/>
          <p:cNvSpPr>
            <a:spLocks noGrp="1"/>
          </p:cNvSpPr>
          <p:nvPr>
            <p:ph idx="1"/>
          </p:nvPr>
        </p:nvSpPr>
        <p:spPr>
          <a:xfrm>
            <a:off x="684611" y="1447800"/>
            <a:ext cx="8229600" cy="4525963"/>
          </a:xfrm>
          <a:prstGeom prst="rect">
            <a:avLst/>
          </a:prstGeom>
        </p:spPr>
        <p:txBody>
          <a:bodyPr/>
          <a:lstStyle>
            <a:lvl1pPr marL="0" indent="0">
              <a:lnSpc>
                <a:spcPts val="2880"/>
              </a:lnSpc>
              <a:buNone/>
              <a:defRPr>
                <a:solidFill>
                  <a:schemeClr val="bg1"/>
                </a:solidFill>
              </a:defRPr>
            </a:lvl1pPr>
            <a:lvl2pPr marL="457200" indent="0">
              <a:lnSpc>
                <a:spcPts val="2400"/>
              </a:lnSpc>
              <a:buFont typeface="Arial" pitchFamily="34" charset="0"/>
              <a:buNone/>
              <a:defRPr sz="2000">
                <a:solidFill>
                  <a:srgbClr val="9CA0A6"/>
                </a:solidFill>
              </a:defRPr>
            </a:lvl2pPr>
            <a:lvl3pPr>
              <a:lnSpc>
                <a:spcPts val="2400"/>
              </a:lnSpc>
              <a:buNone/>
              <a:defRPr sz="1800">
                <a:solidFill>
                  <a:srgbClr val="9CA0A6"/>
                </a:solidFill>
              </a:defRPr>
            </a:lvl3pPr>
            <a:lvl4pPr>
              <a:lnSpc>
                <a:spcPts val="2400"/>
              </a:lnSpc>
              <a:buNone/>
              <a:defRPr sz="1800">
                <a:solidFill>
                  <a:srgbClr val="9CA0A6"/>
                </a:solidFill>
              </a:defRPr>
            </a:lvl4pPr>
            <a:lvl5pPr>
              <a:lnSpc>
                <a:spcPts val="2400"/>
              </a:lnSpc>
              <a:buNone/>
              <a:defRPr sz="1800">
                <a:solidFill>
                  <a:srgbClr val="9CA0A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8135520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
        <p:nvSpPr>
          <p:cNvPr id="6" name="Content Placeholder 2"/>
          <p:cNvSpPr>
            <a:spLocks noGrp="1"/>
          </p:cNvSpPr>
          <p:nvPr>
            <p:ph idx="1"/>
          </p:nvPr>
        </p:nvSpPr>
        <p:spPr>
          <a:xfrm>
            <a:off x="684611" y="1447800"/>
            <a:ext cx="8229600" cy="4525963"/>
          </a:xfrm>
          <a:prstGeom prst="rect">
            <a:avLst/>
          </a:prstGeom>
        </p:spPr>
        <p:txBody>
          <a:bodyPr/>
          <a:lstStyle>
            <a:lvl1pPr marL="0" indent="0">
              <a:lnSpc>
                <a:spcPts val="2880"/>
              </a:lnSpc>
              <a:buNone/>
              <a:defRPr>
                <a:solidFill>
                  <a:schemeClr val="bg1"/>
                </a:solidFill>
              </a:defRPr>
            </a:lvl1pPr>
            <a:lvl2pPr marL="457200" indent="0">
              <a:lnSpc>
                <a:spcPts val="2400"/>
              </a:lnSpc>
              <a:buFont typeface="Arial" pitchFamily="34" charset="0"/>
              <a:buNone/>
              <a:defRPr sz="2000">
                <a:solidFill>
                  <a:srgbClr val="9CA0A6"/>
                </a:solidFill>
              </a:defRPr>
            </a:lvl2pPr>
            <a:lvl3pPr>
              <a:lnSpc>
                <a:spcPts val="2400"/>
              </a:lnSpc>
              <a:buNone/>
              <a:defRPr sz="1800">
                <a:solidFill>
                  <a:srgbClr val="9CA0A6"/>
                </a:solidFill>
              </a:defRPr>
            </a:lvl3pPr>
            <a:lvl4pPr>
              <a:lnSpc>
                <a:spcPts val="2400"/>
              </a:lnSpc>
              <a:buNone/>
              <a:defRPr sz="1800">
                <a:solidFill>
                  <a:srgbClr val="9CA0A6"/>
                </a:solidFill>
              </a:defRPr>
            </a:lvl4pPr>
            <a:lvl5pPr>
              <a:lnSpc>
                <a:spcPts val="2400"/>
              </a:lnSpc>
              <a:buNone/>
              <a:defRPr sz="1800">
                <a:solidFill>
                  <a:srgbClr val="9CA0A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15057539"/>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_Bulle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84611" y="1447800"/>
            <a:ext cx="4115989" cy="4945780"/>
          </a:xfrm>
          <a:prstGeom prst="rect">
            <a:avLst/>
          </a:prstGeom>
        </p:spPr>
        <p:txBody>
          <a:bodyPr anchor="t"/>
          <a:lstStyle>
            <a:lvl1pPr marL="0" indent="0">
              <a:lnSpc>
                <a:spcPts val="2880"/>
              </a:lnSpc>
              <a:spcBef>
                <a:spcPts val="600"/>
              </a:spcBef>
              <a:spcAft>
                <a:spcPts val="600"/>
              </a:spcAft>
              <a:buNone/>
              <a:defRPr sz="2400" b="0" i="0">
                <a:solidFill>
                  <a:schemeClr val="bg1"/>
                </a:solidFill>
                <a:latin typeface="Arial" pitchFamily="34" charset="0"/>
                <a:cs typeface="Arial" pitchFamily="34" charset="0"/>
              </a:defRPr>
            </a:lvl1pPr>
            <a:lvl2pPr marL="457200" indent="0">
              <a:lnSpc>
                <a:spcPts val="2400"/>
              </a:lnSpc>
              <a:spcBef>
                <a:spcPts val="600"/>
              </a:spcBef>
              <a:spcAft>
                <a:spcPts val="600"/>
              </a:spcAft>
              <a:buNone/>
              <a:defRPr sz="2000">
                <a:solidFill>
                  <a:srgbClr val="9CA0A6"/>
                </a:solidFill>
                <a:latin typeface="Arial" pitchFamily="34" charset="0"/>
                <a:cs typeface="Arial" pitchFamily="34" charset="0"/>
              </a:defRPr>
            </a:lvl2pPr>
            <a:lvl3pPr marL="914400" indent="0">
              <a:lnSpc>
                <a:spcPts val="2400"/>
              </a:lnSpc>
              <a:spcBef>
                <a:spcPts val="600"/>
              </a:spcBef>
              <a:spcAft>
                <a:spcPts val="600"/>
              </a:spcAft>
              <a:buNone/>
              <a:defRPr sz="1800">
                <a:solidFill>
                  <a:srgbClr val="9CA0A6"/>
                </a:solidFill>
                <a:latin typeface="Arial" pitchFamily="34" charset="0"/>
                <a:cs typeface="Arial" pitchFamily="34" charset="0"/>
              </a:defRPr>
            </a:lvl3pPr>
            <a:lvl4pPr marL="1371600" indent="0">
              <a:lnSpc>
                <a:spcPts val="2400"/>
              </a:lnSpc>
              <a:spcBef>
                <a:spcPts val="600"/>
              </a:spcBef>
              <a:spcAft>
                <a:spcPts val="600"/>
              </a:spcAft>
              <a:buNone/>
              <a:defRPr sz="1800">
                <a:solidFill>
                  <a:srgbClr val="9CA0A6"/>
                </a:solidFill>
                <a:latin typeface="Arial" pitchFamily="34" charset="0"/>
                <a:cs typeface="Arial" pitchFamily="34" charset="0"/>
              </a:defRPr>
            </a:lvl4pPr>
            <a:lvl5pPr marL="1828800" indent="0">
              <a:lnSpc>
                <a:spcPts val="2400"/>
              </a:lnSpc>
              <a:spcBef>
                <a:spcPts val="600"/>
              </a:spcBef>
              <a:spcAft>
                <a:spcPts val="600"/>
              </a:spcAft>
              <a:buNone/>
              <a:defRPr sz="1800">
                <a:solidFill>
                  <a:srgbClr val="9CA0A6"/>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86354411"/>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12" name="Rectangle 11"/>
          <p:cNvSpPr/>
          <p:nvPr userDrawn="1"/>
        </p:nvSpPr>
        <p:spPr>
          <a:xfrm>
            <a:off x="0" y="6172199"/>
            <a:ext cx="9144000" cy="685800"/>
          </a:xfrm>
          <a:prstGeom prst="rect">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srgbClr val="FFFFFF"/>
              </a:solidFill>
              <a:latin typeface="Arial"/>
              <a:cs typeface="Arial"/>
            </a:endParaRPr>
          </a:p>
        </p:txBody>
      </p:sp>
      <p:sp>
        <p:nvSpPr>
          <p:cNvPr id="4" name="Content Placeholder 3"/>
          <p:cNvSpPr>
            <a:spLocks noGrp="1"/>
          </p:cNvSpPr>
          <p:nvPr>
            <p:ph sz="quarter" idx="10"/>
          </p:nvPr>
        </p:nvSpPr>
        <p:spPr>
          <a:xfrm>
            <a:off x="684611" y="3105150"/>
            <a:ext cx="5563789" cy="1600203"/>
          </a:xfrm>
          <a:prstGeom prst="rect">
            <a:avLst/>
          </a:prstGeom>
        </p:spPr>
        <p:txBody>
          <a:bodyPr anchor="b"/>
          <a:lstStyle>
            <a:lvl1pPr marL="0" indent="0">
              <a:lnSpc>
                <a:spcPct val="90000"/>
              </a:lnSpc>
              <a:buNone/>
              <a:defRPr sz="4400">
                <a:solidFill>
                  <a:schemeClr val="bg1"/>
                </a:solidFill>
                <a:latin typeface="Arial" pitchFamily="34" charset="0"/>
                <a:cs typeface="Arial" pitchFamily="34" charset="0"/>
              </a:defRPr>
            </a:lvl1pPr>
            <a:lvl2pPr marL="457200" indent="0">
              <a:buNone/>
              <a:defRPr sz="2800">
                <a:latin typeface="HelveticaNeueLT Std Thin" pitchFamily="34" charset="0"/>
              </a:defRPr>
            </a:lvl2pPr>
            <a:lvl3pPr marL="914400" indent="0">
              <a:buNone/>
              <a:defRPr sz="2000">
                <a:latin typeface="HelveticaNeueLT Std Thin" pitchFamily="34" charset="0"/>
              </a:defRPr>
            </a:lvl3pPr>
            <a:lvl4pPr marL="1371600" indent="0">
              <a:buNone/>
              <a:defRPr sz="1800">
                <a:latin typeface="HelveticaNeueLT Std Thin" pitchFamily="34" charset="0"/>
              </a:defRPr>
            </a:lvl4pPr>
            <a:lvl5pPr marL="1828800" indent="0">
              <a:buNone/>
              <a:defRPr sz="1600">
                <a:latin typeface="HelveticaNeueLT Std Thin"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204453420"/>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166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plash">
    <p:spTree>
      <p:nvGrpSpPr>
        <p:cNvPr id="1" name=""/>
        <p:cNvGrpSpPr/>
        <p:nvPr/>
      </p:nvGrpSpPr>
      <p:grpSpPr>
        <a:xfrm>
          <a:off x="0" y="0"/>
          <a:ext cx="0" cy="0"/>
          <a:chOff x="0" y="0"/>
          <a:chExt cx="0" cy="0"/>
        </a:xfrm>
      </p:grpSpPr>
      <p:pic>
        <p:nvPicPr>
          <p:cNvPr id="5" name="Picture 4" descr="stan.JPG"/>
          <p:cNvPicPr>
            <a:picLocks noChangeAspect="1"/>
          </p:cNvPicPr>
          <p:nvPr userDrawn="1"/>
        </p:nvPicPr>
        <p:blipFill>
          <a:blip r:embed="rId2" cstate="print"/>
          <a:stretch>
            <a:fillRect/>
          </a:stretch>
        </p:blipFill>
        <p:spPr>
          <a:xfrm>
            <a:off x="2709208" y="2809875"/>
            <a:ext cx="3589060" cy="963874"/>
          </a:xfrm>
          <a:prstGeom prst="rect">
            <a:avLst/>
          </a:prstGeom>
        </p:spPr>
      </p:pic>
    </p:spTree>
    <p:extLst>
      <p:ext uri="{BB962C8B-B14F-4D97-AF65-F5344CB8AC3E}">
        <p14:creationId xmlns:p14="http://schemas.microsoft.com/office/powerpoint/2010/main" val="18120076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7"/>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1"/>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srgbClr val="000000"/>
                </a:solidFill>
                <a:cs typeface="Arial"/>
              </a:rPr>
              <a:pPr/>
              <a:t>11/22/14</a:t>
            </a:fld>
            <a:endParaRPr lang="zh-CN" altLang="en-US">
              <a:solidFill>
                <a:srgbClr val="000000"/>
              </a:solidFill>
              <a:cs typeface="Aria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srgbClr val="000000"/>
              </a:solidFill>
              <a:cs typeface="Aria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srgbClr val="000000"/>
                </a:solidFill>
                <a:cs typeface="Arial"/>
              </a:rPr>
              <a:pPr/>
              <a:t>‹#›</a:t>
            </a:fld>
            <a:endParaRPr lang="zh-CN" altLang="en-US">
              <a:solidFill>
                <a:srgbClr val="000000"/>
              </a:solidFill>
              <a:cs typeface="Arial"/>
            </a:endParaRPr>
          </a:p>
        </p:txBody>
      </p:sp>
    </p:spTree>
    <p:extLst>
      <p:ext uri="{BB962C8B-B14F-4D97-AF65-F5344CB8AC3E}">
        <p14:creationId xmlns:p14="http://schemas.microsoft.com/office/powerpoint/2010/main" val="853190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空白">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7414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7"/>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srgbClr val="000000"/>
                </a:solidFill>
                <a:cs typeface="Arial"/>
              </a:rPr>
              <a:pPr/>
              <a:t>11/22/14</a:t>
            </a:fld>
            <a:endParaRPr lang="zh-CN" altLang="en-US">
              <a:solidFill>
                <a:srgbClr val="000000"/>
              </a:solidFill>
              <a:cs typeface="Aria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srgbClr val="000000"/>
              </a:solidFill>
              <a:cs typeface="Aria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srgbClr val="000000"/>
                </a:solidFill>
                <a:cs typeface="Arial"/>
              </a:rPr>
              <a:pPr/>
              <a:t>‹#›</a:t>
            </a:fld>
            <a:endParaRPr lang="zh-CN" altLang="en-US">
              <a:solidFill>
                <a:srgbClr val="000000"/>
              </a:solidFill>
              <a:cs typeface="Arial"/>
            </a:endParaRPr>
          </a:p>
        </p:txBody>
      </p:sp>
    </p:spTree>
    <p:extLst>
      <p:ext uri="{BB962C8B-B14F-4D97-AF65-F5344CB8AC3E}">
        <p14:creationId xmlns:p14="http://schemas.microsoft.com/office/powerpoint/2010/main" val="367451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_Bulle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84611" y="1447800"/>
            <a:ext cx="4115989" cy="4945780"/>
          </a:xfrm>
          <a:prstGeom prst="rect">
            <a:avLst/>
          </a:prstGeom>
        </p:spPr>
        <p:txBody>
          <a:bodyPr anchor="t"/>
          <a:lstStyle>
            <a:lvl1pPr marL="0" indent="0">
              <a:lnSpc>
                <a:spcPts val="2880"/>
              </a:lnSpc>
              <a:spcBef>
                <a:spcPts val="600"/>
              </a:spcBef>
              <a:spcAft>
                <a:spcPts val="600"/>
              </a:spcAft>
              <a:buNone/>
              <a:defRPr sz="2400" b="0" i="0">
                <a:solidFill>
                  <a:schemeClr val="bg1"/>
                </a:solidFill>
                <a:latin typeface="Arial" pitchFamily="34" charset="0"/>
                <a:cs typeface="Arial" pitchFamily="34" charset="0"/>
              </a:defRPr>
            </a:lvl1pPr>
            <a:lvl2pPr marL="457200" indent="0">
              <a:lnSpc>
                <a:spcPts val="2400"/>
              </a:lnSpc>
              <a:spcBef>
                <a:spcPts val="600"/>
              </a:spcBef>
              <a:spcAft>
                <a:spcPts val="600"/>
              </a:spcAft>
              <a:buNone/>
              <a:defRPr sz="2000">
                <a:solidFill>
                  <a:srgbClr val="9CA0A6"/>
                </a:solidFill>
                <a:latin typeface="Arial" pitchFamily="34" charset="0"/>
                <a:cs typeface="Arial" pitchFamily="34" charset="0"/>
              </a:defRPr>
            </a:lvl2pPr>
            <a:lvl3pPr marL="914400" indent="0">
              <a:lnSpc>
                <a:spcPts val="2400"/>
              </a:lnSpc>
              <a:spcBef>
                <a:spcPts val="600"/>
              </a:spcBef>
              <a:spcAft>
                <a:spcPts val="600"/>
              </a:spcAft>
              <a:buNone/>
              <a:defRPr sz="1800">
                <a:solidFill>
                  <a:srgbClr val="9CA0A6"/>
                </a:solidFill>
                <a:latin typeface="Arial" pitchFamily="34" charset="0"/>
                <a:cs typeface="Arial" pitchFamily="34" charset="0"/>
              </a:defRPr>
            </a:lvl3pPr>
            <a:lvl4pPr marL="1371600" indent="0">
              <a:lnSpc>
                <a:spcPts val="2400"/>
              </a:lnSpc>
              <a:spcBef>
                <a:spcPts val="600"/>
              </a:spcBef>
              <a:spcAft>
                <a:spcPts val="600"/>
              </a:spcAft>
              <a:buNone/>
              <a:defRPr sz="1800">
                <a:solidFill>
                  <a:srgbClr val="9CA0A6"/>
                </a:solidFill>
                <a:latin typeface="Arial" pitchFamily="34" charset="0"/>
                <a:cs typeface="Arial" pitchFamily="34" charset="0"/>
              </a:defRPr>
            </a:lvl4pPr>
            <a:lvl5pPr marL="1828800" indent="0">
              <a:lnSpc>
                <a:spcPts val="2400"/>
              </a:lnSpc>
              <a:spcBef>
                <a:spcPts val="600"/>
              </a:spcBef>
              <a:spcAft>
                <a:spcPts val="600"/>
              </a:spcAft>
              <a:buNone/>
              <a:defRPr sz="1800">
                <a:solidFill>
                  <a:srgbClr val="9CA0A6"/>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81505753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12" name="Rectangle 11"/>
          <p:cNvSpPr/>
          <p:nvPr userDrawn="1"/>
        </p:nvSpPr>
        <p:spPr>
          <a:xfrm>
            <a:off x="0" y="6172199"/>
            <a:ext cx="9144000" cy="685800"/>
          </a:xfrm>
          <a:prstGeom prst="rect">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srgbClr val="FFFFFF"/>
              </a:solidFill>
            </a:endParaRPr>
          </a:p>
        </p:txBody>
      </p:sp>
      <p:sp>
        <p:nvSpPr>
          <p:cNvPr id="4" name="Content Placeholder 3"/>
          <p:cNvSpPr>
            <a:spLocks noGrp="1"/>
          </p:cNvSpPr>
          <p:nvPr>
            <p:ph sz="quarter" idx="10"/>
          </p:nvPr>
        </p:nvSpPr>
        <p:spPr>
          <a:xfrm>
            <a:off x="684611" y="3105150"/>
            <a:ext cx="5563789" cy="1600203"/>
          </a:xfrm>
          <a:prstGeom prst="rect">
            <a:avLst/>
          </a:prstGeom>
        </p:spPr>
        <p:txBody>
          <a:bodyPr anchor="b"/>
          <a:lstStyle>
            <a:lvl1pPr marL="0" indent="0">
              <a:lnSpc>
                <a:spcPct val="90000"/>
              </a:lnSpc>
              <a:buNone/>
              <a:defRPr sz="4400">
                <a:solidFill>
                  <a:schemeClr val="bg1"/>
                </a:solidFill>
                <a:latin typeface="Arial" pitchFamily="34" charset="0"/>
                <a:cs typeface="Arial" pitchFamily="34" charset="0"/>
              </a:defRPr>
            </a:lvl1pPr>
            <a:lvl2pPr marL="457200" indent="0">
              <a:buNone/>
              <a:defRPr sz="2800">
                <a:latin typeface="HelveticaNeueLT Std Thin" pitchFamily="34" charset="0"/>
              </a:defRPr>
            </a:lvl2pPr>
            <a:lvl3pPr marL="914400" indent="0">
              <a:buNone/>
              <a:defRPr sz="2000">
                <a:latin typeface="HelveticaNeueLT Std Thin" pitchFamily="34" charset="0"/>
              </a:defRPr>
            </a:lvl3pPr>
            <a:lvl4pPr marL="1371600" indent="0">
              <a:buNone/>
              <a:defRPr sz="1800">
                <a:latin typeface="HelveticaNeueLT Std Thin" pitchFamily="34" charset="0"/>
              </a:defRPr>
            </a:lvl4pPr>
            <a:lvl5pPr marL="1828800" indent="0">
              <a:buNone/>
              <a:defRPr sz="1600">
                <a:latin typeface="HelveticaNeueLT Std Thin"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545310902"/>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plash">
    <p:spTree>
      <p:nvGrpSpPr>
        <p:cNvPr id="1" name=""/>
        <p:cNvGrpSpPr/>
        <p:nvPr/>
      </p:nvGrpSpPr>
      <p:grpSpPr>
        <a:xfrm>
          <a:off x="0" y="0"/>
          <a:ext cx="0" cy="0"/>
          <a:chOff x="0" y="0"/>
          <a:chExt cx="0" cy="0"/>
        </a:xfrm>
      </p:grpSpPr>
      <p:pic>
        <p:nvPicPr>
          <p:cNvPr id="5" name="Picture 4" descr="stan.JPG"/>
          <p:cNvPicPr>
            <a:picLocks noChangeAspect="1"/>
          </p:cNvPicPr>
          <p:nvPr userDrawn="1"/>
        </p:nvPicPr>
        <p:blipFill>
          <a:blip r:embed="rId2" cstate="print"/>
          <a:stretch>
            <a:fillRect/>
          </a:stretch>
        </p:blipFill>
        <p:spPr>
          <a:xfrm>
            <a:off x="2709208" y="2809875"/>
            <a:ext cx="3589060" cy="96387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7"/>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1"/>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pPr/>
              <a:t>11/22/14</a:t>
            </a:fld>
            <a:endParaRPr lang="zh-CN" altLang="en-US"/>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246816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78948" name="Rectangle 4"/>
          <p:cNvSpPr>
            <a:spLocks noGrp="1" noChangeArrowheads="1"/>
          </p:cNvSpPr>
          <p:nvPr>
            <p:ph type="subTitle" sz="quarter" idx="1" hasCustomPrompt="1"/>
          </p:nvPr>
        </p:nvSpPr>
        <p:spPr>
          <a:xfrm>
            <a:off x="684611" y="4230256"/>
            <a:ext cx="5611092" cy="1038410"/>
          </a:xfrm>
          <a:prstGeom prst="rect">
            <a:avLst/>
          </a:prstGeom>
        </p:spPr>
        <p:txBody>
          <a:bodyPr anchor="t"/>
          <a:lstStyle>
            <a:lvl1pPr marL="0" indent="0">
              <a:buFontTx/>
              <a:buNone/>
              <a:defRPr sz="1800" b="0" i="0" cap="none">
                <a:solidFill>
                  <a:srgbClr val="9CA0A6"/>
                </a:solidFill>
                <a:latin typeface="Arial" pitchFamily="34" charset="0"/>
                <a:cs typeface="Arial" pitchFamily="34" charset="0"/>
              </a:defRPr>
            </a:lvl1pPr>
          </a:lstStyle>
          <a:p>
            <a:r>
              <a:rPr lang="en-US" dirty="0" smtClean="0"/>
              <a:t>Click To Edit Master Subtitle Style</a:t>
            </a:r>
            <a:endParaRPr lang="en-US" dirty="0"/>
          </a:p>
        </p:txBody>
      </p:sp>
      <p:sp>
        <p:nvSpPr>
          <p:cNvPr id="56" name="Rectangle 3"/>
          <p:cNvSpPr>
            <a:spLocks noGrp="1" noChangeArrowheads="1"/>
          </p:cNvSpPr>
          <p:nvPr>
            <p:ph type="ctrTitle"/>
          </p:nvPr>
        </p:nvSpPr>
        <p:spPr>
          <a:xfrm>
            <a:off x="684611" y="3017980"/>
            <a:ext cx="7697389" cy="1066800"/>
          </a:xfrm>
          <a:prstGeom prst="rect">
            <a:avLst/>
          </a:prstGeom>
        </p:spPr>
        <p:txBody>
          <a:bodyPr anchor="b"/>
          <a:lstStyle>
            <a:lvl1pPr>
              <a:lnSpc>
                <a:spcPct val="95000"/>
              </a:lnSpc>
              <a:spcBef>
                <a:spcPct val="100000"/>
              </a:spcBef>
              <a:defRPr sz="4000" b="0" i="0">
                <a:solidFill>
                  <a:schemeClr val="bg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567466373"/>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theme" Target="../theme/theme2.xml"/><Relationship Id="rId11" Type="http://schemas.openxmlformats.org/officeDocument/2006/relationships/image" Target="../media/image1.pn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theme" Target="../theme/theme3.xml"/><Relationship Id="rId11" Type="http://schemas.openxmlformats.org/officeDocument/2006/relationships/image" Target="../media/image1.png"/><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11" Type="http://schemas.openxmlformats.org/officeDocument/2006/relationships/theme" Target="../theme/theme4.xml"/><Relationship Id="rId12" Type="http://schemas.openxmlformats.org/officeDocument/2006/relationships/image" Target="../media/image1.pn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7980933" y="6538580"/>
            <a:ext cx="1199667" cy="338554"/>
          </a:xfrm>
          <a:prstGeom prst="rect">
            <a:avLst/>
          </a:prstGeom>
          <a:noFill/>
        </p:spPr>
        <p:txBody>
          <a:bodyPr wrap="none" rtlCol="0">
            <a:spAutoFit/>
          </a:bodyPr>
          <a:lstStyle/>
          <a:p>
            <a:r>
              <a:rPr lang="en-US" sz="1600" b="0" i="0" dirty="0" smtClean="0">
                <a:solidFill>
                  <a:schemeClr val="bg1"/>
                </a:solidFill>
                <a:latin typeface="Arial" pitchFamily="34" charset="0"/>
                <a:cs typeface="Arial" pitchFamily="34" charset="0"/>
              </a:rPr>
              <a:t>Andrew Ng</a:t>
            </a:r>
          </a:p>
        </p:txBody>
      </p:sp>
      <p:pic>
        <p:nvPicPr>
          <p:cNvPr id="4" name="Picture 3" descr="Baidu_Research.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3410" y="6347780"/>
            <a:ext cx="1824238" cy="729695"/>
          </a:xfrm>
          <a:prstGeom prst="rect">
            <a:avLst/>
          </a:prstGeom>
        </p:spPr>
      </p:pic>
    </p:spTree>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172" r:id="rId8"/>
  </p:sldLayoutIdLst>
  <p:timing>
    <p:tnLst>
      <p:par>
        <p:cTn xmlns:p14="http://schemas.microsoft.com/office/powerpoint/2010/main" id="1" dur="indefinite" restart="never" nodeType="tmRoot"/>
      </p:par>
    </p:tnLst>
  </p:timing>
  <p:hf hdr="0" ftr="0" dt="0"/>
  <p:txStyles>
    <p:titleStyle>
      <a:lvl1pPr algn="l" rtl="0" fontAlgn="base">
        <a:lnSpc>
          <a:spcPct val="90000"/>
        </a:lnSpc>
        <a:spcBef>
          <a:spcPct val="0"/>
        </a:spcBef>
        <a:spcAft>
          <a:spcPct val="0"/>
        </a:spcAft>
        <a:defRPr sz="3800" b="0" i="0">
          <a:solidFill>
            <a:schemeClr val="tx1"/>
          </a:solidFill>
          <a:latin typeface="HelveticaNeueLT Std Thin"/>
          <a:ea typeface="+mj-ea"/>
          <a:cs typeface="HelveticaNeueLT Std Thin"/>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p:titleStyle>
    <p:bodyStyle>
      <a:lvl1pPr marL="228600" indent="-228600" algn="l" rtl="0" fontAlgn="base">
        <a:lnSpc>
          <a:spcPct val="100000"/>
        </a:lnSpc>
        <a:spcBef>
          <a:spcPct val="50000"/>
        </a:spcBef>
        <a:spcAft>
          <a:spcPct val="0"/>
        </a:spcAft>
        <a:buClr>
          <a:srgbClr val="15B1F7"/>
        </a:buClr>
        <a:buSzPct val="80000"/>
        <a:buFont typeface="Arial"/>
        <a:buChar char="•"/>
        <a:defRPr sz="2400" b="0" i="0" baseline="0">
          <a:solidFill>
            <a:schemeClr val="tx1"/>
          </a:solidFill>
          <a:latin typeface="+mn-lt"/>
          <a:ea typeface="+mn-ea"/>
          <a:cs typeface="HelveticaNeueLT Std Lt" pitchFamily="34" charset="0"/>
        </a:defRPr>
      </a:lvl1pPr>
      <a:lvl2pPr marL="685800" indent="-228600" algn="l" rtl="0" fontAlgn="base">
        <a:lnSpc>
          <a:spcPct val="100000"/>
        </a:lnSpc>
        <a:spcBef>
          <a:spcPct val="25000"/>
        </a:spcBef>
        <a:spcAft>
          <a:spcPct val="0"/>
        </a:spcAft>
        <a:buClr>
          <a:srgbClr val="15B1F7"/>
        </a:buClr>
        <a:buFont typeface="Lucida Grande"/>
        <a:buChar char="–"/>
        <a:defRPr sz="2000" b="0" i="0">
          <a:solidFill>
            <a:schemeClr val="tx1"/>
          </a:solidFill>
          <a:latin typeface="+mn-lt"/>
          <a:cs typeface="HelveticaNeueLT Std Lt" pitchFamily="34" charset="0"/>
        </a:defRPr>
      </a:lvl2pPr>
      <a:lvl3pPr marL="1084263" indent="-169863" algn="l" rtl="0" fontAlgn="base">
        <a:lnSpc>
          <a:spcPct val="100000"/>
        </a:lnSpc>
        <a:spcBef>
          <a:spcPct val="25000"/>
        </a:spcBef>
        <a:spcAft>
          <a:spcPct val="0"/>
        </a:spcAft>
        <a:buClr>
          <a:srgbClr val="15B1F7"/>
        </a:buClr>
        <a:buFont typeface="Lucida Grande"/>
        <a:buChar char="–"/>
        <a:defRPr b="0" i="0">
          <a:solidFill>
            <a:schemeClr val="tx1"/>
          </a:solidFill>
          <a:latin typeface="+mn-lt"/>
          <a:cs typeface="HelveticaNeueLT Std Lt" pitchFamily="34" charset="0"/>
        </a:defRPr>
      </a:lvl3pPr>
      <a:lvl4pPr marL="1541463" indent="-169863" algn="l" rtl="0" fontAlgn="base">
        <a:lnSpc>
          <a:spcPct val="100000"/>
        </a:lnSpc>
        <a:spcBef>
          <a:spcPct val="25000"/>
        </a:spcBef>
        <a:spcAft>
          <a:spcPct val="0"/>
        </a:spcAft>
        <a:buClr>
          <a:srgbClr val="15B1F7"/>
        </a:buClr>
        <a:buFont typeface="Lucida Grande"/>
        <a:buChar char="–"/>
        <a:defRPr sz="1600" b="0" i="0">
          <a:solidFill>
            <a:schemeClr val="tx1"/>
          </a:solidFill>
          <a:latin typeface="+mn-lt"/>
          <a:cs typeface="HelveticaNeueLT Std Lt" pitchFamily="34" charset="0"/>
        </a:defRPr>
      </a:lvl4pPr>
      <a:lvl5pPr marL="1998663" indent="-169863" algn="l" rtl="0" fontAlgn="base">
        <a:lnSpc>
          <a:spcPct val="100000"/>
        </a:lnSpc>
        <a:spcBef>
          <a:spcPct val="25000"/>
        </a:spcBef>
        <a:spcAft>
          <a:spcPct val="0"/>
        </a:spcAft>
        <a:buClr>
          <a:srgbClr val="15B1F7"/>
        </a:buClr>
        <a:buFont typeface="Lucida Grande"/>
        <a:buChar char="–"/>
        <a:defRPr sz="1400" b="0" i="0">
          <a:solidFill>
            <a:schemeClr val="tx1"/>
          </a:solidFill>
          <a:latin typeface="+mn-lt"/>
          <a:cs typeface="HelveticaNeueLT Std Lt" pitchFamily="34" charset="0"/>
        </a:defRPr>
      </a:lvl5pPr>
      <a:lvl6pPr marL="24558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6pPr>
      <a:lvl7pPr marL="29130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7pPr>
      <a:lvl8pPr marL="33702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8pPr>
      <a:lvl9pPr marL="38274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7841233" y="6501400"/>
            <a:ext cx="1339367" cy="369332"/>
          </a:xfrm>
          <a:prstGeom prst="rect">
            <a:avLst/>
          </a:prstGeom>
          <a:noFill/>
        </p:spPr>
        <p:txBody>
          <a:bodyPr wrap="none" rtlCol="0">
            <a:spAutoFit/>
          </a:bodyPr>
          <a:lstStyle/>
          <a:p>
            <a:r>
              <a:rPr lang="en-US" dirty="0" smtClean="0">
                <a:solidFill>
                  <a:srgbClr val="FFFFFF"/>
                </a:solidFill>
                <a:latin typeface="Arial" pitchFamily="34" charset="0"/>
                <a:cs typeface="Arial" pitchFamily="34" charset="0"/>
              </a:rPr>
              <a:t>Andrew Ng</a:t>
            </a:r>
          </a:p>
        </p:txBody>
      </p:sp>
      <p:pic>
        <p:nvPicPr>
          <p:cNvPr id="4" name="Picture 3" descr="Baidu_Research.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3410" y="6232566"/>
            <a:ext cx="2112276" cy="844910"/>
          </a:xfrm>
          <a:prstGeom prst="rect">
            <a:avLst/>
          </a:prstGeom>
        </p:spPr>
      </p:pic>
    </p:spTree>
    <p:extLst>
      <p:ext uri="{BB962C8B-B14F-4D97-AF65-F5344CB8AC3E}">
        <p14:creationId xmlns:p14="http://schemas.microsoft.com/office/powerpoint/2010/main" val="3788790608"/>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Lst>
  <p:timing>
    <p:tnLst>
      <p:par>
        <p:cTn xmlns:p14="http://schemas.microsoft.com/office/powerpoint/2010/main" id="1" dur="indefinite" restart="never" nodeType="tmRoot"/>
      </p:par>
    </p:tnLst>
  </p:timing>
  <p:hf hdr="0" ftr="0" dt="0"/>
  <p:txStyles>
    <p:titleStyle>
      <a:lvl1pPr algn="l" rtl="0" fontAlgn="base">
        <a:lnSpc>
          <a:spcPct val="90000"/>
        </a:lnSpc>
        <a:spcBef>
          <a:spcPct val="0"/>
        </a:spcBef>
        <a:spcAft>
          <a:spcPct val="0"/>
        </a:spcAft>
        <a:defRPr sz="3800" b="0" i="0">
          <a:solidFill>
            <a:schemeClr val="tx1"/>
          </a:solidFill>
          <a:latin typeface="HelveticaNeueLT Std Thin"/>
          <a:ea typeface="+mj-ea"/>
          <a:cs typeface="HelveticaNeueLT Std Thin"/>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p:titleStyle>
    <p:bodyStyle>
      <a:lvl1pPr marL="228600" indent="-228600" algn="l" rtl="0" fontAlgn="base">
        <a:lnSpc>
          <a:spcPct val="100000"/>
        </a:lnSpc>
        <a:spcBef>
          <a:spcPct val="50000"/>
        </a:spcBef>
        <a:spcAft>
          <a:spcPct val="0"/>
        </a:spcAft>
        <a:buClr>
          <a:srgbClr val="15B1F7"/>
        </a:buClr>
        <a:buSzPct val="80000"/>
        <a:buFont typeface="Arial"/>
        <a:buChar char="•"/>
        <a:defRPr sz="2400" b="0" i="0" baseline="0">
          <a:solidFill>
            <a:schemeClr val="tx1"/>
          </a:solidFill>
          <a:latin typeface="+mn-lt"/>
          <a:ea typeface="+mn-ea"/>
          <a:cs typeface="HelveticaNeueLT Std Lt" pitchFamily="34" charset="0"/>
        </a:defRPr>
      </a:lvl1pPr>
      <a:lvl2pPr marL="685800" indent="-228600" algn="l" rtl="0" fontAlgn="base">
        <a:lnSpc>
          <a:spcPct val="100000"/>
        </a:lnSpc>
        <a:spcBef>
          <a:spcPct val="25000"/>
        </a:spcBef>
        <a:spcAft>
          <a:spcPct val="0"/>
        </a:spcAft>
        <a:buClr>
          <a:srgbClr val="15B1F7"/>
        </a:buClr>
        <a:buFont typeface="Lucida Grande"/>
        <a:buChar char="–"/>
        <a:defRPr sz="2000" b="0" i="0">
          <a:solidFill>
            <a:schemeClr val="tx1"/>
          </a:solidFill>
          <a:latin typeface="+mn-lt"/>
          <a:cs typeface="HelveticaNeueLT Std Lt" pitchFamily="34" charset="0"/>
        </a:defRPr>
      </a:lvl2pPr>
      <a:lvl3pPr marL="1084263" indent="-169863" algn="l" rtl="0" fontAlgn="base">
        <a:lnSpc>
          <a:spcPct val="100000"/>
        </a:lnSpc>
        <a:spcBef>
          <a:spcPct val="25000"/>
        </a:spcBef>
        <a:spcAft>
          <a:spcPct val="0"/>
        </a:spcAft>
        <a:buClr>
          <a:srgbClr val="15B1F7"/>
        </a:buClr>
        <a:buFont typeface="Lucida Grande"/>
        <a:buChar char="–"/>
        <a:defRPr b="0" i="0">
          <a:solidFill>
            <a:schemeClr val="tx1"/>
          </a:solidFill>
          <a:latin typeface="+mn-lt"/>
          <a:cs typeface="HelveticaNeueLT Std Lt" pitchFamily="34" charset="0"/>
        </a:defRPr>
      </a:lvl3pPr>
      <a:lvl4pPr marL="1541463" indent="-169863" algn="l" rtl="0" fontAlgn="base">
        <a:lnSpc>
          <a:spcPct val="100000"/>
        </a:lnSpc>
        <a:spcBef>
          <a:spcPct val="25000"/>
        </a:spcBef>
        <a:spcAft>
          <a:spcPct val="0"/>
        </a:spcAft>
        <a:buClr>
          <a:srgbClr val="15B1F7"/>
        </a:buClr>
        <a:buFont typeface="Lucida Grande"/>
        <a:buChar char="–"/>
        <a:defRPr sz="1600" b="0" i="0">
          <a:solidFill>
            <a:schemeClr val="tx1"/>
          </a:solidFill>
          <a:latin typeface="+mn-lt"/>
          <a:cs typeface="HelveticaNeueLT Std Lt" pitchFamily="34" charset="0"/>
        </a:defRPr>
      </a:lvl4pPr>
      <a:lvl5pPr marL="1998663" indent="-169863" algn="l" rtl="0" fontAlgn="base">
        <a:lnSpc>
          <a:spcPct val="100000"/>
        </a:lnSpc>
        <a:spcBef>
          <a:spcPct val="25000"/>
        </a:spcBef>
        <a:spcAft>
          <a:spcPct val="0"/>
        </a:spcAft>
        <a:buClr>
          <a:srgbClr val="15B1F7"/>
        </a:buClr>
        <a:buFont typeface="Lucida Grande"/>
        <a:buChar char="–"/>
        <a:defRPr sz="1400" b="0" i="0">
          <a:solidFill>
            <a:schemeClr val="tx1"/>
          </a:solidFill>
          <a:latin typeface="+mn-lt"/>
          <a:cs typeface="HelveticaNeueLT Std Lt" pitchFamily="34" charset="0"/>
        </a:defRPr>
      </a:lvl5pPr>
      <a:lvl6pPr marL="24558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6pPr>
      <a:lvl7pPr marL="29130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7pPr>
      <a:lvl8pPr marL="33702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8pPr>
      <a:lvl9pPr marL="38274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7841233" y="6501400"/>
            <a:ext cx="1339367" cy="369332"/>
          </a:xfrm>
          <a:prstGeom prst="rect">
            <a:avLst/>
          </a:prstGeom>
          <a:noFill/>
        </p:spPr>
        <p:txBody>
          <a:bodyPr wrap="none" rtlCol="0">
            <a:spAutoFit/>
          </a:bodyPr>
          <a:lstStyle/>
          <a:p>
            <a:r>
              <a:rPr lang="en-US" dirty="0" smtClean="0">
                <a:solidFill>
                  <a:srgbClr val="FFFFFF"/>
                </a:solidFill>
                <a:latin typeface="Arial" pitchFamily="34" charset="0"/>
                <a:cs typeface="Arial" pitchFamily="34" charset="0"/>
              </a:rPr>
              <a:t>Andrew Ng</a:t>
            </a:r>
          </a:p>
        </p:txBody>
      </p:sp>
      <p:pic>
        <p:nvPicPr>
          <p:cNvPr id="4" name="Picture 3" descr="Baidu_Research.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3410" y="6232566"/>
            <a:ext cx="2112276" cy="844910"/>
          </a:xfrm>
          <a:prstGeom prst="rect">
            <a:avLst/>
          </a:prstGeom>
        </p:spPr>
      </p:pic>
    </p:spTree>
    <p:extLst>
      <p:ext uri="{BB962C8B-B14F-4D97-AF65-F5344CB8AC3E}">
        <p14:creationId xmlns:p14="http://schemas.microsoft.com/office/powerpoint/2010/main" val="3477850665"/>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9" r:id="rId8"/>
    <p:sldLayoutId id="2147484160" r:id="rId9"/>
  </p:sldLayoutIdLst>
  <p:timing>
    <p:tnLst>
      <p:par>
        <p:cTn xmlns:p14="http://schemas.microsoft.com/office/powerpoint/2010/main" id="1" dur="indefinite" restart="never" nodeType="tmRoot"/>
      </p:par>
    </p:tnLst>
  </p:timing>
  <p:hf hdr="0" ftr="0" dt="0"/>
  <p:txStyles>
    <p:titleStyle>
      <a:lvl1pPr algn="l" rtl="0" fontAlgn="base">
        <a:lnSpc>
          <a:spcPct val="90000"/>
        </a:lnSpc>
        <a:spcBef>
          <a:spcPct val="0"/>
        </a:spcBef>
        <a:spcAft>
          <a:spcPct val="0"/>
        </a:spcAft>
        <a:defRPr sz="3800" b="0" i="0">
          <a:solidFill>
            <a:schemeClr val="tx1"/>
          </a:solidFill>
          <a:latin typeface="HelveticaNeueLT Std Thin"/>
          <a:ea typeface="+mj-ea"/>
          <a:cs typeface="HelveticaNeueLT Std Thin"/>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p:titleStyle>
    <p:bodyStyle>
      <a:lvl1pPr marL="228600" indent="-228600" algn="l" rtl="0" fontAlgn="base">
        <a:lnSpc>
          <a:spcPct val="100000"/>
        </a:lnSpc>
        <a:spcBef>
          <a:spcPct val="50000"/>
        </a:spcBef>
        <a:spcAft>
          <a:spcPct val="0"/>
        </a:spcAft>
        <a:buClr>
          <a:srgbClr val="15B1F7"/>
        </a:buClr>
        <a:buSzPct val="80000"/>
        <a:buFont typeface="Arial"/>
        <a:buChar char="•"/>
        <a:defRPr sz="2400" b="0" i="0" baseline="0">
          <a:solidFill>
            <a:schemeClr val="tx1"/>
          </a:solidFill>
          <a:latin typeface="+mn-lt"/>
          <a:ea typeface="+mn-ea"/>
          <a:cs typeface="HelveticaNeueLT Std Lt" pitchFamily="34" charset="0"/>
        </a:defRPr>
      </a:lvl1pPr>
      <a:lvl2pPr marL="685800" indent="-228600" algn="l" rtl="0" fontAlgn="base">
        <a:lnSpc>
          <a:spcPct val="100000"/>
        </a:lnSpc>
        <a:spcBef>
          <a:spcPct val="25000"/>
        </a:spcBef>
        <a:spcAft>
          <a:spcPct val="0"/>
        </a:spcAft>
        <a:buClr>
          <a:srgbClr val="15B1F7"/>
        </a:buClr>
        <a:buFont typeface="Lucida Grande"/>
        <a:buChar char="–"/>
        <a:defRPr sz="2000" b="0" i="0">
          <a:solidFill>
            <a:schemeClr val="tx1"/>
          </a:solidFill>
          <a:latin typeface="+mn-lt"/>
          <a:cs typeface="HelveticaNeueLT Std Lt" pitchFamily="34" charset="0"/>
        </a:defRPr>
      </a:lvl2pPr>
      <a:lvl3pPr marL="1084263" indent="-169863" algn="l" rtl="0" fontAlgn="base">
        <a:lnSpc>
          <a:spcPct val="100000"/>
        </a:lnSpc>
        <a:spcBef>
          <a:spcPct val="25000"/>
        </a:spcBef>
        <a:spcAft>
          <a:spcPct val="0"/>
        </a:spcAft>
        <a:buClr>
          <a:srgbClr val="15B1F7"/>
        </a:buClr>
        <a:buFont typeface="Lucida Grande"/>
        <a:buChar char="–"/>
        <a:defRPr b="0" i="0">
          <a:solidFill>
            <a:schemeClr val="tx1"/>
          </a:solidFill>
          <a:latin typeface="+mn-lt"/>
          <a:cs typeface="HelveticaNeueLT Std Lt" pitchFamily="34" charset="0"/>
        </a:defRPr>
      </a:lvl3pPr>
      <a:lvl4pPr marL="1541463" indent="-169863" algn="l" rtl="0" fontAlgn="base">
        <a:lnSpc>
          <a:spcPct val="100000"/>
        </a:lnSpc>
        <a:spcBef>
          <a:spcPct val="25000"/>
        </a:spcBef>
        <a:spcAft>
          <a:spcPct val="0"/>
        </a:spcAft>
        <a:buClr>
          <a:srgbClr val="15B1F7"/>
        </a:buClr>
        <a:buFont typeface="Lucida Grande"/>
        <a:buChar char="–"/>
        <a:defRPr sz="1600" b="0" i="0">
          <a:solidFill>
            <a:schemeClr val="tx1"/>
          </a:solidFill>
          <a:latin typeface="+mn-lt"/>
          <a:cs typeface="HelveticaNeueLT Std Lt" pitchFamily="34" charset="0"/>
        </a:defRPr>
      </a:lvl4pPr>
      <a:lvl5pPr marL="1998663" indent="-169863" algn="l" rtl="0" fontAlgn="base">
        <a:lnSpc>
          <a:spcPct val="100000"/>
        </a:lnSpc>
        <a:spcBef>
          <a:spcPct val="25000"/>
        </a:spcBef>
        <a:spcAft>
          <a:spcPct val="0"/>
        </a:spcAft>
        <a:buClr>
          <a:srgbClr val="15B1F7"/>
        </a:buClr>
        <a:buFont typeface="Lucida Grande"/>
        <a:buChar char="–"/>
        <a:defRPr sz="1400" b="0" i="0">
          <a:solidFill>
            <a:schemeClr val="tx1"/>
          </a:solidFill>
          <a:latin typeface="+mn-lt"/>
          <a:cs typeface="HelveticaNeueLT Std Lt" pitchFamily="34" charset="0"/>
        </a:defRPr>
      </a:lvl5pPr>
      <a:lvl6pPr marL="24558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6pPr>
      <a:lvl7pPr marL="29130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7pPr>
      <a:lvl8pPr marL="33702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8pPr>
      <a:lvl9pPr marL="38274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7841233" y="6501400"/>
            <a:ext cx="1339367" cy="369332"/>
          </a:xfrm>
          <a:prstGeom prst="rect">
            <a:avLst/>
          </a:prstGeom>
          <a:noFill/>
        </p:spPr>
        <p:txBody>
          <a:bodyPr wrap="none" rtlCol="0">
            <a:spAutoFit/>
          </a:bodyPr>
          <a:lstStyle/>
          <a:p>
            <a:r>
              <a:rPr lang="en-US" dirty="0" smtClean="0">
                <a:solidFill>
                  <a:srgbClr val="FFFFFF"/>
                </a:solidFill>
                <a:latin typeface="Arial" pitchFamily="34" charset="0"/>
                <a:cs typeface="Arial" pitchFamily="34" charset="0"/>
              </a:rPr>
              <a:t>Andrew Ng</a:t>
            </a:r>
          </a:p>
        </p:txBody>
      </p:sp>
      <p:pic>
        <p:nvPicPr>
          <p:cNvPr id="4" name="Picture 3" descr="Baidu_Research.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3410" y="6232566"/>
            <a:ext cx="2112276" cy="844910"/>
          </a:xfrm>
          <a:prstGeom prst="rect">
            <a:avLst/>
          </a:prstGeom>
        </p:spPr>
      </p:pic>
    </p:spTree>
    <p:extLst>
      <p:ext uri="{BB962C8B-B14F-4D97-AF65-F5344CB8AC3E}">
        <p14:creationId xmlns:p14="http://schemas.microsoft.com/office/powerpoint/2010/main" val="1548709559"/>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Lst>
  <p:timing>
    <p:tnLst>
      <p:par>
        <p:cTn xmlns:p14="http://schemas.microsoft.com/office/powerpoint/2010/main" id="1" dur="indefinite" restart="never" nodeType="tmRoot"/>
      </p:par>
    </p:tnLst>
  </p:timing>
  <p:hf hdr="0" ftr="0" dt="0"/>
  <p:txStyles>
    <p:titleStyle>
      <a:lvl1pPr algn="l" rtl="0" fontAlgn="base">
        <a:lnSpc>
          <a:spcPct val="90000"/>
        </a:lnSpc>
        <a:spcBef>
          <a:spcPct val="0"/>
        </a:spcBef>
        <a:spcAft>
          <a:spcPct val="0"/>
        </a:spcAft>
        <a:defRPr sz="3800" b="0" i="0">
          <a:solidFill>
            <a:schemeClr val="tx1"/>
          </a:solidFill>
          <a:latin typeface="HelveticaNeueLT Std Thin"/>
          <a:ea typeface="+mj-ea"/>
          <a:cs typeface="HelveticaNeueLT Std Thin"/>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p:titleStyle>
    <p:bodyStyle>
      <a:lvl1pPr marL="228600" indent="-228600" algn="l" rtl="0" fontAlgn="base">
        <a:lnSpc>
          <a:spcPct val="100000"/>
        </a:lnSpc>
        <a:spcBef>
          <a:spcPct val="50000"/>
        </a:spcBef>
        <a:spcAft>
          <a:spcPct val="0"/>
        </a:spcAft>
        <a:buClr>
          <a:srgbClr val="15B1F7"/>
        </a:buClr>
        <a:buSzPct val="80000"/>
        <a:buFont typeface="Arial"/>
        <a:buChar char="•"/>
        <a:defRPr sz="2400" b="0" i="0" baseline="0">
          <a:solidFill>
            <a:schemeClr val="tx1"/>
          </a:solidFill>
          <a:latin typeface="+mn-lt"/>
          <a:ea typeface="+mn-ea"/>
          <a:cs typeface="HelveticaNeueLT Std Lt" pitchFamily="34" charset="0"/>
        </a:defRPr>
      </a:lvl1pPr>
      <a:lvl2pPr marL="685800" indent="-228600" algn="l" rtl="0" fontAlgn="base">
        <a:lnSpc>
          <a:spcPct val="100000"/>
        </a:lnSpc>
        <a:spcBef>
          <a:spcPct val="25000"/>
        </a:spcBef>
        <a:spcAft>
          <a:spcPct val="0"/>
        </a:spcAft>
        <a:buClr>
          <a:srgbClr val="15B1F7"/>
        </a:buClr>
        <a:buFont typeface="Lucida Grande"/>
        <a:buChar char="–"/>
        <a:defRPr sz="2000" b="0" i="0">
          <a:solidFill>
            <a:schemeClr val="tx1"/>
          </a:solidFill>
          <a:latin typeface="+mn-lt"/>
          <a:cs typeface="HelveticaNeueLT Std Lt" pitchFamily="34" charset="0"/>
        </a:defRPr>
      </a:lvl2pPr>
      <a:lvl3pPr marL="1084263" indent="-169863" algn="l" rtl="0" fontAlgn="base">
        <a:lnSpc>
          <a:spcPct val="100000"/>
        </a:lnSpc>
        <a:spcBef>
          <a:spcPct val="25000"/>
        </a:spcBef>
        <a:spcAft>
          <a:spcPct val="0"/>
        </a:spcAft>
        <a:buClr>
          <a:srgbClr val="15B1F7"/>
        </a:buClr>
        <a:buFont typeface="Lucida Grande"/>
        <a:buChar char="–"/>
        <a:defRPr b="0" i="0">
          <a:solidFill>
            <a:schemeClr val="tx1"/>
          </a:solidFill>
          <a:latin typeface="+mn-lt"/>
          <a:cs typeface="HelveticaNeueLT Std Lt" pitchFamily="34" charset="0"/>
        </a:defRPr>
      </a:lvl3pPr>
      <a:lvl4pPr marL="1541463" indent="-169863" algn="l" rtl="0" fontAlgn="base">
        <a:lnSpc>
          <a:spcPct val="100000"/>
        </a:lnSpc>
        <a:spcBef>
          <a:spcPct val="25000"/>
        </a:spcBef>
        <a:spcAft>
          <a:spcPct val="0"/>
        </a:spcAft>
        <a:buClr>
          <a:srgbClr val="15B1F7"/>
        </a:buClr>
        <a:buFont typeface="Lucida Grande"/>
        <a:buChar char="–"/>
        <a:defRPr sz="1600" b="0" i="0">
          <a:solidFill>
            <a:schemeClr val="tx1"/>
          </a:solidFill>
          <a:latin typeface="+mn-lt"/>
          <a:cs typeface="HelveticaNeueLT Std Lt" pitchFamily="34" charset="0"/>
        </a:defRPr>
      </a:lvl4pPr>
      <a:lvl5pPr marL="1998663" indent="-169863" algn="l" rtl="0" fontAlgn="base">
        <a:lnSpc>
          <a:spcPct val="100000"/>
        </a:lnSpc>
        <a:spcBef>
          <a:spcPct val="25000"/>
        </a:spcBef>
        <a:spcAft>
          <a:spcPct val="0"/>
        </a:spcAft>
        <a:buClr>
          <a:srgbClr val="15B1F7"/>
        </a:buClr>
        <a:buFont typeface="Lucida Grande"/>
        <a:buChar char="–"/>
        <a:defRPr sz="1400" b="0" i="0">
          <a:solidFill>
            <a:schemeClr val="tx1"/>
          </a:solidFill>
          <a:latin typeface="+mn-lt"/>
          <a:cs typeface="HelveticaNeueLT Std Lt" pitchFamily="34" charset="0"/>
        </a:defRPr>
      </a:lvl5pPr>
      <a:lvl6pPr marL="24558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6pPr>
      <a:lvl7pPr marL="29130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7pPr>
      <a:lvl8pPr marL="33702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8pPr>
      <a:lvl9pPr marL="38274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gif"/><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png"/><Relationship Id="rId7"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34.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4.png"/><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jpeg"/><Relationship Id="rId8" Type="http://schemas.openxmlformats.org/officeDocument/2006/relationships/image" Target="../media/image52.png"/><Relationship Id="rId1" Type="http://schemas.openxmlformats.org/officeDocument/2006/relationships/slideLayout" Target="../slideLayouts/slideLayout16.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16.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6.png"/><Relationship Id="rId3"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6.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notesSlide" Target="../notesSlides/notesSlide34.xml"/><Relationship Id="rId5" Type="http://schemas.openxmlformats.org/officeDocument/2006/relationships/image" Target="../media/image60.jpeg"/><Relationship Id="rId1" Type="http://schemas.microsoft.com/office/2007/relationships/media" Target="file://localhost/Users/andrewng/Dropbox/Baidu%20Talks/Baidu%20World/Baidu%20World-US%20recap/For%20Andrew/0902_BaiduEye.mov" TargetMode="External"/><Relationship Id="rId2" Type="http://schemas.openxmlformats.org/officeDocument/2006/relationships/video" Target="file://localhost/Users/andrewng/Dropbox/Baidu%20Talks/Baidu%20World/Baidu%20World-US%20recap/For%20Andrew/0902_BaiduEye.m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16.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1.png"/><Relationship Id="rId3"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image" Target="../media/image64.png"/><Relationship Id="rId1" Type="http://schemas.microsoft.com/office/2007/relationships/media" Target="../media/media1.mp4"/><Relationship Id="rId2" Type="http://schemas.openxmlformats.org/officeDocument/2006/relationships/video" Target="../media/media1.mp4"/></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sz="quarter" idx="1"/>
          </p:nvPr>
        </p:nvSpPr>
        <p:spPr>
          <a:xfrm>
            <a:off x="654690" y="3121760"/>
            <a:ext cx="7734995" cy="1038410"/>
          </a:xfrm>
        </p:spPr>
        <p:txBody>
          <a:bodyPr/>
          <a:lstStyle/>
          <a:p>
            <a:r>
              <a:rPr lang="en-US" sz="2800" dirty="0" smtClean="0">
                <a:solidFill>
                  <a:schemeClr val="bg2">
                    <a:lumMod val="95000"/>
                  </a:schemeClr>
                </a:solidFill>
              </a:rPr>
              <a:t>Andrew Ng (</a:t>
            </a:r>
            <a:r>
              <a:rPr lang="zh-CN" altLang="en-US" sz="2800" dirty="0" smtClean="0">
                <a:solidFill>
                  <a:schemeClr val="bg2">
                    <a:lumMod val="95000"/>
                  </a:schemeClr>
                </a:solidFill>
              </a:rPr>
              <a:t>吴恩达</a:t>
            </a:r>
            <a:r>
              <a:rPr lang="en-US" altLang="zh-CN" sz="2800" dirty="0" smtClean="0">
                <a:solidFill>
                  <a:schemeClr val="bg2">
                    <a:lumMod val="95000"/>
                  </a:schemeClr>
                </a:solidFill>
              </a:rPr>
              <a:t>)</a:t>
            </a:r>
            <a:endParaRPr lang="en-US" sz="2800" dirty="0" smtClean="0">
              <a:solidFill>
                <a:schemeClr val="bg2">
                  <a:lumMod val="95000"/>
                </a:schemeClr>
              </a:solidFill>
            </a:endParaRPr>
          </a:p>
        </p:txBody>
      </p:sp>
      <p:sp>
        <p:nvSpPr>
          <p:cNvPr id="4" name="Title 3"/>
          <p:cNvSpPr>
            <a:spLocks noGrp="1"/>
          </p:cNvSpPr>
          <p:nvPr>
            <p:ph type="ctrTitle"/>
          </p:nvPr>
        </p:nvSpPr>
        <p:spPr>
          <a:xfrm>
            <a:off x="613359" y="241385"/>
            <a:ext cx="8530641" cy="1938802"/>
          </a:xfrm>
        </p:spPr>
        <p:txBody>
          <a:bodyPr/>
          <a:lstStyle/>
          <a:p>
            <a:r>
              <a:rPr lang="en-US" sz="3600" dirty="0" smtClean="0">
                <a:solidFill>
                  <a:schemeClr val="bg2"/>
                </a:solidFill>
              </a:rPr>
              <a:t>AI and the Internet</a:t>
            </a:r>
            <a:endParaRPr lang="en-US" sz="3600" dirty="0">
              <a:solidFill>
                <a:schemeClr val="bg2"/>
              </a:solidFill>
            </a:endParaRPr>
          </a:p>
        </p:txBody>
      </p:sp>
      <p:sp>
        <p:nvSpPr>
          <p:cNvPr id="6" name="Rectangle 5"/>
          <p:cNvSpPr/>
          <p:nvPr/>
        </p:nvSpPr>
        <p:spPr bwMode="auto">
          <a:xfrm>
            <a:off x="693095" y="318195"/>
            <a:ext cx="3752603" cy="1128156"/>
          </a:xfrm>
          <a:prstGeom prst="rect">
            <a:avLst/>
          </a:prstGeom>
          <a:solidFill>
            <a:schemeClr val="tx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defTabSz="814388" eaLnBrk="0" hangingPunct="0">
              <a:lnSpc>
                <a:spcPct val="90000"/>
              </a:lnSpc>
              <a:spcBef>
                <a:spcPct val="0"/>
              </a:spcBef>
            </a:pPr>
            <a:endParaRPr lang="en-US" sz="2400" dirty="0" smtClean="0">
              <a:solidFill>
                <a:srgbClr val="595959"/>
              </a:solidFill>
              <a:latin typeface="Arial" charset="0"/>
              <a:cs typeface="Arial"/>
            </a:endParaRPr>
          </a:p>
        </p:txBody>
      </p:sp>
      <p:sp>
        <p:nvSpPr>
          <p:cNvPr id="2" name="Rectangle 1"/>
          <p:cNvSpPr/>
          <p:nvPr/>
        </p:nvSpPr>
        <p:spPr bwMode="auto">
          <a:xfrm>
            <a:off x="0" y="6155755"/>
            <a:ext cx="9144000" cy="702245"/>
          </a:xfrm>
          <a:prstGeom prst="rect">
            <a:avLst/>
          </a:prstGeom>
          <a:solidFill>
            <a:schemeClr val="accent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Subtitle 4"/>
          <p:cNvSpPr txBox="1">
            <a:spLocks/>
          </p:cNvSpPr>
          <p:nvPr/>
        </p:nvSpPr>
        <p:spPr>
          <a:xfrm>
            <a:off x="693095" y="5076825"/>
            <a:ext cx="7734995" cy="1038410"/>
          </a:xfrm>
          <a:prstGeom prst="rect">
            <a:avLst/>
          </a:prstGeom>
        </p:spPr>
        <p:txBody>
          <a:bodyPr anchor="t"/>
          <a:lstStyle>
            <a:lvl1pPr marL="0" indent="0" algn="l" rtl="0" fontAlgn="base">
              <a:lnSpc>
                <a:spcPct val="100000"/>
              </a:lnSpc>
              <a:spcBef>
                <a:spcPct val="50000"/>
              </a:spcBef>
              <a:spcAft>
                <a:spcPct val="0"/>
              </a:spcAft>
              <a:buClr>
                <a:srgbClr val="15B1F7"/>
              </a:buClr>
              <a:buSzPct val="80000"/>
              <a:buFontTx/>
              <a:buNone/>
              <a:defRPr sz="1800" b="0" i="0" cap="none" baseline="0">
                <a:solidFill>
                  <a:srgbClr val="9CA0A6"/>
                </a:solidFill>
                <a:latin typeface="Arial" pitchFamily="34" charset="0"/>
                <a:ea typeface="+mn-ea"/>
                <a:cs typeface="Arial" pitchFamily="34" charset="0"/>
              </a:defRPr>
            </a:lvl1pPr>
            <a:lvl2pPr marL="685800" indent="-228600" algn="l" rtl="0" fontAlgn="base">
              <a:lnSpc>
                <a:spcPct val="100000"/>
              </a:lnSpc>
              <a:spcBef>
                <a:spcPct val="25000"/>
              </a:spcBef>
              <a:spcAft>
                <a:spcPct val="0"/>
              </a:spcAft>
              <a:buClr>
                <a:srgbClr val="15B1F7"/>
              </a:buClr>
              <a:buFont typeface="Lucida Grande"/>
              <a:buChar char="–"/>
              <a:defRPr sz="2000" b="0" i="0">
                <a:solidFill>
                  <a:schemeClr val="tx1"/>
                </a:solidFill>
                <a:latin typeface="+mn-lt"/>
                <a:cs typeface="HelveticaNeueLT Std Lt" pitchFamily="34" charset="0"/>
              </a:defRPr>
            </a:lvl2pPr>
            <a:lvl3pPr marL="1084263" indent="-169863" algn="l" rtl="0" fontAlgn="base">
              <a:lnSpc>
                <a:spcPct val="100000"/>
              </a:lnSpc>
              <a:spcBef>
                <a:spcPct val="25000"/>
              </a:spcBef>
              <a:spcAft>
                <a:spcPct val="0"/>
              </a:spcAft>
              <a:buClr>
                <a:srgbClr val="15B1F7"/>
              </a:buClr>
              <a:buFont typeface="Lucida Grande"/>
              <a:buChar char="–"/>
              <a:defRPr b="0" i="0">
                <a:solidFill>
                  <a:schemeClr val="tx1"/>
                </a:solidFill>
                <a:latin typeface="+mn-lt"/>
                <a:cs typeface="HelveticaNeueLT Std Lt" pitchFamily="34" charset="0"/>
              </a:defRPr>
            </a:lvl3pPr>
            <a:lvl4pPr marL="1541463" indent="-169863" algn="l" rtl="0" fontAlgn="base">
              <a:lnSpc>
                <a:spcPct val="100000"/>
              </a:lnSpc>
              <a:spcBef>
                <a:spcPct val="25000"/>
              </a:spcBef>
              <a:spcAft>
                <a:spcPct val="0"/>
              </a:spcAft>
              <a:buClr>
                <a:srgbClr val="15B1F7"/>
              </a:buClr>
              <a:buFont typeface="Lucida Grande"/>
              <a:buChar char="–"/>
              <a:defRPr sz="1600" b="0" i="0">
                <a:solidFill>
                  <a:schemeClr val="tx1"/>
                </a:solidFill>
                <a:latin typeface="+mn-lt"/>
                <a:cs typeface="HelveticaNeueLT Std Lt" pitchFamily="34" charset="0"/>
              </a:defRPr>
            </a:lvl4pPr>
            <a:lvl5pPr marL="1998663" indent="-169863" algn="l" rtl="0" fontAlgn="base">
              <a:lnSpc>
                <a:spcPct val="100000"/>
              </a:lnSpc>
              <a:spcBef>
                <a:spcPct val="25000"/>
              </a:spcBef>
              <a:spcAft>
                <a:spcPct val="0"/>
              </a:spcAft>
              <a:buClr>
                <a:srgbClr val="15B1F7"/>
              </a:buClr>
              <a:buFont typeface="Lucida Grande"/>
              <a:buChar char="–"/>
              <a:defRPr sz="1400" b="0" i="0">
                <a:solidFill>
                  <a:schemeClr val="tx1"/>
                </a:solidFill>
                <a:latin typeface="+mn-lt"/>
                <a:cs typeface="HelveticaNeueLT Std Lt" pitchFamily="34" charset="0"/>
              </a:defRPr>
            </a:lvl5pPr>
            <a:lvl6pPr marL="24558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6pPr>
            <a:lvl7pPr marL="29130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7pPr>
            <a:lvl8pPr marL="33702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8pPr>
            <a:lvl9pPr marL="38274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9pPr>
          </a:lstStyle>
          <a:p>
            <a:r>
              <a:rPr lang="en-US" sz="2000" dirty="0">
                <a:solidFill>
                  <a:schemeClr val="bg2">
                    <a:lumMod val="95000"/>
                  </a:schemeClr>
                </a:solidFill>
              </a:rPr>
              <a:t>Thanks to Adam Coates, </a:t>
            </a:r>
            <a:r>
              <a:rPr lang="en-US" sz="2000" dirty="0" smtClean="0">
                <a:solidFill>
                  <a:schemeClr val="bg2">
                    <a:lumMod val="95000"/>
                  </a:schemeClr>
                </a:solidFill>
              </a:rPr>
              <a:t>Kai Yu, Tong Zhang.</a:t>
            </a:r>
            <a:endParaRPr lang="en-US" sz="2000" dirty="0">
              <a:solidFill>
                <a:schemeClr val="bg2">
                  <a:lumMod val="95000"/>
                </a:schemeClr>
              </a:solidFill>
            </a:endParaRPr>
          </a:p>
        </p:txBody>
      </p:sp>
    </p:spTree>
    <p:extLst>
      <p:ext uri="{BB962C8B-B14F-4D97-AF65-F5344CB8AC3E}">
        <p14:creationId xmlns:p14="http://schemas.microsoft.com/office/powerpoint/2010/main" val="38046256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 for vision</a:t>
            </a:r>
            <a:endParaRPr lang="en-US" dirty="0"/>
          </a:p>
        </p:txBody>
      </p:sp>
      <p:grpSp>
        <p:nvGrpSpPr>
          <p:cNvPr id="30" name="Group 29"/>
          <p:cNvGrpSpPr/>
          <p:nvPr/>
        </p:nvGrpSpPr>
        <p:grpSpPr>
          <a:xfrm>
            <a:off x="577880" y="2084825"/>
            <a:ext cx="2245317" cy="2666007"/>
            <a:chOff x="817088" y="1606780"/>
            <a:chExt cx="1057964" cy="1256187"/>
          </a:xfrm>
        </p:grpSpPr>
        <p:pic>
          <p:nvPicPr>
            <p:cNvPr id="5" name="Picture 3" descr="C:\Users\ang\Desktop\features\SIFTdescriptors.jpg"/>
            <p:cNvPicPr>
              <a:picLocks noChangeAspect="1" noChangeArrowheads="1"/>
            </p:cNvPicPr>
            <p:nvPr/>
          </p:nvPicPr>
          <p:blipFill rotWithShape="1">
            <a:blip r:embed="rId3" cstate="print"/>
            <a:srcRect r="54112"/>
            <a:stretch/>
          </p:blipFill>
          <p:spPr bwMode="auto">
            <a:xfrm>
              <a:off x="817088" y="1606780"/>
              <a:ext cx="1057964" cy="1032174"/>
            </a:xfrm>
            <a:prstGeom prst="rect">
              <a:avLst/>
            </a:prstGeom>
            <a:solidFill>
              <a:srgbClr val="FFFFFF">
                <a:shade val="85000"/>
              </a:srgbClr>
            </a:solidFill>
            <a:ln w="57150" cap="sq">
              <a:solidFill>
                <a:schemeClr val="bg1"/>
              </a:solidFill>
              <a:miter lim="800000"/>
            </a:ln>
            <a:effectLst>
              <a:outerShdw blurRad="55000" dist="18000" dir="5400000" algn="tl" rotWithShape="0">
                <a:srgbClr val="000000">
                  <a:alpha val="40000"/>
                </a:srgbClr>
              </a:outerShdw>
            </a:effectLst>
          </p:spPr>
        </p:pic>
        <p:sp>
          <p:nvSpPr>
            <p:cNvPr id="7" name="TextBox 6"/>
            <p:cNvSpPr txBox="1"/>
            <p:nvPr/>
          </p:nvSpPr>
          <p:spPr>
            <a:xfrm>
              <a:off x="1034240" y="2674440"/>
              <a:ext cx="588452" cy="188527"/>
            </a:xfrm>
            <a:prstGeom prst="rect">
              <a:avLst/>
            </a:prstGeom>
            <a:noFill/>
          </p:spPr>
          <p:txBody>
            <a:bodyPr wrap="square" rtlCol="0">
              <a:spAutoFit/>
            </a:bodyPr>
            <a:lstStyle/>
            <a:p>
              <a:pPr eaLnBrk="0" hangingPunct="0">
                <a:spcBef>
                  <a:spcPct val="0"/>
                </a:spcBef>
              </a:pPr>
              <a:r>
                <a:rPr lang="en-US" sz="2000" dirty="0" smtClean="0">
                  <a:solidFill>
                    <a:srgbClr val="FFFFFF"/>
                  </a:solidFill>
                </a:rPr>
                <a:t>SIFT</a:t>
              </a:r>
              <a:endParaRPr lang="en-US" sz="2000" dirty="0">
                <a:solidFill>
                  <a:srgbClr val="FFFFFF"/>
                </a:solidFill>
              </a:endParaRPr>
            </a:p>
          </p:txBody>
        </p:sp>
      </p:grpSp>
      <p:grpSp>
        <p:nvGrpSpPr>
          <p:cNvPr id="33" name="Group 32"/>
          <p:cNvGrpSpPr/>
          <p:nvPr/>
        </p:nvGrpSpPr>
        <p:grpSpPr>
          <a:xfrm>
            <a:off x="6261820" y="2084825"/>
            <a:ext cx="2412685" cy="2726755"/>
            <a:chOff x="5762625" y="3110099"/>
            <a:chExt cx="1414700" cy="1598858"/>
          </a:xfrm>
        </p:grpSpPr>
        <p:pic>
          <p:nvPicPr>
            <p:cNvPr id="18" name="Picture 1" descr="C:\Users\ang\Desktop\shape_context.gif"/>
            <p:cNvPicPr>
              <a:picLocks noChangeAspect="1" noChangeArrowheads="1"/>
            </p:cNvPicPr>
            <p:nvPr/>
          </p:nvPicPr>
          <p:blipFill>
            <a:blip r:embed="rId4" cstate="print"/>
            <a:srcRect/>
            <a:stretch>
              <a:fillRect/>
            </a:stretch>
          </p:blipFill>
          <p:spPr bwMode="auto">
            <a:xfrm>
              <a:off x="5762625" y="3110099"/>
              <a:ext cx="1414700" cy="1284701"/>
            </a:xfrm>
            <a:prstGeom prst="rect">
              <a:avLst/>
            </a:prstGeom>
            <a:solidFill>
              <a:srgbClr val="FFFFFF">
                <a:shade val="85000"/>
              </a:srgbClr>
            </a:solidFill>
            <a:ln w="57150" cap="sq">
              <a:solidFill>
                <a:schemeClr val="bg1"/>
              </a:solidFill>
              <a:miter lim="800000"/>
            </a:ln>
            <a:effectLst>
              <a:outerShdw blurRad="55000" dist="18000" dir="5400000" algn="tl" rotWithShape="0">
                <a:srgbClr val="000000">
                  <a:alpha val="40000"/>
                </a:srgbClr>
              </a:outerShdw>
            </a:effectLst>
          </p:spPr>
        </p:pic>
        <p:sp>
          <p:nvSpPr>
            <p:cNvPr id="19" name="TextBox 18"/>
            <p:cNvSpPr txBox="1"/>
            <p:nvPr/>
          </p:nvSpPr>
          <p:spPr>
            <a:xfrm>
              <a:off x="5889319" y="4460193"/>
              <a:ext cx="1134356" cy="248764"/>
            </a:xfrm>
            <a:prstGeom prst="rect">
              <a:avLst/>
            </a:prstGeom>
            <a:noFill/>
          </p:spPr>
          <p:txBody>
            <a:bodyPr wrap="none" rtlCol="0">
              <a:spAutoFit/>
            </a:bodyPr>
            <a:lstStyle/>
            <a:p>
              <a:pPr eaLnBrk="0" hangingPunct="0">
                <a:spcBef>
                  <a:spcPct val="0"/>
                </a:spcBef>
              </a:pPr>
              <a:r>
                <a:rPr lang="en-US" sz="2000" dirty="0" smtClean="0">
                  <a:solidFill>
                    <a:srgbClr val="FFFFFF"/>
                  </a:solidFill>
                </a:rPr>
                <a:t>Shape context</a:t>
              </a:r>
              <a:endParaRPr lang="en-US" sz="2000" dirty="0">
                <a:solidFill>
                  <a:srgbClr val="FFFFFF"/>
                </a:solidFill>
              </a:endParaRPr>
            </a:p>
          </p:txBody>
        </p:sp>
      </p:grpSp>
      <p:grpSp>
        <p:nvGrpSpPr>
          <p:cNvPr id="32" name="Group 31"/>
          <p:cNvGrpSpPr/>
          <p:nvPr/>
        </p:nvGrpSpPr>
        <p:grpSpPr>
          <a:xfrm>
            <a:off x="3429430" y="2084825"/>
            <a:ext cx="2294720" cy="2803565"/>
            <a:chOff x="5466703" y="1562927"/>
            <a:chExt cx="915951" cy="1196920"/>
          </a:xfrm>
        </p:grpSpPr>
        <p:pic>
          <p:nvPicPr>
            <p:cNvPr id="21" name="Picture 2" descr="C:\Users\ang\Desktop\gist.png"/>
            <p:cNvPicPr>
              <a:picLocks noChangeAspect="1" noChangeArrowheads="1"/>
            </p:cNvPicPr>
            <p:nvPr/>
          </p:nvPicPr>
          <p:blipFill rotWithShape="1">
            <a:blip r:embed="rId5" cstate="print"/>
            <a:srcRect l="33748" t="1" r="35681" b="55005"/>
            <a:stretch/>
          </p:blipFill>
          <p:spPr bwMode="auto">
            <a:xfrm>
              <a:off x="5466703" y="1562927"/>
              <a:ext cx="915951" cy="935155"/>
            </a:xfrm>
            <a:prstGeom prst="rect">
              <a:avLst/>
            </a:prstGeom>
            <a:solidFill>
              <a:srgbClr val="FFFFFF">
                <a:shade val="85000"/>
              </a:srgbClr>
            </a:solidFill>
            <a:ln w="57150" cap="sq">
              <a:solidFill>
                <a:schemeClr val="bg1"/>
              </a:solidFill>
              <a:miter lim="800000"/>
            </a:ln>
            <a:effectLst>
              <a:outerShdw blurRad="55000" dist="18000" dir="5400000" algn="tl" rotWithShape="0">
                <a:srgbClr val="000000">
                  <a:alpha val="40000"/>
                </a:srgbClr>
              </a:outerShdw>
            </a:effectLst>
          </p:spPr>
        </p:pic>
        <p:sp>
          <p:nvSpPr>
            <p:cNvPr id="22" name="TextBox 21"/>
            <p:cNvSpPr txBox="1"/>
            <p:nvPr/>
          </p:nvSpPr>
          <p:spPr>
            <a:xfrm>
              <a:off x="5694128" y="2577590"/>
              <a:ext cx="356745" cy="182257"/>
            </a:xfrm>
            <a:prstGeom prst="rect">
              <a:avLst/>
            </a:prstGeom>
            <a:noFill/>
          </p:spPr>
          <p:txBody>
            <a:bodyPr wrap="none" rtlCol="0">
              <a:spAutoFit/>
            </a:bodyPr>
            <a:lstStyle/>
            <a:p>
              <a:pPr algn="l" eaLnBrk="0" hangingPunct="0">
                <a:spcBef>
                  <a:spcPct val="0"/>
                </a:spcBef>
              </a:pPr>
              <a:r>
                <a:rPr lang="en-US" sz="2000" dirty="0" smtClean="0">
                  <a:solidFill>
                    <a:srgbClr val="FFFFFF"/>
                  </a:solidFill>
                </a:rPr>
                <a:t>GIST</a:t>
              </a:r>
              <a:endParaRPr lang="en-US" sz="2000" dirty="0">
                <a:solidFill>
                  <a:srgbClr val="FFFFFF"/>
                </a:solidFill>
              </a:endParaRPr>
            </a:p>
          </p:txBody>
        </p:sp>
      </p:grpSp>
    </p:spTree>
    <p:extLst>
      <p:ext uri="{BB962C8B-B14F-4D97-AF65-F5344CB8AC3E}">
        <p14:creationId xmlns:p14="http://schemas.microsoft.com/office/powerpoint/2010/main" val="19302428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 for audio</a:t>
            </a:r>
            <a:endParaRPr lang="en-US" dirty="0"/>
          </a:p>
        </p:txBody>
      </p:sp>
      <p:grpSp>
        <p:nvGrpSpPr>
          <p:cNvPr id="3" name="Group 2"/>
          <p:cNvGrpSpPr/>
          <p:nvPr/>
        </p:nvGrpSpPr>
        <p:grpSpPr>
          <a:xfrm>
            <a:off x="9871890" y="3083355"/>
            <a:ext cx="2136778" cy="2002137"/>
            <a:chOff x="3349257" y="3629404"/>
            <a:chExt cx="2636873" cy="2470720"/>
          </a:xfrm>
        </p:grpSpPr>
        <p:pic>
          <p:nvPicPr>
            <p:cNvPr id="4" name="Picture 2"/>
            <p:cNvPicPr>
              <a:picLocks noChangeAspect="1" noChangeArrowheads="1"/>
            </p:cNvPicPr>
            <p:nvPr/>
          </p:nvPicPr>
          <p:blipFill>
            <a:blip r:embed="rId3" cstate="print"/>
            <a:srcRect/>
            <a:stretch>
              <a:fillRect/>
            </a:stretch>
          </p:blipFill>
          <p:spPr bwMode="auto">
            <a:xfrm>
              <a:off x="3349257" y="3629404"/>
              <a:ext cx="2636873" cy="1978204"/>
            </a:xfrm>
            <a:prstGeom prst="rect">
              <a:avLst/>
            </a:prstGeom>
            <a:solidFill>
              <a:srgbClr val="FFFFFF">
                <a:shade val="85000"/>
              </a:srgbClr>
            </a:solidFill>
            <a:ln w="57150" cap="sq">
              <a:solidFill>
                <a:schemeClr val="bg1"/>
              </a:solidFill>
              <a:miter lim="800000"/>
            </a:ln>
            <a:effectLst>
              <a:outerShdw blurRad="55000" dist="18000" dir="5400000" algn="tl" rotWithShape="0">
                <a:srgbClr val="000000">
                  <a:alpha val="40000"/>
                </a:srgbClr>
              </a:outerShdw>
            </a:effectLst>
          </p:spPr>
        </p:pic>
        <p:sp>
          <p:nvSpPr>
            <p:cNvPr id="5" name="TextBox 4"/>
            <p:cNvSpPr txBox="1"/>
            <p:nvPr/>
          </p:nvSpPr>
          <p:spPr>
            <a:xfrm>
              <a:off x="4338083" y="5720314"/>
              <a:ext cx="682866" cy="379810"/>
            </a:xfrm>
            <a:prstGeom prst="rect">
              <a:avLst/>
            </a:prstGeom>
            <a:noFill/>
          </p:spPr>
          <p:txBody>
            <a:bodyPr wrap="none" rtlCol="0">
              <a:spAutoFit/>
            </a:bodyPr>
            <a:lstStyle/>
            <a:p>
              <a:pPr algn="l" eaLnBrk="0" hangingPunct="0">
                <a:spcBef>
                  <a:spcPct val="0"/>
                </a:spcBef>
              </a:pPr>
              <a:r>
                <a:rPr lang="en-US" sz="1400" dirty="0" smtClean="0">
                  <a:solidFill>
                    <a:srgbClr val="FFFFFF"/>
                  </a:solidFill>
                </a:rPr>
                <a:t>ZCR</a:t>
              </a:r>
              <a:endParaRPr lang="en-US" sz="1400" dirty="0">
                <a:solidFill>
                  <a:srgbClr val="FFFFFF"/>
                </a:solidFill>
              </a:endParaRPr>
            </a:p>
          </p:txBody>
        </p:sp>
      </p:grpSp>
      <p:grpSp>
        <p:nvGrpSpPr>
          <p:cNvPr id="6" name="Group 5"/>
          <p:cNvGrpSpPr/>
          <p:nvPr/>
        </p:nvGrpSpPr>
        <p:grpSpPr>
          <a:xfrm>
            <a:off x="155425" y="2315254"/>
            <a:ext cx="2838522" cy="2517867"/>
            <a:chOff x="1437800" y="848866"/>
            <a:chExt cx="2896435" cy="2569237"/>
          </a:xfrm>
        </p:grpSpPr>
        <p:pic>
          <p:nvPicPr>
            <p:cNvPr id="7" name="Picture 3" descr="C:\Documents and Settings\hllee\Application Data\SSH\temp\speech_demo.png"/>
            <p:cNvPicPr>
              <a:picLocks noChangeAspect="1" noChangeArrowheads="1"/>
            </p:cNvPicPr>
            <p:nvPr/>
          </p:nvPicPr>
          <p:blipFill rotWithShape="1">
            <a:blip r:embed="rId4" cstate="print"/>
            <a:srcRect l="10671" r="7326" b="6925"/>
            <a:stretch/>
          </p:blipFill>
          <p:spPr bwMode="auto">
            <a:xfrm>
              <a:off x="1437800" y="848866"/>
              <a:ext cx="2896435" cy="2000660"/>
            </a:xfrm>
            <a:prstGeom prst="rect">
              <a:avLst/>
            </a:prstGeom>
            <a:solidFill>
              <a:srgbClr val="FFFFFF">
                <a:shade val="85000"/>
              </a:srgbClr>
            </a:solidFill>
            <a:ln w="57150" cap="sq">
              <a:solidFill>
                <a:schemeClr val="bg1"/>
              </a:solidFill>
              <a:miter lim="800000"/>
            </a:ln>
            <a:effectLst>
              <a:outerShdw blurRad="55000" dist="18000" dir="5400000" algn="tl" rotWithShape="0">
                <a:srgbClr val="000000">
                  <a:alpha val="40000"/>
                </a:srgbClr>
              </a:outerShdw>
            </a:effectLst>
          </p:spPr>
        </p:pic>
        <p:sp>
          <p:nvSpPr>
            <p:cNvPr id="8" name="TextBox 7"/>
            <p:cNvSpPr txBox="1"/>
            <p:nvPr/>
          </p:nvSpPr>
          <p:spPr>
            <a:xfrm>
              <a:off x="1942672" y="2916867"/>
              <a:ext cx="2113417" cy="501236"/>
            </a:xfrm>
            <a:prstGeom prst="rect">
              <a:avLst/>
            </a:prstGeom>
            <a:noFill/>
          </p:spPr>
          <p:txBody>
            <a:bodyPr wrap="none" rtlCol="0">
              <a:spAutoFit/>
            </a:bodyPr>
            <a:lstStyle/>
            <a:p>
              <a:pPr eaLnBrk="0" hangingPunct="0">
                <a:spcBef>
                  <a:spcPct val="0"/>
                </a:spcBef>
              </a:pPr>
              <a:r>
                <a:rPr lang="en-US" sz="2400" dirty="0" smtClean="0">
                  <a:solidFill>
                    <a:srgbClr val="FFFFFF"/>
                  </a:solidFill>
                </a:rPr>
                <a:t>Spectrogram</a:t>
              </a:r>
              <a:endParaRPr lang="en-US" sz="2400" dirty="0">
                <a:solidFill>
                  <a:srgbClr val="FFFFFF"/>
                </a:solidFill>
              </a:endParaRPr>
            </a:p>
          </p:txBody>
        </p:sp>
      </p:grpSp>
      <p:grpSp>
        <p:nvGrpSpPr>
          <p:cNvPr id="9" name="Group 8"/>
          <p:cNvGrpSpPr/>
          <p:nvPr/>
        </p:nvGrpSpPr>
        <p:grpSpPr>
          <a:xfrm>
            <a:off x="3227825" y="2354117"/>
            <a:ext cx="2719610" cy="2515235"/>
            <a:chOff x="5273749" y="862540"/>
            <a:chExt cx="2775097" cy="2566553"/>
          </a:xfrm>
        </p:grpSpPr>
        <p:pic>
          <p:nvPicPr>
            <p:cNvPr id="10" name="Picture 2" descr="C:\Documents and Settings\hllee\Desktop\htkplp.jpg"/>
            <p:cNvPicPr>
              <a:picLocks noChangeAspect="1" noChangeArrowheads="1"/>
            </p:cNvPicPr>
            <p:nvPr/>
          </p:nvPicPr>
          <p:blipFill>
            <a:blip r:embed="rId5" cstate="print"/>
            <a:srcRect/>
            <a:stretch>
              <a:fillRect/>
            </a:stretch>
          </p:blipFill>
          <p:spPr bwMode="auto">
            <a:xfrm>
              <a:off x="5273749" y="862540"/>
              <a:ext cx="2775097" cy="1988440"/>
            </a:xfrm>
            <a:prstGeom prst="rect">
              <a:avLst/>
            </a:prstGeom>
            <a:solidFill>
              <a:srgbClr val="FFFFFF">
                <a:shade val="85000"/>
              </a:srgbClr>
            </a:solidFill>
            <a:ln w="57150" cap="sq">
              <a:solidFill>
                <a:schemeClr val="bg1"/>
              </a:solidFill>
              <a:miter lim="800000"/>
            </a:ln>
            <a:effectLst>
              <a:outerShdw blurRad="55000" dist="18000" dir="5400000" algn="tl" rotWithShape="0">
                <a:srgbClr val="000000">
                  <a:alpha val="40000"/>
                </a:srgbClr>
              </a:outerShdw>
            </a:effectLst>
          </p:spPr>
        </p:pic>
        <p:sp>
          <p:nvSpPr>
            <p:cNvPr id="11" name="TextBox 10"/>
            <p:cNvSpPr txBox="1"/>
            <p:nvPr/>
          </p:nvSpPr>
          <p:spPr>
            <a:xfrm>
              <a:off x="6128230" y="2927856"/>
              <a:ext cx="1165603" cy="501237"/>
            </a:xfrm>
            <a:prstGeom prst="rect">
              <a:avLst/>
            </a:prstGeom>
            <a:noFill/>
          </p:spPr>
          <p:txBody>
            <a:bodyPr wrap="none" rtlCol="0">
              <a:spAutoFit/>
            </a:bodyPr>
            <a:lstStyle/>
            <a:p>
              <a:pPr eaLnBrk="0" hangingPunct="0">
                <a:spcBef>
                  <a:spcPct val="0"/>
                </a:spcBef>
              </a:pPr>
              <a:r>
                <a:rPr lang="en-US" sz="2400" dirty="0" smtClean="0">
                  <a:solidFill>
                    <a:srgbClr val="FFFFFF"/>
                  </a:solidFill>
                </a:rPr>
                <a:t>MFCC</a:t>
              </a:r>
              <a:endParaRPr lang="en-US" sz="2400" dirty="0">
                <a:solidFill>
                  <a:srgbClr val="FFFFFF"/>
                </a:solidFill>
              </a:endParaRPr>
            </a:p>
          </p:txBody>
        </p:sp>
      </p:grpSp>
      <p:grpSp>
        <p:nvGrpSpPr>
          <p:cNvPr id="12" name="Group 11"/>
          <p:cNvGrpSpPr/>
          <p:nvPr/>
        </p:nvGrpSpPr>
        <p:grpSpPr>
          <a:xfrm>
            <a:off x="12592701" y="3066452"/>
            <a:ext cx="1910072" cy="1962953"/>
            <a:chOff x="6283843" y="3525800"/>
            <a:chExt cx="2477387" cy="2545972"/>
          </a:xfrm>
        </p:grpSpPr>
        <p:pic>
          <p:nvPicPr>
            <p:cNvPr id="13" name="Picture 3"/>
            <p:cNvPicPr>
              <a:picLocks noChangeAspect="1" noChangeArrowheads="1"/>
            </p:cNvPicPr>
            <p:nvPr/>
          </p:nvPicPr>
          <p:blipFill>
            <a:blip r:embed="rId6" cstate="print"/>
            <a:srcRect l="15751"/>
            <a:stretch>
              <a:fillRect/>
            </a:stretch>
          </p:blipFill>
          <p:spPr bwMode="auto">
            <a:xfrm>
              <a:off x="6283843" y="3525800"/>
              <a:ext cx="2477387" cy="2097604"/>
            </a:xfrm>
            <a:prstGeom prst="rect">
              <a:avLst/>
            </a:prstGeom>
            <a:solidFill>
              <a:srgbClr val="FFFFFF">
                <a:shade val="85000"/>
              </a:srgbClr>
            </a:solidFill>
            <a:ln w="57150" cap="sq">
              <a:solidFill>
                <a:schemeClr val="bg1"/>
              </a:solidFill>
              <a:miter lim="800000"/>
            </a:ln>
            <a:effectLst>
              <a:outerShdw blurRad="55000" dist="18000" dir="5400000" algn="tl" rotWithShape="0">
                <a:srgbClr val="000000">
                  <a:alpha val="40000"/>
                </a:srgbClr>
              </a:outerShdw>
            </a:effectLst>
          </p:spPr>
        </p:pic>
        <p:sp>
          <p:nvSpPr>
            <p:cNvPr id="14" name="TextBox 13"/>
            <p:cNvSpPr txBox="1"/>
            <p:nvPr/>
          </p:nvSpPr>
          <p:spPr>
            <a:xfrm>
              <a:off x="7095462" y="5691962"/>
              <a:ext cx="850931" cy="379810"/>
            </a:xfrm>
            <a:prstGeom prst="rect">
              <a:avLst/>
            </a:prstGeom>
            <a:noFill/>
          </p:spPr>
          <p:txBody>
            <a:bodyPr wrap="none" rtlCol="0">
              <a:spAutoFit/>
            </a:bodyPr>
            <a:lstStyle/>
            <a:p>
              <a:pPr algn="l" eaLnBrk="0" hangingPunct="0">
                <a:spcBef>
                  <a:spcPct val="0"/>
                </a:spcBef>
              </a:pPr>
              <a:r>
                <a:rPr lang="en-US" sz="1400" dirty="0" err="1" smtClean="0">
                  <a:solidFill>
                    <a:srgbClr val="FFFFFF"/>
                  </a:solidFill>
                </a:rPr>
                <a:t>Rolloff</a:t>
              </a:r>
              <a:endParaRPr lang="en-US" sz="1400" dirty="0">
                <a:solidFill>
                  <a:srgbClr val="FFFFFF"/>
                </a:solidFill>
              </a:endParaRPr>
            </a:p>
          </p:txBody>
        </p:sp>
      </p:grpSp>
      <p:grpSp>
        <p:nvGrpSpPr>
          <p:cNvPr id="15" name="Group 14"/>
          <p:cNvGrpSpPr/>
          <p:nvPr/>
        </p:nvGrpSpPr>
        <p:grpSpPr>
          <a:xfrm>
            <a:off x="6185010" y="2356964"/>
            <a:ext cx="2869604" cy="2498793"/>
            <a:chOff x="238459" y="3615070"/>
            <a:chExt cx="2928150" cy="2549774"/>
          </a:xfrm>
        </p:grpSpPr>
        <p:pic>
          <p:nvPicPr>
            <p:cNvPr id="16" name="Picture 4"/>
            <p:cNvPicPr>
              <a:picLocks noChangeAspect="1" noChangeArrowheads="1"/>
            </p:cNvPicPr>
            <p:nvPr/>
          </p:nvPicPr>
          <p:blipFill>
            <a:blip r:embed="rId7" cstate="print"/>
            <a:srcRect/>
            <a:stretch>
              <a:fillRect/>
            </a:stretch>
          </p:blipFill>
          <p:spPr bwMode="auto">
            <a:xfrm>
              <a:off x="238459" y="3615070"/>
              <a:ext cx="2928150" cy="1973115"/>
            </a:xfrm>
            <a:prstGeom prst="rect">
              <a:avLst/>
            </a:prstGeom>
            <a:solidFill>
              <a:srgbClr val="FFFFFF">
                <a:shade val="85000"/>
              </a:srgbClr>
            </a:solidFill>
            <a:ln w="57150" cap="sq">
              <a:solidFill>
                <a:schemeClr val="bg1"/>
              </a:solidFill>
              <a:miter lim="800000"/>
            </a:ln>
            <a:effectLst>
              <a:outerShdw blurRad="55000" dist="18000" dir="5400000" algn="tl" rotWithShape="0">
                <a:srgbClr val="000000">
                  <a:alpha val="40000"/>
                </a:srgbClr>
              </a:outerShdw>
            </a:effectLst>
          </p:spPr>
        </p:pic>
        <p:sp>
          <p:nvSpPr>
            <p:cNvPr id="17" name="TextBox 16"/>
            <p:cNvSpPr txBox="1"/>
            <p:nvPr/>
          </p:nvSpPr>
          <p:spPr>
            <a:xfrm>
              <a:off x="1304259" y="5663608"/>
              <a:ext cx="831771" cy="501236"/>
            </a:xfrm>
            <a:prstGeom prst="rect">
              <a:avLst/>
            </a:prstGeom>
            <a:noFill/>
          </p:spPr>
          <p:txBody>
            <a:bodyPr wrap="none" rtlCol="0">
              <a:spAutoFit/>
            </a:bodyPr>
            <a:lstStyle/>
            <a:p>
              <a:pPr eaLnBrk="0" hangingPunct="0">
                <a:spcBef>
                  <a:spcPct val="0"/>
                </a:spcBef>
              </a:pPr>
              <a:r>
                <a:rPr lang="en-US" sz="2400" dirty="0" smtClean="0">
                  <a:solidFill>
                    <a:srgbClr val="FFFFFF"/>
                  </a:solidFill>
                </a:rPr>
                <a:t>Flux</a:t>
              </a:r>
              <a:endParaRPr lang="en-US" sz="2400" dirty="0">
                <a:solidFill>
                  <a:srgbClr val="FFFFFF"/>
                </a:solidFill>
              </a:endParaRPr>
            </a:p>
          </p:txBody>
        </p:sp>
      </p:grpSp>
    </p:spTree>
    <p:extLst>
      <p:ext uri="{BB962C8B-B14F-4D97-AF65-F5344CB8AC3E}">
        <p14:creationId xmlns:p14="http://schemas.microsoft.com/office/powerpoint/2010/main" val="5980905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 for text </a:t>
            </a:r>
            <a:endParaRPr lang="en-US" dirty="0"/>
          </a:p>
        </p:txBody>
      </p:sp>
      <p:grpSp>
        <p:nvGrpSpPr>
          <p:cNvPr id="35" name="Group 34"/>
          <p:cNvGrpSpPr/>
          <p:nvPr/>
        </p:nvGrpSpPr>
        <p:grpSpPr>
          <a:xfrm>
            <a:off x="155426" y="2084825"/>
            <a:ext cx="2754155" cy="2726755"/>
            <a:chOff x="270641" y="855865"/>
            <a:chExt cx="2754155" cy="2726755"/>
          </a:xfrm>
        </p:grpSpPr>
        <p:pic>
          <p:nvPicPr>
            <p:cNvPr id="18" name="Picture 2" descr="http://www.cse.unsw.edu.au/~billw/cs9414/notes/nlp/seminterp/seminterp2a.gif"/>
            <p:cNvPicPr>
              <a:picLocks noChangeAspect="1" noChangeArrowheads="1"/>
            </p:cNvPicPr>
            <p:nvPr/>
          </p:nvPicPr>
          <p:blipFill>
            <a:blip r:embed="rId3" cstate="print"/>
            <a:srcRect/>
            <a:stretch>
              <a:fillRect/>
            </a:stretch>
          </p:blipFill>
          <p:spPr bwMode="auto">
            <a:xfrm>
              <a:off x="270641" y="855865"/>
              <a:ext cx="2754155" cy="2288379"/>
            </a:xfrm>
            <a:prstGeom prst="rect">
              <a:avLst/>
            </a:prstGeom>
            <a:noFill/>
          </p:spPr>
        </p:pic>
        <p:sp>
          <p:nvSpPr>
            <p:cNvPr id="21" name="TextBox 20"/>
            <p:cNvSpPr txBox="1"/>
            <p:nvPr/>
          </p:nvSpPr>
          <p:spPr>
            <a:xfrm>
              <a:off x="1077145" y="3120955"/>
              <a:ext cx="1095172" cy="461665"/>
            </a:xfrm>
            <a:prstGeom prst="rect">
              <a:avLst/>
            </a:prstGeom>
            <a:noFill/>
          </p:spPr>
          <p:txBody>
            <a:bodyPr wrap="none" rtlCol="0">
              <a:spAutoFit/>
            </a:bodyPr>
            <a:lstStyle/>
            <a:p>
              <a:pPr algn="l" eaLnBrk="0" hangingPunct="0">
                <a:spcBef>
                  <a:spcPct val="0"/>
                </a:spcBef>
              </a:pPr>
              <a:r>
                <a:rPr lang="en-US" sz="2400" dirty="0" smtClean="0">
                  <a:solidFill>
                    <a:srgbClr val="FFFFFF"/>
                  </a:solidFill>
                </a:rPr>
                <a:t>Parser</a:t>
              </a:r>
              <a:endParaRPr lang="en-US" sz="2400" dirty="0">
                <a:solidFill>
                  <a:srgbClr val="FFFFFF"/>
                </a:solidFill>
              </a:endParaRPr>
            </a:p>
          </p:txBody>
        </p:sp>
      </p:grpSp>
      <p:grpSp>
        <p:nvGrpSpPr>
          <p:cNvPr id="36" name="Group 35"/>
          <p:cNvGrpSpPr/>
          <p:nvPr/>
        </p:nvGrpSpPr>
        <p:grpSpPr>
          <a:xfrm>
            <a:off x="3189420" y="2084825"/>
            <a:ext cx="2502339" cy="2726755"/>
            <a:chOff x="3227825" y="1047889"/>
            <a:chExt cx="2502339" cy="2726755"/>
          </a:xfrm>
        </p:grpSpPr>
        <p:pic>
          <p:nvPicPr>
            <p:cNvPr id="19" name="Picture 4" descr="http://www.dcs.shef.ac.uk/~hamish/IE/ne.jpg"/>
            <p:cNvPicPr>
              <a:picLocks noChangeAspect="1" noChangeArrowheads="1"/>
            </p:cNvPicPr>
            <p:nvPr/>
          </p:nvPicPr>
          <p:blipFill rotWithShape="1">
            <a:blip r:embed="rId4" cstate="print"/>
            <a:srcRect l="1031" t="6250" r="43653" b="17187"/>
            <a:stretch/>
          </p:blipFill>
          <p:spPr bwMode="auto">
            <a:xfrm>
              <a:off x="3227825" y="1047889"/>
              <a:ext cx="2502339" cy="2286000"/>
            </a:xfrm>
            <a:prstGeom prst="rect">
              <a:avLst/>
            </a:prstGeom>
            <a:noFill/>
          </p:spPr>
        </p:pic>
        <p:sp>
          <p:nvSpPr>
            <p:cNvPr id="22" name="TextBox 21"/>
            <p:cNvSpPr txBox="1"/>
            <p:nvPr/>
          </p:nvSpPr>
          <p:spPr>
            <a:xfrm>
              <a:off x="3526448" y="3312979"/>
              <a:ext cx="2005677" cy="461665"/>
            </a:xfrm>
            <a:prstGeom prst="rect">
              <a:avLst/>
            </a:prstGeom>
            <a:noFill/>
          </p:spPr>
          <p:txBody>
            <a:bodyPr wrap="none" rtlCol="0">
              <a:spAutoFit/>
            </a:bodyPr>
            <a:lstStyle/>
            <a:p>
              <a:pPr algn="l" eaLnBrk="0" hangingPunct="0">
                <a:spcBef>
                  <a:spcPct val="0"/>
                </a:spcBef>
              </a:pPr>
              <a:r>
                <a:rPr lang="en-US" sz="2400" dirty="0" smtClean="0">
                  <a:solidFill>
                    <a:srgbClr val="FFFFFF"/>
                  </a:solidFill>
                </a:rPr>
                <a:t>Named entity</a:t>
              </a:r>
              <a:endParaRPr lang="en-US" sz="2400" dirty="0">
                <a:solidFill>
                  <a:srgbClr val="FFFFFF"/>
                </a:solidFill>
              </a:endParaRPr>
            </a:p>
          </p:txBody>
        </p:sp>
      </p:grpSp>
      <p:grpSp>
        <p:nvGrpSpPr>
          <p:cNvPr id="37" name="Group 36"/>
          <p:cNvGrpSpPr/>
          <p:nvPr/>
        </p:nvGrpSpPr>
        <p:grpSpPr>
          <a:xfrm>
            <a:off x="6031390" y="2084825"/>
            <a:ext cx="2870321" cy="2754446"/>
            <a:chOff x="6377034" y="790574"/>
            <a:chExt cx="2870321" cy="2754446"/>
          </a:xfrm>
        </p:grpSpPr>
        <p:pic>
          <p:nvPicPr>
            <p:cNvPr id="23" name="Picture 8" descr="http://snowball.tartarus.org/algorithms/lovins/porter-1.jpg"/>
            <p:cNvPicPr>
              <a:picLocks noChangeAspect="1" noChangeArrowheads="1"/>
            </p:cNvPicPr>
            <p:nvPr/>
          </p:nvPicPr>
          <p:blipFill>
            <a:blip r:embed="rId5" cstate="print"/>
            <a:srcRect/>
            <a:stretch>
              <a:fillRect/>
            </a:stretch>
          </p:blipFill>
          <p:spPr bwMode="auto">
            <a:xfrm>
              <a:off x="6377034" y="790574"/>
              <a:ext cx="2870321" cy="2285492"/>
            </a:xfrm>
            <a:prstGeom prst="rect">
              <a:avLst/>
            </a:prstGeom>
            <a:noFill/>
          </p:spPr>
        </p:pic>
        <p:sp>
          <p:nvSpPr>
            <p:cNvPr id="24" name="TextBox 23"/>
            <p:cNvSpPr txBox="1"/>
            <p:nvPr/>
          </p:nvSpPr>
          <p:spPr>
            <a:xfrm>
              <a:off x="7068325" y="3083355"/>
              <a:ext cx="1570111" cy="461665"/>
            </a:xfrm>
            <a:prstGeom prst="rect">
              <a:avLst/>
            </a:prstGeom>
            <a:noFill/>
          </p:spPr>
          <p:txBody>
            <a:bodyPr wrap="none" rtlCol="0">
              <a:spAutoFit/>
            </a:bodyPr>
            <a:lstStyle/>
            <a:p>
              <a:pPr algn="l" eaLnBrk="0" hangingPunct="0">
                <a:spcBef>
                  <a:spcPct val="0"/>
                </a:spcBef>
              </a:pPr>
              <a:r>
                <a:rPr lang="en-US" sz="2400" dirty="0" smtClean="0">
                  <a:solidFill>
                    <a:srgbClr val="FFFFFF"/>
                  </a:solidFill>
                </a:rPr>
                <a:t>Stemming</a:t>
              </a:r>
              <a:endParaRPr lang="en-US" sz="2400" dirty="0">
                <a:solidFill>
                  <a:srgbClr val="FFFFFF"/>
                </a:solidFill>
              </a:endParaRPr>
            </a:p>
          </p:txBody>
        </p:sp>
      </p:grpSp>
      <p:grpSp>
        <p:nvGrpSpPr>
          <p:cNvPr id="31" name="Group 30"/>
          <p:cNvGrpSpPr/>
          <p:nvPr/>
        </p:nvGrpSpPr>
        <p:grpSpPr>
          <a:xfrm>
            <a:off x="13456884" y="4504340"/>
            <a:ext cx="2534730" cy="1905532"/>
            <a:chOff x="3611875" y="4197100"/>
            <a:chExt cx="2534730" cy="1905532"/>
          </a:xfrm>
        </p:grpSpPr>
        <p:pic>
          <p:nvPicPr>
            <p:cNvPr id="25" name="Picture 12" descr="http://www.cs.cmu.edu/~tom/10601_sp08/hw/hmm.png"/>
            <p:cNvPicPr>
              <a:picLocks noChangeAspect="1" noChangeArrowheads="1"/>
            </p:cNvPicPr>
            <p:nvPr/>
          </p:nvPicPr>
          <p:blipFill>
            <a:blip r:embed="rId6" cstate="print"/>
            <a:srcRect t="10101" b="15152"/>
            <a:stretch>
              <a:fillRect/>
            </a:stretch>
          </p:blipFill>
          <p:spPr bwMode="auto">
            <a:xfrm>
              <a:off x="3611875" y="4197100"/>
              <a:ext cx="2534730" cy="1420985"/>
            </a:xfrm>
            <a:prstGeom prst="rect">
              <a:avLst/>
            </a:prstGeom>
            <a:noFill/>
          </p:spPr>
        </p:pic>
        <p:sp>
          <p:nvSpPr>
            <p:cNvPr id="26" name="TextBox 25"/>
            <p:cNvSpPr txBox="1"/>
            <p:nvPr/>
          </p:nvSpPr>
          <p:spPr>
            <a:xfrm>
              <a:off x="4149545" y="5733300"/>
              <a:ext cx="1672253"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Part of speech</a:t>
              </a:r>
              <a:endParaRPr lang="en-US" dirty="0">
                <a:solidFill>
                  <a:srgbClr val="FFFFFF"/>
                </a:solidFill>
              </a:endParaRPr>
            </a:p>
          </p:txBody>
        </p:sp>
      </p:grpSp>
      <p:grpSp>
        <p:nvGrpSpPr>
          <p:cNvPr id="33" name="Group 32"/>
          <p:cNvGrpSpPr/>
          <p:nvPr/>
        </p:nvGrpSpPr>
        <p:grpSpPr>
          <a:xfrm>
            <a:off x="9155524" y="4374407"/>
            <a:ext cx="3341235" cy="2020747"/>
            <a:chOff x="78615" y="4197100"/>
            <a:chExt cx="3341235" cy="2020747"/>
          </a:xfrm>
        </p:grpSpPr>
        <p:pic>
          <p:nvPicPr>
            <p:cNvPr id="20" name="Picture 6" descr="http://tractorfeed.com/strictlyspeaking/wp-content/uploads/2008/11/anaphora0021.jpg"/>
            <p:cNvPicPr>
              <a:picLocks noChangeAspect="1" noChangeArrowheads="1"/>
            </p:cNvPicPr>
            <p:nvPr/>
          </p:nvPicPr>
          <p:blipFill>
            <a:blip r:embed="rId7" cstate="print"/>
            <a:srcRect t="20625" r="11800" b="22150"/>
            <a:stretch>
              <a:fillRect/>
            </a:stretch>
          </p:blipFill>
          <p:spPr bwMode="auto">
            <a:xfrm>
              <a:off x="78615" y="4197100"/>
              <a:ext cx="3341235" cy="1625869"/>
            </a:xfrm>
            <a:prstGeom prst="rect">
              <a:avLst/>
            </a:prstGeom>
            <a:noFill/>
          </p:spPr>
        </p:pic>
        <p:sp>
          <p:nvSpPr>
            <p:cNvPr id="27" name="TextBox 26"/>
            <p:cNvSpPr txBox="1"/>
            <p:nvPr/>
          </p:nvSpPr>
          <p:spPr>
            <a:xfrm>
              <a:off x="1153955" y="5848515"/>
              <a:ext cx="1531789"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Co-reference</a:t>
              </a:r>
              <a:endParaRPr lang="en-US" dirty="0">
                <a:solidFill>
                  <a:srgbClr val="FFFFFF"/>
                </a:solidFill>
              </a:endParaRPr>
            </a:p>
          </p:txBody>
        </p:sp>
      </p:grpSp>
    </p:spTree>
    <p:extLst>
      <p:ext uri="{BB962C8B-B14F-4D97-AF65-F5344CB8AC3E}">
        <p14:creationId xmlns:p14="http://schemas.microsoft.com/office/powerpoint/2010/main" val="19037955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a:t>
            </a:r>
            <a:endParaRPr lang="en-US" dirty="0"/>
          </a:p>
        </p:txBody>
      </p:sp>
      <p:pic>
        <p:nvPicPr>
          <p:cNvPr id="2050" name="Picture 2" descr="C:\Users\ang\Desktop\phot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997" t="50000" r="25047" b="13425"/>
          <a:stretch/>
        </p:blipFill>
        <p:spPr bwMode="auto">
          <a:xfrm>
            <a:off x="693095" y="1815990"/>
            <a:ext cx="1305770" cy="1274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cxnSp>
        <p:nvCxnSpPr>
          <p:cNvPr id="9" name="Straight Arrow Connector 8"/>
          <p:cNvCxnSpPr/>
          <p:nvPr/>
        </p:nvCxnSpPr>
        <p:spPr>
          <a:xfrm flipH="1">
            <a:off x="2306105" y="2507281"/>
            <a:ext cx="3955715"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10" name="AutoShape 4"/>
          <p:cNvSpPr>
            <a:spLocks noChangeArrowheads="1"/>
          </p:cNvSpPr>
          <p:nvPr/>
        </p:nvSpPr>
        <p:spPr bwMode="auto">
          <a:xfrm>
            <a:off x="6492250" y="2084825"/>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Tree>
    <p:extLst>
      <p:ext uri="{BB962C8B-B14F-4D97-AF65-F5344CB8AC3E}">
        <p14:creationId xmlns:p14="http://schemas.microsoft.com/office/powerpoint/2010/main" val="42621696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a:t>
            </a:r>
            <a:endParaRPr lang="en-US" dirty="0"/>
          </a:p>
        </p:txBody>
      </p:sp>
      <p:pic>
        <p:nvPicPr>
          <p:cNvPr id="2050" name="Picture 2" descr="C:\Users\ang\Desktop\phot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997" t="50000" r="25047" b="13425"/>
          <a:stretch/>
        </p:blipFill>
        <p:spPr bwMode="auto">
          <a:xfrm>
            <a:off x="693095" y="1815990"/>
            <a:ext cx="1305770" cy="1274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cxnSp>
        <p:nvCxnSpPr>
          <p:cNvPr id="9" name="Straight Arrow Connector 8"/>
          <p:cNvCxnSpPr/>
          <p:nvPr/>
        </p:nvCxnSpPr>
        <p:spPr>
          <a:xfrm flipH="1">
            <a:off x="2306105" y="2507280"/>
            <a:ext cx="844910"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10" name="AutoShape 4"/>
          <p:cNvSpPr>
            <a:spLocks noChangeArrowheads="1"/>
          </p:cNvSpPr>
          <p:nvPr/>
        </p:nvSpPr>
        <p:spPr bwMode="auto">
          <a:xfrm>
            <a:off x="6492250" y="2084825"/>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cxnSp>
        <p:nvCxnSpPr>
          <p:cNvPr id="7" name="Straight Arrow Connector 6"/>
          <p:cNvCxnSpPr/>
          <p:nvPr/>
        </p:nvCxnSpPr>
        <p:spPr>
          <a:xfrm flipH="1">
            <a:off x="5532125" y="2507280"/>
            <a:ext cx="844910"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8" name="AutoShape 6"/>
          <p:cNvSpPr>
            <a:spLocks noChangeArrowheads="1"/>
          </p:cNvSpPr>
          <p:nvPr/>
        </p:nvSpPr>
        <p:spPr bwMode="auto">
          <a:xfrm>
            <a:off x="3304635" y="2084825"/>
            <a:ext cx="2057398" cy="829527"/>
          </a:xfrm>
          <a:prstGeom prst="roundRect">
            <a:avLst>
              <a:gd name="adj" fmla="val 171"/>
            </a:avLst>
          </a:prstGeom>
          <a:solidFill>
            <a:srgbClr val="FFFFCC"/>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Feature representation</a:t>
            </a:r>
          </a:p>
        </p:txBody>
      </p:sp>
    </p:spTree>
    <p:extLst>
      <p:ext uri="{BB962C8B-B14F-4D97-AF65-F5344CB8AC3E}">
        <p14:creationId xmlns:p14="http://schemas.microsoft.com/office/powerpoint/2010/main" val="11768023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speech recognition hard?</a:t>
            </a:r>
            <a:endParaRPr lang="en-US" dirty="0"/>
          </a:p>
        </p:txBody>
      </p:sp>
      <p:pic>
        <p:nvPicPr>
          <p:cNvPr id="8194" name="Picture 2" descr="http://www.wholeo.net/Trips/Art/Web/LookoutArt/wwp/images/mplaceAudacityWavefor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63"/>
          <a:stretch/>
        </p:blipFill>
        <p:spPr bwMode="auto">
          <a:xfrm>
            <a:off x="804881" y="2030819"/>
            <a:ext cx="7634269" cy="214494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extLst/>
        </p:spPr>
      </p:pic>
      <p:sp>
        <p:nvSpPr>
          <p:cNvPr id="4" name="TextBox 3"/>
          <p:cNvSpPr txBox="1"/>
          <p:nvPr/>
        </p:nvSpPr>
        <p:spPr>
          <a:xfrm>
            <a:off x="814666" y="1470345"/>
            <a:ext cx="3757334" cy="523220"/>
          </a:xfrm>
          <a:prstGeom prst="rect">
            <a:avLst/>
          </a:prstGeom>
          <a:noFill/>
        </p:spPr>
        <p:txBody>
          <a:bodyPr wrap="none" rtlCol="0">
            <a:spAutoFit/>
          </a:bodyPr>
          <a:lstStyle/>
          <a:p>
            <a:r>
              <a:rPr lang="en-US" sz="2800" b="0" i="0" dirty="0" smtClean="0">
                <a:solidFill>
                  <a:schemeClr val="bg1"/>
                </a:solidFill>
                <a:latin typeface="Arial" pitchFamily="34" charset="0"/>
                <a:cs typeface="Arial" pitchFamily="34" charset="0"/>
              </a:rPr>
              <a:t>Microphone recording:</a:t>
            </a:r>
          </a:p>
        </p:txBody>
      </p:sp>
      <p:grpSp>
        <p:nvGrpSpPr>
          <p:cNvPr id="11" name="Group 10"/>
          <p:cNvGrpSpPr/>
          <p:nvPr/>
        </p:nvGrpSpPr>
        <p:grpSpPr>
          <a:xfrm>
            <a:off x="843112" y="4357539"/>
            <a:ext cx="4496988" cy="2230142"/>
            <a:chOff x="843112" y="4357539"/>
            <a:chExt cx="4496988" cy="2230142"/>
          </a:xfrm>
        </p:grpSpPr>
        <p:sp>
          <p:nvSpPr>
            <p:cNvPr id="3" name="TextBox 2"/>
            <p:cNvSpPr txBox="1"/>
            <p:nvPr/>
          </p:nvSpPr>
          <p:spPr>
            <a:xfrm>
              <a:off x="2037270" y="4696365"/>
              <a:ext cx="2913741" cy="369332"/>
            </a:xfrm>
            <a:prstGeom prst="rect">
              <a:avLst/>
            </a:prstGeom>
            <a:noFill/>
          </p:spPr>
          <p:txBody>
            <a:bodyPr wrap="none" rtlCol="0">
              <a:spAutoFit/>
            </a:bodyPr>
            <a:lstStyle/>
            <a:p>
              <a:r>
                <a:rPr lang="en-US" dirty="0" smtClean="0">
                  <a:solidFill>
                    <a:schemeClr val="accent1"/>
                  </a:solidFill>
                  <a:latin typeface="Arial" pitchFamily="34" charset="0"/>
                  <a:cs typeface="Arial" pitchFamily="34" charset="0"/>
                </a:rPr>
                <a:t>Please find the coffee mug</a:t>
              </a:r>
              <a:endParaRPr lang="en-US" b="0" i="0" dirty="0" smtClean="0">
                <a:solidFill>
                  <a:schemeClr val="accent1"/>
                </a:solidFill>
                <a:latin typeface="Arial" pitchFamily="34" charset="0"/>
                <a:cs typeface="Arial" pitchFamily="34" charset="0"/>
              </a:endParaRPr>
            </a:p>
          </p:txBody>
        </p:sp>
        <p:pic>
          <p:nvPicPr>
            <p:cNvPr id="6" name="Picture 5" descr="person.jpg"/>
            <p:cNvPicPr>
              <a:picLocks noChangeAspect="1"/>
            </p:cNvPicPr>
            <p:nvPr/>
          </p:nvPicPr>
          <p:blipFill>
            <a:blip r:embed="rId4" cstate="print"/>
            <a:stretch>
              <a:fillRect/>
            </a:stretch>
          </p:blipFill>
          <p:spPr>
            <a:xfrm>
              <a:off x="843112" y="4927237"/>
              <a:ext cx="902335" cy="1660444"/>
            </a:xfrm>
            <a:prstGeom prst="rect">
              <a:avLst/>
            </a:prstGeom>
          </p:spPr>
        </p:pic>
        <p:sp>
          <p:nvSpPr>
            <p:cNvPr id="1030" name="Freeform 6"/>
            <p:cNvSpPr>
              <a:spLocks/>
            </p:cNvSpPr>
            <p:nvPr/>
          </p:nvSpPr>
          <p:spPr bwMode="auto">
            <a:xfrm>
              <a:off x="1657455" y="4357539"/>
              <a:ext cx="3682645" cy="1065064"/>
            </a:xfrm>
            <a:custGeom>
              <a:avLst/>
              <a:gdLst/>
              <a:ahLst/>
              <a:cxnLst>
                <a:cxn ang="0">
                  <a:pos x="126" y="267"/>
                </a:cxn>
                <a:cxn ang="0">
                  <a:pos x="648" y="87"/>
                </a:cxn>
                <a:cxn ang="0">
                  <a:pos x="2184" y="177"/>
                </a:cxn>
                <a:cxn ang="0">
                  <a:pos x="1920" y="513"/>
                </a:cxn>
                <a:cxn ang="0">
                  <a:pos x="228" y="521"/>
                </a:cxn>
                <a:cxn ang="0">
                  <a:pos x="0" y="609"/>
                </a:cxn>
                <a:cxn ang="0">
                  <a:pos x="147" y="462"/>
                </a:cxn>
                <a:cxn ang="0">
                  <a:pos x="126" y="267"/>
                </a:cxn>
              </a:cxnLst>
              <a:rect l="0" t="0" r="r" b="b"/>
              <a:pathLst>
                <a:path w="2289" h="631">
                  <a:moveTo>
                    <a:pt x="126" y="267"/>
                  </a:moveTo>
                  <a:cubicBezTo>
                    <a:pt x="156" y="153"/>
                    <a:pt x="306" y="93"/>
                    <a:pt x="648" y="87"/>
                  </a:cubicBezTo>
                  <a:cubicBezTo>
                    <a:pt x="1194" y="78"/>
                    <a:pt x="2039" y="0"/>
                    <a:pt x="2184" y="177"/>
                  </a:cubicBezTo>
                  <a:cubicBezTo>
                    <a:pt x="2289" y="305"/>
                    <a:pt x="2188" y="473"/>
                    <a:pt x="1920" y="513"/>
                  </a:cubicBezTo>
                  <a:cubicBezTo>
                    <a:pt x="1736" y="541"/>
                    <a:pt x="336" y="631"/>
                    <a:pt x="228" y="521"/>
                  </a:cubicBezTo>
                  <a:cubicBezTo>
                    <a:pt x="228" y="521"/>
                    <a:pt x="102" y="621"/>
                    <a:pt x="0" y="609"/>
                  </a:cubicBezTo>
                  <a:cubicBezTo>
                    <a:pt x="0" y="609"/>
                    <a:pt x="144" y="543"/>
                    <a:pt x="147" y="462"/>
                  </a:cubicBezTo>
                  <a:cubicBezTo>
                    <a:pt x="147" y="462"/>
                    <a:pt x="101" y="366"/>
                    <a:pt x="126" y="267"/>
                  </a:cubicBezTo>
                  <a:close/>
                </a:path>
              </a:pathLst>
            </a:custGeom>
            <a:noFill/>
            <a:ln w="19050" cap="flat">
              <a:solidFill>
                <a:srgbClr val="53D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9152724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Neurons in the brain</a:t>
            </a:r>
            <a:endParaRPr lang="en-US" dirty="0"/>
          </a:p>
        </p:txBody>
      </p:sp>
      <p:pic>
        <p:nvPicPr>
          <p:cNvPr id="5122" name="Picture 2" descr="C:\Users\ang\Desktop\neuro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398" y="1686636"/>
            <a:ext cx="5285422" cy="3964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spTree>
    <p:extLst>
      <p:ext uri="{BB962C8B-B14F-4D97-AF65-F5344CB8AC3E}">
        <p14:creationId xmlns:p14="http://schemas.microsoft.com/office/powerpoint/2010/main" val="13358138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(Deep Learning)</a:t>
            </a:r>
            <a:endParaRPr lang="en-US" dirty="0"/>
          </a:p>
        </p:txBody>
      </p:sp>
      <p:sp>
        <p:nvSpPr>
          <p:cNvPr id="114" name="Oval 113"/>
          <p:cNvSpPr/>
          <p:nvPr/>
        </p:nvSpPr>
        <p:spPr>
          <a:xfrm>
            <a:off x="833566" y="4775891"/>
            <a:ext cx="753881" cy="770037"/>
          </a:xfrm>
          <a:prstGeom prst="ellipse">
            <a:avLst/>
          </a:prstGeom>
          <a:noFill/>
          <a:ln w="25400" cap="flat" cmpd="sng" algn="ctr">
            <a:solidFill>
              <a:schemeClr val="accent1">
                <a:lumMod val="75000"/>
              </a:schemeClr>
            </a:solidFill>
            <a:prstDash val="solid"/>
          </a:ln>
          <a:effectLst/>
        </p:spPr>
        <p:txBody>
          <a:bodyPr rtlCol="0" anchor="ctr"/>
          <a:lstStyle/>
          <a:p>
            <a:pPr fontAlgn="auto">
              <a:spcBef>
                <a:spcPts val="0"/>
              </a:spcBef>
              <a:spcAft>
                <a:spcPts val="0"/>
              </a:spcAft>
              <a:defRPr/>
            </a:pPr>
            <a:endParaRPr lang="en-US" kern="0" smtClean="0">
              <a:solidFill>
                <a:sysClr val="window" lastClr="FFFFFF"/>
              </a:solidFill>
              <a:latin typeface="Calibri"/>
              <a:cs typeface="Arial"/>
            </a:endParaRPr>
          </a:p>
        </p:txBody>
      </p:sp>
      <p:sp>
        <p:nvSpPr>
          <p:cNvPr id="115" name="Oval 114"/>
          <p:cNvSpPr/>
          <p:nvPr/>
        </p:nvSpPr>
        <p:spPr>
          <a:xfrm>
            <a:off x="833566" y="3774842"/>
            <a:ext cx="753881" cy="770037"/>
          </a:xfrm>
          <a:prstGeom prst="ellipse">
            <a:avLst/>
          </a:prstGeom>
          <a:noFill/>
          <a:ln w="25400" cap="flat" cmpd="sng" algn="ctr">
            <a:solidFill>
              <a:schemeClr val="accent1">
                <a:lumMod val="75000"/>
              </a:schemeClr>
            </a:solidFill>
            <a:prstDash val="solid"/>
          </a:ln>
          <a:effectLst/>
        </p:spPr>
        <p:txBody>
          <a:bodyPr rtlCol="0" anchor="ctr"/>
          <a:lstStyle/>
          <a:p>
            <a:pPr fontAlgn="auto">
              <a:spcBef>
                <a:spcPts val="0"/>
              </a:spcBef>
              <a:spcAft>
                <a:spcPts val="0"/>
              </a:spcAft>
              <a:defRPr/>
            </a:pPr>
            <a:endParaRPr lang="en-US" kern="0" smtClean="0">
              <a:solidFill>
                <a:sysClr val="window" lastClr="FFFFFF"/>
              </a:solidFill>
              <a:latin typeface="Calibri"/>
              <a:cs typeface="Arial"/>
            </a:endParaRPr>
          </a:p>
        </p:txBody>
      </p:sp>
      <p:sp>
        <p:nvSpPr>
          <p:cNvPr id="116" name="Oval 115"/>
          <p:cNvSpPr/>
          <p:nvPr/>
        </p:nvSpPr>
        <p:spPr>
          <a:xfrm>
            <a:off x="833566" y="2773795"/>
            <a:ext cx="753881" cy="770037"/>
          </a:xfrm>
          <a:prstGeom prst="ellipse">
            <a:avLst/>
          </a:prstGeom>
          <a:noFill/>
          <a:ln w="25400" cap="flat" cmpd="sng" algn="ctr">
            <a:solidFill>
              <a:schemeClr val="accent1">
                <a:lumMod val="75000"/>
              </a:schemeClr>
            </a:solidFill>
            <a:prstDash val="solid"/>
          </a:ln>
          <a:effectLst/>
        </p:spPr>
        <p:txBody>
          <a:bodyPr rtlCol="0" anchor="ctr"/>
          <a:lstStyle/>
          <a:p>
            <a:pPr fontAlgn="auto">
              <a:spcBef>
                <a:spcPts val="0"/>
              </a:spcBef>
              <a:spcAft>
                <a:spcPts val="0"/>
              </a:spcAft>
              <a:defRPr/>
            </a:pPr>
            <a:endParaRPr lang="en-US" kern="0" smtClean="0">
              <a:solidFill>
                <a:sysClr val="window" lastClr="FFFFFF"/>
              </a:solidFill>
              <a:latin typeface="Calibri"/>
              <a:cs typeface="Arial"/>
            </a:endParaRPr>
          </a:p>
        </p:txBody>
      </p:sp>
      <p:sp>
        <p:nvSpPr>
          <p:cNvPr id="117" name="Oval 116"/>
          <p:cNvSpPr/>
          <p:nvPr/>
        </p:nvSpPr>
        <p:spPr>
          <a:xfrm>
            <a:off x="833566" y="1772746"/>
            <a:ext cx="753881" cy="770037"/>
          </a:xfrm>
          <a:prstGeom prst="ellipse">
            <a:avLst/>
          </a:prstGeom>
          <a:noFill/>
          <a:ln w="25400" cap="flat" cmpd="sng" algn="ctr">
            <a:solidFill>
              <a:schemeClr val="accent1">
                <a:lumMod val="75000"/>
              </a:schemeClr>
            </a:solidFill>
            <a:prstDash val="solid"/>
          </a:ln>
          <a:effectLst/>
        </p:spPr>
        <p:txBody>
          <a:bodyPr rtlCol="0" anchor="ctr"/>
          <a:lstStyle/>
          <a:p>
            <a:pPr fontAlgn="auto">
              <a:spcBef>
                <a:spcPts val="0"/>
              </a:spcBef>
              <a:spcAft>
                <a:spcPts val="0"/>
              </a:spcAft>
              <a:defRPr/>
            </a:pPr>
            <a:endParaRPr lang="en-US" kern="0" smtClean="0">
              <a:solidFill>
                <a:sysClr val="window" lastClr="FFFFFF"/>
              </a:solidFill>
              <a:latin typeface="Calibri"/>
              <a:cs typeface="Arial"/>
            </a:endParaRPr>
          </a:p>
        </p:txBody>
      </p:sp>
      <p:sp>
        <p:nvSpPr>
          <p:cNvPr id="118" name="Oval 117"/>
          <p:cNvSpPr/>
          <p:nvPr/>
        </p:nvSpPr>
        <p:spPr>
          <a:xfrm>
            <a:off x="2869045" y="2773795"/>
            <a:ext cx="753881" cy="770037"/>
          </a:xfrm>
          <a:prstGeom prst="ellipse">
            <a:avLst/>
          </a:prstGeom>
          <a:noFill/>
          <a:ln w="25400" cap="flat" cmpd="sng" algn="ctr">
            <a:solidFill>
              <a:schemeClr val="accent3"/>
            </a:solidFill>
            <a:prstDash val="solid"/>
          </a:ln>
          <a:effectLst/>
        </p:spPr>
        <p:txBody>
          <a:bodyPr rtlCol="0" anchor="ctr"/>
          <a:lstStyle/>
          <a:p>
            <a:pPr fontAlgn="auto">
              <a:spcBef>
                <a:spcPts val="0"/>
              </a:spcBef>
              <a:spcAft>
                <a:spcPts val="0"/>
              </a:spcAft>
              <a:defRPr/>
            </a:pPr>
            <a:endParaRPr lang="en-US" kern="0" smtClean="0">
              <a:solidFill>
                <a:sysClr val="window" lastClr="FFFFFF"/>
              </a:solidFill>
              <a:latin typeface="Calibri"/>
              <a:cs typeface="Arial"/>
            </a:endParaRPr>
          </a:p>
        </p:txBody>
      </p:sp>
      <p:cxnSp>
        <p:nvCxnSpPr>
          <p:cNvPr id="119" name="Straight Arrow Connector 118"/>
          <p:cNvCxnSpPr>
            <a:stCxn id="117" idx="6"/>
            <a:endCxn id="118" idx="2"/>
          </p:cNvCxnSpPr>
          <p:nvPr/>
        </p:nvCxnSpPr>
        <p:spPr>
          <a:xfrm>
            <a:off x="1587447" y="2157765"/>
            <a:ext cx="1281598" cy="1001049"/>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116" idx="6"/>
            <a:endCxn id="118" idx="2"/>
          </p:cNvCxnSpPr>
          <p:nvPr/>
        </p:nvCxnSpPr>
        <p:spPr>
          <a:xfrm>
            <a:off x="1587447" y="3158816"/>
            <a:ext cx="1281598" cy="1605"/>
          </a:xfrm>
          <a:prstGeom prst="straightConnector1">
            <a:avLst/>
          </a:prstGeom>
          <a:noFill/>
          <a:ln w="28575" cap="flat" cmpd="sng" algn="ctr">
            <a:solidFill>
              <a:sysClr val="window" lastClr="FFFFFF"/>
            </a:solidFill>
            <a:prstDash val="solid"/>
            <a:tailEnd type="arrow"/>
          </a:ln>
          <a:effectLst/>
        </p:spPr>
      </p:cxnSp>
      <p:cxnSp>
        <p:nvCxnSpPr>
          <p:cNvPr id="121" name="Straight Arrow Connector 120"/>
          <p:cNvCxnSpPr>
            <a:stCxn id="114" idx="6"/>
            <a:endCxn id="118" idx="2"/>
          </p:cNvCxnSpPr>
          <p:nvPr/>
        </p:nvCxnSpPr>
        <p:spPr>
          <a:xfrm flipV="1">
            <a:off x="1587447" y="3158813"/>
            <a:ext cx="1281598" cy="2002096"/>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115" idx="6"/>
            <a:endCxn id="118" idx="2"/>
          </p:cNvCxnSpPr>
          <p:nvPr/>
        </p:nvCxnSpPr>
        <p:spPr>
          <a:xfrm flipV="1">
            <a:off x="1587447" y="3158813"/>
            <a:ext cx="1281598" cy="1001049"/>
          </a:xfrm>
          <a:prstGeom prst="straightConnector1">
            <a:avLst/>
          </a:prstGeom>
          <a:noFill/>
          <a:ln w="28575" cap="flat" cmpd="sng" algn="ctr">
            <a:solidFill>
              <a:sysClr val="window" lastClr="FFFFFF"/>
            </a:solidFill>
            <a:prstDash val="solid"/>
            <a:tailEnd type="arrow"/>
          </a:ln>
          <a:effectLst/>
        </p:spPr>
      </p:cxnSp>
      <p:sp>
        <p:nvSpPr>
          <p:cNvPr id="123" name="TextBox 122"/>
          <p:cNvSpPr txBox="1"/>
          <p:nvPr/>
        </p:nvSpPr>
        <p:spPr>
          <a:xfrm>
            <a:off x="1036639" y="1916070"/>
            <a:ext cx="381836" cy="394464"/>
          </a:xfrm>
          <a:prstGeom prst="rect">
            <a:avLst/>
          </a:prstGeom>
          <a:noFill/>
        </p:spPr>
        <p:txBody>
          <a:bodyPr wrap="none" rtlCol="0">
            <a:spAutoFit/>
          </a:bodyPr>
          <a:lstStyle/>
          <a:p>
            <a:pPr algn="l" fontAlgn="auto">
              <a:spcBef>
                <a:spcPts val="0"/>
              </a:spcBef>
              <a:spcAft>
                <a:spcPts val="0"/>
              </a:spcAft>
              <a:defRPr/>
            </a:pPr>
            <a:r>
              <a:rPr lang="en-US" sz="2000" kern="0" dirty="0" smtClean="0">
                <a:solidFill>
                  <a:sysClr val="window" lastClr="FFFFFF"/>
                </a:solidFill>
                <a:latin typeface="Arial"/>
                <a:cs typeface="Arial"/>
              </a:rPr>
              <a:t>x</a:t>
            </a:r>
            <a:r>
              <a:rPr lang="en-US" sz="2000" kern="0" baseline="-25000" dirty="0" smtClean="0">
                <a:solidFill>
                  <a:sysClr val="window" lastClr="FFFFFF"/>
                </a:solidFill>
                <a:latin typeface="Arial"/>
                <a:cs typeface="Arial"/>
              </a:rPr>
              <a:t>1</a:t>
            </a:r>
          </a:p>
        </p:txBody>
      </p:sp>
      <p:sp>
        <p:nvSpPr>
          <p:cNvPr id="124" name="TextBox 123"/>
          <p:cNvSpPr txBox="1"/>
          <p:nvPr/>
        </p:nvSpPr>
        <p:spPr>
          <a:xfrm>
            <a:off x="1036639" y="2917118"/>
            <a:ext cx="381836" cy="394464"/>
          </a:xfrm>
          <a:prstGeom prst="rect">
            <a:avLst/>
          </a:prstGeom>
          <a:noFill/>
        </p:spPr>
        <p:txBody>
          <a:bodyPr wrap="none" rtlCol="0">
            <a:spAutoFit/>
          </a:bodyPr>
          <a:lstStyle/>
          <a:p>
            <a:pPr algn="l" fontAlgn="auto">
              <a:spcBef>
                <a:spcPts val="0"/>
              </a:spcBef>
              <a:spcAft>
                <a:spcPts val="0"/>
              </a:spcAft>
              <a:defRPr/>
            </a:pPr>
            <a:r>
              <a:rPr lang="en-US" sz="2000" kern="0" dirty="0" smtClean="0">
                <a:solidFill>
                  <a:sysClr val="window" lastClr="FFFFFF"/>
                </a:solidFill>
                <a:latin typeface="Arial"/>
                <a:cs typeface="Arial"/>
              </a:rPr>
              <a:t>x</a:t>
            </a:r>
            <a:r>
              <a:rPr lang="en-US" sz="2000" kern="0" baseline="-25000" dirty="0" smtClean="0">
                <a:solidFill>
                  <a:sysClr val="window" lastClr="FFFFFF"/>
                </a:solidFill>
                <a:latin typeface="Arial"/>
                <a:cs typeface="Arial"/>
              </a:rPr>
              <a:t>2</a:t>
            </a:r>
          </a:p>
        </p:txBody>
      </p:sp>
      <p:sp>
        <p:nvSpPr>
          <p:cNvPr id="125" name="TextBox 124"/>
          <p:cNvSpPr txBox="1"/>
          <p:nvPr/>
        </p:nvSpPr>
        <p:spPr>
          <a:xfrm>
            <a:off x="1036639" y="3918167"/>
            <a:ext cx="381836" cy="394464"/>
          </a:xfrm>
          <a:prstGeom prst="rect">
            <a:avLst/>
          </a:prstGeom>
          <a:noFill/>
        </p:spPr>
        <p:txBody>
          <a:bodyPr wrap="none" rtlCol="0">
            <a:spAutoFit/>
          </a:bodyPr>
          <a:lstStyle/>
          <a:p>
            <a:pPr algn="l" fontAlgn="auto">
              <a:spcBef>
                <a:spcPts val="0"/>
              </a:spcBef>
              <a:spcAft>
                <a:spcPts val="0"/>
              </a:spcAft>
              <a:defRPr/>
            </a:pPr>
            <a:r>
              <a:rPr lang="en-US" sz="2000" kern="0" dirty="0" smtClean="0">
                <a:solidFill>
                  <a:sysClr val="window" lastClr="FFFFFF"/>
                </a:solidFill>
                <a:latin typeface="Arial"/>
                <a:cs typeface="Arial"/>
              </a:rPr>
              <a:t>x</a:t>
            </a:r>
            <a:r>
              <a:rPr lang="en-US" sz="2000" kern="0" baseline="-25000" dirty="0" smtClean="0">
                <a:solidFill>
                  <a:sysClr val="window" lastClr="FFFFFF"/>
                </a:solidFill>
                <a:latin typeface="Arial"/>
                <a:cs typeface="Arial"/>
              </a:rPr>
              <a:t>3</a:t>
            </a:r>
          </a:p>
        </p:txBody>
      </p:sp>
      <p:cxnSp>
        <p:nvCxnSpPr>
          <p:cNvPr id="127" name="Straight Arrow Connector 126"/>
          <p:cNvCxnSpPr>
            <a:stCxn id="140" idx="6"/>
          </p:cNvCxnSpPr>
          <p:nvPr/>
        </p:nvCxnSpPr>
        <p:spPr>
          <a:xfrm>
            <a:off x="7241554" y="3081812"/>
            <a:ext cx="753881" cy="1605"/>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7582449" y="3370511"/>
            <a:ext cx="1107996" cy="461665"/>
          </a:xfrm>
          <a:prstGeom prst="rect">
            <a:avLst/>
          </a:prstGeom>
          <a:noFill/>
        </p:spPr>
        <p:txBody>
          <a:bodyPr wrap="none" rtlCol="0">
            <a:spAutoFit/>
          </a:bodyPr>
          <a:lstStyle/>
          <a:p>
            <a:pPr algn="l" fontAlgn="auto">
              <a:spcBef>
                <a:spcPts val="0"/>
              </a:spcBef>
              <a:spcAft>
                <a:spcPts val="0"/>
              </a:spcAft>
              <a:defRPr/>
            </a:pPr>
            <a:r>
              <a:rPr lang="en-US" sz="2400" kern="0" dirty="0" smtClean="0">
                <a:solidFill>
                  <a:sysClr val="window" lastClr="FFFFFF"/>
                </a:solidFill>
                <a:latin typeface="Arial"/>
                <a:cs typeface="Arial"/>
              </a:rPr>
              <a:t>Output</a:t>
            </a:r>
            <a:endParaRPr lang="en-US" sz="2400" kern="0" baseline="-25000" dirty="0" smtClean="0">
              <a:solidFill>
                <a:sysClr val="window" lastClr="FFFFFF"/>
              </a:solidFill>
              <a:latin typeface="Arial"/>
              <a:cs typeface="Arial"/>
            </a:endParaRPr>
          </a:p>
        </p:txBody>
      </p:sp>
      <p:sp>
        <p:nvSpPr>
          <p:cNvPr id="129" name="Oval 128"/>
          <p:cNvSpPr/>
          <p:nvPr/>
        </p:nvSpPr>
        <p:spPr>
          <a:xfrm>
            <a:off x="2869045" y="3774842"/>
            <a:ext cx="753881" cy="770037"/>
          </a:xfrm>
          <a:prstGeom prst="ellipse">
            <a:avLst/>
          </a:prstGeom>
          <a:noFill/>
          <a:ln w="25400" cap="flat" cmpd="sng" algn="ctr">
            <a:solidFill>
              <a:schemeClr val="accent3"/>
            </a:solidFill>
            <a:prstDash val="solid"/>
          </a:ln>
          <a:effectLst/>
        </p:spPr>
        <p:txBody>
          <a:bodyPr rtlCol="0" anchor="ctr"/>
          <a:lstStyle/>
          <a:p>
            <a:pPr fontAlgn="auto">
              <a:spcBef>
                <a:spcPts val="0"/>
              </a:spcBef>
              <a:spcAft>
                <a:spcPts val="0"/>
              </a:spcAft>
              <a:defRPr/>
            </a:pPr>
            <a:endParaRPr lang="en-US" kern="0" smtClean="0">
              <a:solidFill>
                <a:sysClr val="window" lastClr="FFFFFF"/>
              </a:solidFill>
              <a:latin typeface="Calibri"/>
              <a:cs typeface="Arial"/>
            </a:endParaRPr>
          </a:p>
        </p:txBody>
      </p:sp>
      <p:cxnSp>
        <p:nvCxnSpPr>
          <p:cNvPr id="130" name="Straight Arrow Connector 129"/>
          <p:cNvCxnSpPr>
            <a:stCxn id="117" idx="6"/>
            <a:endCxn id="129" idx="2"/>
          </p:cNvCxnSpPr>
          <p:nvPr/>
        </p:nvCxnSpPr>
        <p:spPr>
          <a:xfrm>
            <a:off x="1587447" y="2157765"/>
            <a:ext cx="1281598" cy="2002096"/>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endCxn id="129" idx="2"/>
          </p:cNvCxnSpPr>
          <p:nvPr/>
        </p:nvCxnSpPr>
        <p:spPr>
          <a:xfrm>
            <a:off x="1587447" y="3158813"/>
            <a:ext cx="1281598" cy="1001049"/>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endCxn id="129" idx="2"/>
          </p:cNvCxnSpPr>
          <p:nvPr/>
        </p:nvCxnSpPr>
        <p:spPr>
          <a:xfrm flipV="1">
            <a:off x="1587447" y="4159861"/>
            <a:ext cx="1281598" cy="1001049"/>
          </a:xfrm>
          <a:prstGeom prst="straightConnector1">
            <a:avLst/>
          </a:prstGeom>
          <a:noFill/>
          <a:ln w="28575" cap="flat" cmpd="sng" algn="ctr">
            <a:solidFill>
              <a:sysClr val="window" lastClr="FFFFFF"/>
            </a:solidFill>
            <a:prstDash val="solid"/>
            <a:tailEnd type="arrow"/>
          </a:ln>
          <a:effectLst/>
        </p:spPr>
      </p:cxnSp>
      <p:cxnSp>
        <p:nvCxnSpPr>
          <p:cNvPr id="133" name="Straight Arrow Connector 132"/>
          <p:cNvCxnSpPr>
            <a:stCxn id="115" idx="6"/>
            <a:endCxn id="129" idx="2"/>
          </p:cNvCxnSpPr>
          <p:nvPr/>
        </p:nvCxnSpPr>
        <p:spPr>
          <a:xfrm>
            <a:off x="1587447" y="4159864"/>
            <a:ext cx="1281598" cy="1605"/>
          </a:xfrm>
          <a:prstGeom prst="straightConnector1">
            <a:avLst/>
          </a:prstGeom>
          <a:noFill/>
          <a:ln w="28575" cap="flat" cmpd="sng" algn="ctr">
            <a:solidFill>
              <a:sysClr val="window" lastClr="FFFFFF"/>
            </a:solidFill>
            <a:prstDash val="solid"/>
            <a:tailEnd type="arrow"/>
          </a:ln>
          <a:effectLst/>
        </p:spPr>
      </p:cxnSp>
      <p:cxnSp>
        <p:nvCxnSpPr>
          <p:cNvPr id="134" name="Straight Arrow Connector 133"/>
          <p:cNvCxnSpPr/>
          <p:nvPr/>
        </p:nvCxnSpPr>
        <p:spPr>
          <a:xfrm>
            <a:off x="1587447" y="2157767"/>
            <a:ext cx="1281598" cy="1605"/>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16" idx="6"/>
          </p:cNvCxnSpPr>
          <p:nvPr/>
        </p:nvCxnSpPr>
        <p:spPr>
          <a:xfrm flipV="1">
            <a:off x="1587447" y="2157765"/>
            <a:ext cx="1281598" cy="1001049"/>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114" idx="6"/>
          </p:cNvCxnSpPr>
          <p:nvPr/>
        </p:nvCxnSpPr>
        <p:spPr>
          <a:xfrm flipV="1">
            <a:off x="1587447" y="2157765"/>
            <a:ext cx="1281598" cy="3003145"/>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115" idx="6"/>
          </p:cNvCxnSpPr>
          <p:nvPr/>
        </p:nvCxnSpPr>
        <p:spPr>
          <a:xfrm flipV="1">
            <a:off x="1587447" y="2157765"/>
            <a:ext cx="1281598" cy="2002096"/>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8" name="Oval 137"/>
          <p:cNvSpPr/>
          <p:nvPr/>
        </p:nvSpPr>
        <p:spPr>
          <a:xfrm>
            <a:off x="2869045" y="1772746"/>
            <a:ext cx="753881" cy="770037"/>
          </a:xfrm>
          <a:prstGeom prst="ellipse">
            <a:avLst/>
          </a:prstGeom>
          <a:noFill/>
          <a:ln w="25400" cap="flat" cmpd="sng" algn="ctr">
            <a:solidFill>
              <a:schemeClr val="accent3"/>
            </a:solidFill>
            <a:prstDash val="solid"/>
          </a:ln>
          <a:effectLst/>
        </p:spPr>
        <p:txBody>
          <a:bodyPr rtlCol="0" anchor="ctr"/>
          <a:lstStyle/>
          <a:p>
            <a:pPr fontAlgn="auto">
              <a:spcBef>
                <a:spcPts val="0"/>
              </a:spcBef>
              <a:spcAft>
                <a:spcPts val="0"/>
              </a:spcAft>
              <a:defRPr/>
            </a:pPr>
            <a:endParaRPr lang="en-US" kern="0" smtClean="0">
              <a:solidFill>
                <a:sysClr val="window" lastClr="FFFFFF"/>
              </a:solidFill>
              <a:latin typeface="Calibri"/>
              <a:cs typeface="Arial"/>
            </a:endParaRPr>
          </a:p>
        </p:txBody>
      </p:sp>
      <p:sp>
        <p:nvSpPr>
          <p:cNvPr id="166" name="Oval 165"/>
          <p:cNvSpPr/>
          <p:nvPr/>
        </p:nvSpPr>
        <p:spPr>
          <a:xfrm>
            <a:off x="2869045" y="4775891"/>
            <a:ext cx="753881" cy="770037"/>
          </a:xfrm>
          <a:prstGeom prst="ellipse">
            <a:avLst/>
          </a:prstGeom>
          <a:noFill/>
          <a:ln w="25400" cap="flat" cmpd="sng" algn="ctr">
            <a:solidFill>
              <a:schemeClr val="accent3"/>
            </a:solidFill>
            <a:prstDash val="solid"/>
          </a:ln>
          <a:effectLst/>
        </p:spPr>
        <p:txBody>
          <a:bodyPr rtlCol="0" anchor="ctr"/>
          <a:lstStyle/>
          <a:p>
            <a:pPr fontAlgn="auto">
              <a:spcBef>
                <a:spcPts val="0"/>
              </a:spcBef>
              <a:spcAft>
                <a:spcPts val="0"/>
              </a:spcAft>
              <a:defRPr/>
            </a:pPr>
            <a:endParaRPr lang="en-US" kern="0" smtClean="0">
              <a:solidFill>
                <a:sysClr val="window" lastClr="FFFFFF"/>
              </a:solidFill>
              <a:latin typeface="Calibri"/>
              <a:cs typeface="Arial"/>
            </a:endParaRPr>
          </a:p>
        </p:txBody>
      </p:sp>
      <p:sp>
        <p:nvSpPr>
          <p:cNvPr id="140" name="Oval 139"/>
          <p:cNvSpPr/>
          <p:nvPr/>
        </p:nvSpPr>
        <p:spPr>
          <a:xfrm>
            <a:off x="6487673" y="2696791"/>
            <a:ext cx="753881" cy="770037"/>
          </a:xfrm>
          <a:prstGeom prst="ellipse">
            <a:avLst/>
          </a:prstGeom>
          <a:noFill/>
          <a:ln w="25400" cap="flat" cmpd="sng" algn="ctr">
            <a:solidFill>
              <a:schemeClr val="accent3"/>
            </a:solidFill>
            <a:prstDash val="solid"/>
          </a:ln>
          <a:effectLst/>
        </p:spPr>
        <p:txBody>
          <a:bodyPr rtlCol="0" anchor="ctr"/>
          <a:lstStyle/>
          <a:p>
            <a:pPr fontAlgn="auto">
              <a:spcBef>
                <a:spcPts val="0"/>
              </a:spcBef>
              <a:spcAft>
                <a:spcPts val="0"/>
              </a:spcAft>
              <a:defRPr/>
            </a:pPr>
            <a:endParaRPr lang="en-US" kern="0" smtClean="0">
              <a:solidFill>
                <a:sysClr val="window" lastClr="FFFFFF"/>
              </a:solidFill>
              <a:latin typeface="Calibri"/>
              <a:cs typeface="Arial"/>
            </a:endParaRPr>
          </a:p>
        </p:txBody>
      </p:sp>
      <p:cxnSp>
        <p:nvCxnSpPr>
          <p:cNvPr id="141" name="Straight Arrow Connector 140"/>
          <p:cNvCxnSpPr>
            <a:stCxn id="147" idx="6"/>
            <a:endCxn id="140" idx="2"/>
          </p:cNvCxnSpPr>
          <p:nvPr/>
        </p:nvCxnSpPr>
        <p:spPr>
          <a:xfrm>
            <a:off x="5658404" y="2696791"/>
            <a:ext cx="829269" cy="385019"/>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a:stCxn id="152" idx="6"/>
            <a:endCxn id="140" idx="2"/>
          </p:cNvCxnSpPr>
          <p:nvPr/>
        </p:nvCxnSpPr>
        <p:spPr>
          <a:xfrm flipV="1">
            <a:off x="5658404" y="3081809"/>
            <a:ext cx="829269" cy="616030"/>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164" idx="6"/>
            <a:endCxn id="140" idx="2"/>
          </p:cNvCxnSpPr>
          <p:nvPr/>
        </p:nvCxnSpPr>
        <p:spPr>
          <a:xfrm flipV="1">
            <a:off x="5658404" y="3081809"/>
            <a:ext cx="829269" cy="1617078"/>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757654" y="5622932"/>
            <a:ext cx="992708" cy="394464"/>
          </a:xfrm>
          <a:prstGeom prst="rect">
            <a:avLst/>
          </a:prstGeom>
          <a:noFill/>
        </p:spPr>
        <p:txBody>
          <a:bodyPr wrap="none" rtlCol="0">
            <a:spAutoFit/>
          </a:bodyPr>
          <a:lstStyle/>
          <a:p>
            <a:pPr algn="l" fontAlgn="auto">
              <a:spcBef>
                <a:spcPts val="0"/>
              </a:spcBef>
              <a:spcAft>
                <a:spcPts val="0"/>
              </a:spcAft>
              <a:defRPr/>
            </a:pPr>
            <a:r>
              <a:rPr lang="en-US" sz="2000" kern="0" dirty="0" smtClean="0">
                <a:solidFill>
                  <a:sysClr val="window" lastClr="FFFFFF"/>
                </a:solidFill>
                <a:latin typeface="Arial"/>
                <a:cs typeface="Arial"/>
              </a:rPr>
              <a:t>Layer L</a:t>
            </a:r>
            <a:r>
              <a:rPr lang="en-US" sz="2000" kern="0" baseline="-25000" dirty="0" smtClean="0">
                <a:solidFill>
                  <a:sysClr val="window" lastClr="FFFFFF"/>
                </a:solidFill>
                <a:latin typeface="Arial"/>
                <a:cs typeface="Arial"/>
              </a:rPr>
              <a:t>1</a:t>
            </a:r>
          </a:p>
        </p:txBody>
      </p:sp>
      <p:sp>
        <p:nvSpPr>
          <p:cNvPr id="145" name="TextBox 144"/>
          <p:cNvSpPr txBox="1"/>
          <p:nvPr/>
        </p:nvSpPr>
        <p:spPr>
          <a:xfrm>
            <a:off x="2793657" y="5622932"/>
            <a:ext cx="992708" cy="394464"/>
          </a:xfrm>
          <a:prstGeom prst="rect">
            <a:avLst/>
          </a:prstGeom>
          <a:noFill/>
        </p:spPr>
        <p:txBody>
          <a:bodyPr wrap="none" rtlCol="0">
            <a:spAutoFit/>
          </a:bodyPr>
          <a:lstStyle/>
          <a:p>
            <a:pPr algn="l" fontAlgn="auto">
              <a:spcBef>
                <a:spcPts val="0"/>
              </a:spcBef>
              <a:spcAft>
                <a:spcPts val="0"/>
              </a:spcAft>
              <a:defRPr/>
            </a:pPr>
            <a:r>
              <a:rPr lang="en-US" sz="2000" kern="0" dirty="0" smtClean="0">
                <a:solidFill>
                  <a:sysClr val="window" lastClr="FFFFFF"/>
                </a:solidFill>
                <a:latin typeface="Arial"/>
                <a:cs typeface="Arial"/>
              </a:rPr>
              <a:t>Layer L</a:t>
            </a:r>
            <a:r>
              <a:rPr lang="en-US" sz="2000" kern="0" baseline="-25000" dirty="0" smtClean="0">
                <a:solidFill>
                  <a:sysClr val="window" lastClr="FFFFFF"/>
                </a:solidFill>
                <a:latin typeface="Arial"/>
                <a:cs typeface="Arial"/>
              </a:rPr>
              <a:t>2</a:t>
            </a:r>
          </a:p>
        </p:txBody>
      </p:sp>
      <p:sp>
        <p:nvSpPr>
          <p:cNvPr id="146" name="TextBox 145"/>
          <p:cNvSpPr txBox="1"/>
          <p:nvPr/>
        </p:nvSpPr>
        <p:spPr>
          <a:xfrm>
            <a:off x="6437096" y="4621883"/>
            <a:ext cx="992708" cy="394464"/>
          </a:xfrm>
          <a:prstGeom prst="rect">
            <a:avLst/>
          </a:prstGeom>
          <a:noFill/>
        </p:spPr>
        <p:txBody>
          <a:bodyPr wrap="none" rtlCol="0">
            <a:spAutoFit/>
          </a:bodyPr>
          <a:lstStyle/>
          <a:p>
            <a:pPr algn="l" fontAlgn="auto">
              <a:spcBef>
                <a:spcPts val="0"/>
              </a:spcBef>
              <a:spcAft>
                <a:spcPts val="0"/>
              </a:spcAft>
              <a:defRPr/>
            </a:pPr>
            <a:r>
              <a:rPr lang="en-US" sz="2000" kern="0" dirty="0" smtClean="0">
                <a:solidFill>
                  <a:sysClr val="window" lastClr="FFFFFF"/>
                </a:solidFill>
                <a:latin typeface="Arial"/>
                <a:cs typeface="Arial"/>
              </a:rPr>
              <a:t>Layer L</a:t>
            </a:r>
            <a:r>
              <a:rPr lang="en-US" sz="2000" kern="0" baseline="-25000" dirty="0" smtClean="0">
                <a:solidFill>
                  <a:sysClr val="window" lastClr="FFFFFF"/>
                </a:solidFill>
                <a:latin typeface="Arial"/>
                <a:cs typeface="Arial"/>
              </a:rPr>
              <a:t>4</a:t>
            </a:r>
          </a:p>
        </p:txBody>
      </p:sp>
      <p:sp>
        <p:nvSpPr>
          <p:cNvPr id="147" name="Oval 146"/>
          <p:cNvSpPr/>
          <p:nvPr/>
        </p:nvSpPr>
        <p:spPr>
          <a:xfrm>
            <a:off x="4904523" y="2311772"/>
            <a:ext cx="753881" cy="770037"/>
          </a:xfrm>
          <a:prstGeom prst="ellipse">
            <a:avLst/>
          </a:prstGeom>
          <a:noFill/>
          <a:ln w="25400" cap="flat" cmpd="sng" algn="ctr">
            <a:solidFill>
              <a:schemeClr val="accent3"/>
            </a:solidFill>
            <a:prstDash val="solid"/>
          </a:ln>
          <a:effectLst/>
        </p:spPr>
        <p:txBody>
          <a:bodyPr rtlCol="0" anchor="ctr"/>
          <a:lstStyle/>
          <a:p>
            <a:pPr fontAlgn="auto">
              <a:spcBef>
                <a:spcPts val="0"/>
              </a:spcBef>
              <a:spcAft>
                <a:spcPts val="0"/>
              </a:spcAft>
              <a:defRPr/>
            </a:pPr>
            <a:endParaRPr lang="en-US" kern="0" smtClean="0">
              <a:solidFill>
                <a:sysClr val="window" lastClr="FFFFFF"/>
              </a:solidFill>
              <a:latin typeface="Calibri"/>
              <a:cs typeface="Arial"/>
            </a:endParaRPr>
          </a:p>
        </p:txBody>
      </p:sp>
      <p:cxnSp>
        <p:nvCxnSpPr>
          <p:cNvPr id="148" name="Straight Arrow Connector 147"/>
          <p:cNvCxnSpPr>
            <a:stCxn id="138" idx="6"/>
            <a:endCxn id="147" idx="2"/>
          </p:cNvCxnSpPr>
          <p:nvPr/>
        </p:nvCxnSpPr>
        <p:spPr>
          <a:xfrm>
            <a:off x="3622926" y="2157765"/>
            <a:ext cx="1281598" cy="539026"/>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118" idx="6"/>
            <a:endCxn id="147" idx="2"/>
          </p:cNvCxnSpPr>
          <p:nvPr/>
        </p:nvCxnSpPr>
        <p:spPr>
          <a:xfrm flipV="1">
            <a:off x="3622926" y="2696791"/>
            <a:ext cx="1281598" cy="462022"/>
          </a:xfrm>
          <a:prstGeom prst="straightConnector1">
            <a:avLst/>
          </a:prstGeom>
          <a:noFill/>
          <a:ln w="28575" cap="flat" cmpd="sng" algn="ctr">
            <a:solidFill>
              <a:sysClr val="window" lastClr="FFFFFF"/>
            </a:solidFill>
            <a:prstDash val="solid"/>
            <a:tailEnd type="arrow"/>
          </a:ln>
          <a:effectLst/>
        </p:spPr>
      </p:cxnSp>
      <p:cxnSp>
        <p:nvCxnSpPr>
          <p:cNvPr id="150" name="Straight Arrow Connector 149"/>
          <p:cNvCxnSpPr>
            <a:stCxn id="166" idx="6"/>
            <a:endCxn id="147" idx="2"/>
          </p:cNvCxnSpPr>
          <p:nvPr/>
        </p:nvCxnSpPr>
        <p:spPr>
          <a:xfrm flipV="1">
            <a:off x="3622926" y="2696791"/>
            <a:ext cx="1281598" cy="2464119"/>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a:stCxn id="129" idx="6"/>
            <a:endCxn id="147" idx="2"/>
          </p:cNvCxnSpPr>
          <p:nvPr/>
        </p:nvCxnSpPr>
        <p:spPr>
          <a:xfrm flipV="1">
            <a:off x="3622926" y="2696791"/>
            <a:ext cx="1281598" cy="1463071"/>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2" name="Oval 151"/>
          <p:cNvSpPr/>
          <p:nvPr/>
        </p:nvSpPr>
        <p:spPr>
          <a:xfrm>
            <a:off x="4904523" y="3312820"/>
            <a:ext cx="753881" cy="770037"/>
          </a:xfrm>
          <a:prstGeom prst="ellipse">
            <a:avLst/>
          </a:prstGeom>
          <a:noFill/>
          <a:ln w="25400" cap="flat" cmpd="sng" algn="ctr">
            <a:solidFill>
              <a:schemeClr val="accent3"/>
            </a:solidFill>
            <a:prstDash val="solid"/>
          </a:ln>
          <a:effectLst/>
        </p:spPr>
        <p:txBody>
          <a:bodyPr rtlCol="0" anchor="ctr"/>
          <a:lstStyle/>
          <a:p>
            <a:pPr fontAlgn="auto">
              <a:spcBef>
                <a:spcPts val="0"/>
              </a:spcBef>
              <a:spcAft>
                <a:spcPts val="0"/>
              </a:spcAft>
              <a:defRPr/>
            </a:pPr>
            <a:endParaRPr lang="en-US" kern="0" smtClean="0">
              <a:solidFill>
                <a:sysClr val="window" lastClr="FFFFFF"/>
              </a:solidFill>
              <a:latin typeface="Calibri"/>
              <a:cs typeface="Arial"/>
            </a:endParaRPr>
          </a:p>
        </p:txBody>
      </p:sp>
      <p:cxnSp>
        <p:nvCxnSpPr>
          <p:cNvPr id="153" name="Straight Arrow Connector 152"/>
          <p:cNvCxnSpPr>
            <a:stCxn id="138" idx="6"/>
            <a:endCxn id="152" idx="2"/>
          </p:cNvCxnSpPr>
          <p:nvPr/>
        </p:nvCxnSpPr>
        <p:spPr>
          <a:xfrm>
            <a:off x="3622926" y="2157765"/>
            <a:ext cx="1281598" cy="1540074"/>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118" idx="6"/>
            <a:endCxn id="152" idx="2"/>
          </p:cNvCxnSpPr>
          <p:nvPr/>
        </p:nvCxnSpPr>
        <p:spPr>
          <a:xfrm>
            <a:off x="3622926" y="3158813"/>
            <a:ext cx="1281598" cy="539026"/>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166" idx="6"/>
            <a:endCxn id="152" idx="2"/>
          </p:cNvCxnSpPr>
          <p:nvPr/>
        </p:nvCxnSpPr>
        <p:spPr>
          <a:xfrm flipV="1">
            <a:off x="3622926" y="3697840"/>
            <a:ext cx="1281598" cy="1463071"/>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stCxn id="129" idx="6"/>
            <a:endCxn id="152" idx="2"/>
          </p:cNvCxnSpPr>
          <p:nvPr/>
        </p:nvCxnSpPr>
        <p:spPr>
          <a:xfrm flipV="1">
            <a:off x="3622926" y="3697840"/>
            <a:ext cx="1281598" cy="462022"/>
          </a:xfrm>
          <a:prstGeom prst="straightConnector1">
            <a:avLst/>
          </a:prstGeom>
          <a:noFill/>
          <a:ln w="28575" cap="flat" cmpd="sng" algn="ctr">
            <a:solidFill>
              <a:sysClr val="window" lastClr="FFFFFF"/>
            </a:solidFill>
            <a:prstDash val="solid"/>
            <a:tailEnd type="arrow"/>
          </a:ln>
          <a:effectLst/>
        </p:spPr>
      </p:cxnSp>
      <p:sp>
        <p:nvSpPr>
          <p:cNvPr id="164" name="Oval 163"/>
          <p:cNvSpPr/>
          <p:nvPr/>
        </p:nvSpPr>
        <p:spPr>
          <a:xfrm>
            <a:off x="4904523" y="4313869"/>
            <a:ext cx="753881" cy="770037"/>
          </a:xfrm>
          <a:prstGeom prst="ellipse">
            <a:avLst/>
          </a:prstGeom>
          <a:noFill/>
          <a:ln w="25400" cap="flat" cmpd="sng" algn="ctr">
            <a:solidFill>
              <a:schemeClr val="accent3"/>
            </a:solidFill>
            <a:prstDash val="solid"/>
          </a:ln>
          <a:effectLst/>
        </p:spPr>
        <p:txBody>
          <a:bodyPr rtlCol="0" anchor="ctr"/>
          <a:lstStyle/>
          <a:p>
            <a:pPr fontAlgn="auto">
              <a:spcBef>
                <a:spcPts val="0"/>
              </a:spcBef>
              <a:spcAft>
                <a:spcPts val="0"/>
              </a:spcAft>
              <a:defRPr/>
            </a:pPr>
            <a:endParaRPr lang="en-US" kern="0" smtClean="0">
              <a:solidFill>
                <a:sysClr val="window" lastClr="FFFFFF"/>
              </a:solidFill>
              <a:latin typeface="Calibri"/>
              <a:cs typeface="Arial"/>
            </a:endParaRPr>
          </a:p>
        </p:txBody>
      </p:sp>
      <p:sp>
        <p:nvSpPr>
          <p:cNvPr id="158" name="TextBox 157"/>
          <p:cNvSpPr txBox="1"/>
          <p:nvPr/>
        </p:nvSpPr>
        <p:spPr>
          <a:xfrm>
            <a:off x="4829135" y="5160910"/>
            <a:ext cx="992708" cy="394464"/>
          </a:xfrm>
          <a:prstGeom prst="rect">
            <a:avLst/>
          </a:prstGeom>
          <a:noFill/>
        </p:spPr>
        <p:txBody>
          <a:bodyPr wrap="none" rtlCol="0">
            <a:spAutoFit/>
          </a:bodyPr>
          <a:lstStyle/>
          <a:p>
            <a:pPr algn="l" fontAlgn="auto">
              <a:spcBef>
                <a:spcPts val="0"/>
              </a:spcBef>
              <a:spcAft>
                <a:spcPts val="0"/>
              </a:spcAft>
              <a:defRPr/>
            </a:pPr>
            <a:r>
              <a:rPr lang="en-US" sz="2000" kern="0" dirty="0" smtClean="0">
                <a:solidFill>
                  <a:sysClr val="window" lastClr="FFFFFF"/>
                </a:solidFill>
                <a:latin typeface="Arial"/>
                <a:cs typeface="Arial"/>
              </a:rPr>
              <a:t>Layer L</a:t>
            </a:r>
            <a:r>
              <a:rPr lang="en-US" sz="2000" kern="0" baseline="-25000" dirty="0" smtClean="0">
                <a:solidFill>
                  <a:sysClr val="window" lastClr="FFFFFF"/>
                </a:solidFill>
                <a:latin typeface="Arial"/>
                <a:cs typeface="Arial"/>
              </a:rPr>
              <a:t>3</a:t>
            </a:r>
          </a:p>
        </p:txBody>
      </p:sp>
      <p:sp>
        <p:nvSpPr>
          <p:cNvPr id="159" name="Oval 158"/>
          <p:cNvSpPr/>
          <p:nvPr/>
        </p:nvSpPr>
        <p:spPr>
          <a:xfrm>
            <a:off x="6487673" y="3697840"/>
            <a:ext cx="753881" cy="770037"/>
          </a:xfrm>
          <a:prstGeom prst="ellipse">
            <a:avLst/>
          </a:prstGeom>
          <a:noFill/>
          <a:ln w="25400" cap="flat" cmpd="sng" algn="ctr">
            <a:solidFill>
              <a:schemeClr val="accent3"/>
            </a:solidFill>
            <a:prstDash val="solid"/>
          </a:ln>
          <a:effectLst/>
        </p:spPr>
        <p:txBody>
          <a:bodyPr rtlCol="0" anchor="ctr"/>
          <a:lstStyle/>
          <a:p>
            <a:pPr fontAlgn="auto">
              <a:spcBef>
                <a:spcPts val="0"/>
              </a:spcBef>
              <a:spcAft>
                <a:spcPts val="0"/>
              </a:spcAft>
              <a:defRPr/>
            </a:pPr>
            <a:endParaRPr lang="en-US" kern="0" smtClean="0">
              <a:solidFill>
                <a:sysClr val="window" lastClr="FFFFFF"/>
              </a:solidFill>
              <a:latin typeface="Calibri"/>
              <a:cs typeface="Arial"/>
            </a:endParaRPr>
          </a:p>
        </p:txBody>
      </p:sp>
      <p:cxnSp>
        <p:nvCxnSpPr>
          <p:cNvPr id="160" name="Straight Arrow Connector 159"/>
          <p:cNvCxnSpPr>
            <a:stCxn id="152" idx="6"/>
            <a:endCxn id="159" idx="2"/>
          </p:cNvCxnSpPr>
          <p:nvPr/>
        </p:nvCxnSpPr>
        <p:spPr>
          <a:xfrm>
            <a:off x="5658404" y="3697840"/>
            <a:ext cx="829269" cy="385019"/>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64" idx="6"/>
            <a:endCxn id="159" idx="2"/>
          </p:cNvCxnSpPr>
          <p:nvPr/>
        </p:nvCxnSpPr>
        <p:spPr>
          <a:xfrm flipV="1">
            <a:off x="5658404" y="4082858"/>
            <a:ext cx="829269" cy="616030"/>
          </a:xfrm>
          <a:prstGeom prst="straightConnector1">
            <a:avLst/>
          </a:prstGeom>
          <a:noFill/>
          <a:ln w="28575" cap="flat" cmpd="sng" algn="ctr">
            <a:solidFill>
              <a:sysClr val="window" lastClr="FFFFFF"/>
            </a:solidFill>
            <a:prstDash val="solid"/>
            <a:tailEnd type="arrow"/>
          </a:ln>
          <a:effectLst/>
        </p:spPr>
      </p:cxnSp>
      <p:cxnSp>
        <p:nvCxnSpPr>
          <p:cNvPr id="162" name="Straight Arrow Connector 161"/>
          <p:cNvCxnSpPr>
            <a:stCxn id="147" idx="6"/>
            <a:endCxn id="159" idx="2"/>
          </p:cNvCxnSpPr>
          <p:nvPr/>
        </p:nvCxnSpPr>
        <p:spPr>
          <a:xfrm>
            <a:off x="5658404" y="2696791"/>
            <a:ext cx="829269" cy="1386067"/>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a:stCxn id="159" idx="6"/>
          </p:cNvCxnSpPr>
          <p:nvPr/>
        </p:nvCxnSpPr>
        <p:spPr>
          <a:xfrm>
            <a:off x="7241554" y="4082861"/>
            <a:ext cx="753881" cy="1605"/>
          </a:xfrm>
          <a:prstGeom prst="straightConnector1">
            <a:avLst/>
          </a:prstGeom>
          <a:ln w="38100">
            <a:solidFill>
              <a:schemeClr val="bg1"/>
            </a:solidFill>
            <a:tailEnd type="arrow" w="lg" len="sm"/>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036639" y="4955051"/>
            <a:ext cx="407484" cy="400110"/>
          </a:xfrm>
          <a:prstGeom prst="rect">
            <a:avLst/>
          </a:prstGeom>
          <a:noFill/>
        </p:spPr>
        <p:txBody>
          <a:bodyPr wrap="none" rtlCol="0">
            <a:spAutoFit/>
          </a:bodyPr>
          <a:lstStyle/>
          <a:p>
            <a:pPr algn="l" fontAlgn="auto">
              <a:spcBef>
                <a:spcPts val="0"/>
              </a:spcBef>
              <a:spcAft>
                <a:spcPts val="0"/>
              </a:spcAft>
              <a:defRPr/>
            </a:pPr>
            <a:r>
              <a:rPr lang="en-US" sz="2000" kern="0" dirty="0" smtClean="0">
                <a:solidFill>
                  <a:sysClr val="window" lastClr="FFFFFF"/>
                </a:solidFill>
                <a:latin typeface="Arial"/>
                <a:cs typeface="Arial"/>
              </a:rPr>
              <a:t>x</a:t>
            </a:r>
            <a:r>
              <a:rPr lang="en-US" sz="2000" kern="0" baseline="-25000" dirty="0" smtClean="0">
                <a:solidFill>
                  <a:sysClr val="window" lastClr="FFFFFF"/>
                </a:solidFill>
                <a:latin typeface="Arial"/>
                <a:cs typeface="Arial"/>
              </a:rPr>
              <a:t>4</a:t>
            </a:r>
          </a:p>
        </p:txBody>
      </p:sp>
    </p:spTree>
    <p:extLst>
      <p:ext uri="{BB962C8B-B14F-4D97-AF65-F5344CB8AC3E}">
        <p14:creationId xmlns:p14="http://schemas.microsoft.com/office/powerpoint/2010/main" val="29842173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from tagged data (supervised)</a:t>
            </a:r>
            <a:endParaRPr lang="en-US" dirty="0"/>
          </a:p>
        </p:txBody>
      </p:sp>
      <p:pic>
        <p:nvPicPr>
          <p:cNvPr id="4099" name="Picture 3" descr="C:\Users\ang\Desktop\img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414" y="1980475"/>
            <a:ext cx="1207135" cy="106571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691625" y="5551170"/>
            <a:ext cx="3626433" cy="1089661"/>
            <a:chOff x="1691625" y="5551170"/>
            <a:chExt cx="3626433" cy="1089661"/>
          </a:xfrm>
        </p:grpSpPr>
        <p:sp>
          <p:nvSpPr>
            <p:cNvPr id="3" name="Text Box 19"/>
            <p:cNvSpPr txBox="1">
              <a:spLocks noChangeArrowheads="1"/>
            </p:cNvSpPr>
            <p:nvPr/>
          </p:nvSpPr>
          <p:spPr bwMode="auto">
            <a:xfrm>
              <a:off x="1691625" y="5886920"/>
              <a:ext cx="2365627"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FFFFFF"/>
                  </a:solidFill>
                  <a:latin typeface="Arial" charset="0"/>
                </a:rPr>
                <a:t>Testing: What </a:t>
              </a:r>
              <a:r>
                <a:rPr lang="en-US" dirty="0">
                  <a:solidFill>
                    <a:srgbClr val="FFFFFF"/>
                  </a:solidFill>
                  <a:latin typeface="Arial" charset="0"/>
                </a:rPr>
                <a:t>is this?  </a:t>
              </a:r>
            </a:p>
          </p:txBody>
        </p:sp>
        <p:pic>
          <p:nvPicPr>
            <p:cNvPr id="30" name="Picture 2" descr="C:\Users\ang\Desktop\photo.jpg"/>
            <p:cNvPicPr>
              <a:picLocks noChangeAspect="1" noChangeArrowheads="1"/>
            </p:cNvPicPr>
            <p:nvPr/>
          </p:nvPicPr>
          <p:blipFill rotWithShape="1">
            <a:blip r:embed="rId3">
              <a:extLst>
                <a:ext uri="{28A0092B-C50C-407E-A947-70E740481C1C}">
                  <a14:useLocalDpi xmlns:a14="http://schemas.microsoft.com/office/drawing/2010/main" val="0"/>
                </a:ext>
              </a:extLst>
            </a:blip>
            <a:srcRect l="50792" t="56512" r="28506" b="16273"/>
            <a:stretch/>
          </p:blipFill>
          <p:spPr bwMode="auto">
            <a:xfrm>
              <a:off x="4165531" y="5551170"/>
              <a:ext cx="1152527" cy="108966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691625" y="3083355"/>
            <a:ext cx="1373768"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Coffee mug</a:t>
            </a:r>
          </a:p>
        </p:txBody>
      </p:sp>
      <p:grpSp>
        <p:nvGrpSpPr>
          <p:cNvPr id="7" name="Group 6"/>
          <p:cNvGrpSpPr/>
          <p:nvPr/>
        </p:nvGrpSpPr>
        <p:grpSpPr>
          <a:xfrm>
            <a:off x="3540886" y="1925126"/>
            <a:ext cx="1444757" cy="1527561"/>
            <a:chOff x="3540886" y="1925126"/>
            <a:chExt cx="1444757" cy="1527561"/>
          </a:xfrm>
        </p:grpSpPr>
        <p:pic>
          <p:nvPicPr>
            <p:cNvPr id="4098" name="Picture 2" descr="C:\Users\ang\Desktop\imgr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886" y="1925126"/>
              <a:ext cx="1130935" cy="111592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611875" y="3083355"/>
              <a:ext cx="1373768"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Coffee mug</a:t>
              </a:r>
            </a:p>
          </p:txBody>
        </p:sp>
      </p:grpSp>
      <p:grpSp>
        <p:nvGrpSpPr>
          <p:cNvPr id="8" name="Group 7"/>
          <p:cNvGrpSpPr/>
          <p:nvPr/>
        </p:nvGrpSpPr>
        <p:grpSpPr>
          <a:xfrm>
            <a:off x="5493720" y="2008015"/>
            <a:ext cx="1373768" cy="1444672"/>
            <a:chOff x="5493720" y="2008015"/>
            <a:chExt cx="1373768" cy="1444672"/>
          </a:xfrm>
        </p:grpSpPr>
        <p:pic>
          <p:nvPicPr>
            <p:cNvPr id="4100" name="Picture 4" descr="C:\Users\ang\Desktop\20081211-coffee-mu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116" t="5062" r="4072" b="10143"/>
            <a:stretch/>
          </p:blipFill>
          <p:spPr bwMode="auto">
            <a:xfrm>
              <a:off x="5532125" y="2008015"/>
              <a:ext cx="1216660" cy="104508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493720" y="3083355"/>
              <a:ext cx="1373768"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Coffee mug</a:t>
              </a:r>
            </a:p>
          </p:txBody>
        </p:sp>
      </p:grpSp>
      <p:grpSp>
        <p:nvGrpSpPr>
          <p:cNvPr id="9" name="Group 8"/>
          <p:cNvGrpSpPr/>
          <p:nvPr/>
        </p:nvGrpSpPr>
        <p:grpSpPr>
          <a:xfrm>
            <a:off x="1845245" y="3889860"/>
            <a:ext cx="1391565" cy="1291052"/>
            <a:chOff x="1845245" y="3889860"/>
            <a:chExt cx="1391565" cy="1291052"/>
          </a:xfrm>
        </p:grpSpPr>
        <p:pic>
          <p:nvPicPr>
            <p:cNvPr id="4101" name="Picture 5" descr="C:\Users\ang\Desktop\imgr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0460" y="3889860"/>
              <a:ext cx="1276350" cy="89535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845245" y="4811580"/>
              <a:ext cx="1373768"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Coffee mug</a:t>
              </a:r>
            </a:p>
          </p:txBody>
        </p:sp>
      </p:grpSp>
      <p:grpSp>
        <p:nvGrpSpPr>
          <p:cNvPr id="10" name="Group 9"/>
          <p:cNvGrpSpPr/>
          <p:nvPr/>
        </p:nvGrpSpPr>
        <p:grpSpPr>
          <a:xfrm>
            <a:off x="3650280" y="3851455"/>
            <a:ext cx="1373768" cy="1367862"/>
            <a:chOff x="3650280" y="3851455"/>
            <a:chExt cx="1373768" cy="1367862"/>
          </a:xfrm>
        </p:grpSpPr>
        <p:pic>
          <p:nvPicPr>
            <p:cNvPr id="4102" name="Picture 6" descr="C:\Users\ang\Desktop\imgr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42305" y="3851455"/>
              <a:ext cx="802110" cy="97991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650280" y="4849985"/>
              <a:ext cx="1373768"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Coffee mug</a:t>
              </a:r>
            </a:p>
          </p:txBody>
        </p:sp>
      </p:grpSp>
      <p:grpSp>
        <p:nvGrpSpPr>
          <p:cNvPr id="11" name="Group 10"/>
          <p:cNvGrpSpPr/>
          <p:nvPr/>
        </p:nvGrpSpPr>
        <p:grpSpPr>
          <a:xfrm>
            <a:off x="5340100" y="3774645"/>
            <a:ext cx="1373768" cy="1267365"/>
            <a:chOff x="5416910" y="3928265"/>
            <a:chExt cx="1373768" cy="1267365"/>
          </a:xfrm>
        </p:grpSpPr>
        <p:pic>
          <p:nvPicPr>
            <p:cNvPr id="4103" name="Picture 7" descr="C:\Users\ang\Desktop\imgr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0530" y="3928265"/>
              <a:ext cx="1185545" cy="82415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416910" y="4826298"/>
              <a:ext cx="1373768"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Coffee mug</a:t>
              </a:r>
            </a:p>
          </p:txBody>
        </p:sp>
      </p:grpSp>
    </p:spTree>
    <p:extLst>
      <p:ext uri="{BB962C8B-B14F-4D97-AF65-F5344CB8AC3E}">
        <p14:creationId xmlns:p14="http://schemas.microsoft.com/office/powerpoint/2010/main" val="2528557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Bigger is better</a:t>
            </a:r>
            <a:endParaRPr lang="en-US" dirty="0"/>
          </a:p>
        </p:txBody>
      </p:sp>
      <p:pic>
        <p:nvPicPr>
          <p:cNvPr id="53" name="Picture 52" descr="whiteningcv.png"/>
          <p:cNvPicPr>
            <a:picLocks noChangeAspect="1"/>
          </p:cNvPicPr>
          <p:nvPr/>
        </p:nvPicPr>
        <p:blipFill>
          <a:blip r:embed="rId3" cstate="print"/>
          <a:srcRect t="6348"/>
          <a:stretch>
            <a:fillRect/>
          </a:stretch>
        </p:blipFill>
        <p:spPr>
          <a:xfrm>
            <a:off x="885120" y="1470345"/>
            <a:ext cx="7220140" cy="5071375"/>
          </a:xfrm>
          <a:prstGeom prst="rect">
            <a:avLst/>
          </a:prstGeom>
        </p:spPr>
      </p:pic>
      <p:sp>
        <p:nvSpPr>
          <p:cNvPr id="3" name="TextBox 2"/>
          <p:cNvSpPr txBox="1"/>
          <p:nvPr/>
        </p:nvSpPr>
        <p:spPr>
          <a:xfrm>
            <a:off x="7381153" y="6471173"/>
            <a:ext cx="1762847" cy="369332"/>
          </a:xfrm>
          <a:prstGeom prst="rect">
            <a:avLst/>
          </a:prstGeom>
          <a:solidFill>
            <a:schemeClr val="tx1"/>
          </a:solidFill>
        </p:spPr>
        <p:txBody>
          <a:bodyPr wrap="none" rtlCol="0">
            <a:spAutoFit/>
          </a:bodyPr>
          <a:lstStyle/>
          <a:p>
            <a:r>
              <a:rPr lang="en-US" b="0" i="0" dirty="0" smtClean="0">
                <a:solidFill>
                  <a:schemeClr val="bg1"/>
                </a:solidFill>
                <a:latin typeface="Arial" pitchFamily="34" charset="0"/>
                <a:cs typeface="Arial" pitchFamily="34" charset="0"/>
              </a:rPr>
              <a:t>[ Adam Coates]</a:t>
            </a:r>
          </a:p>
        </p:txBody>
      </p:sp>
      <p:sp>
        <p:nvSpPr>
          <p:cNvPr id="4" name="TextBox 3"/>
          <p:cNvSpPr txBox="1"/>
          <p:nvPr/>
        </p:nvSpPr>
        <p:spPr>
          <a:xfrm>
            <a:off x="3266230" y="6117350"/>
            <a:ext cx="2468532" cy="369332"/>
          </a:xfrm>
          <a:prstGeom prst="rect">
            <a:avLst/>
          </a:prstGeom>
          <a:solidFill>
            <a:srgbClr val="000000"/>
          </a:solidFill>
        </p:spPr>
        <p:txBody>
          <a:bodyPr wrap="none" rtlCol="0">
            <a:spAutoFit/>
          </a:bodyPr>
          <a:lstStyle/>
          <a:p>
            <a:r>
              <a:rPr lang="en-US" dirty="0">
                <a:solidFill>
                  <a:schemeClr val="bg1"/>
                </a:solidFill>
                <a:latin typeface="Arial" pitchFamily="34" charset="0"/>
                <a:cs typeface="Arial" pitchFamily="34" charset="0"/>
              </a:rPr>
              <a:t>Size of neural network</a:t>
            </a:r>
          </a:p>
        </p:txBody>
      </p:sp>
      <p:sp>
        <p:nvSpPr>
          <p:cNvPr id="6" name="TextBox 5"/>
          <p:cNvSpPr txBox="1"/>
          <p:nvPr/>
        </p:nvSpPr>
        <p:spPr>
          <a:xfrm rot="16200000">
            <a:off x="-437030" y="3465742"/>
            <a:ext cx="3704923" cy="369332"/>
          </a:xfrm>
          <a:prstGeom prst="rect">
            <a:avLst/>
          </a:prstGeom>
          <a:solidFill>
            <a:srgbClr val="000000"/>
          </a:solidFill>
        </p:spPr>
        <p:txBody>
          <a:bodyPr wrap="square" rtlCol="0">
            <a:spAutoFit/>
          </a:bodyPr>
          <a:lstStyle/>
          <a:p>
            <a:r>
              <a:rPr lang="en-US" dirty="0" smtClean="0">
                <a:solidFill>
                  <a:schemeClr val="bg1"/>
                </a:solidFill>
                <a:latin typeface="Arial" pitchFamily="34" charset="0"/>
                <a:cs typeface="Arial" pitchFamily="34" charset="0"/>
              </a:rPr>
              <a:t>Performance</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5060463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Virtuous circle of AI</a:t>
            </a:r>
            <a:endParaRPr lang="en-US" dirty="0"/>
          </a:p>
        </p:txBody>
      </p:sp>
      <p:pic>
        <p:nvPicPr>
          <p:cNvPr id="6" name="Shape 167"/>
          <p:cNvPicPr preferRelativeResize="0"/>
          <p:nvPr/>
        </p:nvPicPr>
        <p:blipFill>
          <a:blip r:embed="rId3"/>
          <a:stretch>
            <a:fillRect/>
          </a:stretch>
        </p:blipFill>
        <p:spPr>
          <a:xfrm rot="21035338">
            <a:off x="2865936" y="2165858"/>
            <a:ext cx="3657600" cy="3860284"/>
          </a:xfrm>
          <a:prstGeom prst="rect">
            <a:avLst/>
          </a:prstGeom>
        </p:spPr>
      </p:pic>
      <p:sp>
        <p:nvSpPr>
          <p:cNvPr id="7" name="Shape 168"/>
          <p:cNvSpPr txBox="1"/>
          <p:nvPr/>
        </p:nvSpPr>
        <p:spPr>
          <a:xfrm>
            <a:off x="3266230" y="1623965"/>
            <a:ext cx="2819400" cy="457200"/>
          </a:xfrm>
          <a:prstGeom prst="rect">
            <a:avLst/>
          </a:prstGeom>
        </p:spPr>
        <p:txBody>
          <a:bodyPr lIns="91425" tIns="91425" rIns="91425" bIns="91425" anchor="t" anchorCtr="0">
            <a:noAutofit/>
          </a:bodyPr>
          <a:lstStyle/>
          <a:p>
            <a:pPr lvl="0" rtl="0">
              <a:buNone/>
            </a:pPr>
            <a:r>
              <a:rPr lang="en-US" sz="2400" b="1" dirty="0" smtClean="0">
                <a:solidFill>
                  <a:srgbClr val="FFFFFF"/>
                </a:solidFill>
                <a:latin typeface="Calibri"/>
                <a:ea typeface="Calibri"/>
                <a:cs typeface="Calibri"/>
                <a:sym typeface="Calibri"/>
              </a:rPr>
              <a:t>Great product</a:t>
            </a:r>
            <a:endParaRPr lang="en" sz="2400" b="1" dirty="0">
              <a:solidFill>
                <a:srgbClr val="FFFFFF"/>
              </a:solidFill>
              <a:latin typeface="Calibri"/>
              <a:ea typeface="Calibri"/>
              <a:cs typeface="Calibri"/>
              <a:sym typeface="Calibri"/>
            </a:endParaRPr>
          </a:p>
        </p:txBody>
      </p:sp>
      <p:sp>
        <p:nvSpPr>
          <p:cNvPr id="8" name="Shape 169"/>
          <p:cNvSpPr txBox="1"/>
          <p:nvPr/>
        </p:nvSpPr>
        <p:spPr>
          <a:xfrm>
            <a:off x="6338630" y="4312315"/>
            <a:ext cx="960125" cy="933599"/>
          </a:xfrm>
          <a:prstGeom prst="rect">
            <a:avLst/>
          </a:prstGeom>
        </p:spPr>
        <p:txBody>
          <a:bodyPr lIns="91425" tIns="91425" rIns="91425" bIns="91425" anchor="t" anchorCtr="0">
            <a:noAutofit/>
          </a:bodyPr>
          <a:lstStyle/>
          <a:p>
            <a:pPr lvl="0" algn="l" rtl="0">
              <a:buNone/>
            </a:pPr>
            <a:r>
              <a:rPr lang="en-US" sz="2400" b="1" dirty="0" smtClean="0">
                <a:solidFill>
                  <a:srgbClr val="FFFFFF"/>
                </a:solidFill>
                <a:latin typeface="Calibri"/>
                <a:ea typeface="Calibri"/>
                <a:cs typeface="Calibri"/>
                <a:sym typeface="Calibri"/>
              </a:rPr>
              <a:t>Users</a:t>
            </a:r>
            <a:endParaRPr lang="en" sz="2400" b="1" dirty="0">
              <a:solidFill>
                <a:srgbClr val="FFFFFF"/>
              </a:solidFill>
              <a:latin typeface="Calibri"/>
              <a:ea typeface="Calibri"/>
              <a:cs typeface="Calibri"/>
              <a:sym typeface="Calibri"/>
            </a:endParaRPr>
          </a:p>
        </p:txBody>
      </p:sp>
      <p:sp>
        <p:nvSpPr>
          <p:cNvPr id="9" name="Shape 170"/>
          <p:cNvSpPr txBox="1"/>
          <p:nvPr/>
        </p:nvSpPr>
        <p:spPr>
          <a:xfrm>
            <a:off x="1730030" y="4235505"/>
            <a:ext cx="1671350" cy="960125"/>
          </a:xfrm>
          <a:prstGeom prst="rect">
            <a:avLst/>
          </a:prstGeom>
        </p:spPr>
        <p:txBody>
          <a:bodyPr lIns="91425" tIns="91425" rIns="91425" bIns="91425" anchor="t" anchorCtr="0">
            <a:noAutofit/>
          </a:bodyPr>
          <a:lstStyle/>
          <a:p>
            <a:pPr lvl="0" rtl="0">
              <a:buNone/>
            </a:pPr>
            <a:r>
              <a:rPr lang="en-US" sz="2400" b="1" dirty="0" smtClean="0">
                <a:solidFill>
                  <a:srgbClr val="FFFFFF"/>
                </a:solidFill>
                <a:latin typeface="Calibri"/>
                <a:ea typeface="Calibri"/>
                <a:cs typeface="Calibri"/>
                <a:sym typeface="Calibri"/>
              </a:rPr>
              <a:t>Data</a:t>
            </a:r>
          </a:p>
        </p:txBody>
      </p:sp>
      <p:sp>
        <p:nvSpPr>
          <p:cNvPr id="11" name="Circular Arrow 10"/>
          <p:cNvSpPr>
            <a:spLocks/>
          </p:cNvSpPr>
          <p:nvPr/>
        </p:nvSpPr>
        <p:spPr bwMode="auto">
          <a:xfrm rot="1728690">
            <a:off x="2917308" y="2042503"/>
            <a:ext cx="3548319" cy="3676087"/>
          </a:xfrm>
          <a:prstGeom prst="circularArrow">
            <a:avLst>
              <a:gd name="adj1" fmla="val 12500"/>
              <a:gd name="adj2" fmla="val 1142319"/>
              <a:gd name="adj3" fmla="val 20457681"/>
              <a:gd name="adj4" fmla="val 16128063"/>
              <a:gd name="adj5" fmla="val 12500"/>
            </a:avLst>
          </a:prstGeom>
          <a:solidFill>
            <a:srgbClr val="B8DAF1">
              <a:alpha val="48000"/>
            </a:srgbClr>
          </a:solidFill>
          <a:ln w="9525" cap="flat" cmpd="sng" algn="ctr">
            <a:noFill/>
            <a:prstDash val="solid"/>
            <a:round/>
            <a:headEnd type="none" w="med" len="med"/>
            <a:tailEnd type="none" w="med" len="med"/>
          </a:ln>
          <a:effectLst/>
        </p:spPr>
        <p:txBody>
          <a:bodyPr/>
          <a:lstStyle/>
          <a:p>
            <a:endParaRPr lang="en-US">
              <a:solidFill>
                <a:schemeClr val="accent1"/>
              </a:solidFill>
            </a:endParaRPr>
          </a:p>
        </p:txBody>
      </p:sp>
      <p:sp>
        <p:nvSpPr>
          <p:cNvPr id="13" name="Rectangle 12"/>
          <p:cNvSpPr/>
          <p:nvPr/>
        </p:nvSpPr>
        <p:spPr>
          <a:xfrm>
            <a:off x="3266230" y="3006545"/>
            <a:ext cx="572392" cy="584776"/>
          </a:xfrm>
          <a:prstGeom prst="rect">
            <a:avLst/>
          </a:prstGeom>
        </p:spPr>
        <p:txBody>
          <a:bodyPr wrap="none">
            <a:spAutoFit/>
          </a:bodyPr>
          <a:lstStyle/>
          <a:p>
            <a:r>
              <a:rPr lang="en-US" sz="3200" kern="0" dirty="0">
                <a:solidFill>
                  <a:srgbClr val="53D2FF"/>
                </a:solidFill>
                <a:latin typeface="Arial" pitchFamily="34" charset="0"/>
                <a:ea typeface="+mj-ea"/>
                <a:cs typeface="Arial" pitchFamily="34" charset="0"/>
              </a:rPr>
              <a:t>AI</a:t>
            </a:r>
            <a:endParaRPr lang="en-US" dirty="0"/>
          </a:p>
        </p:txBody>
      </p:sp>
      <p:sp>
        <p:nvSpPr>
          <p:cNvPr id="12" name="Circular Arrow 11"/>
          <p:cNvSpPr>
            <a:spLocks/>
          </p:cNvSpPr>
          <p:nvPr/>
        </p:nvSpPr>
        <p:spPr bwMode="auto">
          <a:xfrm rot="8370669">
            <a:off x="2894531" y="2070238"/>
            <a:ext cx="3548319" cy="3676087"/>
          </a:xfrm>
          <a:prstGeom prst="circularArrow">
            <a:avLst>
              <a:gd name="adj1" fmla="val 12500"/>
              <a:gd name="adj2" fmla="val 1142319"/>
              <a:gd name="adj3" fmla="val 20457681"/>
              <a:gd name="adj4" fmla="val 16128063"/>
              <a:gd name="adj5" fmla="val 12500"/>
            </a:avLst>
          </a:prstGeom>
          <a:solidFill>
            <a:srgbClr val="B8DAF1">
              <a:alpha val="48000"/>
            </a:srgbClr>
          </a:solidFill>
          <a:ln w="9525" cap="flat" cmpd="sng" algn="ctr">
            <a:noFill/>
            <a:prstDash val="solid"/>
            <a:round/>
            <a:headEnd type="none" w="med" len="med"/>
            <a:tailEnd type="none" w="med" len="med"/>
          </a:ln>
          <a:effectLst/>
        </p:spPr>
        <p:txBody>
          <a:bodyPr/>
          <a:lstStyle/>
          <a:p>
            <a:endParaRPr lang="en-US">
              <a:solidFill>
                <a:schemeClr val="accent1"/>
              </a:solidFill>
            </a:endParaRPr>
          </a:p>
        </p:txBody>
      </p:sp>
      <p:sp>
        <p:nvSpPr>
          <p:cNvPr id="14" name="Circular Arrow 13"/>
          <p:cNvSpPr>
            <a:spLocks/>
          </p:cNvSpPr>
          <p:nvPr/>
        </p:nvSpPr>
        <p:spPr bwMode="auto">
          <a:xfrm rot="15624824">
            <a:off x="2985423" y="2071831"/>
            <a:ext cx="3548319" cy="3676087"/>
          </a:xfrm>
          <a:prstGeom prst="circularArrow">
            <a:avLst>
              <a:gd name="adj1" fmla="val 12500"/>
              <a:gd name="adj2" fmla="val 1142319"/>
              <a:gd name="adj3" fmla="val 20457681"/>
              <a:gd name="adj4" fmla="val 16128063"/>
              <a:gd name="adj5" fmla="val 12500"/>
            </a:avLst>
          </a:prstGeom>
          <a:solidFill>
            <a:srgbClr val="B8DAF1">
              <a:alpha val="48000"/>
            </a:srgbClr>
          </a:solidFill>
          <a:ln w="9525" cap="flat" cmpd="sng" algn="ctr">
            <a:noFill/>
            <a:prstDash val="solid"/>
            <a:round/>
            <a:headEnd type="none" w="med" len="med"/>
            <a:tailEnd type="none" w="med" len="med"/>
          </a:ln>
          <a:effectLst/>
        </p:spPr>
        <p:txBody>
          <a:bodyPr/>
          <a:lstStyle/>
          <a:p>
            <a:endParaRPr lang="en-US" dirty="0">
              <a:solidFill>
                <a:schemeClr val="accent1"/>
              </a:solidFill>
            </a:endParaRPr>
          </a:p>
        </p:txBody>
      </p:sp>
    </p:spTree>
    <p:extLst>
      <p:ext uri="{BB962C8B-B14F-4D97-AF65-F5344CB8AC3E}">
        <p14:creationId xmlns:p14="http://schemas.microsoft.com/office/powerpoint/2010/main" val="186721893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2"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as a computer systems problem</a:t>
            </a:r>
            <a:endParaRPr lang="en-US" dirty="0"/>
          </a:p>
        </p:txBody>
      </p:sp>
      <p:sp>
        <p:nvSpPr>
          <p:cNvPr id="4" name="Title 1"/>
          <p:cNvSpPr txBox="1">
            <a:spLocks/>
          </p:cNvSpPr>
          <p:nvPr/>
        </p:nvSpPr>
        <p:spPr>
          <a:xfrm>
            <a:off x="385855" y="124906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smtClean="0">
                <a:solidFill>
                  <a:prstClr val="white"/>
                </a:solidFill>
                <a:latin typeface="Calibri"/>
              </a:rPr>
              <a:t>10 million connections</a:t>
            </a:r>
            <a:endParaRPr lang="en-US" sz="4000" dirty="0">
              <a:solidFill>
                <a:prstClr val="white"/>
              </a:solidFill>
              <a:latin typeface="Calibri"/>
            </a:endParaRPr>
          </a:p>
        </p:txBody>
      </p:sp>
      <p:sp>
        <p:nvSpPr>
          <p:cNvPr id="5" name="Title 1"/>
          <p:cNvSpPr txBox="1">
            <a:spLocks/>
          </p:cNvSpPr>
          <p:nvPr/>
        </p:nvSpPr>
        <p:spPr>
          <a:xfrm>
            <a:off x="424260" y="301569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prstClr val="white"/>
                </a:solidFill>
                <a:latin typeface="Calibri"/>
              </a:rPr>
              <a:t>1 billion connections</a:t>
            </a:r>
            <a:endParaRPr lang="en-US" dirty="0">
              <a:solidFill>
                <a:prstClr val="white"/>
              </a:solidFill>
              <a:latin typeface="Calibri"/>
            </a:endParaRPr>
          </a:p>
        </p:txBody>
      </p:sp>
      <p:sp>
        <p:nvSpPr>
          <p:cNvPr id="6" name="Down Arrow 5"/>
          <p:cNvSpPr/>
          <p:nvPr/>
        </p:nvSpPr>
        <p:spPr>
          <a:xfrm>
            <a:off x="4034330" y="2247595"/>
            <a:ext cx="822960" cy="822960"/>
          </a:xfrm>
          <a:prstGeom prst="downArrow">
            <a:avLst/>
          </a:prstGeom>
          <a:ln/>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latin typeface="Calibri"/>
            </a:endParaRPr>
          </a:p>
        </p:txBody>
      </p:sp>
      <p:sp>
        <p:nvSpPr>
          <p:cNvPr id="3" name="TextBox 2"/>
          <p:cNvSpPr txBox="1"/>
          <p:nvPr/>
        </p:nvSpPr>
        <p:spPr>
          <a:xfrm>
            <a:off x="5795097" y="4043480"/>
            <a:ext cx="1838138" cy="400110"/>
          </a:xfrm>
          <a:prstGeom prst="rect">
            <a:avLst/>
          </a:prstGeom>
          <a:noFill/>
        </p:spPr>
        <p:txBody>
          <a:bodyPr wrap="none" rtlCol="0">
            <a:spAutoFit/>
          </a:bodyPr>
          <a:lstStyle/>
          <a:p>
            <a:r>
              <a:rPr lang="en-US" sz="2000" b="0" i="0" dirty="0" smtClean="0">
                <a:solidFill>
                  <a:schemeClr val="bg1"/>
                </a:solidFill>
                <a:latin typeface="Arial" pitchFamily="34" charset="0"/>
                <a:cs typeface="Arial" pitchFamily="34" charset="0"/>
              </a:rPr>
              <a:t>(1000 servers)</a:t>
            </a:r>
          </a:p>
        </p:txBody>
      </p:sp>
    </p:spTree>
    <p:extLst>
      <p:ext uri="{BB962C8B-B14F-4D97-AF65-F5344CB8AC3E}">
        <p14:creationId xmlns:p14="http://schemas.microsoft.com/office/powerpoint/2010/main" val="112303234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GPUs (Graphics Processor Unit)</a:t>
            </a:r>
            <a:endParaRPr lang="en-US" dirty="0"/>
          </a:p>
        </p:txBody>
      </p:sp>
      <p:pic>
        <p:nvPicPr>
          <p:cNvPr id="5" name="Picture 4"/>
          <p:cNvPicPr>
            <a:picLocks noChangeAspect="1"/>
          </p:cNvPicPr>
          <p:nvPr/>
        </p:nvPicPr>
        <p:blipFill>
          <a:blip r:embed="rId3"/>
          <a:stretch>
            <a:fillRect/>
          </a:stretch>
        </p:blipFill>
        <p:spPr>
          <a:xfrm>
            <a:off x="2267700" y="1470345"/>
            <a:ext cx="4762220" cy="4050625"/>
          </a:xfrm>
          <a:prstGeom prst="rect">
            <a:avLst/>
          </a:prstGeom>
        </p:spPr>
      </p:pic>
      <p:sp>
        <p:nvSpPr>
          <p:cNvPr id="3" name="TextBox 2"/>
          <p:cNvSpPr txBox="1"/>
          <p:nvPr/>
        </p:nvSpPr>
        <p:spPr>
          <a:xfrm>
            <a:off x="4372867" y="5886920"/>
            <a:ext cx="4200564"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[Adam Coates, Bryan Catanzaro, et al.]</a:t>
            </a:r>
          </a:p>
        </p:txBody>
      </p:sp>
    </p:spTree>
    <p:extLst>
      <p:ext uri="{BB962C8B-B14F-4D97-AF65-F5344CB8AC3E}">
        <p14:creationId xmlns:p14="http://schemas.microsoft.com/office/powerpoint/2010/main" val="298790124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huge neural networks</a:t>
            </a:r>
            <a:endParaRPr lang="en-US" dirty="0"/>
          </a:p>
        </p:txBody>
      </p:sp>
      <p:sp>
        <p:nvSpPr>
          <p:cNvPr id="4" name="Title 1"/>
          <p:cNvSpPr txBox="1">
            <a:spLocks/>
          </p:cNvSpPr>
          <p:nvPr/>
        </p:nvSpPr>
        <p:spPr>
          <a:xfrm>
            <a:off x="385855" y="1523685"/>
            <a:ext cx="7911430" cy="10988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dirty="0" smtClean="0">
                <a:solidFill>
                  <a:prstClr val="white"/>
                </a:solidFill>
                <a:latin typeface="Calibri"/>
              </a:rPr>
              <a:t>10 million connections</a:t>
            </a:r>
            <a:endParaRPr lang="en-US" sz="3200" dirty="0">
              <a:solidFill>
                <a:prstClr val="white"/>
              </a:solidFill>
              <a:latin typeface="Calibri"/>
            </a:endParaRPr>
          </a:p>
        </p:txBody>
      </p:sp>
      <p:sp>
        <p:nvSpPr>
          <p:cNvPr id="5" name="Title 1"/>
          <p:cNvSpPr txBox="1">
            <a:spLocks/>
          </p:cNvSpPr>
          <p:nvPr/>
        </p:nvSpPr>
        <p:spPr>
          <a:xfrm>
            <a:off x="424260" y="282945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dirty="0" smtClean="0">
                <a:solidFill>
                  <a:prstClr val="white"/>
                </a:solidFill>
                <a:latin typeface="Calibri"/>
              </a:rPr>
              <a:t>1 billion connections</a:t>
            </a:r>
            <a:endParaRPr lang="en-US" sz="3200" dirty="0">
              <a:solidFill>
                <a:prstClr val="white"/>
              </a:solidFill>
              <a:latin typeface="Calibri"/>
            </a:endParaRPr>
          </a:p>
        </p:txBody>
      </p:sp>
      <p:sp>
        <p:nvSpPr>
          <p:cNvPr id="6" name="Down Arrow 5"/>
          <p:cNvSpPr/>
          <p:nvPr/>
        </p:nvSpPr>
        <p:spPr>
          <a:xfrm>
            <a:off x="4034330" y="2407000"/>
            <a:ext cx="791143" cy="791143"/>
          </a:xfrm>
          <a:prstGeom prst="downArrow">
            <a:avLst/>
          </a:prstGeom>
          <a:ln/>
        </p:spPr>
        <p:style>
          <a:lnRef idx="1">
            <a:schemeClr val="accent1"/>
          </a:lnRef>
          <a:fillRef idx="3">
            <a:schemeClr val="accent1"/>
          </a:fillRef>
          <a:effectRef idx="2">
            <a:schemeClr val="accent1"/>
          </a:effectRef>
          <a:fontRef idx="minor">
            <a:schemeClr val="lt1"/>
          </a:fontRef>
        </p:style>
        <p:txBody>
          <a:bodyPr/>
          <a:lstStyle/>
          <a:p>
            <a:endParaRPr lang="en-US" sz="1600">
              <a:solidFill>
                <a:prstClr val="white"/>
              </a:solidFill>
              <a:latin typeface="Calibri"/>
            </a:endParaRPr>
          </a:p>
        </p:txBody>
      </p:sp>
      <p:sp>
        <p:nvSpPr>
          <p:cNvPr id="7" name="Title 1"/>
          <p:cNvSpPr txBox="1">
            <a:spLocks/>
          </p:cNvSpPr>
          <p:nvPr/>
        </p:nvSpPr>
        <p:spPr>
          <a:xfrm>
            <a:off x="424260" y="4404060"/>
            <a:ext cx="7911430" cy="10988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dirty="0" smtClean="0">
                <a:solidFill>
                  <a:prstClr val="white"/>
                </a:solidFill>
                <a:latin typeface="Calibri"/>
              </a:rPr>
              <a:t>10 billion connections</a:t>
            </a:r>
            <a:endParaRPr lang="en-US" sz="3200" dirty="0">
              <a:solidFill>
                <a:prstClr val="white"/>
              </a:solidFill>
              <a:latin typeface="Calibri"/>
            </a:endParaRPr>
          </a:p>
        </p:txBody>
      </p:sp>
      <p:sp>
        <p:nvSpPr>
          <p:cNvPr id="8" name="Down Arrow 7"/>
          <p:cNvSpPr/>
          <p:nvPr/>
        </p:nvSpPr>
        <p:spPr>
          <a:xfrm>
            <a:off x="4034330" y="3827985"/>
            <a:ext cx="791143" cy="791143"/>
          </a:xfrm>
          <a:prstGeom prst="downArrow">
            <a:avLst/>
          </a:prstGeom>
          <a:ln/>
        </p:spPr>
        <p:style>
          <a:lnRef idx="1">
            <a:schemeClr val="accent1"/>
          </a:lnRef>
          <a:fillRef idx="3">
            <a:schemeClr val="accent1"/>
          </a:fillRef>
          <a:effectRef idx="2">
            <a:schemeClr val="accent1"/>
          </a:effectRef>
          <a:fontRef idx="minor">
            <a:schemeClr val="lt1"/>
          </a:fontRef>
        </p:style>
        <p:txBody>
          <a:bodyPr/>
          <a:lstStyle/>
          <a:p>
            <a:endParaRPr lang="en-US" sz="1600">
              <a:solidFill>
                <a:prstClr val="white"/>
              </a:solidFill>
              <a:latin typeface="Calibri"/>
            </a:endParaRPr>
          </a:p>
        </p:txBody>
      </p:sp>
      <p:sp>
        <p:nvSpPr>
          <p:cNvPr id="12" name="TextBox 11"/>
          <p:cNvSpPr txBox="1"/>
          <p:nvPr/>
        </p:nvSpPr>
        <p:spPr>
          <a:xfrm>
            <a:off x="5532125" y="6488668"/>
            <a:ext cx="3635994" cy="369332"/>
          </a:xfrm>
          <a:prstGeom prst="rect">
            <a:avLst/>
          </a:prstGeom>
          <a:solidFill>
            <a:schemeClr val="tx1"/>
          </a:solidFill>
        </p:spPr>
        <p:txBody>
          <a:bodyPr wrap="none" rtlCol="0">
            <a:spAutoFit/>
          </a:bodyPr>
          <a:lstStyle/>
          <a:p>
            <a:r>
              <a:rPr lang="en-US" b="0" i="0" dirty="0" smtClean="0">
                <a:solidFill>
                  <a:schemeClr val="bg1"/>
                </a:solidFill>
                <a:latin typeface="Arial" pitchFamily="34" charset="0"/>
                <a:cs typeface="Arial" pitchFamily="34" charset="0"/>
              </a:rPr>
              <a:t>[Adam Coates, Bryan Catanzaro]</a:t>
            </a:r>
          </a:p>
        </p:txBody>
      </p:sp>
      <p:sp>
        <p:nvSpPr>
          <p:cNvPr id="9" name="TextBox 8"/>
          <p:cNvSpPr txBox="1"/>
          <p:nvPr/>
        </p:nvSpPr>
        <p:spPr>
          <a:xfrm>
            <a:off x="5685745" y="3659430"/>
            <a:ext cx="1838138" cy="400110"/>
          </a:xfrm>
          <a:prstGeom prst="rect">
            <a:avLst/>
          </a:prstGeom>
          <a:noFill/>
        </p:spPr>
        <p:txBody>
          <a:bodyPr wrap="none" rtlCol="0">
            <a:spAutoFit/>
          </a:bodyPr>
          <a:lstStyle/>
          <a:p>
            <a:r>
              <a:rPr lang="en-US" sz="2000" b="0" i="0" dirty="0" smtClean="0">
                <a:solidFill>
                  <a:schemeClr val="bg1"/>
                </a:solidFill>
                <a:latin typeface="Arial" pitchFamily="34" charset="0"/>
                <a:cs typeface="Arial" pitchFamily="34" charset="0"/>
              </a:rPr>
              <a:t>(1000 servers)</a:t>
            </a:r>
          </a:p>
        </p:txBody>
      </p:sp>
      <p:sp>
        <p:nvSpPr>
          <p:cNvPr id="10" name="TextBox 9"/>
          <p:cNvSpPr txBox="1"/>
          <p:nvPr/>
        </p:nvSpPr>
        <p:spPr>
          <a:xfrm>
            <a:off x="5663602" y="5195630"/>
            <a:ext cx="1552854" cy="400110"/>
          </a:xfrm>
          <a:prstGeom prst="rect">
            <a:avLst/>
          </a:prstGeom>
          <a:noFill/>
        </p:spPr>
        <p:txBody>
          <a:bodyPr wrap="none" rtlCol="0">
            <a:spAutoFit/>
          </a:bodyPr>
          <a:lstStyle/>
          <a:p>
            <a:r>
              <a:rPr lang="en-US" sz="2000" b="0" i="0" dirty="0" smtClean="0">
                <a:solidFill>
                  <a:schemeClr val="bg1"/>
                </a:solidFill>
                <a:latin typeface="Arial" pitchFamily="34" charset="0"/>
                <a:cs typeface="Arial" pitchFamily="34" charset="0"/>
              </a:rPr>
              <a:t>(16 servers)</a:t>
            </a:r>
          </a:p>
        </p:txBody>
      </p:sp>
      <p:sp>
        <p:nvSpPr>
          <p:cNvPr id="11" name="TextBox 10"/>
          <p:cNvSpPr txBox="1"/>
          <p:nvPr/>
        </p:nvSpPr>
        <p:spPr>
          <a:xfrm>
            <a:off x="5926948" y="4104230"/>
            <a:ext cx="1410212" cy="400110"/>
          </a:xfrm>
          <a:prstGeom prst="rect">
            <a:avLst/>
          </a:prstGeom>
          <a:noFill/>
        </p:spPr>
        <p:txBody>
          <a:bodyPr wrap="none" rtlCol="0">
            <a:spAutoFit/>
          </a:bodyPr>
          <a:lstStyle/>
          <a:p>
            <a:r>
              <a:rPr lang="en-US" sz="2000" b="0" i="0" dirty="0" smtClean="0">
                <a:solidFill>
                  <a:schemeClr val="bg1"/>
                </a:solidFill>
                <a:latin typeface="Arial" pitchFamily="34" charset="0"/>
                <a:cs typeface="Arial" pitchFamily="34" charset="0"/>
              </a:rPr>
              <a:t>(3 servers)</a:t>
            </a:r>
          </a:p>
        </p:txBody>
      </p:sp>
      <p:grpSp>
        <p:nvGrpSpPr>
          <p:cNvPr id="13" name="Group 12"/>
          <p:cNvGrpSpPr/>
          <p:nvPr/>
        </p:nvGrpSpPr>
        <p:grpSpPr>
          <a:xfrm>
            <a:off x="5762554" y="3697835"/>
            <a:ext cx="1728225" cy="384552"/>
            <a:chOff x="-1380775" y="3313785"/>
            <a:chExt cx="1380775" cy="307240"/>
          </a:xfrm>
        </p:grpSpPr>
        <p:cxnSp>
          <p:nvCxnSpPr>
            <p:cNvPr id="14" name="Straight Connector 13"/>
            <p:cNvCxnSpPr/>
            <p:nvPr/>
          </p:nvCxnSpPr>
          <p:spPr bwMode="auto">
            <a:xfrm>
              <a:off x="-1380775" y="3313785"/>
              <a:ext cx="1380775" cy="30724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5" name="Straight Connector 14"/>
            <p:cNvCxnSpPr/>
            <p:nvPr/>
          </p:nvCxnSpPr>
          <p:spPr bwMode="auto">
            <a:xfrm flipV="1">
              <a:off x="-1380775" y="3352191"/>
              <a:ext cx="1380775" cy="268834"/>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79705362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E:\Doc\会议活动\20140903_百度世界大会\策划\素材\北极服务器.jpg"/>
          <p:cNvPicPr>
            <a:picLocks noChangeAspect="1" noChangeArrowheads="1"/>
          </p:cNvPicPr>
          <p:nvPr/>
        </p:nvPicPr>
        <p:blipFill>
          <a:blip r:embed="rId3" cstate="print"/>
          <a:srcRect/>
          <a:stretch>
            <a:fillRect/>
          </a:stretch>
        </p:blipFill>
        <p:spPr bwMode="auto">
          <a:xfrm>
            <a:off x="0" y="2664492"/>
            <a:ext cx="9144000" cy="3875313"/>
          </a:xfrm>
          <a:prstGeom prst="rect">
            <a:avLst/>
          </a:prstGeom>
          <a:noFill/>
        </p:spPr>
      </p:pic>
      <p:grpSp>
        <p:nvGrpSpPr>
          <p:cNvPr id="3" name="组合 11"/>
          <p:cNvGrpSpPr/>
          <p:nvPr/>
        </p:nvGrpSpPr>
        <p:grpSpPr>
          <a:xfrm>
            <a:off x="2061226" y="1314364"/>
            <a:ext cx="676075" cy="1248139"/>
            <a:chOff x="1418352" y="843558"/>
            <a:chExt cx="676075" cy="936104"/>
          </a:xfrm>
        </p:grpSpPr>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18352" y="843558"/>
              <a:ext cx="676075" cy="936104"/>
            </a:xfrm>
            <a:prstGeom prst="rect">
              <a:avLst/>
            </a:prstGeom>
            <a:noFill/>
            <a:ln w="9525">
              <a:noFill/>
              <a:miter lim="800000"/>
              <a:headEnd/>
              <a:tailEnd/>
            </a:ln>
            <a:effectLst/>
          </p:spPr>
        </p:pic>
        <p:sp>
          <p:nvSpPr>
            <p:cNvPr id="18" name="TextBox 17"/>
            <p:cNvSpPr txBox="1"/>
            <p:nvPr/>
          </p:nvSpPr>
          <p:spPr>
            <a:xfrm>
              <a:off x="1480861" y="1154087"/>
              <a:ext cx="576064" cy="207749"/>
            </a:xfrm>
            <a:prstGeom prst="rect">
              <a:avLst/>
            </a:prstGeom>
            <a:solidFill>
              <a:schemeClr val="tx1">
                <a:lumMod val="75000"/>
                <a:lumOff val="25000"/>
                <a:alpha val="51000"/>
              </a:schemeClr>
            </a:solidFill>
            <a:ln>
              <a:noFill/>
            </a:ln>
            <a:effectLst>
              <a:outerShdw sx="1000" sy="1000" rotWithShape="0">
                <a:srgbClr val="000000"/>
              </a:outerShdw>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altLang="zh-CN" sz="1200" dirty="0" smtClean="0">
                  <a:solidFill>
                    <a:schemeClr val="bg1"/>
                  </a:solidFill>
                  <a:latin typeface="微软雅黑" pitchFamily="34" charset="-122"/>
                  <a:ea typeface="微软雅黑" pitchFamily="34" charset="-122"/>
                </a:rPr>
                <a:t>CPU</a:t>
              </a:r>
              <a:endParaRPr lang="zh-CN" altLang="en-US" sz="1200" dirty="0" smtClean="0">
                <a:solidFill>
                  <a:schemeClr val="bg1"/>
                </a:solidFill>
                <a:latin typeface="微软雅黑" pitchFamily="34" charset="-122"/>
                <a:ea typeface="微软雅黑" pitchFamily="34" charset="-122"/>
              </a:endParaRPr>
            </a:p>
          </p:txBody>
        </p:sp>
      </p:grpSp>
      <p:pic>
        <p:nvPicPr>
          <p:cNvPr id="6" name="图片 5" descr="服务器效果图.png"/>
          <p:cNvPicPr>
            <a:picLocks noChangeAspect="1"/>
          </p:cNvPicPr>
          <p:nvPr/>
        </p:nvPicPr>
        <p:blipFill>
          <a:blip r:embed="rId5" cstate="print"/>
          <a:stretch>
            <a:fillRect/>
          </a:stretch>
        </p:blipFill>
        <p:spPr>
          <a:xfrm>
            <a:off x="5793048" y="1440371"/>
            <a:ext cx="1371240" cy="1182124"/>
          </a:xfrm>
          <a:prstGeom prst="rect">
            <a:avLst/>
          </a:prstGeom>
        </p:spPr>
      </p:pic>
      <p:grpSp>
        <p:nvGrpSpPr>
          <p:cNvPr id="7" name="组合 13"/>
          <p:cNvGrpSpPr/>
          <p:nvPr/>
        </p:nvGrpSpPr>
        <p:grpSpPr>
          <a:xfrm>
            <a:off x="3851920" y="1248348"/>
            <a:ext cx="1226852" cy="1344149"/>
            <a:chOff x="1046097" y="3435846"/>
            <a:chExt cx="1226852" cy="1008112"/>
          </a:xfrm>
        </p:grpSpPr>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46097" y="3435846"/>
              <a:ext cx="1226852" cy="1008112"/>
            </a:xfrm>
            <a:prstGeom prst="rect">
              <a:avLst/>
            </a:prstGeom>
            <a:noFill/>
          </p:spPr>
        </p:pic>
        <p:sp>
          <p:nvSpPr>
            <p:cNvPr id="20" name="矩形 19"/>
            <p:cNvSpPr/>
            <p:nvPr/>
          </p:nvSpPr>
          <p:spPr>
            <a:xfrm>
              <a:off x="1262121" y="3806919"/>
              <a:ext cx="518141" cy="207749"/>
            </a:xfrm>
            <a:prstGeom prst="rect">
              <a:avLst/>
            </a:prstGeom>
          </p:spPr>
          <p:txBody>
            <a:bodyPr wrap="none">
              <a:spAutoFit/>
            </a:bodyPr>
            <a:lstStyle/>
            <a:p>
              <a:r>
                <a:rPr lang="en-US" altLang="zh-CN" sz="1200" dirty="0" smtClean="0">
                  <a:solidFill>
                    <a:schemeClr val="bg1"/>
                  </a:solidFill>
                  <a:latin typeface="微软雅黑" pitchFamily="34" charset="-122"/>
                  <a:ea typeface="微软雅黑" pitchFamily="34" charset="-122"/>
                </a:rPr>
                <a:t>GPU</a:t>
              </a:r>
              <a:endParaRPr lang="zh-CN" altLang="en-US" dirty="0">
                <a:solidFill>
                  <a:schemeClr val="bg1"/>
                </a:solidFill>
                <a:latin typeface="微软雅黑" pitchFamily="34" charset="-122"/>
                <a:ea typeface="微软雅黑" pitchFamily="34" charset="-122"/>
              </a:endParaRPr>
            </a:p>
          </p:txBody>
        </p:sp>
      </p:grpSp>
      <p:sp>
        <p:nvSpPr>
          <p:cNvPr id="106" name="矩形 19"/>
          <p:cNvSpPr/>
          <p:nvPr/>
        </p:nvSpPr>
        <p:spPr>
          <a:xfrm>
            <a:off x="6300225" y="1615801"/>
            <a:ext cx="539456" cy="276999"/>
          </a:xfrm>
          <a:prstGeom prst="rect">
            <a:avLst/>
          </a:prstGeom>
        </p:spPr>
        <p:txBody>
          <a:bodyPr wrap="none">
            <a:spAutoFit/>
          </a:bodyPr>
          <a:lstStyle/>
          <a:p>
            <a:r>
              <a:rPr lang="en-US" altLang="zh-CN" sz="1200" dirty="0" smtClean="0">
                <a:solidFill>
                  <a:srgbClr val="000000"/>
                </a:solidFill>
                <a:latin typeface="微软雅黑" pitchFamily="34" charset="-122"/>
                <a:ea typeface="微软雅黑" pitchFamily="34" charset="-122"/>
              </a:rPr>
              <a:t>ARM</a:t>
            </a:r>
            <a:endParaRPr lang="zh-CN" altLang="en-US" dirty="0">
              <a:solidFill>
                <a:srgbClr val="000000"/>
              </a:solidFill>
              <a:latin typeface="微软雅黑" pitchFamily="34" charset="-122"/>
              <a:ea typeface="微软雅黑" pitchFamily="34" charset="-122"/>
            </a:endParaRPr>
          </a:p>
        </p:txBody>
      </p:sp>
      <p:sp>
        <p:nvSpPr>
          <p:cNvPr id="12" name="Title 1"/>
          <p:cNvSpPr>
            <a:spLocks noGrp="1"/>
          </p:cNvSpPr>
          <p:nvPr>
            <p:ph type="title"/>
          </p:nvPr>
        </p:nvSpPr>
        <p:spPr>
          <a:xfrm>
            <a:off x="654690" y="548625"/>
            <a:ext cx="8054608" cy="533400"/>
          </a:xfrm>
        </p:spPr>
        <p:txBody>
          <a:bodyPr/>
          <a:lstStyle/>
          <a:p>
            <a:r>
              <a:rPr lang="en-US" dirty="0" smtClean="0">
                <a:solidFill>
                  <a:schemeClr val="accent1"/>
                </a:solidFill>
              </a:rPr>
              <a:t>Baidu’s GPU infrastructure</a:t>
            </a:r>
            <a:endParaRPr lang="en-US" dirty="0">
              <a:solidFill>
                <a:schemeClr val="accent1"/>
              </a:solidFill>
            </a:endParaRPr>
          </a:p>
        </p:txBody>
      </p:sp>
    </p:spTree>
    <p:extLst>
      <p:ext uri="{BB962C8B-B14F-4D97-AF65-F5344CB8AC3E}">
        <p14:creationId xmlns:p14="http://schemas.microsoft.com/office/powerpoint/2010/main" val="24422069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QQ截图20120827120306.jpg"/>
          <p:cNvPicPr>
            <a:picLocks noChangeAspect="1"/>
          </p:cNvPicPr>
          <p:nvPr/>
        </p:nvPicPr>
        <p:blipFill>
          <a:blip r:embed="rId3" cstate="print"/>
          <a:stretch>
            <a:fillRect/>
          </a:stretch>
        </p:blipFill>
        <p:spPr>
          <a:xfrm>
            <a:off x="1" y="0"/>
            <a:ext cx="9144000" cy="6858000"/>
          </a:xfrm>
          <a:prstGeom prst="rect">
            <a:avLst/>
          </a:prstGeom>
        </p:spPr>
      </p:pic>
      <p:sp>
        <p:nvSpPr>
          <p:cNvPr id="4" name="矩形 3"/>
          <p:cNvSpPr/>
          <p:nvPr/>
        </p:nvSpPr>
        <p:spPr>
          <a:xfrm>
            <a:off x="6635038" y="3140973"/>
            <a:ext cx="2579703" cy="1200328"/>
          </a:xfrm>
          <a:prstGeom prst="rect">
            <a:avLst/>
          </a:prstGeom>
        </p:spPr>
        <p:txBody>
          <a:bodyPr wrap="none">
            <a:spAutoFit/>
          </a:bodyPr>
          <a:lstStyle/>
          <a:p>
            <a:r>
              <a:rPr lang="en-US" altLang="zh-CN" sz="2400" b="1" dirty="0" smtClean="0">
                <a:solidFill>
                  <a:srgbClr val="000000"/>
                </a:solidFill>
              </a:rPr>
              <a:t>3M cores </a:t>
            </a:r>
          </a:p>
          <a:p>
            <a:r>
              <a:rPr lang="en-US" altLang="zh-CN" sz="2400" b="1" dirty="0" smtClean="0">
                <a:solidFill>
                  <a:srgbClr val="000000"/>
                </a:solidFill>
              </a:rPr>
              <a:t>4000 PB storage</a:t>
            </a:r>
          </a:p>
        </p:txBody>
      </p:sp>
    </p:spTree>
    <p:extLst>
      <p:ext uri="{BB962C8B-B14F-4D97-AF65-F5344CB8AC3E}">
        <p14:creationId xmlns:p14="http://schemas.microsoft.com/office/powerpoint/2010/main" val="40941005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 applications</a:t>
            </a:r>
            <a:endParaRPr lang="en-US" dirty="0"/>
          </a:p>
        </p:txBody>
      </p:sp>
      <p:pic>
        <p:nvPicPr>
          <p:cNvPr id="3" name="Picture 5" descr="iPhone 屏幕截图 4"/>
          <p:cNvPicPr>
            <a:picLocks noChangeAspect="1" noChangeArrowheads="1"/>
          </p:cNvPicPr>
          <p:nvPr/>
        </p:nvPicPr>
        <p:blipFill>
          <a:blip r:embed="rId2" cstate="print"/>
          <a:srcRect/>
          <a:stretch>
            <a:fillRect/>
          </a:stretch>
        </p:blipFill>
        <p:spPr bwMode="auto">
          <a:xfrm>
            <a:off x="539475" y="1585560"/>
            <a:ext cx="2315470" cy="3474720"/>
          </a:xfrm>
          <a:prstGeom prst="rect">
            <a:avLst/>
          </a:prstGeom>
          <a:noFill/>
          <a:ln w="9525">
            <a:noFill/>
            <a:miter lim="800000"/>
            <a:headEnd/>
            <a:tailEnd/>
          </a:ln>
          <a:effectLst>
            <a:outerShdw blurRad="50800" dist="38100" algn="l" rotWithShape="0">
              <a:prstClr val="black">
                <a:alpha val="40000"/>
              </a:prstClr>
            </a:outerShdw>
          </a:effectLst>
        </p:spPr>
      </p:pic>
      <p:pic>
        <p:nvPicPr>
          <p:cNvPr id="4" name="Picture 4" descr="iPhone 屏幕截图 2"/>
          <p:cNvPicPr>
            <a:picLocks noChangeAspect="1" noChangeArrowheads="1"/>
          </p:cNvPicPr>
          <p:nvPr/>
        </p:nvPicPr>
        <p:blipFill>
          <a:blip r:embed="rId3"/>
          <a:srcRect/>
          <a:stretch>
            <a:fillRect/>
          </a:stretch>
        </p:blipFill>
        <p:spPr bwMode="auto">
          <a:xfrm>
            <a:off x="-4606795" y="1124700"/>
            <a:ext cx="2702559" cy="347472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60103"/>
          <a:stretch/>
        </p:blipFill>
        <p:spPr bwMode="auto">
          <a:xfrm>
            <a:off x="3623045" y="1623965"/>
            <a:ext cx="2254221" cy="347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7343" y="1623965"/>
            <a:ext cx="1953567" cy="347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16285" y="5426060"/>
            <a:ext cx="2160943" cy="646331"/>
          </a:xfrm>
          <a:prstGeom prst="rect">
            <a:avLst/>
          </a:prstGeom>
          <a:noFill/>
        </p:spPr>
        <p:txBody>
          <a:bodyPr wrap="none" rtlCol="0">
            <a:spAutoFit/>
          </a:bodyPr>
          <a:lstStyle/>
          <a:p>
            <a:pPr>
              <a:spcBef>
                <a:spcPts val="0"/>
              </a:spcBef>
            </a:pPr>
            <a:r>
              <a:rPr lang="en-US" b="0" i="0" dirty="0" smtClean="0">
                <a:solidFill>
                  <a:schemeClr val="bg1"/>
                </a:solidFill>
                <a:latin typeface="Arial" pitchFamily="34" charset="0"/>
                <a:cs typeface="Arial" pitchFamily="34" charset="0"/>
              </a:rPr>
              <a:t>Speech recognition</a:t>
            </a:r>
            <a:endParaRPr lang="en-US" dirty="0">
              <a:solidFill>
                <a:schemeClr val="bg1"/>
              </a:solidFill>
              <a:latin typeface="Arial" pitchFamily="34" charset="0"/>
              <a:cs typeface="Arial" pitchFamily="34" charset="0"/>
            </a:endParaRPr>
          </a:p>
          <a:p>
            <a:pPr>
              <a:spcBef>
                <a:spcPts val="0"/>
              </a:spcBef>
            </a:pPr>
            <a:r>
              <a:rPr lang="en-US" b="0" i="0" dirty="0" smtClean="0">
                <a:solidFill>
                  <a:schemeClr val="bg1"/>
                </a:solidFill>
                <a:latin typeface="Arial" pitchFamily="34" charset="0"/>
                <a:cs typeface="Arial" pitchFamily="34" charset="0"/>
              </a:rPr>
              <a:t>(Jia Lei)</a:t>
            </a:r>
          </a:p>
        </p:txBody>
      </p:sp>
      <p:sp>
        <p:nvSpPr>
          <p:cNvPr id="9" name="TextBox 8"/>
          <p:cNvSpPr txBox="1"/>
          <p:nvPr/>
        </p:nvSpPr>
        <p:spPr>
          <a:xfrm>
            <a:off x="3739655" y="5426060"/>
            <a:ext cx="1750224" cy="923330"/>
          </a:xfrm>
          <a:prstGeom prst="rect">
            <a:avLst/>
          </a:prstGeom>
          <a:noFill/>
        </p:spPr>
        <p:txBody>
          <a:bodyPr wrap="none" rtlCol="0">
            <a:spAutoFit/>
          </a:bodyPr>
          <a:lstStyle/>
          <a:p>
            <a:pPr>
              <a:spcBef>
                <a:spcPts val="0"/>
              </a:spcBef>
            </a:pPr>
            <a:r>
              <a:rPr lang="en-US" b="0" i="0" dirty="0" smtClean="0">
                <a:solidFill>
                  <a:schemeClr val="bg1"/>
                </a:solidFill>
                <a:latin typeface="Arial" pitchFamily="34" charset="0"/>
                <a:cs typeface="Arial" pitchFamily="34" charset="0"/>
              </a:rPr>
              <a:t>Image Search</a:t>
            </a:r>
          </a:p>
          <a:p>
            <a:pPr>
              <a:spcBef>
                <a:spcPts val="0"/>
              </a:spcBef>
            </a:pPr>
            <a:r>
              <a:rPr lang="en-US" b="0" i="0" dirty="0" smtClean="0">
                <a:solidFill>
                  <a:schemeClr val="bg1"/>
                </a:solidFill>
                <a:latin typeface="Arial" pitchFamily="34" charset="0"/>
                <a:cs typeface="Arial" pitchFamily="34" charset="0"/>
              </a:rPr>
              <a:t>(Huang Chang;</a:t>
            </a:r>
          </a:p>
          <a:p>
            <a:pPr>
              <a:spcBef>
                <a:spcPts val="0"/>
              </a:spcBef>
            </a:pPr>
            <a:r>
              <a:rPr lang="en-US" dirty="0" smtClean="0">
                <a:solidFill>
                  <a:schemeClr val="bg1"/>
                </a:solidFill>
                <a:latin typeface="Arial" pitchFamily="34" charset="0"/>
                <a:cs typeface="Arial" pitchFamily="34" charset="0"/>
              </a:rPr>
              <a:t>Xu Wei</a:t>
            </a:r>
            <a:r>
              <a:rPr lang="en-US" b="0" i="0" dirty="0" smtClean="0">
                <a:solidFill>
                  <a:schemeClr val="bg1"/>
                </a:solidFill>
                <a:latin typeface="Arial" pitchFamily="34" charset="0"/>
                <a:cs typeface="Arial" pitchFamily="34" charset="0"/>
              </a:rPr>
              <a:t>)</a:t>
            </a:r>
          </a:p>
        </p:txBody>
      </p:sp>
      <p:sp>
        <p:nvSpPr>
          <p:cNvPr id="10" name="TextBox 9"/>
          <p:cNvSpPr txBox="1"/>
          <p:nvPr/>
        </p:nvSpPr>
        <p:spPr>
          <a:xfrm>
            <a:off x="6615351" y="5426060"/>
            <a:ext cx="2220455" cy="923330"/>
          </a:xfrm>
          <a:prstGeom prst="rect">
            <a:avLst/>
          </a:prstGeom>
          <a:noFill/>
        </p:spPr>
        <p:txBody>
          <a:bodyPr wrap="none" rtlCol="0">
            <a:spAutoFit/>
          </a:bodyPr>
          <a:lstStyle/>
          <a:p>
            <a:pPr>
              <a:spcBef>
                <a:spcPts val="0"/>
              </a:spcBef>
            </a:pPr>
            <a:r>
              <a:rPr lang="en-US" b="0" i="0" dirty="0" smtClean="0">
                <a:solidFill>
                  <a:schemeClr val="bg1"/>
                </a:solidFill>
                <a:latin typeface="Arial" pitchFamily="34" charset="0"/>
                <a:cs typeface="Arial" pitchFamily="34" charset="0"/>
              </a:rPr>
              <a:t>Ads; Web Ranking</a:t>
            </a:r>
          </a:p>
          <a:p>
            <a:pPr>
              <a:spcBef>
                <a:spcPts val="0"/>
              </a:spcBef>
            </a:pPr>
            <a:r>
              <a:rPr lang="en-US" dirty="0" smtClean="0">
                <a:solidFill>
                  <a:schemeClr val="bg1"/>
                </a:solidFill>
                <a:latin typeface="Arial" pitchFamily="34" charset="0"/>
                <a:cs typeface="Arial" pitchFamily="34" charset="0"/>
              </a:rPr>
              <a:t>(He Yu, </a:t>
            </a:r>
            <a:r>
              <a:rPr lang="en-US" dirty="0" err="1" smtClean="0">
                <a:solidFill>
                  <a:schemeClr val="bg1"/>
                </a:solidFill>
                <a:latin typeface="Arial" pitchFamily="34" charset="0"/>
                <a:cs typeface="Arial" pitchFamily="34" charset="0"/>
              </a:rPr>
              <a:t>Guo</a:t>
            </a:r>
            <a:r>
              <a:rPr lang="en-US" dirty="0" smtClean="0">
                <a:solidFill>
                  <a:schemeClr val="bg1"/>
                </a:solidFill>
                <a:latin typeface="Arial" pitchFamily="34" charset="0"/>
                <a:cs typeface="Arial" pitchFamily="34" charset="0"/>
              </a:rPr>
              <a:t> </a:t>
            </a:r>
            <a:r>
              <a:rPr lang="en-US" dirty="0" err="1" smtClean="0">
                <a:solidFill>
                  <a:schemeClr val="bg1"/>
                </a:solidFill>
                <a:latin typeface="Arial" pitchFamily="34" charset="0"/>
                <a:cs typeface="Arial" pitchFamily="34" charset="0"/>
              </a:rPr>
              <a:t>Xie</a:t>
            </a:r>
            <a:r>
              <a:rPr lang="en-US" dirty="0" smtClean="0">
                <a:solidFill>
                  <a:schemeClr val="bg1"/>
                </a:solidFill>
                <a:latin typeface="Arial" pitchFamily="34" charset="0"/>
                <a:cs typeface="Arial" pitchFamily="34" charset="0"/>
              </a:rPr>
              <a:t>;</a:t>
            </a:r>
          </a:p>
          <a:p>
            <a:pPr>
              <a:spcBef>
                <a:spcPts val="0"/>
              </a:spcBef>
            </a:pPr>
            <a:r>
              <a:rPr lang="en-US" dirty="0" smtClean="0">
                <a:solidFill>
                  <a:schemeClr val="bg1"/>
                </a:solidFill>
                <a:latin typeface="Arial" pitchFamily="34" charset="0"/>
                <a:cs typeface="Arial" pitchFamily="34" charset="0"/>
              </a:rPr>
              <a:t>Shen Dou, Xu Wei)</a:t>
            </a:r>
            <a:endParaRPr lang="en-US" b="0" i="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6415370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huge neural networks</a:t>
            </a:r>
            <a:endParaRPr lang="en-US" dirty="0"/>
          </a:p>
        </p:txBody>
      </p:sp>
      <p:sp>
        <p:nvSpPr>
          <p:cNvPr id="4" name="Title 1"/>
          <p:cNvSpPr txBox="1">
            <a:spLocks/>
          </p:cNvSpPr>
          <p:nvPr/>
        </p:nvSpPr>
        <p:spPr>
          <a:xfrm>
            <a:off x="377478" y="1239915"/>
            <a:ext cx="7911430" cy="10988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dirty="0" smtClean="0">
                <a:solidFill>
                  <a:prstClr val="white"/>
                </a:solidFill>
                <a:latin typeface="Calibri"/>
              </a:rPr>
              <a:t>10 million connections</a:t>
            </a:r>
            <a:endParaRPr lang="en-US" sz="3200" dirty="0">
              <a:solidFill>
                <a:prstClr val="white"/>
              </a:solidFill>
              <a:latin typeface="Calibri"/>
            </a:endParaRPr>
          </a:p>
        </p:txBody>
      </p:sp>
      <p:sp>
        <p:nvSpPr>
          <p:cNvPr id="5" name="Title 1"/>
          <p:cNvSpPr txBox="1">
            <a:spLocks/>
          </p:cNvSpPr>
          <p:nvPr/>
        </p:nvSpPr>
        <p:spPr>
          <a:xfrm>
            <a:off x="415883" y="254568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dirty="0" smtClean="0">
                <a:solidFill>
                  <a:prstClr val="white"/>
                </a:solidFill>
                <a:latin typeface="Calibri"/>
              </a:rPr>
              <a:t>1 billion connections</a:t>
            </a:r>
            <a:endParaRPr lang="en-US" sz="3200" dirty="0">
              <a:solidFill>
                <a:prstClr val="white"/>
              </a:solidFill>
              <a:latin typeface="Calibri"/>
            </a:endParaRPr>
          </a:p>
        </p:txBody>
      </p:sp>
      <p:sp>
        <p:nvSpPr>
          <p:cNvPr id="6" name="Down Arrow 5"/>
          <p:cNvSpPr/>
          <p:nvPr/>
        </p:nvSpPr>
        <p:spPr>
          <a:xfrm>
            <a:off x="4025953" y="2123230"/>
            <a:ext cx="791143" cy="791143"/>
          </a:xfrm>
          <a:prstGeom prst="downArrow">
            <a:avLst/>
          </a:prstGeom>
          <a:ln/>
        </p:spPr>
        <p:style>
          <a:lnRef idx="1">
            <a:schemeClr val="accent1"/>
          </a:lnRef>
          <a:fillRef idx="3">
            <a:schemeClr val="accent1"/>
          </a:fillRef>
          <a:effectRef idx="2">
            <a:schemeClr val="accent1"/>
          </a:effectRef>
          <a:fontRef idx="minor">
            <a:schemeClr val="lt1"/>
          </a:fontRef>
        </p:style>
        <p:txBody>
          <a:bodyPr/>
          <a:lstStyle/>
          <a:p>
            <a:endParaRPr lang="en-US" sz="1600">
              <a:solidFill>
                <a:prstClr val="white"/>
              </a:solidFill>
              <a:latin typeface="Calibri"/>
            </a:endParaRPr>
          </a:p>
        </p:txBody>
      </p:sp>
      <p:sp>
        <p:nvSpPr>
          <p:cNvPr id="7" name="Title 1"/>
          <p:cNvSpPr txBox="1">
            <a:spLocks/>
          </p:cNvSpPr>
          <p:nvPr/>
        </p:nvSpPr>
        <p:spPr>
          <a:xfrm>
            <a:off x="415883" y="4120290"/>
            <a:ext cx="7911430" cy="10988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dirty="0" smtClean="0">
                <a:solidFill>
                  <a:prstClr val="white"/>
                </a:solidFill>
                <a:latin typeface="Calibri"/>
              </a:rPr>
              <a:t>10 billion connections</a:t>
            </a:r>
            <a:endParaRPr lang="en-US" sz="3200" dirty="0">
              <a:solidFill>
                <a:prstClr val="white"/>
              </a:solidFill>
              <a:latin typeface="Calibri"/>
            </a:endParaRPr>
          </a:p>
        </p:txBody>
      </p:sp>
      <p:sp>
        <p:nvSpPr>
          <p:cNvPr id="8" name="Down Arrow 7"/>
          <p:cNvSpPr/>
          <p:nvPr/>
        </p:nvSpPr>
        <p:spPr>
          <a:xfrm>
            <a:off x="4025953" y="3544215"/>
            <a:ext cx="791143" cy="791143"/>
          </a:xfrm>
          <a:prstGeom prst="downArrow">
            <a:avLst/>
          </a:prstGeom>
          <a:ln/>
        </p:spPr>
        <p:style>
          <a:lnRef idx="1">
            <a:schemeClr val="accent1"/>
          </a:lnRef>
          <a:fillRef idx="3">
            <a:schemeClr val="accent1"/>
          </a:fillRef>
          <a:effectRef idx="2">
            <a:schemeClr val="accent1"/>
          </a:effectRef>
          <a:fontRef idx="minor">
            <a:schemeClr val="lt1"/>
          </a:fontRef>
        </p:style>
        <p:txBody>
          <a:bodyPr/>
          <a:lstStyle/>
          <a:p>
            <a:endParaRPr lang="en-US" sz="1600">
              <a:solidFill>
                <a:prstClr val="white"/>
              </a:solidFill>
              <a:latin typeface="Calibri"/>
            </a:endParaRPr>
          </a:p>
        </p:txBody>
      </p:sp>
      <p:sp>
        <p:nvSpPr>
          <p:cNvPr id="12" name="TextBox 11"/>
          <p:cNvSpPr txBox="1"/>
          <p:nvPr/>
        </p:nvSpPr>
        <p:spPr>
          <a:xfrm>
            <a:off x="8066855" y="6477713"/>
            <a:ext cx="1064940" cy="369332"/>
          </a:xfrm>
          <a:prstGeom prst="rect">
            <a:avLst/>
          </a:prstGeom>
          <a:solidFill>
            <a:schemeClr val="tx1"/>
          </a:solidFill>
        </p:spPr>
        <p:txBody>
          <a:bodyPr wrap="none" rtlCol="0">
            <a:spAutoFit/>
          </a:bodyPr>
          <a:lstStyle/>
          <a:p>
            <a:r>
              <a:rPr lang="en-US" dirty="0" smtClean="0">
                <a:solidFill>
                  <a:srgbClr val="FFFFFF"/>
                </a:solidFill>
                <a:latin typeface="Arial" pitchFamily="34" charset="0"/>
                <a:cs typeface="Arial" pitchFamily="34" charset="0"/>
              </a:rPr>
              <a:t>[</a:t>
            </a:r>
            <a:r>
              <a:rPr lang="en-US" altLang="zh-CN" dirty="0" err="1">
                <a:solidFill>
                  <a:srgbClr val="FFFFFF"/>
                </a:solidFill>
                <a:latin typeface="Gill Sans" charset="0"/>
                <a:ea typeface="Heiti SC Light" charset="0"/>
                <a:cs typeface="Heiti SC Light" charset="0"/>
              </a:rPr>
              <a:t>Ren</a:t>
            </a:r>
            <a:r>
              <a:rPr lang="en-US" altLang="zh-CN" dirty="0">
                <a:solidFill>
                  <a:srgbClr val="FFFFFF"/>
                </a:solidFill>
                <a:latin typeface="Gill Sans" charset="0"/>
                <a:ea typeface="Heiti SC Light" charset="0"/>
                <a:cs typeface="Heiti SC Light" charset="0"/>
              </a:rPr>
              <a:t> </a:t>
            </a:r>
            <a:r>
              <a:rPr lang="en-US" altLang="zh-CN" dirty="0" smtClean="0">
                <a:solidFill>
                  <a:srgbClr val="FFFFFF"/>
                </a:solidFill>
                <a:latin typeface="Gill Sans" charset="0"/>
                <a:ea typeface="Heiti SC Light" charset="0"/>
                <a:cs typeface="Heiti SC Light" charset="0"/>
              </a:rPr>
              <a:t>Wu]</a:t>
            </a:r>
            <a:endParaRPr lang="en-US" dirty="0">
              <a:solidFill>
                <a:srgbClr val="FFFFFF"/>
              </a:solidFill>
            </a:endParaRPr>
          </a:p>
        </p:txBody>
      </p:sp>
      <p:sp>
        <p:nvSpPr>
          <p:cNvPr id="13" name="Title 1"/>
          <p:cNvSpPr txBox="1">
            <a:spLocks/>
          </p:cNvSpPr>
          <p:nvPr/>
        </p:nvSpPr>
        <p:spPr>
          <a:xfrm>
            <a:off x="646313" y="5475420"/>
            <a:ext cx="7911430" cy="10988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dirty="0" smtClean="0">
                <a:solidFill>
                  <a:prstClr val="white"/>
                </a:solidFill>
                <a:latin typeface="Calibri"/>
              </a:rPr>
              <a:t>100 billion connections (Minerva)</a:t>
            </a:r>
            <a:endParaRPr lang="en-US" sz="3200" dirty="0">
              <a:solidFill>
                <a:prstClr val="white"/>
              </a:solidFill>
              <a:latin typeface="Calibri"/>
            </a:endParaRPr>
          </a:p>
        </p:txBody>
      </p:sp>
      <p:sp>
        <p:nvSpPr>
          <p:cNvPr id="14" name="Down Arrow 13"/>
          <p:cNvSpPr/>
          <p:nvPr/>
        </p:nvSpPr>
        <p:spPr>
          <a:xfrm>
            <a:off x="4034330" y="5003605"/>
            <a:ext cx="791143" cy="791143"/>
          </a:xfrm>
          <a:prstGeom prst="downArrow">
            <a:avLst/>
          </a:prstGeom>
          <a:ln/>
        </p:spPr>
        <p:style>
          <a:lnRef idx="1">
            <a:schemeClr val="accent1"/>
          </a:lnRef>
          <a:fillRef idx="3">
            <a:schemeClr val="accent1"/>
          </a:fillRef>
          <a:effectRef idx="2">
            <a:schemeClr val="accent1"/>
          </a:effectRef>
          <a:fontRef idx="minor">
            <a:schemeClr val="lt1"/>
          </a:fontRef>
        </p:style>
        <p:txBody>
          <a:bodyPr/>
          <a:lstStyle/>
          <a:p>
            <a:endParaRPr lang="en-US" sz="1600">
              <a:solidFill>
                <a:prstClr val="white"/>
              </a:solidFill>
              <a:latin typeface="Calibri"/>
            </a:endParaRPr>
          </a:p>
        </p:txBody>
      </p:sp>
    </p:spTree>
    <p:extLst>
      <p:ext uri="{BB962C8B-B14F-4D97-AF65-F5344CB8AC3E}">
        <p14:creationId xmlns:p14="http://schemas.microsoft.com/office/powerpoint/2010/main" val="353581683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from tagged data</a:t>
            </a:r>
            <a:endParaRPr lang="en-US" dirty="0"/>
          </a:p>
        </p:txBody>
      </p:sp>
      <p:cxnSp>
        <p:nvCxnSpPr>
          <p:cNvPr id="9" name="Straight Arrow Connector 8"/>
          <p:cNvCxnSpPr/>
          <p:nvPr/>
        </p:nvCxnSpPr>
        <p:spPr bwMode="auto">
          <a:xfrm flipH="1" flipV="1">
            <a:off x="1576409" y="1700775"/>
            <a:ext cx="38406" cy="4224552"/>
          </a:xfrm>
          <a:prstGeom prst="straightConnector1">
            <a:avLst/>
          </a:prstGeom>
          <a:noFill/>
          <a:ln w="57150" cap="flat" cmpd="sng" algn="ctr">
            <a:solidFill>
              <a:schemeClr val="bg1"/>
            </a:solidFill>
            <a:prstDash val="solid"/>
            <a:round/>
            <a:headEnd type="none" w="med" len="med"/>
            <a:tailEnd type="arrow"/>
          </a:ln>
          <a:effectLst/>
        </p:spPr>
      </p:cxnSp>
      <p:cxnSp>
        <p:nvCxnSpPr>
          <p:cNvPr id="10" name="Straight Arrow Connector 9"/>
          <p:cNvCxnSpPr/>
          <p:nvPr/>
        </p:nvCxnSpPr>
        <p:spPr bwMode="auto">
          <a:xfrm flipV="1">
            <a:off x="1269169" y="5541275"/>
            <a:ext cx="5261485" cy="3"/>
          </a:xfrm>
          <a:prstGeom prst="straightConnector1">
            <a:avLst/>
          </a:prstGeom>
          <a:noFill/>
          <a:ln w="57150" cap="flat" cmpd="sng" algn="ctr">
            <a:solidFill>
              <a:schemeClr val="bg1"/>
            </a:solidFill>
            <a:prstDash val="solid"/>
            <a:round/>
            <a:headEnd type="none" w="med" len="med"/>
            <a:tailEnd type="arrow"/>
          </a:ln>
          <a:effectLst/>
        </p:spPr>
      </p:cxnSp>
      <p:sp>
        <p:nvSpPr>
          <p:cNvPr id="11" name="TextBox 10"/>
          <p:cNvSpPr txBox="1"/>
          <p:nvPr/>
        </p:nvSpPr>
        <p:spPr>
          <a:xfrm>
            <a:off x="2758526" y="5694895"/>
            <a:ext cx="2619978" cy="523220"/>
          </a:xfrm>
          <a:prstGeom prst="rect">
            <a:avLst/>
          </a:prstGeom>
          <a:noFill/>
        </p:spPr>
        <p:txBody>
          <a:bodyPr wrap="none" rtlCol="0">
            <a:spAutoFit/>
          </a:bodyPr>
          <a:lstStyle/>
          <a:p>
            <a:pPr>
              <a:spcBef>
                <a:spcPts val="0"/>
              </a:spcBef>
            </a:pPr>
            <a:r>
              <a:rPr lang="en-US" sz="2800" dirty="0" smtClean="0">
                <a:solidFill>
                  <a:srgbClr val="FFFFFF"/>
                </a:solidFill>
              </a:rPr>
              <a:t>Amount of data</a:t>
            </a:r>
            <a:endParaRPr lang="en-US" sz="2800" dirty="0">
              <a:solidFill>
                <a:srgbClr val="FFFFFF"/>
              </a:solidFill>
            </a:endParaRPr>
          </a:p>
        </p:txBody>
      </p:sp>
      <p:sp>
        <p:nvSpPr>
          <p:cNvPr id="20" name="TextBox 19"/>
          <p:cNvSpPr txBox="1"/>
          <p:nvPr/>
        </p:nvSpPr>
        <p:spPr>
          <a:xfrm rot="16200000">
            <a:off x="26622" y="3135348"/>
            <a:ext cx="2240217" cy="523220"/>
          </a:xfrm>
          <a:prstGeom prst="rect">
            <a:avLst/>
          </a:prstGeom>
          <a:noFill/>
        </p:spPr>
        <p:txBody>
          <a:bodyPr wrap="none" rtlCol="0">
            <a:spAutoFit/>
          </a:bodyPr>
          <a:lstStyle/>
          <a:p>
            <a:pPr>
              <a:spcBef>
                <a:spcPts val="0"/>
              </a:spcBef>
            </a:pPr>
            <a:r>
              <a:rPr lang="en-US" sz="2800" dirty="0" smtClean="0">
                <a:solidFill>
                  <a:srgbClr val="FFFFFF"/>
                </a:solidFill>
              </a:rPr>
              <a:t>Performance</a:t>
            </a:r>
            <a:endParaRPr lang="en-US" sz="2800" dirty="0">
              <a:solidFill>
                <a:srgbClr val="FFFFFF"/>
              </a:solidFill>
            </a:endParaRPr>
          </a:p>
        </p:txBody>
      </p:sp>
      <p:sp>
        <p:nvSpPr>
          <p:cNvPr id="21" name="Freeform 20"/>
          <p:cNvSpPr/>
          <p:nvPr/>
        </p:nvSpPr>
        <p:spPr>
          <a:xfrm>
            <a:off x="1722356" y="3598333"/>
            <a:ext cx="6498118" cy="1735667"/>
          </a:xfrm>
          <a:custGeom>
            <a:avLst/>
            <a:gdLst>
              <a:gd name="connsiteX0" fmla="*/ 0 w 5630334"/>
              <a:gd name="connsiteY0" fmla="*/ 1736530 h 1736530"/>
              <a:gd name="connsiteX1" fmla="*/ 571500 w 5630334"/>
              <a:gd name="connsiteY1" fmla="*/ 1038030 h 1736530"/>
              <a:gd name="connsiteX2" fmla="*/ 2032000 w 5630334"/>
              <a:gd name="connsiteY2" fmla="*/ 318363 h 1736530"/>
              <a:gd name="connsiteX3" fmla="*/ 4064000 w 5630334"/>
              <a:gd name="connsiteY3" fmla="*/ 43197 h 1736530"/>
              <a:gd name="connsiteX4" fmla="*/ 5630334 w 5630334"/>
              <a:gd name="connsiteY4" fmla="*/ 863 h 1736530"/>
              <a:gd name="connsiteX0" fmla="*/ 0 w 5630334"/>
              <a:gd name="connsiteY0" fmla="*/ 1735730 h 1735730"/>
              <a:gd name="connsiteX1" fmla="*/ 571500 w 5630334"/>
              <a:gd name="connsiteY1" fmla="*/ 1037230 h 1735730"/>
              <a:gd name="connsiteX2" fmla="*/ 1581570 w 5630334"/>
              <a:gd name="connsiteY2" fmla="*/ 275229 h 1735730"/>
              <a:gd name="connsiteX3" fmla="*/ 4064000 w 5630334"/>
              <a:gd name="connsiteY3" fmla="*/ 42397 h 1735730"/>
              <a:gd name="connsiteX4" fmla="*/ 5630334 w 5630334"/>
              <a:gd name="connsiteY4" fmla="*/ 63 h 1735730"/>
              <a:gd name="connsiteX0" fmla="*/ 0 w 5630334"/>
              <a:gd name="connsiteY0" fmla="*/ 1735730 h 1735730"/>
              <a:gd name="connsiteX1" fmla="*/ 477661 w 5630334"/>
              <a:gd name="connsiteY1" fmla="*/ 973730 h 1735730"/>
              <a:gd name="connsiteX2" fmla="*/ 1581570 w 5630334"/>
              <a:gd name="connsiteY2" fmla="*/ 275229 h 1735730"/>
              <a:gd name="connsiteX3" fmla="*/ 4064000 w 5630334"/>
              <a:gd name="connsiteY3" fmla="*/ 42397 h 1735730"/>
              <a:gd name="connsiteX4" fmla="*/ 5630334 w 5630334"/>
              <a:gd name="connsiteY4" fmla="*/ 63 h 1735730"/>
              <a:gd name="connsiteX0" fmla="*/ 0 w 5630334"/>
              <a:gd name="connsiteY0" fmla="*/ 1735667 h 1735667"/>
              <a:gd name="connsiteX1" fmla="*/ 477661 w 5630334"/>
              <a:gd name="connsiteY1" fmla="*/ 973667 h 1735667"/>
              <a:gd name="connsiteX2" fmla="*/ 1468963 w 5630334"/>
              <a:gd name="connsiteY2" fmla="*/ 148166 h 1735667"/>
              <a:gd name="connsiteX3" fmla="*/ 4064000 w 5630334"/>
              <a:gd name="connsiteY3" fmla="*/ 42334 h 1735667"/>
              <a:gd name="connsiteX4" fmla="*/ 5630334 w 5630334"/>
              <a:gd name="connsiteY4" fmla="*/ 0 h 1735667"/>
              <a:gd name="connsiteX0" fmla="*/ 0 w 5630334"/>
              <a:gd name="connsiteY0" fmla="*/ 1735667 h 1735667"/>
              <a:gd name="connsiteX1" fmla="*/ 346285 w 5630334"/>
              <a:gd name="connsiteY1" fmla="*/ 762000 h 1735667"/>
              <a:gd name="connsiteX2" fmla="*/ 1468963 w 5630334"/>
              <a:gd name="connsiteY2" fmla="*/ 148166 h 1735667"/>
              <a:gd name="connsiteX3" fmla="*/ 4064000 w 5630334"/>
              <a:gd name="connsiteY3" fmla="*/ 42334 h 1735667"/>
              <a:gd name="connsiteX4" fmla="*/ 5630334 w 5630334"/>
              <a:gd name="connsiteY4" fmla="*/ 0 h 1735667"/>
              <a:gd name="connsiteX0" fmla="*/ 0 w 5761709"/>
              <a:gd name="connsiteY0" fmla="*/ 1735667 h 1735667"/>
              <a:gd name="connsiteX1" fmla="*/ 477660 w 5761709"/>
              <a:gd name="connsiteY1" fmla="*/ 762000 h 1735667"/>
              <a:gd name="connsiteX2" fmla="*/ 1600338 w 5761709"/>
              <a:gd name="connsiteY2" fmla="*/ 148166 h 1735667"/>
              <a:gd name="connsiteX3" fmla="*/ 4195375 w 5761709"/>
              <a:gd name="connsiteY3" fmla="*/ 42334 h 1735667"/>
              <a:gd name="connsiteX4" fmla="*/ 5761709 w 5761709"/>
              <a:gd name="connsiteY4" fmla="*/ 0 h 1735667"/>
              <a:gd name="connsiteX0" fmla="*/ 0 w 5761709"/>
              <a:gd name="connsiteY0" fmla="*/ 1735667 h 1735667"/>
              <a:gd name="connsiteX1" fmla="*/ 665339 w 5761709"/>
              <a:gd name="connsiteY1" fmla="*/ 762000 h 1735667"/>
              <a:gd name="connsiteX2" fmla="*/ 1600338 w 5761709"/>
              <a:gd name="connsiteY2" fmla="*/ 148166 h 1735667"/>
              <a:gd name="connsiteX3" fmla="*/ 4195375 w 5761709"/>
              <a:gd name="connsiteY3" fmla="*/ 42334 h 1735667"/>
              <a:gd name="connsiteX4" fmla="*/ 5761709 w 5761709"/>
              <a:gd name="connsiteY4" fmla="*/ 0 h 1735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709" h="1735667">
                <a:moveTo>
                  <a:pt x="0" y="1735667"/>
                </a:moveTo>
                <a:cubicBezTo>
                  <a:pt x="116416" y="1504597"/>
                  <a:pt x="398616" y="1026583"/>
                  <a:pt x="665339" y="762000"/>
                </a:cubicBezTo>
                <a:cubicBezTo>
                  <a:pt x="932062" y="497417"/>
                  <a:pt x="1011999" y="268110"/>
                  <a:pt x="1600338" y="148166"/>
                </a:cubicBezTo>
                <a:cubicBezTo>
                  <a:pt x="2188677" y="28222"/>
                  <a:pt x="3501813" y="67028"/>
                  <a:pt x="4195375" y="42334"/>
                </a:cubicBezTo>
                <a:lnTo>
                  <a:pt x="5761709" y="0"/>
                </a:lnTo>
              </a:path>
            </a:pathLst>
          </a:custGeom>
          <a:ln w="38100" cmpd="sng">
            <a:solidFill>
              <a:srgbClr val="FF0000"/>
            </a:solidFill>
          </a:ln>
        </p:spPr>
        <p:txBody>
          <a:bodyPr vert="horz" wrap="squar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 name="Freeform 21"/>
          <p:cNvSpPr/>
          <p:nvPr/>
        </p:nvSpPr>
        <p:spPr>
          <a:xfrm>
            <a:off x="1870522" y="3407833"/>
            <a:ext cx="6223000" cy="1926167"/>
          </a:xfrm>
          <a:custGeom>
            <a:avLst/>
            <a:gdLst>
              <a:gd name="connsiteX0" fmla="*/ 0 w 6223000"/>
              <a:gd name="connsiteY0" fmla="*/ 1926167 h 1926167"/>
              <a:gd name="connsiteX1" fmla="*/ 148167 w 6223000"/>
              <a:gd name="connsiteY1" fmla="*/ 1312334 h 1926167"/>
              <a:gd name="connsiteX2" fmla="*/ 783167 w 6223000"/>
              <a:gd name="connsiteY2" fmla="*/ 592667 h 1926167"/>
              <a:gd name="connsiteX3" fmla="*/ 1439334 w 6223000"/>
              <a:gd name="connsiteY3" fmla="*/ 211667 h 1926167"/>
              <a:gd name="connsiteX4" fmla="*/ 2434167 w 6223000"/>
              <a:gd name="connsiteY4" fmla="*/ 127000 h 1926167"/>
              <a:gd name="connsiteX5" fmla="*/ 6223000 w 6223000"/>
              <a:gd name="connsiteY5" fmla="*/ 0 h 192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000" h="1926167">
                <a:moveTo>
                  <a:pt x="0" y="1926167"/>
                </a:moveTo>
                <a:cubicBezTo>
                  <a:pt x="8819" y="1730375"/>
                  <a:pt x="17639" y="1534584"/>
                  <a:pt x="148167" y="1312334"/>
                </a:cubicBezTo>
                <a:cubicBezTo>
                  <a:pt x="278695" y="1090084"/>
                  <a:pt x="567972" y="776112"/>
                  <a:pt x="783167" y="592667"/>
                </a:cubicBezTo>
                <a:cubicBezTo>
                  <a:pt x="998362" y="409222"/>
                  <a:pt x="1164167" y="289278"/>
                  <a:pt x="1439334" y="211667"/>
                </a:cubicBezTo>
                <a:cubicBezTo>
                  <a:pt x="1714501" y="134056"/>
                  <a:pt x="1636889" y="162278"/>
                  <a:pt x="2434167" y="127000"/>
                </a:cubicBezTo>
                <a:cubicBezTo>
                  <a:pt x="3231445" y="91722"/>
                  <a:pt x="6223000" y="0"/>
                  <a:pt x="6223000" y="0"/>
                </a:cubicBezTo>
              </a:path>
            </a:pathLst>
          </a:custGeom>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 name="Freeform 22"/>
          <p:cNvSpPr/>
          <p:nvPr/>
        </p:nvSpPr>
        <p:spPr>
          <a:xfrm>
            <a:off x="1768434" y="1547155"/>
            <a:ext cx="6307619" cy="3979334"/>
          </a:xfrm>
          <a:custGeom>
            <a:avLst/>
            <a:gdLst>
              <a:gd name="connsiteX0" fmla="*/ 0 w 5630334"/>
              <a:gd name="connsiteY0" fmla="*/ 1736530 h 1736530"/>
              <a:gd name="connsiteX1" fmla="*/ 571500 w 5630334"/>
              <a:gd name="connsiteY1" fmla="*/ 1038030 h 1736530"/>
              <a:gd name="connsiteX2" fmla="*/ 2032000 w 5630334"/>
              <a:gd name="connsiteY2" fmla="*/ 318363 h 1736530"/>
              <a:gd name="connsiteX3" fmla="*/ 4064000 w 5630334"/>
              <a:gd name="connsiteY3" fmla="*/ 43197 h 1736530"/>
              <a:gd name="connsiteX4" fmla="*/ 5630334 w 5630334"/>
              <a:gd name="connsiteY4" fmla="*/ 863 h 1736530"/>
              <a:gd name="connsiteX0" fmla="*/ 0 w 5630334"/>
              <a:gd name="connsiteY0" fmla="*/ 1735730 h 1735730"/>
              <a:gd name="connsiteX1" fmla="*/ 571500 w 5630334"/>
              <a:gd name="connsiteY1" fmla="*/ 1037230 h 1735730"/>
              <a:gd name="connsiteX2" fmla="*/ 1581570 w 5630334"/>
              <a:gd name="connsiteY2" fmla="*/ 275229 h 1735730"/>
              <a:gd name="connsiteX3" fmla="*/ 4064000 w 5630334"/>
              <a:gd name="connsiteY3" fmla="*/ 42397 h 1735730"/>
              <a:gd name="connsiteX4" fmla="*/ 5630334 w 5630334"/>
              <a:gd name="connsiteY4" fmla="*/ 63 h 1735730"/>
              <a:gd name="connsiteX0" fmla="*/ 0 w 5630334"/>
              <a:gd name="connsiteY0" fmla="*/ 1735730 h 1735730"/>
              <a:gd name="connsiteX1" fmla="*/ 477661 w 5630334"/>
              <a:gd name="connsiteY1" fmla="*/ 973730 h 1735730"/>
              <a:gd name="connsiteX2" fmla="*/ 1581570 w 5630334"/>
              <a:gd name="connsiteY2" fmla="*/ 275229 h 1735730"/>
              <a:gd name="connsiteX3" fmla="*/ 4064000 w 5630334"/>
              <a:gd name="connsiteY3" fmla="*/ 42397 h 1735730"/>
              <a:gd name="connsiteX4" fmla="*/ 5630334 w 5630334"/>
              <a:gd name="connsiteY4" fmla="*/ 63 h 1735730"/>
              <a:gd name="connsiteX0" fmla="*/ 0 w 5630334"/>
              <a:gd name="connsiteY0" fmla="*/ 1735667 h 1735667"/>
              <a:gd name="connsiteX1" fmla="*/ 477661 w 5630334"/>
              <a:gd name="connsiteY1" fmla="*/ 973667 h 1735667"/>
              <a:gd name="connsiteX2" fmla="*/ 1468963 w 5630334"/>
              <a:gd name="connsiteY2" fmla="*/ 148166 h 1735667"/>
              <a:gd name="connsiteX3" fmla="*/ 4064000 w 5630334"/>
              <a:gd name="connsiteY3" fmla="*/ 42334 h 1735667"/>
              <a:gd name="connsiteX4" fmla="*/ 5630334 w 5630334"/>
              <a:gd name="connsiteY4" fmla="*/ 0 h 1735667"/>
              <a:gd name="connsiteX0" fmla="*/ 0 w 5630334"/>
              <a:gd name="connsiteY0" fmla="*/ 1735667 h 1735667"/>
              <a:gd name="connsiteX1" fmla="*/ 346285 w 5630334"/>
              <a:gd name="connsiteY1" fmla="*/ 762000 h 1735667"/>
              <a:gd name="connsiteX2" fmla="*/ 1468963 w 5630334"/>
              <a:gd name="connsiteY2" fmla="*/ 148166 h 1735667"/>
              <a:gd name="connsiteX3" fmla="*/ 4064000 w 5630334"/>
              <a:gd name="connsiteY3" fmla="*/ 42334 h 1735667"/>
              <a:gd name="connsiteX4" fmla="*/ 5630334 w 5630334"/>
              <a:gd name="connsiteY4" fmla="*/ 0 h 1735667"/>
              <a:gd name="connsiteX0" fmla="*/ 0 w 5761709"/>
              <a:gd name="connsiteY0" fmla="*/ 1735667 h 1735667"/>
              <a:gd name="connsiteX1" fmla="*/ 477660 w 5761709"/>
              <a:gd name="connsiteY1" fmla="*/ 762000 h 1735667"/>
              <a:gd name="connsiteX2" fmla="*/ 1600338 w 5761709"/>
              <a:gd name="connsiteY2" fmla="*/ 148166 h 1735667"/>
              <a:gd name="connsiteX3" fmla="*/ 4195375 w 5761709"/>
              <a:gd name="connsiteY3" fmla="*/ 42334 h 1735667"/>
              <a:gd name="connsiteX4" fmla="*/ 5761709 w 5761709"/>
              <a:gd name="connsiteY4" fmla="*/ 0 h 1735667"/>
              <a:gd name="connsiteX0" fmla="*/ 0 w 5611566"/>
              <a:gd name="connsiteY0" fmla="*/ 3852334 h 3852334"/>
              <a:gd name="connsiteX1" fmla="*/ 477660 w 5611566"/>
              <a:gd name="connsiteY1" fmla="*/ 2878667 h 3852334"/>
              <a:gd name="connsiteX2" fmla="*/ 1600338 w 5611566"/>
              <a:gd name="connsiteY2" fmla="*/ 2264833 h 3852334"/>
              <a:gd name="connsiteX3" fmla="*/ 4195375 w 5611566"/>
              <a:gd name="connsiteY3" fmla="*/ 2159001 h 3852334"/>
              <a:gd name="connsiteX4" fmla="*/ 5611566 w 5611566"/>
              <a:gd name="connsiteY4" fmla="*/ 0 h 3852334"/>
              <a:gd name="connsiteX0" fmla="*/ 0 w 5611566"/>
              <a:gd name="connsiteY0" fmla="*/ 3852334 h 3852334"/>
              <a:gd name="connsiteX1" fmla="*/ 477660 w 5611566"/>
              <a:gd name="connsiteY1" fmla="*/ 2878667 h 3852334"/>
              <a:gd name="connsiteX2" fmla="*/ 1600338 w 5611566"/>
              <a:gd name="connsiteY2" fmla="*/ 2264833 h 3852334"/>
              <a:gd name="connsiteX3" fmla="*/ 3820017 w 5611566"/>
              <a:gd name="connsiteY3" fmla="*/ 931335 h 3852334"/>
              <a:gd name="connsiteX4" fmla="*/ 5611566 w 5611566"/>
              <a:gd name="connsiteY4" fmla="*/ 0 h 3852334"/>
              <a:gd name="connsiteX0" fmla="*/ 0 w 5611566"/>
              <a:gd name="connsiteY0" fmla="*/ 3852334 h 3852334"/>
              <a:gd name="connsiteX1" fmla="*/ 477660 w 5611566"/>
              <a:gd name="connsiteY1" fmla="*/ 2878667 h 3852334"/>
              <a:gd name="connsiteX2" fmla="*/ 1600338 w 5611566"/>
              <a:gd name="connsiteY2" fmla="*/ 2053167 h 3852334"/>
              <a:gd name="connsiteX3" fmla="*/ 3820017 w 5611566"/>
              <a:gd name="connsiteY3" fmla="*/ 931335 h 3852334"/>
              <a:gd name="connsiteX4" fmla="*/ 5611566 w 5611566"/>
              <a:gd name="connsiteY4" fmla="*/ 0 h 3852334"/>
              <a:gd name="connsiteX0" fmla="*/ 0 w 5611566"/>
              <a:gd name="connsiteY0" fmla="*/ 3852334 h 3852334"/>
              <a:gd name="connsiteX1" fmla="*/ 590267 w 5611566"/>
              <a:gd name="connsiteY1" fmla="*/ 2984500 h 3852334"/>
              <a:gd name="connsiteX2" fmla="*/ 1600338 w 5611566"/>
              <a:gd name="connsiteY2" fmla="*/ 2053167 h 3852334"/>
              <a:gd name="connsiteX3" fmla="*/ 3820017 w 5611566"/>
              <a:gd name="connsiteY3" fmla="*/ 931335 h 3852334"/>
              <a:gd name="connsiteX4" fmla="*/ 5611566 w 5611566"/>
              <a:gd name="connsiteY4" fmla="*/ 0 h 3852334"/>
              <a:gd name="connsiteX0" fmla="*/ 0 w 5611566"/>
              <a:gd name="connsiteY0" fmla="*/ 3852334 h 3852334"/>
              <a:gd name="connsiteX1" fmla="*/ 590267 w 5611566"/>
              <a:gd name="connsiteY1" fmla="*/ 2984500 h 3852334"/>
              <a:gd name="connsiteX2" fmla="*/ 1600338 w 5611566"/>
              <a:gd name="connsiteY2" fmla="*/ 2053167 h 3852334"/>
              <a:gd name="connsiteX3" fmla="*/ 3857554 w 5611566"/>
              <a:gd name="connsiteY3" fmla="*/ 698502 h 3852334"/>
              <a:gd name="connsiteX4" fmla="*/ 5611566 w 5611566"/>
              <a:gd name="connsiteY4" fmla="*/ 0 h 3852334"/>
              <a:gd name="connsiteX0" fmla="*/ 0 w 5592799"/>
              <a:gd name="connsiteY0" fmla="*/ 3979334 h 3979334"/>
              <a:gd name="connsiteX1" fmla="*/ 590267 w 5592799"/>
              <a:gd name="connsiteY1" fmla="*/ 3111500 h 3979334"/>
              <a:gd name="connsiteX2" fmla="*/ 1600338 w 5592799"/>
              <a:gd name="connsiteY2" fmla="*/ 2180167 h 3979334"/>
              <a:gd name="connsiteX3" fmla="*/ 3857554 w 5592799"/>
              <a:gd name="connsiteY3" fmla="*/ 825502 h 3979334"/>
              <a:gd name="connsiteX4" fmla="*/ 5592799 w 5592799"/>
              <a:gd name="connsiteY4" fmla="*/ 0 h 3979334"/>
              <a:gd name="connsiteX0" fmla="*/ 0 w 5592799"/>
              <a:gd name="connsiteY0" fmla="*/ 3979334 h 3979334"/>
              <a:gd name="connsiteX1" fmla="*/ 590267 w 5592799"/>
              <a:gd name="connsiteY1" fmla="*/ 3111500 h 3979334"/>
              <a:gd name="connsiteX2" fmla="*/ 1600338 w 5592799"/>
              <a:gd name="connsiteY2" fmla="*/ 2180167 h 3979334"/>
              <a:gd name="connsiteX3" fmla="*/ 3857554 w 5592799"/>
              <a:gd name="connsiteY3" fmla="*/ 825502 h 3979334"/>
              <a:gd name="connsiteX4" fmla="*/ 5592799 w 5592799"/>
              <a:gd name="connsiteY4" fmla="*/ 0 h 397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2799" h="3979334">
                <a:moveTo>
                  <a:pt x="0" y="3979334"/>
                </a:moveTo>
                <a:cubicBezTo>
                  <a:pt x="116416" y="3748264"/>
                  <a:pt x="323544" y="3411361"/>
                  <a:pt x="590267" y="3111500"/>
                </a:cubicBezTo>
                <a:cubicBezTo>
                  <a:pt x="856990" y="2811639"/>
                  <a:pt x="1055790" y="2561167"/>
                  <a:pt x="1600338" y="2180167"/>
                </a:cubicBezTo>
                <a:cubicBezTo>
                  <a:pt x="2144886" y="1799167"/>
                  <a:pt x="3192144" y="1188863"/>
                  <a:pt x="3857554" y="825502"/>
                </a:cubicBezTo>
                <a:cubicBezTo>
                  <a:pt x="4522964" y="462141"/>
                  <a:pt x="4651537" y="465667"/>
                  <a:pt x="5592799" y="0"/>
                </a:cubicBezTo>
              </a:path>
            </a:pathLst>
          </a:custGeom>
          <a:ln w="38100" cmpd="sng">
            <a:solidFill>
              <a:schemeClr val="accent1"/>
            </a:solidFill>
          </a:ln>
        </p:spPr>
        <p:txBody>
          <a:bodyPr vert="horz" wrap="squar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 name="Rectangle 23"/>
          <p:cNvSpPr/>
          <p:nvPr/>
        </p:nvSpPr>
        <p:spPr bwMode="auto">
          <a:xfrm>
            <a:off x="6185009" y="1316725"/>
            <a:ext cx="2150680" cy="3840500"/>
          </a:xfrm>
          <a:prstGeom prst="rect">
            <a:avLst/>
          </a:prstGeom>
          <a:solidFill>
            <a:schemeClr val="tx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 name="Title 1"/>
          <p:cNvSpPr txBox="1">
            <a:spLocks/>
          </p:cNvSpPr>
          <p:nvPr/>
        </p:nvSpPr>
        <p:spPr>
          <a:xfrm>
            <a:off x="6261820" y="3083355"/>
            <a:ext cx="2611540" cy="955855"/>
          </a:xfrm>
          <a:prstGeom prst="rect">
            <a:avLst/>
          </a:prstGeom>
        </p:spPr>
        <p:txBody>
          <a:bodyPr anchor="b" anchorCtr="0"/>
          <a:lstStyle>
            <a:lvl1pPr algn="l" rtl="0" fontAlgn="base">
              <a:lnSpc>
                <a:spcPct val="90000"/>
              </a:lnSpc>
              <a:spcBef>
                <a:spcPct val="0"/>
              </a:spcBef>
              <a:spcAft>
                <a:spcPct val="0"/>
              </a:spcAft>
              <a:defRPr sz="3200" b="0" i="0" cap="none">
                <a:solidFill>
                  <a:srgbClr val="53D2FF"/>
                </a:solidFill>
                <a:latin typeface="Arial" pitchFamily="34" charset="0"/>
                <a:ea typeface="+mj-ea"/>
                <a:cs typeface="Arial" pitchFamily="34" charset="0"/>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a:lstStyle>
          <a:p>
            <a:r>
              <a:rPr lang="en-US" sz="2800" dirty="0" smtClean="0">
                <a:solidFill>
                  <a:srgbClr val="FF0000"/>
                </a:solidFill>
              </a:rPr>
              <a:t>Older</a:t>
            </a:r>
          </a:p>
          <a:p>
            <a:r>
              <a:rPr lang="en-US" sz="2800" dirty="0" smtClean="0">
                <a:solidFill>
                  <a:srgbClr val="FF0000"/>
                </a:solidFill>
              </a:rPr>
              <a:t>algorithms</a:t>
            </a:r>
            <a:endParaRPr lang="en-US" sz="2800" dirty="0">
              <a:solidFill>
                <a:srgbClr val="FF0000"/>
              </a:solidFill>
            </a:endParaRPr>
          </a:p>
        </p:txBody>
      </p:sp>
      <p:sp>
        <p:nvSpPr>
          <p:cNvPr id="14" name="Title 1"/>
          <p:cNvSpPr txBox="1">
            <a:spLocks/>
          </p:cNvSpPr>
          <p:nvPr/>
        </p:nvSpPr>
        <p:spPr>
          <a:xfrm>
            <a:off x="6300225" y="1777585"/>
            <a:ext cx="8054608" cy="763830"/>
          </a:xfrm>
          <a:prstGeom prst="rect">
            <a:avLst/>
          </a:prstGeom>
        </p:spPr>
        <p:txBody>
          <a:bodyPr anchor="b" anchorCtr="0"/>
          <a:lstStyle>
            <a:lvl1pPr algn="l" rtl="0" fontAlgn="base">
              <a:lnSpc>
                <a:spcPct val="90000"/>
              </a:lnSpc>
              <a:spcBef>
                <a:spcPct val="0"/>
              </a:spcBef>
              <a:spcAft>
                <a:spcPct val="0"/>
              </a:spcAft>
              <a:defRPr sz="3200" b="0" i="0" cap="none">
                <a:solidFill>
                  <a:srgbClr val="53D2FF"/>
                </a:solidFill>
                <a:latin typeface="Arial" pitchFamily="34" charset="0"/>
                <a:ea typeface="+mj-ea"/>
                <a:cs typeface="Arial" pitchFamily="34" charset="0"/>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a:lstStyle>
          <a:p>
            <a:r>
              <a:rPr lang="en-US" sz="2800" dirty="0" smtClean="0"/>
              <a:t>Deep learning</a:t>
            </a:r>
            <a:endParaRPr lang="en-US" sz="2800" dirty="0"/>
          </a:p>
        </p:txBody>
      </p:sp>
    </p:spTree>
    <p:extLst>
      <p:ext uri="{BB962C8B-B14F-4D97-AF65-F5344CB8AC3E}">
        <p14:creationId xmlns:p14="http://schemas.microsoft.com/office/powerpoint/2010/main" val="5823867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 trends </a:t>
            </a:r>
            <a:endParaRPr lang="en-US" dirty="0"/>
          </a:p>
        </p:txBody>
      </p:sp>
      <p:cxnSp>
        <p:nvCxnSpPr>
          <p:cNvPr id="4" name="Straight Connector 3"/>
          <p:cNvCxnSpPr/>
          <p:nvPr/>
        </p:nvCxnSpPr>
        <p:spPr bwMode="auto">
          <a:xfrm flipV="1">
            <a:off x="923525" y="2353660"/>
            <a:ext cx="729695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5" name="Straight Connector 4"/>
          <p:cNvCxnSpPr/>
          <p:nvPr/>
        </p:nvCxnSpPr>
        <p:spPr bwMode="auto">
          <a:xfrm flipV="1">
            <a:off x="923525" y="2086045"/>
            <a:ext cx="0" cy="498045"/>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7" name="Straight Connector 6"/>
          <p:cNvCxnSpPr/>
          <p:nvPr/>
        </p:nvCxnSpPr>
        <p:spPr bwMode="auto">
          <a:xfrm flipV="1">
            <a:off x="3074205" y="2084825"/>
            <a:ext cx="0" cy="498045"/>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8" name="Straight Connector 7"/>
          <p:cNvCxnSpPr/>
          <p:nvPr/>
        </p:nvCxnSpPr>
        <p:spPr bwMode="auto">
          <a:xfrm flipV="1">
            <a:off x="8220475" y="2084825"/>
            <a:ext cx="0" cy="498045"/>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9" name="TextBox 8"/>
          <p:cNvSpPr txBox="1"/>
          <p:nvPr/>
        </p:nvSpPr>
        <p:spPr>
          <a:xfrm>
            <a:off x="1038740" y="2545685"/>
            <a:ext cx="1878940" cy="830997"/>
          </a:xfrm>
          <a:prstGeom prst="rect">
            <a:avLst/>
          </a:prstGeom>
          <a:noFill/>
        </p:spPr>
        <p:txBody>
          <a:bodyPr wrap="none" rtlCol="0">
            <a:spAutoFit/>
          </a:bodyPr>
          <a:lstStyle/>
          <a:p>
            <a:pPr>
              <a:spcBef>
                <a:spcPts val="0"/>
              </a:spcBef>
            </a:pPr>
            <a:r>
              <a:rPr lang="en-US" sz="2400" b="0" i="0" dirty="0" smtClean="0">
                <a:solidFill>
                  <a:schemeClr val="bg1"/>
                </a:solidFill>
                <a:latin typeface="Arial" pitchFamily="34" charset="0"/>
                <a:cs typeface="Arial" pitchFamily="34" charset="0"/>
              </a:rPr>
              <a:t>0-2 years</a:t>
            </a:r>
          </a:p>
          <a:p>
            <a:pPr>
              <a:spcBef>
                <a:spcPts val="0"/>
              </a:spcBef>
            </a:pPr>
            <a:r>
              <a:rPr lang="en-US" sz="2400" dirty="0" smtClean="0">
                <a:solidFill>
                  <a:schemeClr val="bg1"/>
                </a:solidFill>
                <a:latin typeface="Arial" pitchFamily="34" charset="0"/>
                <a:cs typeface="Arial" pitchFamily="34" charset="0"/>
              </a:rPr>
              <a:t>Tagged data</a:t>
            </a:r>
            <a:endParaRPr lang="en-US" sz="2400" b="0" i="0" dirty="0" smtClean="0">
              <a:solidFill>
                <a:schemeClr val="bg1"/>
              </a:solidFill>
              <a:latin typeface="Arial" pitchFamily="34" charset="0"/>
              <a:cs typeface="Arial" pitchFamily="34" charset="0"/>
            </a:endParaRPr>
          </a:p>
        </p:txBody>
      </p:sp>
      <p:sp>
        <p:nvSpPr>
          <p:cNvPr id="10" name="TextBox 9"/>
          <p:cNvSpPr txBox="1"/>
          <p:nvPr/>
        </p:nvSpPr>
        <p:spPr>
          <a:xfrm>
            <a:off x="4164453" y="2545685"/>
            <a:ext cx="3538950" cy="830997"/>
          </a:xfrm>
          <a:prstGeom prst="rect">
            <a:avLst/>
          </a:prstGeom>
          <a:noFill/>
        </p:spPr>
        <p:txBody>
          <a:bodyPr wrap="none" rtlCol="0">
            <a:spAutoFit/>
          </a:bodyPr>
          <a:lstStyle/>
          <a:p>
            <a:pPr>
              <a:spcBef>
                <a:spcPts val="0"/>
              </a:spcBef>
            </a:pPr>
            <a:r>
              <a:rPr lang="en-US" sz="2400" b="0" i="0" dirty="0" smtClean="0">
                <a:solidFill>
                  <a:schemeClr val="bg1"/>
                </a:solidFill>
                <a:latin typeface="Arial" pitchFamily="34" charset="0"/>
                <a:cs typeface="Arial" pitchFamily="34" charset="0"/>
              </a:rPr>
              <a:t>3-5 years</a:t>
            </a:r>
          </a:p>
          <a:p>
            <a:pPr>
              <a:spcBef>
                <a:spcPts val="0"/>
              </a:spcBef>
            </a:pPr>
            <a:r>
              <a:rPr lang="en-US" sz="2400" dirty="0" smtClean="0">
                <a:solidFill>
                  <a:schemeClr val="bg1"/>
                </a:solidFill>
                <a:latin typeface="Arial" pitchFamily="34" charset="0"/>
                <a:cs typeface="Arial" pitchFamily="34" charset="0"/>
              </a:rPr>
              <a:t>Tagged &amp; untagged data</a:t>
            </a:r>
            <a:endParaRPr lang="en-US" sz="2400" b="0" i="0" dirty="0" smtClean="0">
              <a:solidFill>
                <a:schemeClr val="bg1"/>
              </a:solidFill>
              <a:latin typeface="Arial" pitchFamily="34" charset="0"/>
              <a:cs typeface="Arial" pitchFamily="34" charset="0"/>
            </a:endParaRPr>
          </a:p>
        </p:txBody>
      </p:sp>
      <p:pic>
        <p:nvPicPr>
          <p:cNvPr id="11" name="Picture 2" descr="C:\Users\ang\Desktop\iStock_000005809739XSmall-1_0.jpg"/>
          <p:cNvPicPr>
            <a:picLocks noChangeAspect="1" noChangeArrowheads="1"/>
          </p:cNvPicPr>
          <p:nvPr/>
        </p:nvPicPr>
        <p:blipFill>
          <a:blip r:embed="rId2" cstate="print"/>
          <a:srcRect/>
          <a:stretch>
            <a:fillRect/>
          </a:stretch>
        </p:blipFill>
        <p:spPr bwMode="auto">
          <a:xfrm>
            <a:off x="4840835" y="3621025"/>
            <a:ext cx="2349476" cy="2342705"/>
          </a:xfrm>
          <a:prstGeom prst="rect">
            <a:avLst/>
          </a:prstGeom>
          <a:noFill/>
        </p:spPr>
      </p:pic>
      <p:pic>
        <p:nvPicPr>
          <p:cNvPr id="12" name="Picture 2" descr="C:\Users\ang\Desktop\phot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997" t="50000" r="25047" b="13425"/>
          <a:stretch/>
        </p:blipFill>
        <p:spPr bwMode="auto">
          <a:xfrm>
            <a:off x="1230765" y="3889860"/>
            <a:ext cx="1689820" cy="1648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spTree>
    <p:extLst>
      <p:ext uri="{BB962C8B-B14F-4D97-AF65-F5344CB8AC3E}">
        <p14:creationId xmlns:p14="http://schemas.microsoft.com/office/powerpoint/2010/main" val="3637869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pic>
        <p:nvPicPr>
          <p:cNvPr id="15" name="Picture 2"/>
          <p:cNvPicPr>
            <a:picLocks noChangeAspect="1" noChangeArrowheads="1"/>
          </p:cNvPicPr>
          <p:nvPr/>
        </p:nvPicPr>
        <p:blipFill rotWithShape="1">
          <a:blip r:embed="rId3"/>
          <a:srcRect l="51169" t="3468" r="23145" b="55323"/>
          <a:stretch/>
        </p:blipFill>
        <p:spPr bwMode="auto">
          <a:xfrm>
            <a:off x="4917645" y="2084825"/>
            <a:ext cx="3951260" cy="295718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16" name="Picture 2"/>
          <p:cNvPicPr>
            <a:picLocks noChangeAspect="1" noChangeArrowheads="1"/>
          </p:cNvPicPr>
          <p:nvPr/>
        </p:nvPicPr>
        <p:blipFill rotWithShape="1">
          <a:blip r:embed="rId3"/>
          <a:srcRect l="51379" t="50951" r="23473" b="9817"/>
          <a:stretch/>
        </p:blipFill>
        <p:spPr bwMode="auto">
          <a:xfrm>
            <a:off x="270640" y="2084825"/>
            <a:ext cx="4063351" cy="295718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 name="TextBox 2"/>
          <p:cNvSpPr txBox="1"/>
          <p:nvPr/>
        </p:nvSpPr>
        <p:spPr>
          <a:xfrm>
            <a:off x="193830" y="5278994"/>
            <a:ext cx="4393638" cy="646331"/>
          </a:xfrm>
          <a:prstGeom prst="rect">
            <a:avLst/>
          </a:prstGeom>
          <a:noFill/>
        </p:spPr>
        <p:txBody>
          <a:bodyPr wrap="none" rtlCol="0">
            <a:spAutoFit/>
          </a:bodyPr>
          <a:lstStyle/>
          <a:p>
            <a:pPr algn="l"/>
            <a:r>
              <a:rPr lang="en-US" b="0" i="0" dirty="0" smtClean="0">
                <a:solidFill>
                  <a:schemeClr val="bg1"/>
                </a:solidFill>
                <a:latin typeface="Arial" pitchFamily="34" charset="0"/>
                <a:cs typeface="Arial" pitchFamily="34" charset="0"/>
              </a:rPr>
              <a:t>A yellow driving down a road with green </a:t>
            </a:r>
            <a:br>
              <a:rPr lang="en-US" b="0" i="0" dirty="0" smtClean="0">
                <a:solidFill>
                  <a:schemeClr val="bg1"/>
                </a:solidFill>
                <a:latin typeface="Arial" pitchFamily="34" charset="0"/>
                <a:cs typeface="Arial" pitchFamily="34" charset="0"/>
              </a:rPr>
            </a:br>
            <a:r>
              <a:rPr lang="en-US" b="0" i="0" dirty="0" smtClean="0">
                <a:solidFill>
                  <a:schemeClr val="bg1"/>
                </a:solidFill>
                <a:latin typeface="Arial" pitchFamily="34" charset="0"/>
                <a:cs typeface="Arial" pitchFamily="34" charset="0"/>
              </a:rPr>
              <a:t>trees and green grass in the background. </a:t>
            </a:r>
          </a:p>
        </p:txBody>
      </p:sp>
      <p:sp>
        <p:nvSpPr>
          <p:cNvPr id="17" name="TextBox 16"/>
          <p:cNvSpPr txBox="1"/>
          <p:nvPr/>
        </p:nvSpPr>
        <p:spPr>
          <a:xfrm>
            <a:off x="4750362" y="5272440"/>
            <a:ext cx="4238213" cy="923330"/>
          </a:xfrm>
          <a:prstGeom prst="rect">
            <a:avLst/>
          </a:prstGeom>
          <a:noFill/>
        </p:spPr>
        <p:txBody>
          <a:bodyPr wrap="square" rtlCol="0">
            <a:spAutoFit/>
          </a:bodyPr>
          <a:lstStyle/>
          <a:p>
            <a:pPr algn="l"/>
            <a:r>
              <a:rPr lang="en-US" b="0" i="0" dirty="0" smtClean="0">
                <a:solidFill>
                  <a:schemeClr val="bg1"/>
                </a:solidFill>
                <a:latin typeface="Arial" pitchFamily="34" charset="0"/>
                <a:cs typeface="Arial" pitchFamily="34" charset="0"/>
              </a:rPr>
              <a:t>Living room with white couch and blue</a:t>
            </a:r>
            <a:br>
              <a:rPr lang="en-US" b="0" i="0" dirty="0" smtClean="0">
                <a:solidFill>
                  <a:schemeClr val="bg1"/>
                </a:solidFill>
                <a:latin typeface="Arial" pitchFamily="34" charset="0"/>
                <a:cs typeface="Arial" pitchFamily="34" charset="0"/>
              </a:rPr>
            </a:br>
            <a:r>
              <a:rPr lang="en-US" b="0" i="0" dirty="0" smtClean="0">
                <a:solidFill>
                  <a:schemeClr val="bg1"/>
                </a:solidFill>
                <a:latin typeface="Arial" pitchFamily="34" charset="0"/>
                <a:cs typeface="Arial" pitchFamily="34" charset="0"/>
              </a:rPr>
              <a:t>carpeting.  The room in the apartment gets</a:t>
            </a:r>
            <a:r>
              <a:rPr lang="en-US" dirty="0">
                <a:solidFill>
                  <a:schemeClr val="bg1"/>
                </a:solidFill>
                <a:latin typeface="Arial" pitchFamily="34" charset="0"/>
                <a:cs typeface="Arial" pitchFamily="34" charset="0"/>
              </a:rPr>
              <a:t> </a:t>
            </a:r>
            <a:r>
              <a:rPr lang="en-US" dirty="0" smtClean="0">
                <a:solidFill>
                  <a:schemeClr val="bg1"/>
                </a:solidFill>
                <a:latin typeface="Arial" pitchFamily="34" charset="0"/>
                <a:cs typeface="Arial" pitchFamily="34" charset="0"/>
              </a:rPr>
              <a:t>s</a:t>
            </a:r>
            <a:r>
              <a:rPr lang="en-US" b="0" i="0" dirty="0" smtClean="0">
                <a:solidFill>
                  <a:schemeClr val="bg1"/>
                </a:solidFill>
                <a:latin typeface="Arial" pitchFamily="34" charset="0"/>
                <a:cs typeface="Arial" pitchFamily="34" charset="0"/>
              </a:rPr>
              <a:t>ome afternoon sun. </a:t>
            </a:r>
          </a:p>
        </p:txBody>
      </p:sp>
    </p:spTree>
    <p:extLst>
      <p:ext uri="{BB962C8B-B14F-4D97-AF65-F5344CB8AC3E}">
        <p14:creationId xmlns:p14="http://schemas.microsoft.com/office/powerpoint/2010/main" val="309847308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and machine learning</a:t>
            </a:r>
            <a:endParaRPr lang="en-US" dirty="0"/>
          </a:p>
        </p:txBody>
      </p:sp>
      <p:cxnSp>
        <p:nvCxnSpPr>
          <p:cNvPr id="9" name="Straight Arrow Connector 8"/>
          <p:cNvCxnSpPr/>
          <p:nvPr/>
        </p:nvCxnSpPr>
        <p:spPr bwMode="auto">
          <a:xfrm flipH="1" flipV="1">
            <a:off x="1576409" y="1700775"/>
            <a:ext cx="38406" cy="4224552"/>
          </a:xfrm>
          <a:prstGeom prst="straightConnector1">
            <a:avLst/>
          </a:prstGeom>
          <a:noFill/>
          <a:ln w="57150" cap="flat" cmpd="sng" algn="ctr">
            <a:solidFill>
              <a:schemeClr val="bg1"/>
            </a:solidFill>
            <a:prstDash val="solid"/>
            <a:round/>
            <a:headEnd type="none" w="med" len="med"/>
            <a:tailEnd type="arrow"/>
          </a:ln>
          <a:effectLst/>
        </p:spPr>
      </p:cxnSp>
      <p:cxnSp>
        <p:nvCxnSpPr>
          <p:cNvPr id="10" name="Straight Arrow Connector 9"/>
          <p:cNvCxnSpPr/>
          <p:nvPr/>
        </p:nvCxnSpPr>
        <p:spPr bwMode="auto">
          <a:xfrm flipV="1">
            <a:off x="1269169" y="5541275"/>
            <a:ext cx="5261485" cy="3"/>
          </a:xfrm>
          <a:prstGeom prst="straightConnector1">
            <a:avLst/>
          </a:prstGeom>
          <a:noFill/>
          <a:ln w="57150" cap="flat" cmpd="sng" algn="ctr">
            <a:solidFill>
              <a:schemeClr val="bg1"/>
            </a:solidFill>
            <a:prstDash val="solid"/>
            <a:round/>
            <a:headEnd type="none" w="med" len="med"/>
            <a:tailEnd type="arrow"/>
          </a:ln>
          <a:effectLst/>
        </p:spPr>
      </p:cxnSp>
      <p:sp>
        <p:nvSpPr>
          <p:cNvPr id="11" name="TextBox 10"/>
          <p:cNvSpPr txBox="1"/>
          <p:nvPr/>
        </p:nvSpPr>
        <p:spPr>
          <a:xfrm>
            <a:off x="2758526" y="5694895"/>
            <a:ext cx="2619978" cy="523220"/>
          </a:xfrm>
          <a:prstGeom prst="rect">
            <a:avLst/>
          </a:prstGeom>
          <a:noFill/>
        </p:spPr>
        <p:txBody>
          <a:bodyPr wrap="none" rtlCol="0">
            <a:spAutoFit/>
          </a:bodyPr>
          <a:lstStyle/>
          <a:p>
            <a:pPr>
              <a:spcBef>
                <a:spcPts val="0"/>
              </a:spcBef>
            </a:pPr>
            <a:r>
              <a:rPr lang="en-US" sz="2800" dirty="0" smtClean="0">
                <a:solidFill>
                  <a:srgbClr val="FFFFFF"/>
                </a:solidFill>
              </a:rPr>
              <a:t>Amount of data</a:t>
            </a:r>
            <a:endParaRPr lang="en-US" sz="2800" dirty="0">
              <a:solidFill>
                <a:srgbClr val="FFFFFF"/>
              </a:solidFill>
            </a:endParaRPr>
          </a:p>
        </p:txBody>
      </p:sp>
      <p:sp>
        <p:nvSpPr>
          <p:cNvPr id="20" name="TextBox 19"/>
          <p:cNvSpPr txBox="1"/>
          <p:nvPr/>
        </p:nvSpPr>
        <p:spPr>
          <a:xfrm rot="16200000">
            <a:off x="26622" y="3135348"/>
            <a:ext cx="2240217" cy="523220"/>
          </a:xfrm>
          <a:prstGeom prst="rect">
            <a:avLst/>
          </a:prstGeom>
          <a:noFill/>
        </p:spPr>
        <p:txBody>
          <a:bodyPr wrap="none" rtlCol="0">
            <a:spAutoFit/>
          </a:bodyPr>
          <a:lstStyle/>
          <a:p>
            <a:pPr>
              <a:spcBef>
                <a:spcPts val="0"/>
              </a:spcBef>
            </a:pPr>
            <a:r>
              <a:rPr lang="en-US" sz="2800" dirty="0" smtClean="0">
                <a:solidFill>
                  <a:srgbClr val="FFFFFF"/>
                </a:solidFill>
              </a:rPr>
              <a:t>Performance</a:t>
            </a:r>
            <a:endParaRPr lang="en-US" sz="2800" dirty="0">
              <a:solidFill>
                <a:srgbClr val="FFFFFF"/>
              </a:solidFill>
            </a:endParaRPr>
          </a:p>
        </p:txBody>
      </p:sp>
      <p:sp>
        <p:nvSpPr>
          <p:cNvPr id="21" name="Freeform 20"/>
          <p:cNvSpPr/>
          <p:nvPr/>
        </p:nvSpPr>
        <p:spPr>
          <a:xfrm>
            <a:off x="1722356" y="3598333"/>
            <a:ext cx="6498118" cy="1735667"/>
          </a:xfrm>
          <a:custGeom>
            <a:avLst/>
            <a:gdLst>
              <a:gd name="connsiteX0" fmla="*/ 0 w 5630334"/>
              <a:gd name="connsiteY0" fmla="*/ 1736530 h 1736530"/>
              <a:gd name="connsiteX1" fmla="*/ 571500 w 5630334"/>
              <a:gd name="connsiteY1" fmla="*/ 1038030 h 1736530"/>
              <a:gd name="connsiteX2" fmla="*/ 2032000 w 5630334"/>
              <a:gd name="connsiteY2" fmla="*/ 318363 h 1736530"/>
              <a:gd name="connsiteX3" fmla="*/ 4064000 w 5630334"/>
              <a:gd name="connsiteY3" fmla="*/ 43197 h 1736530"/>
              <a:gd name="connsiteX4" fmla="*/ 5630334 w 5630334"/>
              <a:gd name="connsiteY4" fmla="*/ 863 h 1736530"/>
              <a:gd name="connsiteX0" fmla="*/ 0 w 5630334"/>
              <a:gd name="connsiteY0" fmla="*/ 1735730 h 1735730"/>
              <a:gd name="connsiteX1" fmla="*/ 571500 w 5630334"/>
              <a:gd name="connsiteY1" fmla="*/ 1037230 h 1735730"/>
              <a:gd name="connsiteX2" fmla="*/ 1581570 w 5630334"/>
              <a:gd name="connsiteY2" fmla="*/ 275229 h 1735730"/>
              <a:gd name="connsiteX3" fmla="*/ 4064000 w 5630334"/>
              <a:gd name="connsiteY3" fmla="*/ 42397 h 1735730"/>
              <a:gd name="connsiteX4" fmla="*/ 5630334 w 5630334"/>
              <a:gd name="connsiteY4" fmla="*/ 63 h 1735730"/>
              <a:gd name="connsiteX0" fmla="*/ 0 w 5630334"/>
              <a:gd name="connsiteY0" fmla="*/ 1735730 h 1735730"/>
              <a:gd name="connsiteX1" fmla="*/ 477661 w 5630334"/>
              <a:gd name="connsiteY1" fmla="*/ 973730 h 1735730"/>
              <a:gd name="connsiteX2" fmla="*/ 1581570 w 5630334"/>
              <a:gd name="connsiteY2" fmla="*/ 275229 h 1735730"/>
              <a:gd name="connsiteX3" fmla="*/ 4064000 w 5630334"/>
              <a:gd name="connsiteY3" fmla="*/ 42397 h 1735730"/>
              <a:gd name="connsiteX4" fmla="*/ 5630334 w 5630334"/>
              <a:gd name="connsiteY4" fmla="*/ 63 h 1735730"/>
              <a:gd name="connsiteX0" fmla="*/ 0 w 5630334"/>
              <a:gd name="connsiteY0" fmla="*/ 1735667 h 1735667"/>
              <a:gd name="connsiteX1" fmla="*/ 477661 w 5630334"/>
              <a:gd name="connsiteY1" fmla="*/ 973667 h 1735667"/>
              <a:gd name="connsiteX2" fmla="*/ 1468963 w 5630334"/>
              <a:gd name="connsiteY2" fmla="*/ 148166 h 1735667"/>
              <a:gd name="connsiteX3" fmla="*/ 4064000 w 5630334"/>
              <a:gd name="connsiteY3" fmla="*/ 42334 h 1735667"/>
              <a:gd name="connsiteX4" fmla="*/ 5630334 w 5630334"/>
              <a:gd name="connsiteY4" fmla="*/ 0 h 1735667"/>
              <a:gd name="connsiteX0" fmla="*/ 0 w 5630334"/>
              <a:gd name="connsiteY0" fmla="*/ 1735667 h 1735667"/>
              <a:gd name="connsiteX1" fmla="*/ 346285 w 5630334"/>
              <a:gd name="connsiteY1" fmla="*/ 762000 h 1735667"/>
              <a:gd name="connsiteX2" fmla="*/ 1468963 w 5630334"/>
              <a:gd name="connsiteY2" fmla="*/ 148166 h 1735667"/>
              <a:gd name="connsiteX3" fmla="*/ 4064000 w 5630334"/>
              <a:gd name="connsiteY3" fmla="*/ 42334 h 1735667"/>
              <a:gd name="connsiteX4" fmla="*/ 5630334 w 5630334"/>
              <a:gd name="connsiteY4" fmla="*/ 0 h 1735667"/>
              <a:gd name="connsiteX0" fmla="*/ 0 w 5761709"/>
              <a:gd name="connsiteY0" fmla="*/ 1735667 h 1735667"/>
              <a:gd name="connsiteX1" fmla="*/ 477660 w 5761709"/>
              <a:gd name="connsiteY1" fmla="*/ 762000 h 1735667"/>
              <a:gd name="connsiteX2" fmla="*/ 1600338 w 5761709"/>
              <a:gd name="connsiteY2" fmla="*/ 148166 h 1735667"/>
              <a:gd name="connsiteX3" fmla="*/ 4195375 w 5761709"/>
              <a:gd name="connsiteY3" fmla="*/ 42334 h 1735667"/>
              <a:gd name="connsiteX4" fmla="*/ 5761709 w 5761709"/>
              <a:gd name="connsiteY4" fmla="*/ 0 h 1735667"/>
              <a:gd name="connsiteX0" fmla="*/ 0 w 5761709"/>
              <a:gd name="connsiteY0" fmla="*/ 1735667 h 1735667"/>
              <a:gd name="connsiteX1" fmla="*/ 665339 w 5761709"/>
              <a:gd name="connsiteY1" fmla="*/ 762000 h 1735667"/>
              <a:gd name="connsiteX2" fmla="*/ 1600338 w 5761709"/>
              <a:gd name="connsiteY2" fmla="*/ 148166 h 1735667"/>
              <a:gd name="connsiteX3" fmla="*/ 4195375 w 5761709"/>
              <a:gd name="connsiteY3" fmla="*/ 42334 h 1735667"/>
              <a:gd name="connsiteX4" fmla="*/ 5761709 w 5761709"/>
              <a:gd name="connsiteY4" fmla="*/ 0 h 1735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709" h="1735667">
                <a:moveTo>
                  <a:pt x="0" y="1735667"/>
                </a:moveTo>
                <a:cubicBezTo>
                  <a:pt x="116416" y="1504597"/>
                  <a:pt x="398616" y="1026583"/>
                  <a:pt x="665339" y="762000"/>
                </a:cubicBezTo>
                <a:cubicBezTo>
                  <a:pt x="932062" y="497417"/>
                  <a:pt x="1011999" y="268110"/>
                  <a:pt x="1600338" y="148166"/>
                </a:cubicBezTo>
                <a:cubicBezTo>
                  <a:pt x="2188677" y="28222"/>
                  <a:pt x="3501813" y="67028"/>
                  <a:pt x="4195375" y="42334"/>
                </a:cubicBezTo>
                <a:lnTo>
                  <a:pt x="5761709" y="0"/>
                </a:lnTo>
              </a:path>
            </a:pathLst>
          </a:custGeom>
          <a:ln w="38100" cmpd="sng">
            <a:solidFill>
              <a:srgbClr val="FF0000"/>
            </a:solidFill>
          </a:ln>
        </p:spPr>
        <p:txBody>
          <a:bodyPr vert="horz" wrap="squar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 name="Freeform 21"/>
          <p:cNvSpPr/>
          <p:nvPr/>
        </p:nvSpPr>
        <p:spPr>
          <a:xfrm>
            <a:off x="1870522" y="3407833"/>
            <a:ext cx="6223000" cy="1926167"/>
          </a:xfrm>
          <a:custGeom>
            <a:avLst/>
            <a:gdLst>
              <a:gd name="connsiteX0" fmla="*/ 0 w 6223000"/>
              <a:gd name="connsiteY0" fmla="*/ 1926167 h 1926167"/>
              <a:gd name="connsiteX1" fmla="*/ 148167 w 6223000"/>
              <a:gd name="connsiteY1" fmla="*/ 1312334 h 1926167"/>
              <a:gd name="connsiteX2" fmla="*/ 783167 w 6223000"/>
              <a:gd name="connsiteY2" fmla="*/ 592667 h 1926167"/>
              <a:gd name="connsiteX3" fmla="*/ 1439334 w 6223000"/>
              <a:gd name="connsiteY3" fmla="*/ 211667 h 1926167"/>
              <a:gd name="connsiteX4" fmla="*/ 2434167 w 6223000"/>
              <a:gd name="connsiteY4" fmla="*/ 127000 h 1926167"/>
              <a:gd name="connsiteX5" fmla="*/ 6223000 w 6223000"/>
              <a:gd name="connsiteY5" fmla="*/ 0 h 192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000" h="1926167">
                <a:moveTo>
                  <a:pt x="0" y="1926167"/>
                </a:moveTo>
                <a:cubicBezTo>
                  <a:pt x="8819" y="1730375"/>
                  <a:pt x="17639" y="1534584"/>
                  <a:pt x="148167" y="1312334"/>
                </a:cubicBezTo>
                <a:cubicBezTo>
                  <a:pt x="278695" y="1090084"/>
                  <a:pt x="567972" y="776112"/>
                  <a:pt x="783167" y="592667"/>
                </a:cubicBezTo>
                <a:cubicBezTo>
                  <a:pt x="998362" y="409222"/>
                  <a:pt x="1164167" y="289278"/>
                  <a:pt x="1439334" y="211667"/>
                </a:cubicBezTo>
                <a:cubicBezTo>
                  <a:pt x="1714501" y="134056"/>
                  <a:pt x="1636889" y="162278"/>
                  <a:pt x="2434167" y="127000"/>
                </a:cubicBezTo>
                <a:cubicBezTo>
                  <a:pt x="3231445" y="91722"/>
                  <a:pt x="6223000" y="0"/>
                  <a:pt x="6223000" y="0"/>
                </a:cubicBezTo>
              </a:path>
            </a:pathLst>
          </a:custGeom>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 name="Freeform 22"/>
          <p:cNvSpPr/>
          <p:nvPr/>
        </p:nvSpPr>
        <p:spPr>
          <a:xfrm>
            <a:off x="1768434" y="1547155"/>
            <a:ext cx="6307619" cy="3979334"/>
          </a:xfrm>
          <a:custGeom>
            <a:avLst/>
            <a:gdLst>
              <a:gd name="connsiteX0" fmla="*/ 0 w 5630334"/>
              <a:gd name="connsiteY0" fmla="*/ 1736530 h 1736530"/>
              <a:gd name="connsiteX1" fmla="*/ 571500 w 5630334"/>
              <a:gd name="connsiteY1" fmla="*/ 1038030 h 1736530"/>
              <a:gd name="connsiteX2" fmla="*/ 2032000 w 5630334"/>
              <a:gd name="connsiteY2" fmla="*/ 318363 h 1736530"/>
              <a:gd name="connsiteX3" fmla="*/ 4064000 w 5630334"/>
              <a:gd name="connsiteY3" fmla="*/ 43197 h 1736530"/>
              <a:gd name="connsiteX4" fmla="*/ 5630334 w 5630334"/>
              <a:gd name="connsiteY4" fmla="*/ 863 h 1736530"/>
              <a:gd name="connsiteX0" fmla="*/ 0 w 5630334"/>
              <a:gd name="connsiteY0" fmla="*/ 1735730 h 1735730"/>
              <a:gd name="connsiteX1" fmla="*/ 571500 w 5630334"/>
              <a:gd name="connsiteY1" fmla="*/ 1037230 h 1735730"/>
              <a:gd name="connsiteX2" fmla="*/ 1581570 w 5630334"/>
              <a:gd name="connsiteY2" fmla="*/ 275229 h 1735730"/>
              <a:gd name="connsiteX3" fmla="*/ 4064000 w 5630334"/>
              <a:gd name="connsiteY3" fmla="*/ 42397 h 1735730"/>
              <a:gd name="connsiteX4" fmla="*/ 5630334 w 5630334"/>
              <a:gd name="connsiteY4" fmla="*/ 63 h 1735730"/>
              <a:gd name="connsiteX0" fmla="*/ 0 w 5630334"/>
              <a:gd name="connsiteY0" fmla="*/ 1735730 h 1735730"/>
              <a:gd name="connsiteX1" fmla="*/ 477661 w 5630334"/>
              <a:gd name="connsiteY1" fmla="*/ 973730 h 1735730"/>
              <a:gd name="connsiteX2" fmla="*/ 1581570 w 5630334"/>
              <a:gd name="connsiteY2" fmla="*/ 275229 h 1735730"/>
              <a:gd name="connsiteX3" fmla="*/ 4064000 w 5630334"/>
              <a:gd name="connsiteY3" fmla="*/ 42397 h 1735730"/>
              <a:gd name="connsiteX4" fmla="*/ 5630334 w 5630334"/>
              <a:gd name="connsiteY4" fmla="*/ 63 h 1735730"/>
              <a:gd name="connsiteX0" fmla="*/ 0 w 5630334"/>
              <a:gd name="connsiteY0" fmla="*/ 1735667 h 1735667"/>
              <a:gd name="connsiteX1" fmla="*/ 477661 w 5630334"/>
              <a:gd name="connsiteY1" fmla="*/ 973667 h 1735667"/>
              <a:gd name="connsiteX2" fmla="*/ 1468963 w 5630334"/>
              <a:gd name="connsiteY2" fmla="*/ 148166 h 1735667"/>
              <a:gd name="connsiteX3" fmla="*/ 4064000 w 5630334"/>
              <a:gd name="connsiteY3" fmla="*/ 42334 h 1735667"/>
              <a:gd name="connsiteX4" fmla="*/ 5630334 w 5630334"/>
              <a:gd name="connsiteY4" fmla="*/ 0 h 1735667"/>
              <a:gd name="connsiteX0" fmla="*/ 0 w 5630334"/>
              <a:gd name="connsiteY0" fmla="*/ 1735667 h 1735667"/>
              <a:gd name="connsiteX1" fmla="*/ 346285 w 5630334"/>
              <a:gd name="connsiteY1" fmla="*/ 762000 h 1735667"/>
              <a:gd name="connsiteX2" fmla="*/ 1468963 w 5630334"/>
              <a:gd name="connsiteY2" fmla="*/ 148166 h 1735667"/>
              <a:gd name="connsiteX3" fmla="*/ 4064000 w 5630334"/>
              <a:gd name="connsiteY3" fmla="*/ 42334 h 1735667"/>
              <a:gd name="connsiteX4" fmla="*/ 5630334 w 5630334"/>
              <a:gd name="connsiteY4" fmla="*/ 0 h 1735667"/>
              <a:gd name="connsiteX0" fmla="*/ 0 w 5761709"/>
              <a:gd name="connsiteY0" fmla="*/ 1735667 h 1735667"/>
              <a:gd name="connsiteX1" fmla="*/ 477660 w 5761709"/>
              <a:gd name="connsiteY1" fmla="*/ 762000 h 1735667"/>
              <a:gd name="connsiteX2" fmla="*/ 1600338 w 5761709"/>
              <a:gd name="connsiteY2" fmla="*/ 148166 h 1735667"/>
              <a:gd name="connsiteX3" fmla="*/ 4195375 w 5761709"/>
              <a:gd name="connsiteY3" fmla="*/ 42334 h 1735667"/>
              <a:gd name="connsiteX4" fmla="*/ 5761709 w 5761709"/>
              <a:gd name="connsiteY4" fmla="*/ 0 h 1735667"/>
              <a:gd name="connsiteX0" fmla="*/ 0 w 5611566"/>
              <a:gd name="connsiteY0" fmla="*/ 3852334 h 3852334"/>
              <a:gd name="connsiteX1" fmla="*/ 477660 w 5611566"/>
              <a:gd name="connsiteY1" fmla="*/ 2878667 h 3852334"/>
              <a:gd name="connsiteX2" fmla="*/ 1600338 w 5611566"/>
              <a:gd name="connsiteY2" fmla="*/ 2264833 h 3852334"/>
              <a:gd name="connsiteX3" fmla="*/ 4195375 w 5611566"/>
              <a:gd name="connsiteY3" fmla="*/ 2159001 h 3852334"/>
              <a:gd name="connsiteX4" fmla="*/ 5611566 w 5611566"/>
              <a:gd name="connsiteY4" fmla="*/ 0 h 3852334"/>
              <a:gd name="connsiteX0" fmla="*/ 0 w 5611566"/>
              <a:gd name="connsiteY0" fmla="*/ 3852334 h 3852334"/>
              <a:gd name="connsiteX1" fmla="*/ 477660 w 5611566"/>
              <a:gd name="connsiteY1" fmla="*/ 2878667 h 3852334"/>
              <a:gd name="connsiteX2" fmla="*/ 1600338 w 5611566"/>
              <a:gd name="connsiteY2" fmla="*/ 2264833 h 3852334"/>
              <a:gd name="connsiteX3" fmla="*/ 3820017 w 5611566"/>
              <a:gd name="connsiteY3" fmla="*/ 931335 h 3852334"/>
              <a:gd name="connsiteX4" fmla="*/ 5611566 w 5611566"/>
              <a:gd name="connsiteY4" fmla="*/ 0 h 3852334"/>
              <a:gd name="connsiteX0" fmla="*/ 0 w 5611566"/>
              <a:gd name="connsiteY0" fmla="*/ 3852334 h 3852334"/>
              <a:gd name="connsiteX1" fmla="*/ 477660 w 5611566"/>
              <a:gd name="connsiteY1" fmla="*/ 2878667 h 3852334"/>
              <a:gd name="connsiteX2" fmla="*/ 1600338 w 5611566"/>
              <a:gd name="connsiteY2" fmla="*/ 2053167 h 3852334"/>
              <a:gd name="connsiteX3" fmla="*/ 3820017 w 5611566"/>
              <a:gd name="connsiteY3" fmla="*/ 931335 h 3852334"/>
              <a:gd name="connsiteX4" fmla="*/ 5611566 w 5611566"/>
              <a:gd name="connsiteY4" fmla="*/ 0 h 3852334"/>
              <a:gd name="connsiteX0" fmla="*/ 0 w 5611566"/>
              <a:gd name="connsiteY0" fmla="*/ 3852334 h 3852334"/>
              <a:gd name="connsiteX1" fmla="*/ 590267 w 5611566"/>
              <a:gd name="connsiteY1" fmla="*/ 2984500 h 3852334"/>
              <a:gd name="connsiteX2" fmla="*/ 1600338 w 5611566"/>
              <a:gd name="connsiteY2" fmla="*/ 2053167 h 3852334"/>
              <a:gd name="connsiteX3" fmla="*/ 3820017 w 5611566"/>
              <a:gd name="connsiteY3" fmla="*/ 931335 h 3852334"/>
              <a:gd name="connsiteX4" fmla="*/ 5611566 w 5611566"/>
              <a:gd name="connsiteY4" fmla="*/ 0 h 3852334"/>
              <a:gd name="connsiteX0" fmla="*/ 0 w 5611566"/>
              <a:gd name="connsiteY0" fmla="*/ 3852334 h 3852334"/>
              <a:gd name="connsiteX1" fmla="*/ 590267 w 5611566"/>
              <a:gd name="connsiteY1" fmla="*/ 2984500 h 3852334"/>
              <a:gd name="connsiteX2" fmla="*/ 1600338 w 5611566"/>
              <a:gd name="connsiteY2" fmla="*/ 2053167 h 3852334"/>
              <a:gd name="connsiteX3" fmla="*/ 3857554 w 5611566"/>
              <a:gd name="connsiteY3" fmla="*/ 698502 h 3852334"/>
              <a:gd name="connsiteX4" fmla="*/ 5611566 w 5611566"/>
              <a:gd name="connsiteY4" fmla="*/ 0 h 3852334"/>
              <a:gd name="connsiteX0" fmla="*/ 0 w 5592799"/>
              <a:gd name="connsiteY0" fmla="*/ 3979334 h 3979334"/>
              <a:gd name="connsiteX1" fmla="*/ 590267 w 5592799"/>
              <a:gd name="connsiteY1" fmla="*/ 3111500 h 3979334"/>
              <a:gd name="connsiteX2" fmla="*/ 1600338 w 5592799"/>
              <a:gd name="connsiteY2" fmla="*/ 2180167 h 3979334"/>
              <a:gd name="connsiteX3" fmla="*/ 3857554 w 5592799"/>
              <a:gd name="connsiteY3" fmla="*/ 825502 h 3979334"/>
              <a:gd name="connsiteX4" fmla="*/ 5592799 w 5592799"/>
              <a:gd name="connsiteY4" fmla="*/ 0 h 3979334"/>
              <a:gd name="connsiteX0" fmla="*/ 0 w 5592799"/>
              <a:gd name="connsiteY0" fmla="*/ 3979334 h 3979334"/>
              <a:gd name="connsiteX1" fmla="*/ 590267 w 5592799"/>
              <a:gd name="connsiteY1" fmla="*/ 3111500 h 3979334"/>
              <a:gd name="connsiteX2" fmla="*/ 1600338 w 5592799"/>
              <a:gd name="connsiteY2" fmla="*/ 2180167 h 3979334"/>
              <a:gd name="connsiteX3" fmla="*/ 3857554 w 5592799"/>
              <a:gd name="connsiteY3" fmla="*/ 825502 h 3979334"/>
              <a:gd name="connsiteX4" fmla="*/ 5592799 w 5592799"/>
              <a:gd name="connsiteY4" fmla="*/ 0 h 397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2799" h="3979334">
                <a:moveTo>
                  <a:pt x="0" y="3979334"/>
                </a:moveTo>
                <a:cubicBezTo>
                  <a:pt x="116416" y="3748264"/>
                  <a:pt x="323544" y="3411361"/>
                  <a:pt x="590267" y="3111500"/>
                </a:cubicBezTo>
                <a:cubicBezTo>
                  <a:pt x="856990" y="2811639"/>
                  <a:pt x="1055790" y="2561167"/>
                  <a:pt x="1600338" y="2180167"/>
                </a:cubicBezTo>
                <a:cubicBezTo>
                  <a:pt x="2144886" y="1799167"/>
                  <a:pt x="3192144" y="1188863"/>
                  <a:pt x="3857554" y="825502"/>
                </a:cubicBezTo>
                <a:cubicBezTo>
                  <a:pt x="4522964" y="462141"/>
                  <a:pt x="4651537" y="465667"/>
                  <a:pt x="5592799" y="0"/>
                </a:cubicBezTo>
              </a:path>
            </a:pathLst>
          </a:custGeom>
          <a:ln w="38100" cmpd="sng">
            <a:solidFill>
              <a:schemeClr val="accent1"/>
            </a:solidFill>
          </a:ln>
        </p:spPr>
        <p:txBody>
          <a:bodyPr vert="horz" wrap="squar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 name="Rectangle 23"/>
          <p:cNvSpPr/>
          <p:nvPr/>
        </p:nvSpPr>
        <p:spPr bwMode="auto">
          <a:xfrm>
            <a:off x="6185009" y="1316725"/>
            <a:ext cx="2150680" cy="3840500"/>
          </a:xfrm>
          <a:prstGeom prst="rect">
            <a:avLst/>
          </a:prstGeom>
          <a:solidFill>
            <a:schemeClr val="tx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 name="Title 1"/>
          <p:cNvSpPr txBox="1">
            <a:spLocks/>
          </p:cNvSpPr>
          <p:nvPr/>
        </p:nvSpPr>
        <p:spPr>
          <a:xfrm>
            <a:off x="6261820" y="3083355"/>
            <a:ext cx="2611540" cy="955855"/>
          </a:xfrm>
          <a:prstGeom prst="rect">
            <a:avLst/>
          </a:prstGeom>
        </p:spPr>
        <p:txBody>
          <a:bodyPr anchor="b" anchorCtr="0"/>
          <a:lstStyle>
            <a:lvl1pPr algn="l" rtl="0" fontAlgn="base">
              <a:lnSpc>
                <a:spcPct val="90000"/>
              </a:lnSpc>
              <a:spcBef>
                <a:spcPct val="0"/>
              </a:spcBef>
              <a:spcAft>
                <a:spcPct val="0"/>
              </a:spcAft>
              <a:defRPr sz="3200" b="0" i="0" cap="none">
                <a:solidFill>
                  <a:srgbClr val="53D2FF"/>
                </a:solidFill>
                <a:latin typeface="Arial" pitchFamily="34" charset="0"/>
                <a:ea typeface="+mj-ea"/>
                <a:cs typeface="Arial" pitchFamily="34" charset="0"/>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a:lstStyle>
          <a:p>
            <a:r>
              <a:rPr lang="en-US" sz="2800" dirty="0" smtClean="0">
                <a:solidFill>
                  <a:srgbClr val="FF0000"/>
                </a:solidFill>
              </a:rPr>
              <a:t>Most learning</a:t>
            </a:r>
          </a:p>
          <a:p>
            <a:r>
              <a:rPr lang="en-US" sz="2800" dirty="0" smtClean="0">
                <a:solidFill>
                  <a:srgbClr val="FF0000"/>
                </a:solidFill>
              </a:rPr>
              <a:t>algorithms</a:t>
            </a:r>
            <a:endParaRPr lang="en-US" sz="2800" dirty="0">
              <a:solidFill>
                <a:srgbClr val="FF0000"/>
              </a:solidFill>
            </a:endParaRPr>
          </a:p>
        </p:txBody>
      </p:sp>
      <p:sp>
        <p:nvSpPr>
          <p:cNvPr id="14" name="Title 1"/>
          <p:cNvSpPr txBox="1">
            <a:spLocks/>
          </p:cNvSpPr>
          <p:nvPr/>
        </p:nvSpPr>
        <p:spPr>
          <a:xfrm>
            <a:off x="6310667" y="1973880"/>
            <a:ext cx="8054608" cy="763830"/>
          </a:xfrm>
          <a:prstGeom prst="rect">
            <a:avLst/>
          </a:prstGeom>
        </p:spPr>
        <p:txBody>
          <a:bodyPr anchor="b" anchorCtr="0"/>
          <a:lstStyle>
            <a:lvl1pPr algn="l" rtl="0" fontAlgn="base">
              <a:lnSpc>
                <a:spcPct val="90000"/>
              </a:lnSpc>
              <a:spcBef>
                <a:spcPct val="0"/>
              </a:spcBef>
              <a:spcAft>
                <a:spcPct val="0"/>
              </a:spcAft>
              <a:defRPr sz="3200" b="0" i="0" cap="none">
                <a:solidFill>
                  <a:srgbClr val="53D2FF"/>
                </a:solidFill>
                <a:latin typeface="Arial" pitchFamily="34" charset="0"/>
                <a:ea typeface="+mj-ea"/>
                <a:cs typeface="Arial" pitchFamily="34" charset="0"/>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a:lstStyle>
          <a:p>
            <a:r>
              <a:rPr lang="en-US" sz="2800" dirty="0" smtClean="0"/>
              <a:t>New AI methods</a:t>
            </a:r>
          </a:p>
          <a:p>
            <a:r>
              <a:rPr lang="en-US" sz="2800" dirty="0" smtClean="0"/>
              <a:t>(deep learning)</a:t>
            </a:r>
            <a:endParaRPr lang="en-US" sz="2800" dirty="0"/>
          </a:p>
        </p:txBody>
      </p:sp>
    </p:spTree>
    <p:extLst>
      <p:ext uri="{BB962C8B-B14F-4D97-AF65-F5344CB8AC3E}">
        <p14:creationId xmlns:p14="http://schemas.microsoft.com/office/powerpoint/2010/main" val="357928626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1000"/>
                                        <p:tgtEl>
                                          <p:spTgt spid="23"/>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Computer vision</a:t>
            </a:r>
            <a:r>
              <a:rPr lang="en-US" sz="2800" dirty="0"/>
              <a:t> </a:t>
            </a:r>
            <a:r>
              <a:rPr lang="en-US" sz="2800" dirty="0" smtClean="0"/>
              <a:t>(~6 years)</a:t>
            </a:r>
            <a:endParaRPr lang="en-US" dirty="0"/>
          </a:p>
        </p:txBody>
      </p:sp>
      <p:sp>
        <p:nvSpPr>
          <p:cNvPr id="7" name="Shape 1130"/>
          <p:cNvSpPr/>
          <p:nvPr/>
        </p:nvSpPr>
        <p:spPr>
          <a:xfrm>
            <a:off x="3266230" y="2161635"/>
            <a:ext cx="2776200" cy="2795700"/>
          </a:xfrm>
          <a:prstGeom prst="homePlate">
            <a:avLst>
              <a:gd name="adj" fmla="val 50000"/>
            </a:avLst>
          </a:prstGeom>
          <a:solidFill>
            <a:srgbClr val="1F497D"/>
          </a:solidFill>
          <a:ln w="19050" cap="flat">
            <a:solidFill>
              <a:srgbClr val="1F497D"/>
            </a:solidFill>
            <a:prstDash val="solid"/>
            <a:round/>
            <a:headEnd type="none" w="med" len="med"/>
            <a:tailEnd type="none" w="med" len="med"/>
          </a:ln>
        </p:spPr>
        <p:txBody>
          <a:bodyPr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smtClean="0">
                <a:solidFill>
                  <a:srgbClr val="FFFFFF"/>
                </a:solidFill>
              </a:rPr>
              <a:t>Prediction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smtClean="0">
                <a:solidFill>
                  <a:srgbClr val="FFFFFF"/>
                </a:solidFill>
              </a:rPr>
              <a:t>(SVM)</a:t>
            </a:r>
          </a:p>
        </p:txBody>
      </p:sp>
      <p:sp>
        <p:nvSpPr>
          <p:cNvPr id="8" name="Shape 1131"/>
          <p:cNvSpPr/>
          <p:nvPr/>
        </p:nvSpPr>
        <p:spPr>
          <a:xfrm>
            <a:off x="490030" y="2122660"/>
            <a:ext cx="2776200" cy="2795700"/>
          </a:xfrm>
          <a:prstGeom prst="homePlate">
            <a:avLst>
              <a:gd name="adj" fmla="val 50000"/>
            </a:avLst>
          </a:prstGeom>
          <a:solidFill>
            <a:srgbClr val="1F497D"/>
          </a:solidFill>
          <a:ln w="19050" cap="flat">
            <a:solidFill>
              <a:srgbClr val="1F497D"/>
            </a:solidFill>
            <a:prstDash val="solid"/>
            <a:round/>
            <a:headEnd type="none" w="med" len="med"/>
            <a:tailEnd type="none" w="med" len="med"/>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FF"/>
                </a:solidFill>
                <a:effectLst/>
                <a:uLnTx/>
                <a:uFillTx/>
              </a:rPr>
              <a:t>Feature</a:t>
            </a:r>
            <a:r>
              <a:rPr lang="en-US" sz="2400" b="1" kern="0" dirty="0" smtClean="0">
                <a:solidFill>
                  <a:srgbClr val="FFFFFF"/>
                </a:solidFill>
              </a:rPr>
              <a:t> extraction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FF"/>
                </a:solidFill>
                <a:effectLst/>
                <a:uLnTx/>
                <a:uFillTx/>
              </a:rPr>
              <a:t>(SIFT)</a:t>
            </a:r>
          </a:p>
        </p:txBody>
      </p:sp>
      <p:sp>
        <p:nvSpPr>
          <p:cNvPr id="9" name="Shape 1132"/>
          <p:cNvSpPr/>
          <p:nvPr/>
        </p:nvSpPr>
        <p:spPr>
          <a:xfrm>
            <a:off x="6042430" y="2161635"/>
            <a:ext cx="2776200" cy="2795700"/>
          </a:xfrm>
          <a:prstGeom prst="homePlate">
            <a:avLst>
              <a:gd name="adj" fmla="val 50000"/>
            </a:avLst>
          </a:prstGeom>
          <a:solidFill>
            <a:srgbClr val="1F497D"/>
          </a:solidFill>
          <a:ln w="19050" cap="flat">
            <a:solidFill>
              <a:srgbClr val="1F497D"/>
            </a:solidFill>
            <a:prstDash val="solid"/>
            <a:round/>
            <a:headEnd type="none" w="med" len="med"/>
            <a:tailEnd type="none" w="med" len="med"/>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smtClean="0">
                <a:solidFill>
                  <a:srgbClr val="FFFFFF"/>
                </a:solidFill>
              </a:rPr>
              <a:t>Combine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FF"/>
                </a:solidFill>
                <a:effectLst/>
                <a:uLnTx/>
                <a:uFillTx/>
              </a:rPr>
              <a:t>(</a:t>
            </a:r>
            <a:r>
              <a:rPr lang="en-US" sz="2400" b="1" kern="0" dirty="0" err="1">
                <a:solidFill>
                  <a:srgbClr val="FFFFFF"/>
                </a:solidFill>
              </a:rPr>
              <a:t>M</a:t>
            </a:r>
            <a:r>
              <a:rPr kumimoji="0" lang="en-US" sz="2400" b="1" i="0" u="none" strike="noStrike" kern="0" cap="none" spc="0" normalizeH="0" baseline="0" noProof="0" dirty="0" err="1" smtClean="0">
                <a:ln>
                  <a:noFill/>
                </a:ln>
                <a:solidFill>
                  <a:srgbClr val="FFFFFF"/>
                </a:solidFill>
                <a:effectLst/>
                <a:uLnTx/>
                <a:uFillTx/>
              </a:rPr>
              <a:t>axpool</a:t>
            </a:r>
            <a:r>
              <a:rPr kumimoji="0" lang="en-US" sz="2400" b="1" i="0" u="none" strike="noStrike" kern="0" cap="none" spc="0" normalizeH="0" baseline="0" noProof="0" dirty="0" smtClean="0">
                <a:ln>
                  <a:noFill/>
                </a:ln>
                <a:solidFill>
                  <a:srgbClr val="FFFFFF"/>
                </a:solidFill>
                <a:effectLst/>
                <a:uLnTx/>
                <a:uFillTx/>
              </a:rPr>
              <a:t>)</a:t>
            </a:r>
            <a:endParaRPr kumimoji="0" lang="en-US" sz="2400" b="1" i="0" u="none" strike="noStrike" kern="0" cap="none" spc="0" normalizeH="0" baseline="0" noProof="0" dirty="0">
              <a:ln>
                <a:noFill/>
              </a:ln>
              <a:solidFill>
                <a:srgbClr val="FFFFFF"/>
              </a:solidFill>
              <a:effectLst/>
              <a:uLnTx/>
              <a:uFillTx/>
            </a:endParaRPr>
          </a:p>
        </p:txBody>
      </p:sp>
      <p:grpSp>
        <p:nvGrpSpPr>
          <p:cNvPr id="16" name="Group 15"/>
          <p:cNvGrpSpPr/>
          <p:nvPr/>
        </p:nvGrpSpPr>
        <p:grpSpPr>
          <a:xfrm>
            <a:off x="886925" y="3736240"/>
            <a:ext cx="1380775" cy="307240"/>
            <a:chOff x="-1380775" y="3313785"/>
            <a:chExt cx="1380775" cy="307240"/>
          </a:xfrm>
        </p:grpSpPr>
        <p:cxnSp>
          <p:nvCxnSpPr>
            <p:cNvPr id="11" name="Straight Connector 10"/>
            <p:cNvCxnSpPr/>
            <p:nvPr/>
          </p:nvCxnSpPr>
          <p:spPr bwMode="auto">
            <a:xfrm>
              <a:off x="-1380775" y="3313785"/>
              <a:ext cx="1380775" cy="307240"/>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V="1">
              <a:off x="-1380775" y="3352191"/>
              <a:ext cx="1380775" cy="268834"/>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grpSp>
        <p:nvGrpSpPr>
          <p:cNvPr id="17" name="Group 16"/>
          <p:cNvGrpSpPr/>
          <p:nvPr/>
        </p:nvGrpSpPr>
        <p:grpSpPr>
          <a:xfrm>
            <a:off x="3611875" y="3621025"/>
            <a:ext cx="1380775" cy="307240"/>
            <a:chOff x="-1380775" y="3313785"/>
            <a:chExt cx="1380775" cy="307240"/>
          </a:xfrm>
        </p:grpSpPr>
        <p:cxnSp>
          <p:nvCxnSpPr>
            <p:cNvPr id="18" name="Straight Connector 17"/>
            <p:cNvCxnSpPr/>
            <p:nvPr/>
          </p:nvCxnSpPr>
          <p:spPr bwMode="auto">
            <a:xfrm>
              <a:off x="-1380775" y="3313785"/>
              <a:ext cx="1380775" cy="307240"/>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19" name="Straight Connector 18"/>
            <p:cNvCxnSpPr/>
            <p:nvPr/>
          </p:nvCxnSpPr>
          <p:spPr bwMode="auto">
            <a:xfrm flipV="1">
              <a:off x="-1380775" y="3352191"/>
              <a:ext cx="1380775" cy="268834"/>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sp>
        <p:nvSpPr>
          <p:cNvPr id="20" name="Title 1"/>
          <p:cNvSpPr txBox="1">
            <a:spLocks/>
          </p:cNvSpPr>
          <p:nvPr/>
        </p:nvSpPr>
        <p:spPr>
          <a:xfrm>
            <a:off x="769905" y="4081885"/>
            <a:ext cx="1958655" cy="422455"/>
          </a:xfrm>
          <a:prstGeom prst="rect">
            <a:avLst/>
          </a:prstGeom>
        </p:spPr>
        <p:txBody>
          <a:bodyPr anchor="b" anchorCtr="0"/>
          <a:lstStyle>
            <a:lvl1pPr algn="l" rtl="0" fontAlgn="base">
              <a:lnSpc>
                <a:spcPct val="90000"/>
              </a:lnSpc>
              <a:spcBef>
                <a:spcPct val="0"/>
              </a:spcBef>
              <a:spcAft>
                <a:spcPct val="0"/>
              </a:spcAft>
              <a:defRPr sz="3200" b="0" i="0" cap="none">
                <a:solidFill>
                  <a:srgbClr val="53D2FF"/>
                </a:solidFill>
                <a:latin typeface="Arial" pitchFamily="34" charset="0"/>
                <a:ea typeface="+mj-ea"/>
                <a:cs typeface="Arial" pitchFamily="34" charset="0"/>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a:lstStyle>
          <a:p>
            <a:r>
              <a:rPr lang="en-US" sz="2000" dirty="0" smtClean="0"/>
              <a:t>Deep Learning</a:t>
            </a:r>
            <a:endParaRPr lang="en-US" sz="2400" dirty="0"/>
          </a:p>
        </p:txBody>
      </p:sp>
      <p:sp>
        <p:nvSpPr>
          <p:cNvPr id="24" name="Title 1"/>
          <p:cNvSpPr txBox="1">
            <a:spLocks/>
          </p:cNvSpPr>
          <p:nvPr/>
        </p:nvSpPr>
        <p:spPr>
          <a:xfrm>
            <a:off x="3458255" y="3966670"/>
            <a:ext cx="1958655" cy="422455"/>
          </a:xfrm>
          <a:prstGeom prst="rect">
            <a:avLst/>
          </a:prstGeom>
        </p:spPr>
        <p:txBody>
          <a:bodyPr anchor="b" anchorCtr="0"/>
          <a:lstStyle>
            <a:lvl1pPr algn="l" rtl="0" fontAlgn="base">
              <a:lnSpc>
                <a:spcPct val="90000"/>
              </a:lnSpc>
              <a:spcBef>
                <a:spcPct val="0"/>
              </a:spcBef>
              <a:spcAft>
                <a:spcPct val="0"/>
              </a:spcAft>
              <a:defRPr sz="3200" b="0" i="0" cap="none">
                <a:solidFill>
                  <a:srgbClr val="53D2FF"/>
                </a:solidFill>
                <a:latin typeface="Arial" pitchFamily="34" charset="0"/>
                <a:ea typeface="+mj-ea"/>
                <a:cs typeface="Arial" pitchFamily="34" charset="0"/>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a:lstStyle>
          <a:p>
            <a:r>
              <a:rPr lang="en-US" sz="2000" dirty="0" smtClean="0"/>
              <a:t>Deep Learning</a:t>
            </a:r>
            <a:endParaRPr lang="en-US" sz="2400" dirty="0"/>
          </a:p>
        </p:txBody>
      </p:sp>
      <p:grpSp>
        <p:nvGrpSpPr>
          <p:cNvPr id="25" name="Group 24"/>
          <p:cNvGrpSpPr/>
          <p:nvPr/>
        </p:nvGrpSpPr>
        <p:grpSpPr>
          <a:xfrm>
            <a:off x="270640" y="2468875"/>
            <a:ext cx="8457247" cy="1881845"/>
            <a:chOff x="-1380775" y="3313785"/>
            <a:chExt cx="1380775" cy="307240"/>
          </a:xfrm>
        </p:grpSpPr>
        <p:cxnSp>
          <p:nvCxnSpPr>
            <p:cNvPr id="26" name="Straight Connector 25"/>
            <p:cNvCxnSpPr/>
            <p:nvPr/>
          </p:nvCxnSpPr>
          <p:spPr bwMode="auto">
            <a:xfrm>
              <a:off x="-1380775" y="3313785"/>
              <a:ext cx="1380775" cy="307240"/>
            </a:xfrm>
            <a:prstGeom prst="line">
              <a:avLst/>
            </a:prstGeom>
            <a:solidFill>
              <a:schemeClr val="accent1"/>
            </a:solidFill>
            <a:ln w="152400" cap="flat" cmpd="sng" algn="ctr">
              <a:solidFill>
                <a:srgbClr val="FF0000"/>
              </a:solidFill>
              <a:prstDash val="solid"/>
              <a:round/>
              <a:headEnd type="none" w="med" len="med"/>
              <a:tailEnd type="none" w="med" len="med"/>
            </a:ln>
            <a:effectLst/>
          </p:spPr>
        </p:cxnSp>
        <p:cxnSp>
          <p:nvCxnSpPr>
            <p:cNvPr id="27" name="Straight Connector 26"/>
            <p:cNvCxnSpPr/>
            <p:nvPr/>
          </p:nvCxnSpPr>
          <p:spPr bwMode="auto">
            <a:xfrm flipV="1">
              <a:off x="-1380775" y="3352191"/>
              <a:ext cx="1380775" cy="268834"/>
            </a:xfrm>
            <a:prstGeom prst="line">
              <a:avLst/>
            </a:prstGeom>
            <a:solidFill>
              <a:schemeClr val="accent1"/>
            </a:solidFill>
            <a:ln w="152400" cap="flat" cmpd="sng" algn="ctr">
              <a:solidFill>
                <a:srgbClr val="FF0000"/>
              </a:solidFill>
              <a:prstDash val="solid"/>
              <a:round/>
              <a:headEnd type="none" w="med" len="med"/>
              <a:tailEnd type="none" w="med" len="med"/>
            </a:ln>
            <a:effectLst/>
          </p:spPr>
        </p:cxnSp>
      </p:grpSp>
      <p:sp>
        <p:nvSpPr>
          <p:cNvPr id="28" name="Title 1"/>
          <p:cNvSpPr txBox="1">
            <a:spLocks/>
          </p:cNvSpPr>
          <p:nvPr/>
        </p:nvSpPr>
        <p:spPr>
          <a:xfrm>
            <a:off x="2114080" y="5618085"/>
            <a:ext cx="5875965" cy="422455"/>
          </a:xfrm>
          <a:prstGeom prst="rect">
            <a:avLst/>
          </a:prstGeom>
        </p:spPr>
        <p:txBody>
          <a:bodyPr anchor="b" anchorCtr="0"/>
          <a:lstStyle>
            <a:lvl1pPr algn="l" rtl="0" fontAlgn="base">
              <a:lnSpc>
                <a:spcPct val="90000"/>
              </a:lnSpc>
              <a:spcBef>
                <a:spcPct val="0"/>
              </a:spcBef>
              <a:spcAft>
                <a:spcPct val="0"/>
              </a:spcAft>
              <a:defRPr sz="3200" b="0" i="0" cap="none">
                <a:solidFill>
                  <a:srgbClr val="53D2FF"/>
                </a:solidFill>
                <a:latin typeface="Arial" pitchFamily="34" charset="0"/>
                <a:ea typeface="+mj-ea"/>
                <a:cs typeface="Arial" pitchFamily="34" charset="0"/>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a:lstStyle>
          <a:p>
            <a:r>
              <a:rPr lang="en-US" sz="6000" dirty="0" smtClean="0"/>
              <a:t>Deep Learning</a:t>
            </a:r>
            <a:endParaRPr lang="en-US" sz="6600" dirty="0"/>
          </a:p>
        </p:txBody>
      </p:sp>
    </p:spTree>
    <p:extLst>
      <p:ext uri="{BB962C8B-B14F-4D97-AF65-F5344CB8AC3E}">
        <p14:creationId xmlns:p14="http://schemas.microsoft.com/office/powerpoint/2010/main" val="231365383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Speech recognition (next 2-3 years) </a:t>
            </a:r>
            <a:endParaRPr lang="en-US" dirty="0"/>
          </a:p>
        </p:txBody>
      </p:sp>
      <p:sp>
        <p:nvSpPr>
          <p:cNvPr id="7" name="Shape 1130"/>
          <p:cNvSpPr/>
          <p:nvPr/>
        </p:nvSpPr>
        <p:spPr>
          <a:xfrm>
            <a:off x="3266230" y="1432510"/>
            <a:ext cx="2776200" cy="2795700"/>
          </a:xfrm>
          <a:prstGeom prst="homePlate">
            <a:avLst>
              <a:gd name="adj" fmla="val 50000"/>
            </a:avLst>
          </a:prstGeom>
          <a:solidFill>
            <a:srgbClr val="1F497D"/>
          </a:solidFill>
          <a:ln w="19050" cap="flat">
            <a:solidFill>
              <a:srgbClr val="1F497D"/>
            </a:solidFill>
            <a:prstDash val="solid"/>
            <a:round/>
            <a:headEnd type="none" w="med" len="med"/>
            <a:tailEnd type="none" w="med" len="med"/>
          </a:ln>
        </p:spPr>
        <p:txBody>
          <a:bodyPr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smtClean="0">
                <a:solidFill>
                  <a:srgbClr val="FFFFFF"/>
                </a:solidFill>
              </a:rPr>
              <a:t>Language model</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smtClean="0">
                <a:solidFill>
                  <a:srgbClr val="FFFFFF"/>
                </a:solidFill>
              </a:rPr>
              <a:t>(</a:t>
            </a:r>
            <a:r>
              <a:rPr lang="en-US" sz="2400" b="1" kern="0" dirty="0" err="1" smtClean="0">
                <a:solidFill>
                  <a:srgbClr val="FFFFFF"/>
                </a:solidFill>
              </a:rPr>
              <a:t>ngram</a:t>
            </a:r>
            <a:r>
              <a:rPr lang="en-US" sz="2400" b="1" kern="0" dirty="0" smtClean="0">
                <a:solidFill>
                  <a:srgbClr val="FFFFFF"/>
                </a:solidFill>
              </a:rPr>
              <a:t>)</a:t>
            </a:r>
          </a:p>
        </p:txBody>
      </p:sp>
      <p:sp>
        <p:nvSpPr>
          <p:cNvPr id="8" name="Shape 1131"/>
          <p:cNvSpPr/>
          <p:nvPr/>
        </p:nvSpPr>
        <p:spPr>
          <a:xfrm>
            <a:off x="490030" y="1393535"/>
            <a:ext cx="2776200" cy="2795700"/>
          </a:xfrm>
          <a:prstGeom prst="homePlate">
            <a:avLst>
              <a:gd name="adj" fmla="val 50000"/>
            </a:avLst>
          </a:prstGeom>
          <a:solidFill>
            <a:srgbClr val="1F497D"/>
          </a:solidFill>
          <a:ln w="19050" cap="flat">
            <a:solidFill>
              <a:srgbClr val="1F497D"/>
            </a:solidFill>
            <a:prstDash val="solid"/>
            <a:round/>
            <a:headEnd type="none" w="med" len="med"/>
            <a:tailEnd type="none" w="med" len="med"/>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smtClean="0">
                <a:solidFill>
                  <a:srgbClr val="FFFFFF"/>
                </a:solidFill>
              </a:rPr>
              <a:t>Acoustic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FF"/>
                </a:solidFill>
                <a:effectLst/>
                <a:uLnTx/>
                <a:uFillTx/>
              </a:rPr>
              <a:t>(GMM)</a:t>
            </a:r>
          </a:p>
        </p:txBody>
      </p:sp>
      <p:sp>
        <p:nvSpPr>
          <p:cNvPr id="9" name="Shape 1132"/>
          <p:cNvSpPr/>
          <p:nvPr/>
        </p:nvSpPr>
        <p:spPr>
          <a:xfrm>
            <a:off x="6042430" y="1432510"/>
            <a:ext cx="2776200" cy="2795700"/>
          </a:xfrm>
          <a:prstGeom prst="homePlate">
            <a:avLst>
              <a:gd name="adj" fmla="val 50000"/>
            </a:avLst>
          </a:prstGeom>
          <a:solidFill>
            <a:srgbClr val="1F497D"/>
          </a:solidFill>
          <a:ln w="19050" cap="flat">
            <a:solidFill>
              <a:srgbClr val="1F497D"/>
            </a:solidFill>
            <a:prstDash val="solid"/>
            <a:round/>
            <a:headEnd type="none" w="med" len="med"/>
            <a:tailEnd type="none" w="med" len="med"/>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smtClean="0">
                <a:solidFill>
                  <a:srgbClr val="FFFFFF"/>
                </a:solidFill>
              </a:rPr>
              <a:t>Inference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FF"/>
                </a:solidFill>
                <a:effectLst/>
                <a:uLnTx/>
                <a:uFillTx/>
              </a:rPr>
              <a:t>(</a:t>
            </a:r>
            <a:r>
              <a:rPr lang="en-US" sz="2400" b="1" kern="0" dirty="0" smtClean="0">
                <a:solidFill>
                  <a:srgbClr val="FFFFFF"/>
                </a:solidFill>
              </a:rPr>
              <a:t>HMM</a:t>
            </a:r>
            <a:r>
              <a:rPr kumimoji="0" lang="en-US" sz="2400" b="1" i="0" u="none" strike="noStrike" kern="0" cap="none" spc="0" normalizeH="0" baseline="0" noProof="0" dirty="0" smtClean="0">
                <a:ln>
                  <a:noFill/>
                </a:ln>
                <a:solidFill>
                  <a:srgbClr val="FFFFFF"/>
                </a:solidFill>
                <a:effectLst/>
                <a:uLnTx/>
                <a:uFillTx/>
              </a:rPr>
              <a:t>)</a:t>
            </a:r>
            <a:endParaRPr kumimoji="0" lang="en-US" sz="2400" b="1" i="0" u="none" strike="noStrike" kern="0" cap="none" spc="0" normalizeH="0" baseline="0" noProof="0" dirty="0">
              <a:ln>
                <a:noFill/>
              </a:ln>
              <a:solidFill>
                <a:srgbClr val="FFFFFF"/>
              </a:solidFill>
              <a:effectLst/>
              <a:uLnTx/>
              <a:uFillTx/>
            </a:endParaRPr>
          </a:p>
        </p:txBody>
      </p:sp>
      <p:grpSp>
        <p:nvGrpSpPr>
          <p:cNvPr id="16" name="Group 15"/>
          <p:cNvGrpSpPr/>
          <p:nvPr/>
        </p:nvGrpSpPr>
        <p:grpSpPr>
          <a:xfrm>
            <a:off x="808310" y="3007115"/>
            <a:ext cx="1380775" cy="307240"/>
            <a:chOff x="-1380775" y="3313785"/>
            <a:chExt cx="1380775" cy="307240"/>
          </a:xfrm>
        </p:grpSpPr>
        <p:cxnSp>
          <p:nvCxnSpPr>
            <p:cNvPr id="11" name="Straight Connector 10"/>
            <p:cNvCxnSpPr/>
            <p:nvPr/>
          </p:nvCxnSpPr>
          <p:spPr bwMode="auto">
            <a:xfrm>
              <a:off x="-1380775" y="3313785"/>
              <a:ext cx="1380775" cy="307240"/>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V="1">
              <a:off x="-1380775" y="3352191"/>
              <a:ext cx="1380775" cy="268834"/>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grpSp>
        <p:nvGrpSpPr>
          <p:cNvPr id="17" name="Group 16"/>
          <p:cNvGrpSpPr/>
          <p:nvPr/>
        </p:nvGrpSpPr>
        <p:grpSpPr>
          <a:xfrm>
            <a:off x="3611875" y="3045520"/>
            <a:ext cx="1380775" cy="307240"/>
            <a:chOff x="-1380775" y="3313785"/>
            <a:chExt cx="1380775" cy="307240"/>
          </a:xfrm>
        </p:grpSpPr>
        <p:cxnSp>
          <p:nvCxnSpPr>
            <p:cNvPr id="18" name="Straight Connector 17"/>
            <p:cNvCxnSpPr/>
            <p:nvPr/>
          </p:nvCxnSpPr>
          <p:spPr bwMode="auto">
            <a:xfrm>
              <a:off x="-1380775" y="3313785"/>
              <a:ext cx="1380775" cy="307240"/>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19" name="Straight Connector 18"/>
            <p:cNvCxnSpPr/>
            <p:nvPr/>
          </p:nvCxnSpPr>
          <p:spPr bwMode="auto">
            <a:xfrm flipV="1">
              <a:off x="-1380775" y="3352191"/>
              <a:ext cx="1380775" cy="268834"/>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sp>
        <p:nvSpPr>
          <p:cNvPr id="20" name="Title 1"/>
          <p:cNvSpPr txBox="1">
            <a:spLocks/>
          </p:cNvSpPr>
          <p:nvPr/>
        </p:nvSpPr>
        <p:spPr>
          <a:xfrm>
            <a:off x="769905" y="3352760"/>
            <a:ext cx="1958655" cy="422455"/>
          </a:xfrm>
          <a:prstGeom prst="rect">
            <a:avLst/>
          </a:prstGeom>
        </p:spPr>
        <p:txBody>
          <a:bodyPr anchor="b" anchorCtr="0"/>
          <a:lstStyle>
            <a:lvl1pPr algn="l" rtl="0" fontAlgn="base">
              <a:lnSpc>
                <a:spcPct val="90000"/>
              </a:lnSpc>
              <a:spcBef>
                <a:spcPct val="0"/>
              </a:spcBef>
              <a:spcAft>
                <a:spcPct val="0"/>
              </a:spcAft>
              <a:defRPr sz="3200" b="0" i="0" cap="none">
                <a:solidFill>
                  <a:srgbClr val="53D2FF"/>
                </a:solidFill>
                <a:latin typeface="Arial" pitchFamily="34" charset="0"/>
                <a:ea typeface="+mj-ea"/>
                <a:cs typeface="Arial" pitchFamily="34" charset="0"/>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a:lstStyle>
          <a:p>
            <a:r>
              <a:rPr lang="en-US" sz="2000" dirty="0" smtClean="0"/>
              <a:t>Deep Learning</a:t>
            </a:r>
            <a:endParaRPr lang="en-US" sz="2400" dirty="0"/>
          </a:p>
        </p:txBody>
      </p:sp>
      <p:sp>
        <p:nvSpPr>
          <p:cNvPr id="24" name="Title 1"/>
          <p:cNvSpPr txBox="1">
            <a:spLocks/>
          </p:cNvSpPr>
          <p:nvPr/>
        </p:nvSpPr>
        <p:spPr>
          <a:xfrm>
            <a:off x="3458255" y="3314355"/>
            <a:ext cx="1958655" cy="422455"/>
          </a:xfrm>
          <a:prstGeom prst="rect">
            <a:avLst/>
          </a:prstGeom>
        </p:spPr>
        <p:txBody>
          <a:bodyPr anchor="b" anchorCtr="0"/>
          <a:lstStyle>
            <a:lvl1pPr algn="l" rtl="0" fontAlgn="base">
              <a:lnSpc>
                <a:spcPct val="90000"/>
              </a:lnSpc>
              <a:spcBef>
                <a:spcPct val="0"/>
              </a:spcBef>
              <a:spcAft>
                <a:spcPct val="0"/>
              </a:spcAft>
              <a:defRPr sz="3200" b="0" i="0" cap="none">
                <a:solidFill>
                  <a:srgbClr val="53D2FF"/>
                </a:solidFill>
                <a:latin typeface="Arial" pitchFamily="34" charset="0"/>
                <a:ea typeface="+mj-ea"/>
                <a:cs typeface="Arial" pitchFamily="34" charset="0"/>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a:lstStyle>
          <a:p>
            <a:r>
              <a:rPr lang="en-US" sz="2000" dirty="0" smtClean="0"/>
              <a:t>Deep Learning</a:t>
            </a:r>
            <a:endParaRPr lang="en-US" sz="2400" dirty="0"/>
          </a:p>
        </p:txBody>
      </p:sp>
      <p:grpSp>
        <p:nvGrpSpPr>
          <p:cNvPr id="25" name="Group 24"/>
          <p:cNvGrpSpPr/>
          <p:nvPr/>
        </p:nvGrpSpPr>
        <p:grpSpPr>
          <a:xfrm>
            <a:off x="424260" y="2008585"/>
            <a:ext cx="8457247" cy="1881845"/>
            <a:chOff x="-1380775" y="3313785"/>
            <a:chExt cx="1380775" cy="307240"/>
          </a:xfrm>
        </p:grpSpPr>
        <p:cxnSp>
          <p:nvCxnSpPr>
            <p:cNvPr id="26" name="Straight Connector 25"/>
            <p:cNvCxnSpPr/>
            <p:nvPr/>
          </p:nvCxnSpPr>
          <p:spPr bwMode="auto">
            <a:xfrm>
              <a:off x="-1380775" y="3313785"/>
              <a:ext cx="1380775" cy="307240"/>
            </a:xfrm>
            <a:prstGeom prst="line">
              <a:avLst/>
            </a:prstGeom>
            <a:solidFill>
              <a:schemeClr val="accent1"/>
            </a:solidFill>
            <a:ln w="152400" cap="flat" cmpd="sng" algn="ctr">
              <a:solidFill>
                <a:srgbClr val="FF0000"/>
              </a:solidFill>
              <a:prstDash val="solid"/>
              <a:round/>
              <a:headEnd type="none" w="med" len="med"/>
              <a:tailEnd type="none" w="med" len="med"/>
            </a:ln>
            <a:effectLst/>
          </p:spPr>
        </p:cxnSp>
        <p:cxnSp>
          <p:nvCxnSpPr>
            <p:cNvPr id="27" name="Straight Connector 26"/>
            <p:cNvCxnSpPr/>
            <p:nvPr/>
          </p:nvCxnSpPr>
          <p:spPr bwMode="auto">
            <a:xfrm flipV="1">
              <a:off x="-1380775" y="3352191"/>
              <a:ext cx="1380775" cy="268834"/>
            </a:xfrm>
            <a:prstGeom prst="line">
              <a:avLst/>
            </a:prstGeom>
            <a:solidFill>
              <a:schemeClr val="accent1"/>
            </a:solidFill>
            <a:ln w="152400" cap="flat" cmpd="sng" algn="ctr">
              <a:solidFill>
                <a:srgbClr val="FF0000"/>
              </a:solidFill>
              <a:prstDash val="solid"/>
              <a:round/>
              <a:headEnd type="none" w="med" len="med"/>
              <a:tailEnd type="none" w="med" len="med"/>
            </a:ln>
            <a:effectLst/>
          </p:spPr>
        </p:cxnSp>
      </p:grpSp>
      <p:sp>
        <p:nvSpPr>
          <p:cNvPr id="28" name="Title 1"/>
          <p:cNvSpPr txBox="1">
            <a:spLocks/>
          </p:cNvSpPr>
          <p:nvPr/>
        </p:nvSpPr>
        <p:spPr>
          <a:xfrm>
            <a:off x="2421320" y="4620125"/>
            <a:ext cx="5875965" cy="422455"/>
          </a:xfrm>
          <a:prstGeom prst="rect">
            <a:avLst/>
          </a:prstGeom>
        </p:spPr>
        <p:txBody>
          <a:bodyPr anchor="b" anchorCtr="0"/>
          <a:lstStyle>
            <a:lvl1pPr algn="l" rtl="0" fontAlgn="base">
              <a:lnSpc>
                <a:spcPct val="90000"/>
              </a:lnSpc>
              <a:spcBef>
                <a:spcPct val="0"/>
              </a:spcBef>
              <a:spcAft>
                <a:spcPct val="0"/>
              </a:spcAft>
              <a:defRPr sz="3200" b="0" i="0" cap="none">
                <a:solidFill>
                  <a:srgbClr val="53D2FF"/>
                </a:solidFill>
                <a:latin typeface="Arial" pitchFamily="34" charset="0"/>
                <a:ea typeface="+mj-ea"/>
                <a:cs typeface="Arial" pitchFamily="34" charset="0"/>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a:lstStyle>
          <a:p>
            <a:r>
              <a:rPr lang="en-US" sz="4400" dirty="0" smtClean="0"/>
              <a:t>Deep Learning</a:t>
            </a:r>
          </a:p>
        </p:txBody>
      </p:sp>
    </p:spTree>
    <p:extLst>
      <p:ext uri="{BB962C8B-B14F-4D97-AF65-F5344CB8AC3E}">
        <p14:creationId xmlns:p14="http://schemas.microsoft.com/office/powerpoint/2010/main" val="395995371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1070" y="4273888"/>
            <a:ext cx="8527715" cy="1143000"/>
          </a:xfrm>
        </p:spPr>
        <p:txBody>
          <a:bodyPr>
            <a:noAutofit/>
          </a:bodyPr>
          <a:lstStyle/>
          <a:p>
            <a:pPr algn="l"/>
            <a:r>
              <a:rPr lang="en-US" altLang="zh-CN" sz="3200" dirty="0" smtClean="0">
                <a:solidFill>
                  <a:srgbClr val="FFFFFF"/>
                </a:solidFill>
              </a:rPr>
              <a:t>Text           Speech  	    Image          Behavioral</a:t>
            </a:r>
            <a:endParaRPr lang="zh-CN" altLang="en-US" sz="3200" dirty="0">
              <a:solidFill>
                <a:srgbClr val="FFFFFF"/>
              </a:solidFill>
            </a:endParaRPr>
          </a:p>
        </p:txBody>
      </p:sp>
      <p:pic>
        <p:nvPicPr>
          <p:cNvPr id="16" name="pasted-image.pdf"/>
          <p:cNvPicPr>
            <a:picLocks noChangeAspect="1"/>
          </p:cNvPicPr>
          <p:nvPr/>
        </p:nvPicPr>
        <p:blipFill>
          <a:blip r:embed="rId3">
            <a:extLst/>
          </a:blip>
          <a:stretch>
            <a:fillRect/>
          </a:stretch>
        </p:blipFill>
        <p:spPr>
          <a:xfrm>
            <a:off x="2411793" y="2426625"/>
            <a:ext cx="1728192" cy="1751248"/>
          </a:xfrm>
          <a:prstGeom prst="rect">
            <a:avLst/>
          </a:prstGeom>
          <a:ln w="3175">
            <a:miter lim="400000"/>
          </a:ln>
        </p:spPr>
      </p:pic>
      <p:pic>
        <p:nvPicPr>
          <p:cNvPr id="17" name="pasted-image.pdf"/>
          <p:cNvPicPr>
            <a:picLocks noChangeAspect="1"/>
          </p:cNvPicPr>
          <p:nvPr/>
        </p:nvPicPr>
        <p:blipFill>
          <a:blip r:embed="rId4">
            <a:extLst/>
          </a:blip>
          <a:stretch>
            <a:fillRect/>
          </a:stretch>
        </p:blipFill>
        <p:spPr>
          <a:xfrm>
            <a:off x="4456785" y="2353660"/>
            <a:ext cx="1800200" cy="1824214"/>
          </a:xfrm>
          <a:prstGeom prst="rect">
            <a:avLst/>
          </a:prstGeom>
          <a:ln w="3175">
            <a:miter lim="400000"/>
          </a:ln>
        </p:spPr>
      </p:pic>
      <p:pic>
        <p:nvPicPr>
          <p:cNvPr id="5" name="pasted-image.pdf"/>
          <p:cNvPicPr>
            <a:picLocks noChangeAspect="1"/>
          </p:cNvPicPr>
          <p:nvPr/>
        </p:nvPicPr>
        <p:blipFill>
          <a:blip r:embed="rId5">
            <a:extLst/>
          </a:blip>
          <a:stretch>
            <a:fillRect/>
          </a:stretch>
        </p:blipFill>
        <p:spPr>
          <a:xfrm>
            <a:off x="155425" y="2392065"/>
            <a:ext cx="1728213" cy="1751272"/>
          </a:xfrm>
          <a:prstGeom prst="rect">
            <a:avLst/>
          </a:prstGeom>
          <a:ln w="3175">
            <a:miter lim="400000"/>
          </a:ln>
        </p:spPr>
      </p:pic>
      <p:sp>
        <p:nvSpPr>
          <p:cNvPr id="6" name="Title 1"/>
          <p:cNvSpPr txBox="1">
            <a:spLocks/>
          </p:cNvSpPr>
          <p:nvPr/>
        </p:nvSpPr>
        <p:spPr>
          <a:xfrm>
            <a:off x="684611" y="685800"/>
            <a:ext cx="8054608" cy="533400"/>
          </a:xfrm>
          <a:prstGeom prst="rect">
            <a:avLst/>
          </a:prstGeom>
        </p:spPr>
        <p:txBody>
          <a:bodyPr/>
          <a:lstStyle>
            <a:lvl1pPr algn="l" rtl="0" fontAlgn="base">
              <a:lnSpc>
                <a:spcPct val="90000"/>
              </a:lnSpc>
              <a:spcBef>
                <a:spcPct val="0"/>
              </a:spcBef>
              <a:spcAft>
                <a:spcPct val="0"/>
              </a:spcAft>
              <a:defRPr sz="3800" b="0" i="0">
                <a:solidFill>
                  <a:schemeClr val="tx1"/>
                </a:solidFill>
                <a:latin typeface="HelveticaNeueLT Std Thin"/>
                <a:ea typeface="+mj-ea"/>
                <a:cs typeface="HelveticaNeueLT Std Thin"/>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a:lstStyle>
          <a:p>
            <a:r>
              <a:rPr lang="en-US" sz="3200" dirty="0" smtClean="0">
                <a:solidFill>
                  <a:srgbClr val="53D8FF"/>
                </a:solidFill>
              </a:rPr>
              <a:t>AI will transform the internet</a:t>
            </a:r>
            <a:endParaRPr lang="en-US" sz="3200" dirty="0">
              <a:solidFill>
                <a:srgbClr val="53D8FF"/>
              </a:solidFill>
            </a:endParaRPr>
          </a:p>
        </p:txBody>
      </p:sp>
      <p:sp>
        <p:nvSpPr>
          <p:cNvPr id="3" name="Rounded Rectangle 2"/>
          <p:cNvSpPr/>
          <p:nvPr/>
        </p:nvSpPr>
        <p:spPr bwMode="auto">
          <a:xfrm>
            <a:off x="2190890" y="2200040"/>
            <a:ext cx="4262955" cy="2765160"/>
          </a:xfrm>
          <a:prstGeom prst="roundRect">
            <a:avLst/>
          </a:prstGeom>
          <a:noFill/>
          <a:ln w="57150" cap="flat" cmpd="sng" algn="ctr">
            <a:solidFill>
              <a:srgbClr val="FF000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defTabSz="814388" eaLnBrk="0" hangingPunct="0">
              <a:lnSpc>
                <a:spcPct val="90000"/>
              </a:lnSpc>
              <a:spcBef>
                <a:spcPct val="0"/>
              </a:spcBef>
            </a:pPr>
            <a:endParaRPr lang="en-US" sz="2400" smtClean="0">
              <a:solidFill>
                <a:srgbClr val="000000"/>
              </a:solidFill>
              <a:latin typeface="Arial" charset="0"/>
              <a:cs typeface="Arial"/>
            </a:endParaRPr>
          </a:p>
        </p:txBody>
      </p:sp>
      <p:grpSp>
        <p:nvGrpSpPr>
          <p:cNvPr id="8" name="Group 7"/>
          <p:cNvGrpSpPr/>
          <p:nvPr/>
        </p:nvGrpSpPr>
        <p:grpSpPr>
          <a:xfrm>
            <a:off x="6991515" y="2392065"/>
            <a:ext cx="1800200" cy="1824214"/>
            <a:chOff x="7221945" y="0"/>
            <a:chExt cx="1800200" cy="1824214"/>
          </a:xfrm>
        </p:grpSpPr>
        <p:pic>
          <p:nvPicPr>
            <p:cNvPr id="9" name="pasted-image.pdf"/>
            <p:cNvPicPr>
              <a:picLocks noChangeAspect="1"/>
            </p:cNvPicPr>
            <p:nvPr/>
          </p:nvPicPr>
          <p:blipFill>
            <a:blip r:embed="rId4">
              <a:duotone>
                <a:schemeClr val="accent5">
                  <a:shade val="45000"/>
                  <a:satMod val="135000"/>
                </a:schemeClr>
                <a:prstClr val="white"/>
              </a:duotone>
              <a:extLst/>
            </a:blip>
            <a:stretch>
              <a:fillRect/>
            </a:stretch>
          </p:blipFill>
          <p:spPr>
            <a:xfrm>
              <a:off x="7221945" y="0"/>
              <a:ext cx="1800200" cy="1824214"/>
            </a:xfrm>
            <a:prstGeom prst="rect">
              <a:avLst/>
            </a:prstGeom>
            <a:ln w="3175">
              <a:miter lim="400000"/>
            </a:ln>
          </p:spPr>
        </p:pic>
        <p:sp>
          <p:nvSpPr>
            <p:cNvPr id="10" name="Can 9"/>
            <p:cNvSpPr/>
            <p:nvPr/>
          </p:nvSpPr>
          <p:spPr bwMode="auto">
            <a:xfrm>
              <a:off x="7625181" y="384050"/>
              <a:ext cx="998531" cy="1116590"/>
            </a:xfrm>
            <a:prstGeom prst="can">
              <a:avLst/>
            </a:prstGeom>
            <a:solidFill>
              <a:schemeClr val="bg1"/>
            </a:solidFill>
            <a:ln w="57150" cap="flat" cmpd="sng" algn="ctr">
              <a:solidFill>
                <a:srgbClr val="FF660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accent5">
                    <a:lumMod val="75000"/>
                  </a:schemeClr>
                </a:solidFill>
                <a:effectLst/>
                <a:latin typeface="Arial" charset="0"/>
              </a:endParaRPr>
            </a:p>
          </p:txBody>
        </p:sp>
      </p:grpSp>
    </p:spTree>
    <p:extLst>
      <p:ext uri="{BB962C8B-B14F-4D97-AF65-F5344CB8AC3E}">
        <p14:creationId xmlns:p14="http://schemas.microsoft.com/office/powerpoint/2010/main" val="2229891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df"/>
          <p:cNvPicPr/>
          <p:nvPr/>
        </p:nvPicPr>
        <p:blipFill>
          <a:blip r:embed="rId2">
            <a:extLst/>
          </a:blip>
          <a:stretch>
            <a:fillRect/>
          </a:stretch>
        </p:blipFill>
        <p:spPr>
          <a:xfrm>
            <a:off x="1" y="1343914"/>
            <a:ext cx="3321612" cy="3656391"/>
          </a:xfrm>
          <a:prstGeom prst="rect">
            <a:avLst/>
          </a:prstGeom>
          <a:ln w="3175">
            <a:miter lim="400000"/>
          </a:ln>
        </p:spPr>
      </p:pic>
      <p:sp>
        <p:nvSpPr>
          <p:cNvPr id="3" name="Shape 86"/>
          <p:cNvSpPr/>
          <p:nvPr/>
        </p:nvSpPr>
        <p:spPr>
          <a:xfrm>
            <a:off x="3321613" y="2971801"/>
            <a:ext cx="2350590" cy="410131"/>
          </a:xfrm>
          <a:prstGeom prst="rect">
            <a:avLst/>
          </a:prstGeom>
          <a:solidFill>
            <a:srgbClr val="000000">
              <a:alpha val="58000"/>
            </a:srgbClr>
          </a:solidFill>
          <a:ln w="63500">
            <a:solidFill>
              <a:srgbClr val="FFFFFF"/>
            </a:solidFill>
            <a:miter lim="400000"/>
          </a:ln>
        </p:spPr>
        <p:txBody>
          <a:bodyPr lIns="0" tIns="0" rIns="0" bIns="0" anchor="ctr"/>
          <a:lstStyle/>
          <a:p>
            <a:pPr defTabSz="457200">
              <a:defRPr sz="1600"/>
            </a:pPr>
            <a:endParaRPr sz="1600">
              <a:solidFill>
                <a:prstClr val="black"/>
              </a:solidFill>
              <a:latin typeface="Calibri"/>
              <a:cs typeface="Arial"/>
            </a:endParaRPr>
          </a:p>
        </p:txBody>
      </p:sp>
      <p:pic>
        <p:nvPicPr>
          <p:cNvPr id="4" name="pasted-image.pdf"/>
          <p:cNvPicPr/>
          <p:nvPr/>
        </p:nvPicPr>
        <p:blipFill>
          <a:blip r:embed="rId3">
            <a:extLst/>
          </a:blip>
          <a:stretch>
            <a:fillRect/>
          </a:stretch>
        </p:blipFill>
        <p:spPr>
          <a:xfrm>
            <a:off x="5364498" y="3017992"/>
            <a:ext cx="181971" cy="363941"/>
          </a:xfrm>
          <a:prstGeom prst="rect">
            <a:avLst/>
          </a:prstGeom>
          <a:ln w="3175">
            <a:miter lim="400000"/>
          </a:ln>
        </p:spPr>
      </p:pic>
      <p:pic>
        <p:nvPicPr>
          <p:cNvPr id="5" name="pasted-image.pdf"/>
          <p:cNvPicPr/>
          <p:nvPr/>
        </p:nvPicPr>
        <p:blipFill>
          <a:blip r:embed="rId2">
            <a:extLst/>
          </a:blip>
          <a:stretch>
            <a:fillRect/>
          </a:stretch>
        </p:blipFill>
        <p:spPr>
          <a:xfrm flipH="1">
            <a:off x="5672210" y="1445633"/>
            <a:ext cx="3471797" cy="3554667"/>
          </a:xfrm>
          <a:prstGeom prst="rect">
            <a:avLst/>
          </a:prstGeom>
          <a:ln w="3175">
            <a:miter lim="400000"/>
          </a:ln>
        </p:spPr>
      </p:pic>
      <p:pic>
        <p:nvPicPr>
          <p:cNvPr id="6" name="pasted-image.pdf"/>
          <p:cNvPicPr/>
          <p:nvPr/>
        </p:nvPicPr>
        <p:blipFill>
          <a:blip r:embed="rId3">
            <a:extLst/>
          </a:blip>
          <a:stretch>
            <a:fillRect/>
          </a:stretch>
        </p:blipFill>
        <p:spPr>
          <a:xfrm>
            <a:off x="5364498" y="3017992"/>
            <a:ext cx="181971" cy="363941"/>
          </a:xfrm>
          <a:prstGeom prst="rect">
            <a:avLst/>
          </a:prstGeom>
          <a:ln w="3175">
            <a:miter lim="400000"/>
          </a:ln>
        </p:spPr>
      </p:pic>
      <p:sp>
        <p:nvSpPr>
          <p:cNvPr id="7" name="Shape 160"/>
          <p:cNvSpPr/>
          <p:nvPr/>
        </p:nvSpPr>
        <p:spPr>
          <a:xfrm>
            <a:off x="3798719" y="4477766"/>
            <a:ext cx="1188892" cy="682343"/>
          </a:xfrm>
          <a:prstGeom prst="rect">
            <a:avLst/>
          </a:prstGeom>
          <a:ln w="3175">
            <a:miter lim="400000"/>
          </a:ln>
          <a:extLst>
            <a:ext uri="{C572A759-6A51-4108-AA02-DFA0A04FC94B}">
              <ma14:wrappingTextBoxFlag xmlns:ma14="http://schemas.microsoft.com/office/mac/drawingml/2011/main" val="1"/>
            </a:ext>
          </a:extLst>
        </p:spPr>
        <p:txBody>
          <a:bodyPr wrap="none" lIns="33072" tIns="33072" rIns="33072" bIns="33072" anchor="ctr">
            <a:spAutoFit/>
          </a:bodyPr>
          <a:lstStyle>
            <a:lvl1pPr>
              <a:defRPr sz="9800" b="1">
                <a:solidFill>
                  <a:srgbClr val="FF2F92"/>
                </a:solidFill>
                <a:latin typeface="Lantinghei SC Demibold"/>
                <a:ea typeface="Lantinghei SC Demibold"/>
                <a:cs typeface="Lantinghei SC Demibold"/>
                <a:sym typeface="Lantinghei SC Demibold"/>
              </a:defRPr>
            </a:lvl1pPr>
          </a:lstStyle>
          <a:p>
            <a:pPr defTabSz="457200">
              <a:defRPr sz="1800" b="0">
                <a:solidFill>
                  <a:srgbClr val="000000"/>
                </a:solidFill>
              </a:defRPr>
            </a:pPr>
            <a:r>
              <a:rPr sz="4000" b="0" dirty="0" smtClean="0">
                <a:solidFill>
                  <a:srgbClr val="FFFFFF"/>
                </a:solidFill>
              </a:rPr>
              <a:t>1</a:t>
            </a:r>
            <a:r>
              <a:rPr lang="en-US" sz="4000" b="0" dirty="0" smtClean="0">
                <a:solidFill>
                  <a:srgbClr val="FFFFFF"/>
                </a:solidFill>
              </a:rPr>
              <a:t>0</a:t>
            </a:r>
            <a:r>
              <a:rPr sz="4000" b="0" dirty="0" smtClean="0">
                <a:solidFill>
                  <a:srgbClr val="FFFFFF"/>
                </a:solidFill>
              </a:rPr>
              <a:t>%</a:t>
            </a:r>
            <a:endParaRPr sz="4000" b="0" dirty="0">
              <a:solidFill>
                <a:srgbClr val="FFFFFF"/>
              </a:solidFill>
            </a:endParaRPr>
          </a:p>
        </p:txBody>
      </p:sp>
      <p:sp>
        <p:nvSpPr>
          <p:cNvPr id="8" name="标题 1"/>
          <p:cNvSpPr txBox="1">
            <a:spLocks/>
          </p:cNvSpPr>
          <p:nvPr/>
        </p:nvSpPr>
        <p:spPr>
          <a:xfrm>
            <a:off x="462665" y="433410"/>
            <a:ext cx="8229600" cy="1143000"/>
          </a:xfrm>
          <a:prstGeom prst="rect">
            <a:avLst/>
          </a:prstGeom>
        </p:spPr>
        <p:txBody>
          <a:bodyPr vert="horz" lIns="91430" tIns="45715" rIns="91430" bIns="45715" rtlCol="0" anchor="ctr">
            <a:normAutofit/>
          </a:bodyPr>
          <a:lstStyle>
            <a:lvl1pPr algn="ctr" defTabSz="914288" rtl="0" eaLnBrk="1" latinLnBrk="0" hangingPunct="1">
              <a:spcBef>
                <a:spcPct val="0"/>
              </a:spcBef>
              <a:buNone/>
              <a:defRPr sz="4400" kern="1200">
                <a:solidFill>
                  <a:schemeClr val="tx1"/>
                </a:solidFill>
                <a:latin typeface="+mj-lt"/>
                <a:ea typeface="+mj-ea"/>
                <a:cs typeface="+mj-cs"/>
              </a:defRPr>
            </a:lvl1pPr>
          </a:lstStyle>
          <a:p>
            <a:pPr algn="l"/>
            <a:r>
              <a:rPr lang="en-US" altLang="zh-CN" sz="3200" dirty="0" smtClean="0">
                <a:solidFill>
                  <a:srgbClr val="53D8FF"/>
                </a:solidFill>
                <a:latin typeface="Calibri"/>
                <a:ea typeface="宋体"/>
                <a:cs typeface="Arial"/>
              </a:rPr>
              <a:t>Speech recognition</a:t>
            </a:r>
            <a:endParaRPr lang="zh-CN" altLang="en-US" sz="3200" dirty="0">
              <a:solidFill>
                <a:srgbClr val="53D8FF"/>
              </a:solidFill>
              <a:latin typeface="Calibri"/>
              <a:ea typeface="宋体"/>
              <a:cs typeface="Arial"/>
            </a:endParaRPr>
          </a:p>
        </p:txBody>
      </p:sp>
    </p:spTree>
    <p:extLst>
      <p:ext uri="{BB962C8B-B14F-4D97-AF65-F5344CB8AC3E}">
        <p14:creationId xmlns:p14="http://schemas.microsoft.com/office/powerpoint/2010/main" val="3288835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Abs val="0"/>
                                  </p:iterate>
                                  <p:childTnLst>
                                    <p:set>
                                      <p:cBhvr>
                                        <p:cTn id="6" fill="hold"/>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iterate>
                                    <p:tmAbs val="0"/>
                                  </p:iterate>
                                  <p:childTnLst>
                                    <p:set>
                                      <p:cBhvr>
                                        <p:cTn id="11" fill="hold"/>
                                        <p:tgtEl>
                                          <p:spTgt spid="2"/>
                                        </p:tgtEl>
                                        <p:attrNameLst>
                                          <p:attrName>style.visibility</p:attrName>
                                        </p:attrNameLst>
                                      </p:cBhvr>
                                      <p:to>
                                        <p:strVal val="visible"/>
                                      </p:to>
                                    </p:set>
                                    <p:animEffect transition="in" filter="wipe(left)">
                                      <p:cBhvr>
                                        <p:cTn id="12" dur="900"/>
                                        <p:tgtEl>
                                          <p:spTgt spid="2"/>
                                        </p:tgtEl>
                                      </p:cBhvr>
                                    </p:animEffect>
                                  </p:childTnLst>
                                </p:cTn>
                              </p:par>
                            </p:childTnLst>
                          </p:cTn>
                        </p:par>
                        <p:par>
                          <p:cTn id="13" fill="hold">
                            <p:stCondLst>
                              <p:cond delay="1400"/>
                            </p:stCondLst>
                            <p:childTnLst>
                              <p:par>
                                <p:cTn id="14" presetID="22" presetClass="entr" presetSubtype="2" fill="hold" grpId="0" nodeType="afterEffect">
                                  <p:stCondLst>
                                    <p:cond delay="0"/>
                                  </p:stCondLst>
                                  <p:iterate>
                                    <p:tmAbs val="0"/>
                                  </p:iterate>
                                  <p:childTnLst>
                                    <p:set>
                                      <p:cBhvr>
                                        <p:cTn id="15" fill="hold"/>
                                        <p:tgtEl>
                                          <p:spTgt spid="5"/>
                                        </p:tgtEl>
                                        <p:attrNameLst>
                                          <p:attrName>style.visibility</p:attrName>
                                        </p:attrNameLst>
                                      </p:cBhvr>
                                      <p:to>
                                        <p:strVal val="visible"/>
                                      </p:to>
                                    </p:set>
                                    <p:animEffect transition="in" filter="wipe(right)">
                                      <p:cBhvr>
                                        <p:cTn id="16" dur="900"/>
                                        <p:tgtEl>
                                          <p:spTgt spid="5"/>
                                        </p:tgtEl>
                                      </p:cBhvr>
                                    </p:animEffect>
                                  </p:childTnLst>
                                </p:cTn>
                              </p:par>
                            </p:childTnLst>
                          </p:cTn>
                        </p:par>
                        <p:par>
                          <p:cTn id="17" fill="hold">
                            <p:stCondLst>
                              <p:cond delay="2300"/>
                            </p:stCondLst>
                            <p:childTnLst>
                              <p:par>
                                <p:cTn id="18" presetID="23" presetClass="entr" presetSubtype="16" fill="hold" grpId="0" nodeType="afterEffect">
                                  <p:stCondLst>
                                    <p:cond delay="0"/>
                                  </p:stCondLst>
                                  <p:iterate type="lt">
                                    <p:tmAbs val="0"/>
                                  </p:iterate>
                                  <p:childTnLst>
                                    <p:set>
                                      <p:cBhvr>
                                        <p:cTn id="19" fill="hold"/>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strVal val="4*#ppt_w"/>
                                          </p:val>
                                        </p:tav>
                                        <p:tav tm="100000">
                                          <p:val>
                                            <p:strVal val="#ppt_w"/>
                                          </p:val>
                                        </p:tav>
                                      </p:tavLst>
                                    </p:anim>
                                    <p:anim calcmode="lin" valueType="num">
                                      <p:cBhvr>
                                        <p:cTn id="21" dur="500" fill="hold"/>
                                        <p:tgtEl>
                                          <p:spTgt spid="6"/>
                                        </p:tgtEl>
                                        <p:attrNameLst>
                                          <p:attrName>ppt_h</p:attrName>
                                        </p:attrNameLst>
                                      </p:cBhvr>
                                      <p:tavLst>
                                        <p:tav tm="0">
                                          <p:val>
                                            <p:strVal val="4*#ppt_h"/>
                                          </p:val>
                                        </p:tav>
                                        <p:tav tm="100000">
                                          <p:val>
                                            <p:strVal val="#ppt_h"/>
                                          </p:val>
                                        </p:tav>
                                      </p:tavLst>
                                    </p:anim>
                                  </p:childTnLst>
                                </p:cTn>
                              </p:par>
                            </p:childTnLst>
                          </p:cTn>
                        </p:par>
                        <p:par>
                          <p:cTn id="22" fill="hold">
                            <p:stCondLst>
                              <p:cond delay="2800"/>
                            </p:stCondLst>
                            <p:childTnLst>
                              <p:par>
                                <p:cTn id="23" presetID="23" presetClass="entr" presetSubtype="16" fill="hold" grpId="0" nodeType="afterEffect">
                                  <p:stCondLst>
                                    <p:cond delay="0"/>
                                  </p:stCondLst>
                                  <p:iterate type="lt">
                                    <p:tmAbs val="0"/>
                                  </p:iterate>
                                  <p:childTnLst>
                                    <p:set>
                                      <p:cBhvr>
                                        <p:cTn id="24" fill="hold"/>
                                        <p:tgtEl>
                                          <p:spTgt spid="7"/>
                                        </p:tgtEl>
                                        <p:attrNameLst>
                                          <p:attrName>style.visibility</p:attrName>
                                        </p:attrNameLst>
                                      </p:cBhvr>
                                      <p:to>
                                        <p:strVal val="visible"/>
                                      </p:to>
                                    </p:set>
                                    <p:anim calcmode="lin" valueType="num">
                                      <p:cBhvr>
                                        <p:cTn id="25" dur="400" fill="hold"/>
                                        <p:tgtEl>
                                          <p:spTgt spid="7"/>
                                        </p:tgtEl>
                                        <p:attrNameLst>
                                          <p:attrName>ppt_w</p:attrName>
                                        </p:attrNameLst>
                                      </p:cBhvr>
                                      <p:tavLst>
                                        <p:tav tm="0">
                                          <p:val>
                                            <p:strVal val="4*#ppt_w"/>
                                          </p:val>
                                        </p:tav>
                                        <p:tav tm="100000">
                                          <p:val>
                                            <p:strVal val="#ppt_w"/>
                                          </p:val>
                                        </p:tav>
                                      </p:tavLst>
                                    </p:anim>
                                    <p:anim calcmode="lin" valueType="num">
                                      <p:cBhvr>
                                        <p:cTn id="26" dur="4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4" grpId="0" animBg="1" advAuto="0"/>
      <p:bldP spid="5" grpId="0" animBg="1" advAuto="0"/>
      <p:bldP spid="6" grpId="0" animBg="1" advAuto="0"/>
      <p:bldP spid="7"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28733"/>
            <a:ext cx="8229600" cy="1143000"/>
          </a:xfrm>
        </p:spPr>
        <p:txBody>
          <a:bodyPr/>
          <a:lstStyle/>
          <a:p>
            <a:pPr algn="l"/>
            <a:r>
              <a:rPr lang="en-US" dirty="0" smtClean="0">
                <a:solidFill>
                  <a:srgbClr val="FFFFFF"/>
                </a:solidFill>
              </a:rPr>
              <a:t>Baidu Cool Box</a:t>
            </a:r>
            <a:endParaRPr lang="en-US" dirty="0">
              <a:solidFill>
                <a:srgbClr val="FFFFFF"/>
              </a:solidFill>
            </a:endParaRPr>
          </a:p>
        </p:txBody>
      </p:sp>
      <p:pic>
        <p:nvPicPr>
          <p:cNvPr id="5" name="Picture 4"/>
          <p:cNvPicPr>
            <a:picLocks noChangeAspect="1"/>
          </p:cNvPicPr>
          <p:nvPr/>
        </p:nvPicPr>
        <p:blipFill rotWithShape="1">
          <a:blip r:embed="rId3"/>
          <a:srcRect b="21836"/>
          <a:stretch/>
        </p:blipFill>
        <p:spPr>
          <a:xfrm>
            <a:off x="2699792" y="2276875"/>
            <a:ext cx="3600400" cy="4112764"/>
          </a:xfrm>
          <a:prstGeom prst="rect">
            <a:avLst/>
          </a:prstGeom>
        </p:spPr>
      </p:pic>
    </p:spTree>
    <p:extLst>
      <p:ext uri="{BB962C8B-B14F-4D97-AF65-F5344CB8AC3E}">
        <p14:creationId xmlns:p14="http://schemas.microsoft.com/office/powerpoint/2010/main" val="106113633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06730" y="3275380"/>
            <a:ext cx="1557713" cy="369332"/>
          </a:xfrm>
          <a:prstGeom prst="rect">
            <a:avLst/>
          </a:prstGeom>
          <a:noFill/>
        </p:spPr>
        <p:txBody>
          <a:bodyPr wrap="none" rtlCol="0">
            <a:spAutoFit/>
          </a:bodyPr>
          <a:lstStyle/>
          <a:p>
            <a:r>
              <a:rPr lang="en-US" dirty="0" smtClean="0">
                <a:solidFill>
                  <a:srgbClr val="FFFFFF"/>
                </a:solidFill>
                <a:latin typeface="Arial" pitchFamily="34" charset="0"/>
                <a:cs typeface="Arial" pitchFamily="34" charset="0"/>
              </a:rPr>
              <a:t>Encyclopedia</a:t>
            </a:r>
          </a:p>
        </p:txBody>
      </p:sp>
      <p:sp>
        <p:nvSpPr>
          <p:cNvPr id="28" name="TextBox 27"/>
          <p:cNvSpPr txBox="1"/>
          <p:nvPr/>
        </p:nvSpPr>
        <p:spPr>
          <a:xfrm>
            <a:off x="7145135" y="5925325"/>
            <a:ext cx="1441959" cy="369332"/>
          </a:xfrm>
          <a:prstGeom prst="rect">
            <a:avLst/>
          </a:prstGeom>
          <a:noFill/>
        </p:spPr>
        <p:txBody>
          <a:bodyPr wrap="none" rtlCol="0">
            <a:spAutoFit/>
          </a:bodyPr>
          <a:lstStyle/>
          <a:p>
            <a:r>
              <a:rPr lang="en-US" dirty="0" smtClean="0">
                <a:solidFill>
                  <a:srgbClr val="FFFFFF"/>
                </a:solidFill>
                <a:latin typeface="Arial" pitchFamily="34" charset="0"/>
                <a:cs typeface="Arial" pitchFamily="34" charset="0"/>
              </a:rPr>
              <a:t>Flower shop</a:t>
            </a:r>
          </a:p>
        </p:txBody>
      </p:sp>
      <p:grpSp>
        <p:nvGrpSpPr>
          <p:cNvPr id="31" name="组合 30"/>
          <p:cNvGrpSpPr/>
          <p:nvPr/>
        </p:nvGrpSpPr>
        <p:grpSpPr>
          <a:xfrm>
            <a:off x="3779912" y="2968140"/>
            <a:ext cx="864096" cy="1862502"/>
            <a:chOff x="3779912" y="2226101"/>
            <a:chExt cx="864096" cy="1396876"/>
          </a:xfrm>
        </p:grpSpPr>
        <p:sp>
          <p:nvSpPr>
            <p:cNvPr id="25" name="矩形 24"/>
            <p:cNvSpPr/>
            <p:nvPr/>
          </p:nvSpPr>
          <p:spPr>
            <a:xfrm>
              <a:off x="3779912" y="3291830"/>
              <a:ext cx="864096" cy="33114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smtClean="0">
                  <a:ln w="12700">
                    <a:noFill/>
                    <a:prstDash val="solid"/>
                  </a:ln>
                  <a:solidFill>
                    <a:srgbClr val="000000"/>
                  </a:solidFill>
                  <a:latin typeface="微软雅黑" pitchFamily="34" charset="-122"/>
                  <a:ea typeface="微软雅黑" pitchFamily="34" charset="-122"/>
                  <a:cs typeface="Arial"/>
                </a:rPr>
                <a:t>Hyacinth</a:t>
              </a:r>
              <a:endParaRPr lang="zh-CN" altLang="en-US" sz="1200" b="1" dirty="0">
                <a:ln w="12700">
                  <a:noFill/>
                  <a:prstDash val="solid"/>
                </a:ln>
                <a:solidFill>
                  <a:srgbClr val="000000"/>
                </a:solidFill>
                <a:latin typeface="微软雅黑" pitchFamily="34" charset="-122"/>
                <a:ea typeface="微软雅黑" pitchFamily="34" charset="-122"/>
                <a:cs typeface="Arial"/>
              </a:endParaRPr>
            </a:p>
          </p:txBody>
        </p:sp>
        <p:pic>
          <p:nvPicPr>
            <p:cNvPr id="30" name="Picture 2"/>
            <p:cNvPicPr>
              <a:picLocks noChangeAspect="1" noChangeArrowheads="1"/>
            </p:cNvPicPr>
            <p:nvPr/>
          </p:nvPicPr>
          <p:blipFill>
            <a:blip r:embed="rId3" cstate="print"/>
            <a:srcRect/>
            <a:stretch>
              <a:fillRect/>
            </a:stretch>
          </p:blipFill>
          <p:spPr bwMode="auto">
            <a:xfrm>
              <a:off x="3851921" y="2226101"/>
              <a:ext cx="725414" cy="1065729"/>
            </a:xfrm>
            <a:prstGeom prst="rect">
              <a:avLst/>
            </a:prstGeom>
            <a:noFill/>
            <a:ln w="9525">
              <a:noFill/>
              <a:miter lim="800000"/>
              <a:headEnd/>
              <a:tailEnd/>
            </a:ln>
          </p:spPr>
        </p:pic>
      </p:grpSp>
      <p:pic>
        <p:nvPicPr>
          <p:cNvPr id="38" name="图片 37" descr="花店.jpeg"/>
          <p:cNvPicPr>
            <a:picLocks noChangeAspect="1"/>
          </p:cNvPicPr>
          <p:nvPr/>
        </p:nvPicPr>
        <p:blipFill>
          <a:blip r:embed="rId4" cstate="print"/>
          <a:stretch>
            <a:fillRect/>
          </a:stretch>
        </p:blipFill>
        <p:spPr>
          <a:xfrm>
            <a:off x="6837895" y="4081885"/>
            <a:ext cx="2056549" cy="1728192"/>
          </a:xfrm>
          <a:prstGeom prst="rect">
            <a:avLst/>
          </a:prstGeom>
          <a:ln>
            <a:noFill/>
          </a:ln>
          <a:effectLst>
            <a:outerShdw blurRad="292100" dist="139700" dir="2700000" algn="tl" rotWithShape="0">
              <a:srgbClr val="333333">
                <a:alpha val="65000"/>
              </a:srgbClr>
            </a:outerShdw>
          </a:effectLst>
        </p:spPr>
      </p:pic>
      <p:pic>
        <p:nvPicPr>
          <p:cNvPr id="36" name="Picture 6" descr="E:\Doc\会议活动\20140903_百度世界大会\策划\素材\大箭头.png"/>
          <p:cNvPicPr>
            <a:picLocks noChangeAspect="1" noChangeArrowheads="1"/>
          </p:cNvPicPr>
          <p:nvPr/>
        </p:nvPicPr>
        <p:blipFill>
          <a:blip r:embed="rId5" cstate="print"/>
          <a:srcRect/>
          <a:stretch>
            <a:fillRect/>
          </a:stretch>
        </p:blipFill>
        <p:spPr bwMode="auto">
          <a:xfrm rot="845814" flipV="1">
            <a:off x="4874491" y="4974936"/>
            <a:ext cx="1951631" cy="1268360"/>
          </a:xfrm>
          <a:prstGeom prst="rect">
            <a:avLst/>
          </a:prstGeom>
          <a:noFill/>
        </p:spPr>
      </p:pic>
      <p:pic>
        <p:nvPicPr>
          <p:cNvPr id="37" name="Picture 6" descr="E:\Doc\会议活动\20140903_百度世界大会\策划\素材\大箭头.png"/>
          <p:cNvPicPr>
            <a:picLocks noChangeAspect="1" noChangeArrowheads="1"/>
          </p:cNvPicPr>
          <p:nvPr/>
        </p:nvPicPr>
        <p:blipFill>
          <a:blip r:embed="rId5" cstate="print"/>
          <a:srcRect/>
          <a:stretch>
            <a:fillRect/>
          </a:stretch>
        </p:blipFill>
        <p:spPr bwMode="auto">
          <a:xfrm rot="2195169">
            <a:off x="1512439" y="2100260"/>
            <a:ext cx="2530781" cy="1280053"/>
          </a:xfrm>
          <a:prstGeom prst="rect">
            <a:avLst/>
          </a:prstGeom>
          <a:noFill/>
        </p:spPr>
      </p:pic>
      <p:pic>
        <p:nvPicPr>
          <p:cNvPr id="41" name="Picture 6" descr="E:\Doc\会议活动\20140903_百度世界大会\策划\素材\大箭头.png"/>
          <p:cNvPicPr>
            <a:picLocks noChangeAspect="1" noChangeArrowheads="1"/>
          </p:cNvPicPr>
          <p:nvPr/>
        </p:nvPicPr>
        <p:blipFill>
          <a:blip r:embed="rId5" cstate="print"/>
          <a:srcRect/>
          <a:stretch>
            <a:fillRect/>
          </a:stretch>
        </p:blipFill>
        <p:spPr bwMode="auto">
          <a:xfrm rot="20652768">
            <a:off x="4731632" y="2480496"/>
            <a:ext cx="2278458" cy="1280053"/>
          </a:xfrm>
          <a:prstGeom prst="rect">
            <a:avLst/>
          </a:prstGeom>
          <a:noFill/>
        </p:spPr>
      </p:pic>
      <p:pic>
        <p:nvPicPr>
          <p:cNvPr id="1026" name="Picture 2"/>
          <p:cNvPicPr>
            <a:picLocks noChangeAspect="1" noChangeArrowheads="1"/>
          </p:cNvPicPr>
          <p:nvPr/>
        </p:nvPicPr>
        <p:blipFill rotWithShape="1">
          <a:blip r:embed="rId6" cstate="print"/>
          <a:srcRect l="1753" t="14541" r="5520" b="46835"/>
          <a:stretch/>
        </p:blipFill>
        <p:spPr bwMode="auto">
          <a:xfrm>
            <a:off x="6911917" y="1030256"/>
            <a:ext cx="2092021" cy="2065625"/>
          </a:xfrm>
          <a:prstGeom prst="rect">
            <a:avLst/>
          </a:prstGeom>
          <a:noFill/>
          <a:ln w="9525">
            <a:noFill/>
            <a:miter lim="800000"/>
            <a:headEnd/>
            <a:tailEnd/>
          </a:ln>
        </p:spPr>
      </p:pic>
      <p:sp>
        <p:nvSpPr>
          <p:cNvPr id="22" name="矩形 21"/>
          <p:cNvSpPr/>
          <p:nvPr/>
        </p:nvSpPr>
        <p:spPr>
          <a:xfrm>
            <a:off x="5796136" y="3140968"/>
            <a:ext cx="1489672" cy="738664"/>
          </a:xfrm>
          <a:prstGeom prst="rect">
            <a:avLst/>
          </a:prstGeom>
        </p:spPr>
        <p:txBody>
          <a:bodyPr wrap="square">
            <a:spAutoFit/>
          </a:bodyPr>
          <a:lstStyle/>
          <a:p>
            <a:r>
              <a:rPr lang="en-US" altLang="zh-CN" sz="1400" dirty="0" smtClean="0">
                <a:solidFill>
                  <a:srgbClr val="000000"/>
                </a:solidFill>
                <a:effectLst>
                  <a:outerShdw blurRad="38100" dist="38100" dir="2700000" algn="tl">
                    <a:srgbClr val="000000">
                      <a:alpha val="43137"/>
                    </a:srgbClr>
                  </a:outerShdw>
                </a:effectLst>
                <a:latin typeface="微软雅黑" pitchFamily="34" charset="-122"/>
                <a:ea typeface="微软雅黑" pitchFamily="34" charset="-122"/>
                <a:cs typeface="Arial"/>
              </a:rPr>
              <a:t>Baidu</a:t>
            </a:r>
          </a:p>
          <a:p>
            <a:r>
              <a:rPr lang="en-US" altLang="zh-CN" sz="1400" dirty="0" smtClean="0">
                <a:solidFill>
                  <a:srgbClr val="000000"/>
                </a:solidFill>
                <a:effectLst>
                  <a:outerShdw blurRad="38100" dist="38100" dir="2700000" algn="tl">
                    <a:srgbClr val="000000">
                      <a:alpha val="43137"/>
                    </a:srgbClr>
                  </a:outerShdw>
                </a:effectLst>
                <a:latin typeface="微软雅黑" pitchFamily="34" charset="-122"/>
                <a:ea typeface="微软雅黑" pitchFamily="34" charset="-122"/>
                <a:cs typeface="Arial"/>
              </a:rPr>
              <a:t>Encyclopedia</a:t>
            </a:r>
            <a:endParaRPr lang="zh-CN" altLang="en-US" sz="1400" dirty="0">
              <a:solidFill>
                <a:srgbClr val="000000"/>
              </a:solidFill>
              <a:effectLst>
                <a:outerShdw blurRad="38100" dist="38100" dir="2700000" algn="tl">
                  <a:srgbClr val="000000">
                    <a:alpha val="43137"/>
                  </a:srgbClr>
                </a:outerShdw>
              </a:effectLst>
              <a:cs typeface="Arial"/>
            </a:endParaRPr>
          </a:p>
        </p:txBody>
      </p:sp>
      <p:pic>
        <p:nvPicPr>
          <p:cNvPr id="28674" name="Picture 2" descr=" 风信子"/>
          <p:cNvPicPr>
            <a:picLocks noChangeAspect="1" noChangeArrowheads="1"/>
          </p:cNvPicPr>
          <p:nvPr/>
        </p:nvPicPr>
        <p:blipFill>
          <a:blip r:embed="rId7" cstate="print"/>
          <a:srcRect l="4109" t="16565" r="3447" b="7681"/>
          <a:stretch>
            <a:fillRect/>
          </a:stretch>
        </p:blipFill>
        <p:spPr bwMode="auto">
          <a:xfrm>
            <a:off x="-1495990" y="0"/>
            <a:ext cx="11330856" cy="6848341"/>
          </a:xfrm>
          <a:prstGeom prst="rect">
            <a:avLst/>
          </a:prstGeom>
          <a:noFill/>
        </p:spPr>
      </p:pic>
      <p:grpSp>
        <p:nvGrpSpPr>
          <p:cNvPr id="27" name="组合 26"/>
          <p:cNvGrpSpPr/>
          <p:nvPr/>
        </p:nvGrpSpPr>
        <p:grpSpPr>
          <a:xfrm>
            <a:off x="3458255" y="2200040"/>
            <a:ext cx="1656184" cy="3149137"/>
            <a:chOff x="539552" y="1275606"/>
            <a:chExt cx="1656184" cy="2880320"/>
          </a:xfrm>
        </p:grpSpPr>
        <p:pic>
          <p:nvPicPr>
            <p:cNvPr id="23" name="图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552" y="1275606"/>
              <a:ext cx="1656184" cy="288032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noChangeArrowheads="1"/>
            </p:cNvPicPr>
            <p:nvPr/>
          </p:nvPicPr>
          <p:blipFill>
            <a:blip r:embed="rId3" cstate="print"/>
            <a:srcRect/>
            <a:stretch>
              <a:fillRect/>
            </a:stretch>
          </p:blipFill>
          <p:spPr bwMode="auto">
            <a:xfrm>
              <a:off x="767768" y="1707654"/>
              <a:ext cx="1219200" cy="2057400"/>
            </a:xfrm>
            <a:prstGeom prst="rect">
              <a:avLst/>
            </a:prstGeom>
            <a:noFill/>
            <a:ln w="9525">
              <a:noFill/>
              <a:miter lim="800000"/>
              <a:headEnd/>
              <a:tailEnd/>
            </a:ln>
          </p:spPr>
        </p:pic>
      </p:grpSp>
    </p:spTree>
    <p:extLst>
      <p:ext uri="{BB962C8B-B14F-4D97-AF65-F5344CB8AC3E}">
        <p14:creationId xmlns:p14="http://schemas.microsoft.com/office/powerpoint/2010/main" val="2410412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28674"/>
                                        </p:tgtEl>
                                      </p:cBhvr>
                                    </p:animEffect>
                                    <p:set>
                                      <p:cBhvr>
                                        <p:cTn id="11" dur="1" fill="hold">
                                          <p:stCondLst>
                                            <p:cond delay="1999"/>
                                          </p:stCondLst>
                                        </p:cTn>
                                        <p:tgtEl>
                                          <p:spTgt spid="28674"/>
                                        </p:tgtEl>
                                        <p:attrNameLst>
                                          <p:attrName>style.visibility</p:attrName>
                                        </p:attrNameLst>
                                      </p:cBhvr>
                                      <p:to>
                                        <p:strVal val="hidden"/>
                                      </p:to>
                                    </p:set>
                                  </p:childTnLst>
                                </p:cTn>
                              </p:par>
                              <p:par>
                                <p:cTn id="12" presetID="0" presetClass="path" presetSubtype="0" accel="50000" decel="50000" fill="hold" nodeType="withEffect">
                                  <p:stCondLst>
                                    <p:cond delay="0"/>
                                  </p:stCondLst>
                                  <p:childTnLst>
                                    <p:animMotion origin="layout" path="M -0.09045 -0.04196 L -0.39757 -0.27985 " pathEditMode="relative" rAng="0" ptsTypes="AA">
                                      <p:cBhvr>
                                        <p:cTn id="13" dur="2000" fill="hold"/>
                                        <p:tgtEl>
                                          <p:spTgt spid="27"/>
                                        </p:tgtEl>
                                        <p:attrNameLst>
                                          <p:attrName>ppt_x</p:attrName>
                                          <p:attrName>ppt_y</p:attrName>
                                        </p:attrNameLst>
                                      </p:cBhvr>
                                      <p:rCtr x="-15400" y="-11900"/>
                                    </p:animMotion>
                                  </p:childTnLst>
                                </p:cTn>
                              </p:par>
                              <p:par>
                                <p:cTn id="14" presetID="6" presetClass="emph" presetSubtype="0" fill="hold" nodeType="withEffect">
                                  <p:stCondLst>
                                    <p:cond delay="0"/>
                                  </p:stCondLst>
                                  <p:childTnLst>
                                    <p:animScale>
                                      <p:cBhvr>
                                        <p:cTn id="15" dur="2000" fill="hold"/>
                                        <p:tgtEl>
                                          <p:spTgt spid="27"/>
                                        </p:tgtEl>
                                      </p:cBhvr>
                                      <p:by x="50000" y="50000"/>
                                    </p:animScale>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2000"/>
                                        <p:tgtEl>
                                          <p:spTgt spid="36"/>
                                        </p:tgtEl>
                                      </p:cBhvr>
                                    </p:animEffect>
                                  </p:childTnLst>
                                </p:cTn>
                              </p:par>
                              <p:par>
                                <p:cTn id="19" presetID="10"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2000"/>
                                        <p:tgtEl>
                                          <p:spTgt spid="41"/>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2000"/>
                                        <p:tgtEl>
                                          <p:spTgt spid="10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000"/>
                                        <p:tgtEl>
                                          <p:spTgt spid="22"/>
                                        </p:tgtEl>
                                      </p:cBhvr>
                                    </p:animEffect>
                                  </p:childTnLst>
                                </p:cTn>
                              </p:par>
                              <p:par>
                                <p:cTn id="28" presetID="10" presetClass="entr" presetSubtype="0"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2000"/>
                                        <p:tgtEl>
                                          <p:spTgt spid="37"/>
                                        </p:tgtEl>
                                      </p:cBhvr>
                                    </p:animEffect>
                                  </p:childTnLst>
                                </p:cTn>
                              </p:par>
                              <p:par>
                                <p:cTn id="31" presetID="10"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7" y="1508785"/>
            <a:ext cx="2305897" cy="39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3-œ‰∞¸ca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7865" y="1508785"/>
            <a:ext cx="2305249" cy="39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6-π˚ ﬂcase-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0153" y="1508787"/>
            <a:ext cx="2273241" cy="399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标题 1"/>
          <p:cNvSpPr>
            <a:spLocks noGrp="1"/>
          </p:cNvSpPr>
          <p:nvPr>
            <p:ph type="title"/>
          </p:nvPr>
        </p:nvSpPr>
        <p:spPr>
          <a:xfrm>
            <a:off x="1192360" y="5541275"/>
            <a:ext cx="8229600" cy="1143000"/>
          </a:xfrm>
        </p:spPr>
        <p:txBody>
          <a:bodyPr>
            <a:noAutofit/>
          </a:bodyPr>
          <a:lstStyle/>
          <a:p>
            <a:r>
              <a:rPr lang="en-US" altLang="zh-CN" sz="2000" dirty="0" smtClean="0">
                <a:solidFill>
                  <a:srgbClr val="FFFFFF"/>
                </a:solidFill>
              </a:rPr>
              <a:t>  Clothing		Bags		  Fruits &amp; Vegetables</a:t>
            </a:r>
            <a:endParaRPr lang="zh-CN" altLang="en-US" sz="2000" dirty="0">
              <a:solidFill>
                <a:srgbClr val="FFFFFF"/>
              </a:solidFill>
            </a:endParaRPr>
          </a:p>
        </p:txBody>
      </p:sp>
      <p:sp>
        <p:nvSpPr>
          <p:cNvPr id="9" name="Title 1"/>
          <p:cNvSpPr txBox="1">
            <a:spLocks/>
          </p:cNvSpPr>
          <p:nvPr/>
        </p:nvSpPr>
        <p:spPr>
          <a:xfrm>
            <a:off x="467544" y="625435"/>
            <a:ext cx="8229600" cy="1143000"/>
          </a:xfrm>
          <a:prstGeom prst="rect">
            <a:avLst/>
          </a:prstGeom>
        </p:spPr>
        <p:txBody>
          <a:bodyPr/>
          <a:lstStyle>
            <a:lvl1pPr algn="l" rtl="0" fontAlgn="base">
              <a:lnSpc>
                <a:spcPct val="90000"/>
              </a:lnSpc>
              <a:spcBef>
                <a:spcPct val="0"/>
              </a:spcBef>
              <a:spcAft>
                <a:spcPct val="0"/>
              </a:spcAft>
              <a:defRPr sz="3800" b="0" i="0">
                <a:solidFill>
                  <a:schemeClr val="tx1"/>
                </a:solidFill>
                <a:latin typeface="HelveticaNeueLT Std Thin"/>
                <a:ea typeface="+mj-ea"/>
                <a:cs typeface="HelveticaNeueLT Std Thin"/>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a:lstStyle>
          <a:p>
            <a:r>
              <a:rPr lang="en-US" sz="3200" dirty="0" smtClean="0">
                <a:solidFill>
                  <a:srgbClr val="53D8FF"/>
                </a:solidFill>
              </a:rPr>
              <a:t>Image queries</a:t>
            </a:r>
            <a:endParaRPr lang="en-US" sz="3200" dirty="0">
              <a:solidFill>
                <a:srgbClr val="53D8FF"/>
              </a:solidFill>
            </a:endParaRPr>
          </a:p>
        </p:txBody>
      </p:sp>
    </p:spTree>
    <p:extLst>
      <p:ext uri="{BB962C8B-B14F-4D97-AF65-F5344CB8AC3E}">
        <p14:creationId xmlns:p14="http://schemas.microsoft.com/office/powerpoint/2010/main" val="186943874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p:cNvSpPr>
            <a:spLocks noGrp="1"/>
          </p:cNvSpPr>
          <p:nvPr>
            <p:ph type="title"/>
          </p:nvPr>
        </p:nvSpPr>
        <p:spPr bwMode="auto">
          <a:xfrm>
            <a:off x="285750" y="285751"/>
            <a:ext cx="8229600" cy="1143000"/>
          </a:xfrm>
          <a:ln>
            <a:miter lim="800000"/>
            <a:headEnd/>
            <a:tailEnd/>
          </a:ln>
        </p:spPr>
        <p:txBody>
          <a:bodyPr vert="horz" wrap="square" lIns="73527" tIns="36763" rIns="73527" bIns="36763" numCol="1" anchor="t" anchorCtr="0" compatLnSpc="1">
            <a:prstTxWarp prst="textNoShape">
              <a:avLst/>
            </a:prstTxWarp>
          </a:bodyPr>
          <a:lstStyle/>
          <a:p>
            <a:pPr algn="l">
              <a:defRPr/>
            </a:pPr>
            <a:r>
              <a:rPr lang="en-US" altLang="zh-CN" sz="3200" dirty="0" smtClean="0">
                <a:solidFill>
                  <a:schemeClr val="accent1"/>
                </a:solidFill>
                <a:latin typeface="+mn-lt"/>
                <a:ea typeface="黑体" pitchFamily="49" charset="-122"/>
                <a:cs typeface="Heiti SC Light" pitchFamily="1" charset="-122"/>
              </a:rPr>
              <a:t>Generating Sentences to Describe Images</a:t>
            </a:r>
          </a:p>
        </p:txBody>
      </p:sp>
      <p:pic>
        <p:nvPicPr>
          <p:cNvPr id="23555"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7718"/>
            <a:ext cx="215900" cy="57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6" name="Picture 2"/>
          <p:cNvPicPr>
            <a:picLocks noChangeAspect="1" noChangeArrowheads="1"/>
          </p:cNvPicPr>
          <p:nvPr/>
        </p:nvPicPr>
        <p:blipFill>
          <a:blip r:embed="rId3"/>
          <a:srcRect/>
          <a:stretch>
            <a:fillRect/>
          </a:stretch>
        </p:blipFill>
        <p:spPr bwMode="auto">
          <a:xfrm>
            <a:off x="1357313" y="1524001"/>
            <a:ext cx="6572250" cy="4307417"/>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14189877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28733"/>
            <a:ext cx="8229600" cy="1143000"/>
          </a:xfrm>
        </p:spPr>
        <p:txBody>
          <a:bodyPr/>
          <a:lstStyle/>
          <a:p>
            <a:pPr algn="l"/>
            <a:r>
              <a:rPr lang="en-US" sz="3200" dirty="0" smtClean="0">
                <a:solidFill>
                  <a:srgbClr val="53D8FF"/>
                </a:solidFill>
              </a:rPr>
              <a:t>Baidu Eye</a:t>
            </a:r>
            <a:endParaRPr lang="en-US" sz="3200" dirty="0">
              <a:solidFill>
                <a:srgbClr val="53D8FF"/>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5096" b="11267"/>
          <a:stretch/>
        </p:blipFill>
        <p:spPr bwMode="auto">
          <a:xfrm>
            <a:off x="827591" y="6858001"/>
            <a:ext cx="3746383" cy="182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a:srcRect b="19125"/>
          <a:stretch/>
        </p:blipFill>
        <p:spPr>
          <a:xfrm>
            <a:off x="1653219" y="2276850"/>
            <a:ext cx="6101111" cy="3302830"/>
          </a:xfrm>
          <a:prstGeom prst="rect">
            <a:avLst/>
          </a:prstGeom>
        </p:spPr>
      </p:pic>
    </p:spTree>
    <p:extLst>
      <p:ext uri="{BB962C8B-B14F-4D97-AF65-F5344CB8AC3E}">
        <p14:creationId xmlns:p14="http://schemas.microsoft.com/office/powerpoint/2010/main" val="38694765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ToC片_0829_720p.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5" cstate="print"/>
          <a:srcRect l="6267" t="9062" r="12605" b="16599"/>
          <a:stretch/>
        </p:blipFill>
        <p:spPr>
          <a:xfrm>
            <a:off x="193830" y="318195"/>
            <a:ext cx="8679530" cy="56538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72505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6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mute="1">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Virtuous circle of AI</a:t>
            </a:r>
            <a:endParaRPr lang="en-US" dirty="0"/>
          </a:p>
        </p:txBody>
      </p:sp>
      <p:pic>
        <p:nvPicPr>
          <p:cNvPr id="6" name="Shape 167"/>
          <p:cNvPicPr preferRelativeResize="0"/>
          <p:nvPr/>
        </p:nvPicPr>
        <p:blipFill>
          <a:blip r:embed="rId3"/>
          <a:stretch>
            <a:fillRect/>
          </a:stretch>
        </p:blipFill>
        <p:spPr>
          <a:xfrm rot="21035338">
            <a:off x="2865936" y="2165858"/>
            <a:ext cx="3657600" cy="3860284"/>
          </a:xfrm>
          <a:prstGeom prst="rect">
            <a:avLst/>
          </a:prstGeom>
        </p:spPr>
      </p:pic>
      <p:sp>
        <p:nvSpPr>
          <p:cNvPr id="7" name="Shape 168"/>
          <p:cNvSpPr txBox="1"/>
          <p:nvPr/>
        </p:nvSpPr>
        <p:spPr>
          <a:xfrm>
            <a:off x="3266230" y="1623965"/>
            <a:ext cx="2819400" cy="457200"/>
          </a:xfrm>
          <a:prstGeom prst="rect">
            <a:avLst/>
          </a:prstGeom>
        </p:spPr>
        <p:txBody>
          <a:bodyPr lIns="91425" tIns="91425" rIns="91425" bIns="91425" anchor="t" anchorCtr="0">
            <a:noAutofit/>
          </a:bodyPr>
          <a:lstStyle/>
          <a:p>
            <a:pPr lvl="0" rtl="0">
              <a:buNone/>
            </a:pPr>
            <a:r>
              <a:rPr lang="en-US" sz="2400" b="1" dirty="0" smtClean="0">
                <a:solidFill>
                  <a:srgbClr val="FFFFFF"/>
                </a:solidFill>
                <a:latin typeface="Calibri"/>
                <a:ea typeface="Calibri"/>
                <a:cs typeface="Calibri"/>
                <a:sym typeface="Calibri"/>
              </a:rPr>
              <a:t>Great product</a:t>
            </a:r>
            <a:endParaRPr lang="en" sz="2400" b="1" dirty="0">
              <a:solidFill>
                <a:srgbClr val="FFFFFF"/>
              </a:solidFill>
              <a:latin typeface="Calibri"/>
              <a:ea typeface="Calibri"/>
              <a:cs typeface="Calibri"/>
              <a:sym typeface="Calibri"/>
            </a:endParaRPr>
          </a:p>
        </p:txBody>
      </p:sp>
      <p:sp>
        <p:nvSpPr>
          <p:cNvPr id="8" name="Shape 169"/>
          <p:cNvSpPr txBox="1"/>
          <p:nvPr/>
        </p:nvSpPr>
        <p:spPr>
          <a:xfrm>
            <a:off x="6338630" y="4312315"/>
            <a:ext cx="960125" cy="933599"/>
          </a:xfrm>
          <a:prstGeom prst="rect">
            <a:avLst/>
          </a:prstGeom>
        </p:spPr>
        <p:txBody>
          <a:bodyPr lIns="91425" tIns="91425" rIns="91425" bIns="91425" anchor="t" anchorCtr="0">
            <a:noAutofit/>
          </a:bodyPr>
          <a:lstStyle/>
          <a:p>
            <a:pPr lvl="0" algn="l" rtl="0">
              <a:buNone/>
            </a:pPr>
            <a:r>
              <a:rPr lang="en-US" sz="2400" b="1" dirty="0" smtClean="0">
                <a:solidFill>
                  <a:srgbClr val="FFFFFF"/>
                </a:solidFill>
                <a:latin typeface="Calibri"/>
                <a:ea typeface="Calibri"/>
                <a:cs typeface="Calibri"/>
                <a:sym typeface="Calibri"/>
              </a:rPr>
              <a:t>Users</a:t>
            </a:r>
            <a:endParaRPr lang="en" sz="2400" b="1" dirty="0">
              <a:solidFill>
                <a:srgbClr val="FFFFFF"/>
              </a:solidFill>
              <a:latin typeface="Calibri"/>
              <a:ea typeface="Calibri"/>
              <a:cs typeface="Calibri"/>
              <a:sym typeface="Calibri"/>
            </a:endParaRPr>
          </a:p>
        </p:txBody>
      </p:sp>
      <p:sp>
        <p:nvSpPr>
          <p:cNvPr id="9" name="Shape 170"/>
          <p:cNvSpPr txBox="1"/>
          <p:nvPr/>
        </p:nvSpPr>
        <p:spPr>
          <a:xfrm>
            <a:off x="1730030" y="4235505"/>
            <a:ext cx="1671350" cy="960125"/>
          </a:xfrm>
          <a:prstGeom prst="rect">
            <a:avLst/>
          </a:prstGeom>
        </p:spPr>
        <p:txBody>
          <a:bodyPr lIns="91425" tIns="91425" rIns="91425" bIns="91425" anchor="t" anchorCtr="0">
            <a:noAutofit/>
          </a:bodyPr>
          <a:lstStyle/>
          <a:p>
            <a:pPr lvl="0" rtl="0">
              <a:buNone/>
            </a:pPr>
            <a:r>
              <a:rPr lang="en-US" sz="2400" b="1" dirty="0" smtClean="0">
                <a:solidFill>
                  <a:srgbClr val="FFFFFF"/>
                </a:solidFill>
                <a:latin typeface="Calibri"/>
                <a:ea typeface="Calibri"/>
                <a:cs typeface="Calibri"/>
                <a:sym typeface="Calibri"/>
              </a:rPr>
              <a:t>Data</a:t>
            </a:r>
          </a:p>
        </p:txBody>
      </p:sp>
      <p:sp>
        <p:nvSpPr>
          <p:cNvPr id="11" name="Circular Arrow 10"/>
          <p:cNvSpPr>
            <a:spLocks/>
          </p:cNvSpPr>
          <p:nvPr/>
        </p:nvSpPr>
        <p:spPr bwMode="auto">
          <a:xfrm rot="1728690">
            <a:off x="2917308" y="2042503"/>
            <a:ext cx="3548319" cy="3676087"/>
          </a:xfrm>
          <a:prstGeom prst="circularArrow">
            <a:avLst>
              <a:gd name="adj1" fmla="val 12500"/>
              <a:gd name="adj2" fmla="val 1142319"/>
              <a:gd name="adj3" fmla="val 20457681"/>
              <a:gd name="adj4" fmla="val 16128063"/>
              <a:gd name="adj5" fmla="val 12500"/>
            </a:avLst>
          </a:prstGeom>
          <a:solidFill>
            <a:srgbClr val="B8DAF1">
              <a:alpha val="48000"/>
            </a:srgbClr>
          </a:solidFill>
          <a:ln w="9525" cap="flat" cmpd="sng" algn="ctr">
            <a:noFill/>
            <a:prstDash val="solid"/>
            <a:round/>
            <a:headEnd type="none" w="med" len="med"/>
            <a:tailEnd type="none" w="med" len="med"/>
          </a:ln>
          <a:effectLst/>
        </p:spPr>
        <p:txBody>
          <a:bodyPr/>
          <a:lstStyle/>
          <a:p>
            <a:endParaRPr lang="en-US">
              <a:solidFill>
                <a:schemeClr val="accent1"/>
              </a:solidFill>
            </a:endParaRPr>
          </a:p>
        </p:txBody>
      </p:sp>
      <p:sp>
        <p:nvSpPr>
          <p:cNvPr id="13" name="Rectangle 12"/>
          <p:cNvSpPr/>
          <p:nvPr/>
        </p:nvSpPr>
        <p:spPr>
          <a:xfrm>
            <a:off x="3266230" y="3006545"/>
            <a:ext cx="572392" cy="584776"/>
          </a:xfrm>
          <a:prstGeom prst="rect">
            <a:avLst/>
          </a:prstGeom>
        </p:spPr>
        <p:txBody>
          <a:bodyPr wrap="none">
            <a:spAutoFit/>
          </a:bodyPr>
          <a:lstStyle/>
          <a:p>
            <a:r>
              <a:rPr lang="en-US" sz="3200" kern="0" dirty="0">
                <a:solidFill>
                  <a:srgbClr val="53D2FF"/>
                </a:solidFill>
                <a:latin typeface="Arial" pitchFamily="34" charset="0"/>
                <a:ea typeface="+mj-ea"/>
                <a:cs typeface="Arial" pitchFamily="34" charset="0"/>
              </a:rPr>
              <a:t>AI</a:t>
            </a:r>
            <a:endParaRPr lang="en-US" dirty="0"/>
          </a:p>
        </p:txBody>
      </p:sp>
      <p:sp>
        <p:nvSpPr>
          <p:cNvPr id="12" name="Circular Arrow 11"/>
          <p:cNvSpPr>
            <a:spLocks/>
          </p:cNvSpPr>
          <p:nvPr/>
        </p:nvSpPr>
        <p:spPr bwMode="auto">
          <a:xfrm rot="8370669">
            <a:off x="2894531" y="2070238"/>
            <a:ext cx="3548319" cy="3676087"/>
          </a:xfrm>
          <a:prstGeom prst="circularArrow">
            <a:avLst>
              <a:gd name="adj1" fmla="val 12500"/>
              <a:gd name="adj2" fmla="val 1142319"/>
              <a:gd name="adj3" fmla="val 20457681"/>
              <a:gd name="adj4" fmla="val 16128063"/>
              <a:gd name="adj5" fmla="val 12500"/>
            </a:avLst>
          </a:prstGeom>
          <a:solidFill>
            <a:srgbClr val="B8DAF1">
              <a:alpha val="48000"/>
            </a:srgbClr>
          </a:solidFill>
          <a:ln w="9525" cap="flat" cmpd="sng" algn="ctr">
            <a:noFill/>
            <a:prstDash val="solid"/>
            <a:round/>
            <a:headEnd type="none" w="med" len="med"/>
            <a:tailEnd type="none" w="med" len="med"/>
          </a:ln>
          <a:effectLst/>
        </p:spPr>
        <p:txBody>
          <a:bodyPr/>
          <a:lstStyle/>
          <a:p>
            <a:endParaRPr lang="en-US">
              <a:solidFill>
                <a:schemeClr val="accent1"/>
              </a:solidFill>
            </a:endParaRPr>
          </a:p>
        </p:txBody>
      </p:sp>
      <p:sp>
        <p:nvSpPr>
          <p:cNvPr id="14" name="Circular Arrow 13"/>
          <p:cNvSpPr>
            <a:spLocks/>
          </p:cNvSpPr>
          <p:nvPr/>
        </p:nvSpPr>
        <p:spPr bwMode="auto">
          <a:xfrm rot="15624824">
            <a:off x="2985423" y="2071831"/>
            <a:ext cx="3548319" cy="3676087"/>
          </a:xfrm>
          <a:prstGeom prst="circularArrow">
            <a:avLst>
              <a:gd name="adj1" fmla="val 12500"/>
              <a:gd name="adj2" fmla="val 1142319"/>
              <a:gd name="adj3" fmla="val 20457681"/>
              <a:gd name="adj4" fmla="val 16128063"/>
              <a:gd name="adj5" fmla="val 12500"/>
            </a:avLst>
          </a:prstGeom>
          <a:solidFill>
            <a:srgbClr val="B8DAF1">
              <a:alpha val="48000"/>
            </a:srgbClr>
          </a:solidFill>
          <a:ln w="9525" cap="flat" cmpd="sng" algn="ctr">
            <a:noFill/>
            <a:prstDash val="solid"/>
            <a:round/>
            <a:headEnd type="none" w="med" len="med"/>
            <a:tailEnd type="none" w="med" len="med"/>
          </a:ln>
          <a:effectLst/>
        </p:spPr>
        <p:txBody>
          <a:bodyPr/>
          <a:lstStyle/>
          <a:p>
            <a:endParaRPr lang="en-US" dirty="0">
              <a:solidFill>
                <a:schemeClr val="accent1"/>
              </a:solidFill>
            </a:endParaRPr>
          </a:p>
        </p:txBody>
      </p:sp>
    </p:spTree>
    <p:extLst>
      <p:ext uri="{BB962C8B-B14F-4D97-AF65-F5344CB8AC3E}">
        <p14:creationId xmlns:p14="http://schemas.microsoft.com/office/powerpoint/2010/main" val="339624191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1070" y="4273888"/>
            <a:ext cx="8527715" cy="1143000"/>
          </a:xfrm>
        </p:spPr>
        <p:txBody>
          <a:bodyPr>
            <a:noAutofit/>
          </a:bodyPr>
          <a:lstStyle/>
          <a:p>
            <a:pPr algn="l"/>
            <a:r>
              <a:rPr lang="en-US" altLang="zh-CN" sz="3200" dirty="0" smtClean="0">
                <a:solidFill>
                  <a:srgbClr val="FFFFFF"/>
                </a:solidFill>
              </a:rPr>
              <a:t>Text           Speech  	    Image          Behavioral</a:t>
            </a:r>
            <a:endParaRPr lang="zh-CN" altLang="en-US" sz="3200" dirty="0">
              <a:solidFill>
                <a:srgbClr val="FFFFFF"/>
              </a:solidFill>
            </a:endParaRPr>
          </a:p>
        </p:txBody>
      </p:sp>
      <p:pic>
        <p:nvPicPr>
          <p:cNvPr id="16" name="pasted-image.pdf"/>
          <p:cNvPicPr>
            <a:picLocks noChangeAspect="1"/>
          </p:cNvPicPr>
          <p:nvPr/>
        </p:nvPicPr>
        <p:blipFill>
          <a:blip r:embed="rId3">
            <a:extLst/>
          </a:blip>
          <a:stretch>
            <a:fillRect/>
          </a:stretch>
        </p:blipFill>
        <p:spPr>
          <a:xfrm>
            <a:off x="2411793" y="2426625"/>
            <a:ext cx="1728192" cy="1751248"/>
          </a:xfrm>
          <a:prstGeom prst="rect">
            <a:avLst/>
          </a:prstGeom>
          <a:ln w="3175">
            <a:miter lim="400000"/>
          </a:ln>
        </p:spPr>
      </p:pic>
      <p:pic>
        <p:nvPicPr>
          <p:cNvPr id="17" name="pasted-image.pdf"/>
          <p:cNvPicPr>
            <a:picLocks noChangeAspect="1"/>
          </p:cNvPicPr>
          <p:nvPr/>
        </p:nvPicPr>
        <p:blipFill>
          <a:blip r:embed="rId4">
            <a:extLst/>
          </a:blip>
          <a:stretch>
            <a:fillRect/>
          </a:stretch>
        </p:blipFill>
        <p:spPr>
          <a:xfrm>
            <a:off x="4456785" y="2353660"/>
            <a:ext cx="1800200" cy="1824214"/>
          </a:xfrm>
          <a:prstGeom prst="rect">
            <a:avLst/>
          </a:prstGeom>
          <a:ln w="3175">
            <a:miter lim="400000"/>
          </a:ln>
        </p:spPr>
      </p:pic>
      <p:pic>
        <p:nvPicPr>
          <p:cNvPr id="5" name="pasted-image.pdf"/>
          <p:cNvPicPr>
            <a:picLocks noChangeAspect="1"/>
          </p:cNvPicPr>
          <p:nvPr/>
        </p:nvPicPr>
        <p:blipFill>
          <a:blip r:embed="rId5">
            <a:extLst/>
          </a:blip>
          <a:stretch>
            <a:fillRect/>
          </a:stretch>
        </p:blipFill>
        <p:spPr>
          <a:xfrm>
            <a:off x="155425" y="2392065"/>
            <a:ext cx="1728213" cy="1751272"/>
          </a:xfrm>
          <a:prstGeom prst="rect">
            <a:avLst/>
          </a:prstGeom>
          <a:ln w="3175">
            <a:miter lim="400000"/>
          </a:ln>
        </p:spPr>
      </p:pic>
      <p:sp>
        <p:nvSpPr>
          <p:cNvPr id="6" name="Title 1"/>
          <p:cNvSpPr txBox="1">
            <a:spLocks/>
          </p:cNvSpPr>
          <p:nvPr/>
        </p:nvSpPr>
        <p:spPr>
          <a:xfrm>
            <a:off x="684611" y="685800"/>
            <a:ext cx="8054608" cy="533400"/>
          </a:xfrm>
          <a:prstGeom prst="rect">
            <a:avLst/>
          </a:prstGeom>
        </p:spPr>
        <p:txBody>
          <a:bodyPr/>
          <a:lstStyle>
            <a:lvl1pPr algn="l" rtl="0" fontAlgn="base">
              <a:lnSpc>
                <a:spcPct val="90000"/>
              </a:lnSpc>
              <a:spcBef>
                <a:spcPct val="0"/>
              </a:spcBef>
              <a:spcAft>
                <a:spcPct val="0"/>
              </a:spcAft>
              <a:defRPr sz="3800" b="0" i="0">
                <a:solidFill>
                  <a:schemeClr val="tx1"/>
                </a:solidFill>
                <a:latin typeface="HelveticaNeueLT Std Thin"/>
                <a:ea typeface="+mj-ea"/>
                <a:cs typeface="HelveticaNeueLT Std Thin"/>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a:lstStyle>
          <a:p>
            <a:r>
              <a:rPr lang="en-US" sz="3200" dirty="0" smtClean="0">
                <a:solidFill>
                  <a:srgbClr val="53D8FF"/>
                </a:solidFill>
              </a:rPr>
              <a:t>AI will transform the internet</a:t>
            </a:r>
            <a:endParaRPr lang="en-US" sz="3200" dirty="0">
              <a:solidFill>
                <a:srgbClr val="53D8FF"/>
              </a:solidFill>
            </a:endParaRPr>
          </a:p>
        </p:txBody>
      </p:sp>
      <p:sp>
        <p:nvSpPr>
          <p:cNvPr id="3" name="Rounded Rectangle 2"/>
          <p:cNvSpPr/>
          <p:nvPr/>
        </p:nvSpPr>
        <p:spPr bwMode="auto">
          <a:xfrm>
            <a:off x="6684275" y="2200040"/>
            <a:ext cx="2304300" cy="2765160"/>
          </a:xfrm>
          <a:prstGeom prst="roundRect">
            <a:avLst/>
          </a:prstGeom>
          <a:noFill/>
          <a:ln w="57150" cap="flat" cmpd="sng" algn="ctr">
            <a:solidFill>
              <a:srgbClr val="FF000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defTabSz="814388" eaLnBrk="0" hangingPunct="0">
              <a:lnSpc>
                <a:spcPct val="90000"/>
              </a:lnSpc>
              <a:spcBef>
                <a:spcPct val="0"/>
              </a:spcBef>
            </a:pPr>
            <a:endParaRPr lang="en-US" sz="2400" smtClean="0">
              <a:solidFill>
                <a:srgbClr val="000000"/>
              </a:solidFill>
              <a:latin typeface="Arial" charset="0"/>
              <a:cs typeface="Arial"/>
            </a:endParaRPr>
          </a:p>
        </p:txBody>
      </p:sp>
      <p:grpSp>
        <p:nvGrpSpPr>
          <p:cNvPr id="8" name="Group 7"/>
          <p:cNvGrpSpPr/>
          <p:nvPr/>
        </p:nvGrpSpPr>
        <p:grpSpPr>
          <a:xfrm>
            <a:off x="6991515" y="2392065"/>
            <a:ext cx="1800200" cy="1824214"/>
            <a:chOff x="7221945" y="0"/>
            <a:chExt cx="1800200" cy="1824214"/>
          </a:xfrm>
        </p:grpSpPr>
        <p:pic>
          <p:nvPicPr>
            <p:cNvPr id="9" name="pasted-image.pdf"/>
            <p:cNvPicPr>
              <a:picLocks noChangeAspect="1"/>
            </p:cNvPicPr>
            <p:nvPr/>
          </p:nvPicPr>
          <p:blipFill>
            <a:blip r:embed="rId4">
              <a:duotone>
                <a:schemeClr val="accent5">
                  <a:shade val="45000"/>
                  <a:satMod val="135000"/>
                </a:schemeClr>
                <a:prstClr val="white"/>
              </a:duotone>
              <a:extLst/>
            </a:blip>
            <a:stretch>
              <a:fillRect/>
            </a:stretch>
          </p:blipFill>
          <p:spPr>
            <a:xfrm>
              <a:off x="7221945" y="0"/>
              <a:ext cx="1800200" cy="1824214"/>
            </a:xfrm>
            <a:prstGeom prst="rect">
              <a:avLst/>
            </a:prstGeom>
            <a:ln w="3175">
              <a:miter lim="400000"/>
            </a:ln>
          </p:spPr>
        </p:pic>
        <p:sp>
          <p:nvSpPr>
            <p:cNvPr id="10" name="Can 9"/>
            <p:cNvSpPr/>
            <p:nvPr/>
          </p:nvSpPr>
          <p:spPr bwMode="auto">
            <a:xfrm>
              <a:off x="7625181" y="384050"/>
              <a:ext cx="998531" cy="1116590"/>
            </a:xfrm>
            <a:prstGeom prst="can">
              <a:avLst/>
            </a:prstGeom>
            <a:solidFill>
              <a:schemeClr val="bg1"/>
            </a:solidFill>
            <a:ln w="57150" cap="flat" cmpd="sng" algn="ctr">
              <a:solidFill>
                <a:srgbClr val="FF660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accent5">
                    <a:lumMod val="75000"/>
                  </a:schemeClr>
                </a:solidFill>
                <a:effectLst/>
                <a:latin typeface="Arial" charset="0"/>
              </a:endParaRPr>
            </a:p>
          </p:txBody>
        </p:sp>
      </p:grpSp>
    </p:spTree>
    <p:extLst>
      <p:ext uri="{BB962C8B-B14F-4D97-AF65-F5344CB8AC3E}">
        <p14:creationId xmlns:p14="http://schemas.microsoft.com/office/powerpoint/2010/main" val="793160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Unified user models</a:t>
            </a:r>
            <a:endParaRPr lang="en-US" dirty="0"/>
          </a:p>
        </p:txBody>
      </p:sp>
      <p:sp>
        <p:nvSpPr>
          <p:cNvPr id="4" name="Rounded Rectangle 3"/>
          <p:cNvSpPr/>
          <p:nvPr/>
        </p:nvSpPr>
        <p:spPr bwMode="auto">
          <a:xfrm>
            <a:off x="193830" y="1777586"/>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Search</a:t>
            </a:r>
          </a:p>
        </p:txBody>
      </p:sp>
      <p:sp>
        <p:nvSpPr>
          <p:cNvPr id="5" name="Rounded Rectangle 4"/>
          <p:cNvSpPr/>
          <p:nvPr/>
        </p:nvSpPr>
        <p:spPr bwMode="auto">
          <a:xfrm>
            <a:off x="2152484" y="1777586"/>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Ads</a:t>
            </a:r>
          </a:p>
        </p:txBody>
      </p:sp>
      <p:sp>
        <p:nvSpPr>
          <p:cNvPr id="6" name="Rounded Rectangle 5"/>
          <p:cNvSpPr/>
          <p:nvPr/>
        </p:nvSpPr>
        <p:spPr bwMode="auto">
          <a:xfrm>
            <a:off x="4072734" y="1777585"/>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Translation</a:t>
            </a:r>
          </a:p>
        </p:txBody>
      </p:sp>
      <p:sp>
        <p:nvSpPr>
          <p:cNvPr id="7" name="Rounded Rectangle 6"/>
          <p:cNvSpPr/>
          <p:nvPr/>
        </p:nvSpPr>
        <p:spPr bwMode="auto">
          <a:xfrm>
            <a:off x="5992984" y="1777586"/>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LBS</a:t>
            </a:r>
          </a:p>
        </p:txBody>
      </p:sp>
      <p:sp>
        <p:nvSpPr>
          <p:cNvPr id="8" name="TextBox 7"/>
          <p:cNvSpPr txBox="1"/>
          <p:nvPr/>
        </p:nvSpPr>
        <p:spPr>
          <a:xfrm>
            <a:off x="7798020" y="1393535"/>
            <a:ext cx="877163" cy="923330"/>
          </a:xfrm>
          <a:prstGeom prst="rect">
            <a:avLst/>
          </a:prstGeom>
          <a:noFill/>
        </p:spPr>
        <p:txBody>
          <a:bodyPr wrap="none" rtlCol="0">
            <a:spAutoFit/>
          </a:bodyPr>
          <a:lstStyle/>
          <a:p>
            <a:r>
              <a:rPr lang="en-US" sz="5400" dirty="0" smtClean="0">
                <a:solidFill>
                  <a:schemeClr val="bg1"/>
                </a:solidFill>
                <a:latin typeface="Arial" pitchFamily="34" charset="0"/>
                <a:cs typeface="Arial" pitchFamily="34" charset="0"/>
              </a:rPr>
              <a:t>…</a:t>
            </a:r>
            <a:endParaRPr lang="en-US" sz="5400" b="0" i="0" dirty="0" smtClean="0">
              <a:solidFill>
                <a:schemeClr val="bg1"/>
              </a:solidFill>
              <a:latin typeface="Arial" pitchFamily="34" charset="0"/>
              <a:cs typeface="Arial" pitchFamily="34" charset="0"/>
            </a:endParaRPr>
          </a:p>
        </p:txBody>
      </p:sp>
      <p:cxnSp>
        <p:nvCxnSpPr>
          <p:cNvPr id="9" name="Straight Arrow Connector 8"/>
          <p:cNvCxnSpPr>
            <a:stCxn id="29" idx="1"/>
            <a:endCxn id="4" idx="2"/>
          </p:cNvCxnSpPr>
          <p:nvPr/>
        </p:nvCxnSpPr>
        <p:spPr>
          <a:xfrm flipH="1" flipV="1">
            <a:off x="1077145" y="2584090"/>
            <a:ext cx="2937983" cy="960125"/>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11" name="Straight Arrow Connector 10"/>
          <p:cNvCxnSpPr>
            <a:stCxn id="29" idx="1"/>
            <a:endCxn id="5" idx="2"/>
          </p:cNvCxnSpPr>
          <p:nvPr/>
        </p:nvCxnSpPr>
        <p:spPr>
          <a:xfrm flipH="1" flipV="1">
            <a:off x="3035799" y="2584090"/>
            <a:ext cx="979329" cy="960125"/>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14" name="Straight Arrow Connector 13"/>
          <p:cNvCxnSpPr>
            <a:stCxn id="29" idx="1"/>
            <a:endCxn id="6" idx="2"/>
          </p:cNvCxnSpPr>
          <p:nvPr/>
        </p:nvCxnSpPr>
        <p:spPr>
          <a:xfrm flipV="1">
            <a:off x="4015128" y="2584089"/>
            <a:ext cx="940921" cy="960126"/>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22" name="Straight Arrow Connector 21"/>
          <p:cNvCxnSpPr>
            <a:stCxn id="29" idx="1"/>
            <a:endCxn id="7" idx="2"/>
          </p:cNvCxnSpPr>
          <p:nvPr/>
        </p:nvCxnSpPr>
        <p:spPr>
          <a:xfrm flipV="1">
            <a:off x="4015128" y="2584090"/>
            <a:ext cx="2861171" cy="960125"/>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29" name="Can 28"/>
          <p:cNvSpPr/>
          <p:nvPr/>
        </p:nvSpPr>
        <p:spPr bwMode="auto">
          <a:xfrm>
            <a:off x="2958990" y="3544215"/>
            <a:ext cx="2112275" cy="806505"/>
          </a:xfrm>
          <a:prstGeom prst="can">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charset="0"/>
              </a:rPr>
              <a:t>Database</a:t>
            </a:r>
          </a:p>
        </p:txBody>
      </p:sp>
      <p:sp>
        <p:nvSpPr>
          <p:cNvPr id="30" name="Rounded Rectangle 29"/>
          <p:cNvSpPr/>
          <p:nvPr/>
        </p:nvSpPr>
        <p:spPr bwMode="auto">
          <a:xfrm>
            <a:off x="232235" y="5579681"/>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Search</a:t>
            </a:r>
          </a:p>
        </p:txBody>
      </p:sp>
      <p:sp>
        <p:nvSpPr>
          <p:cNvPr id="31" name="Rounded Rectangle 30"/>
          <p:cNvSpPr/>
          <p:nvPr/>
        </p:nvSpPr>
        <p:spPr bwMode="auto">
          <a:xfrm>
            <a:off x="2190889" y="5579681"/>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Ads</a:t>
            </a:r>
          </a:p>
        </p:txBody>
      </p:sp>
      <p:sp>
        <p:nvSpPr>
          <p:cNvPr id="32" name="Rounded Rectangle 31"/>
          <p:cNvSpPr/>
          <p:nvPr/>
        </p:nvSpPr>
        <p:spPr bwMode="auto">
          <a:xfrm>
            <a:off x="4111139" y="5579680"/>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Translation</a:t>
            </a:r>
          </a:p>
        </p:txBody>
      </p:sp>
      <p:sp>
        <p:nvSpPr>
          <p:cNvPr id="33" name="Rounded Rectangle 32"/>
          <p:cNvSpPr/>
          <p:nvPr/>
        </p:nvSpPr>
        <p:spPr bwMode="auto">
          <a:xfrm>
            <a:off x="6031389" y="5541275"/>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LBS</a:t>
            </a:r>
          </a:p>
        </p:txBody>
      </p:sp>
      <p:sp>
        <p:nvSpPr>
          <p:cNvPr id="34" name="TextBox 33"/>
          <p:cNvSpPr txBox="1"/>
          <p:nvPr/>
        </p:nvSpPr>
        <p:spPr>
          <a:xfrm>
            <a:off x="7836425" y="5195630"/>
            <a:ext cx="877163" cy="923330"/>
          </a:xfrm>
          <a:prstGeom prst="rect">
            <a:avLst/>
          </a:prstGeom>
          <a:noFill/>
        </p:spPr>
        <p:txBody>
          <a:bodyPr wrap="none" rtlCol="0">
            <a:spAutoFit/>
          </a:bodyPr>
          <a:lstStyle/>
          <a:p>
            <a:r>
              <a:rPr lang="en-US" sz="5400" dirty="0" smtClean="0">
                <a:solidFill>
                  <a:schemeClr val="bg1"/>
                </a:solidFill>
                <a:latin typeface="Arial" pitchFamily="34" charset="0"/>
                <a:cs typeface="Arial" pitchFamily="34" charset="0"/>
              </a:rPr>
              <a:t>…</a:t>
            </a:r>
            <a:endParaRPr lang="en-US" sz="5400" b="0" i="0" dirty="0" smtClean="0">
              <a:solidFill>
                <a:schemeClr val="bg1"/>
              </a:solidFill>
              <a:latin typeface="Arial" pitchFamily="34" charset="0"/>
              <a:cs typeface="Arial" pitchFamily="34" charset="0"/>
            </a:endParaRPr>
          </a:p>
        </p:txBody>
      </p:sp>
      <p:cxnSp>
        <p:nvCxnSpPr>
          <p:cNvPr id="43" name="Straight Arrow Connector 42"/>
          <p:cNvCxnSpPr>
            <a:stCxn id="30" idx="0"/>
            <a:endCxn id="29" idx="3"/>
          </p:cNvCxnSpPr>
          <p:nvPr/>
        </p:nvCxnSpPr>
        <p:spPr>
          <a:xfrm flipV="1">
            <a:off x="1115550" y="4350720"/>
            <a:ext cx="2899578" cy="122896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46" name="Straight Arrow Connector 45"/>
          <p:cNvCxnSpPr>
            <a:stCxn id="31" idx="0"/>
            <a:endCxn id="29" idx="3"/>
          </p:cNvCxnSpPr>
          <p:nvPr/>
        </p:nvCxnSpPr>
        <p:spPr>
          <a:xfrm flipV="1">
            <a:off x="3074204" y="4350720"/>
            <a:ext cx="940924" cy="122896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49" name="Straight Arrow Connector 48"/>
          <p:cNvCxnSpPr>
            <a:stCxn id="32" idx="0"/>
            <a:endCxn id="29" idx="3"/>
          </p:cNvCxnSpPr>
          <p:nvPr/>
        </p:nvCxnSpPr>
        <p:spPr>
          <a:xfrm flipH="1" flipV="1">
            <a:off x="4015128" y="4350720"/>
            <a:ext cx="979326" cy="122896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53" name="Straight Arrow Connector 52"/>
          <p:cNvCxnSpPr>
            <a:stCxn id="33" idx="0"/>
            <a:endCxn id="29" idx="3"/>
          </p:cNvCxnSpPr>
          <p:nvPr/>
        </p:nvCxnSpPr>
        <p:spPr>
          <a:xfrm flipH="1" flipV="1">
            <a:off x="4015128" y="4350720"/>
            <a:ext cx="2899576" cy="1190555"/>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36550278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an 58"/>
          <p:cNvSpPr/>
          <p:nvPr/>
        </p:nvSpPr>
        <p:spPr bwMode="auto">
          <a:xfrm>
            <a:off x="2958990" y="3544215"/>
            <a:ext cx="2112275" cy="806505"/>
          </a:xfrm>
          <a:prstGeom prst="can">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charset="0"/>
              </a:rPr>
              <a:t>Database</a:t>
            </a:r>
          </a:p>
        </p:txBody>
      </p:sp>
      <p:sp>
        <p:nvSpPr>
          <p:cNvPr id="2" name="Title 1"/>
          <p:cNvSpPr>
            <a:spLocks noGrp="1"/>
          </p:cNvSpPr>
          <p:nvPr>
            <p:ph type="title"/>
          </p:nvPr>
        </p:nvSpPr>
        <p:spPr/>
        <p:txBody>
          <a:bodyPr/>
          <a:lstStyle/>
          <a:p>
            <a:r>
              <a:rPr lang="en-US" sz="2800" dirty="0" smtClean="0"/>
              <a:t>Unified user models</a:t>
            </a:r>
            <a:endParaRPr lang="en-US" dirty="0"/>
          </a:p>
        </p:txBody>
      </p:sp>
      <p:sp>
        <p:nvSpPr>
          <p:cNvPr id="4" name="Rounded Rectangle 3"/>
          <p:cNvSpPr/>
          <p:nvPr/>
        </p:nvSpPr>
        <p:spPr bwMode="auto">
          <a:xfrm>
            <a:off x="193830" y="1777586"/>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Search</a:t>
            </a:r>
          </a:p>
        </p:txBody>
      </p:sp>
      <p:sp>
        <p:nvSpPr>
          <p:cNvPr id="5" name="Rounded Rectangle 4"/>
          <p:cNvSpPr/>
          <p:nvPr/>
        </p:nvSpPr>
        <p:spPr bwMode="auto">
          <a:xfrm>
            <a:off x="2152484" y="1777586"/>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Ads</a:t>
            </a:r>
          </a:p>
        </p:txBody>
      </p:sp>
      <p:sp>
        <p:nvSpPr>
          <p:cNvPr id="6" name="Rounded Rectangle 5"/>
          <p:cNvSpPr/>
          <p:nvPr/>
        </p:nvSpPr>
        <p:spPr bwMode="auto">
          <a:xfrm>
            <a:off x="4072734" y="1777585"/>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Translation</a:t>
            </a:r>
          </a:p>
        </p:txBody>
      </p:sp>
      <p:sp>
        <p:nvSpPr>
          <p:cNvPr id="8" name="TextBox 7"/>
          <p:cNvSpPr txBox="1"/>
          <p:nvPr/>
        </p:nvSpPr>
        <p:spPr>
          <a:xfrm>
            <a:off x="7798020" y="1393535"/>
            <a:ext cx="877163" cy="923330"/>
          </a:xfrm>
          <a:prstGeom prst="rect">
            <a:avLst/>
          </a:prstGeom>
          <a:noFill/>
        </p:spPr>
        <p:txBody>
          <a:bodyPr wrap="none" rtlCol="0">
            <a:spAutoFit/>
          </a:bodyPr>
          <a:lstStyle/>
          <a:p>
            <a:r>
              <a:rPr lang="en-US" sz="5400" dirty="0" smtClean="0">
                <a:solidFill>
                  <a:schemeClr val="bg1"/>
                </a:solidFill>
                <a:latin typeface="Arial" pitchFamily="34" charset="0"/>
                <a:cs typeface="Arial" pitchFamily="34" charset="0"/>
              </a:rPr>
              <a:t>…</a:t>
            </a:r>
            <a:endParaRPr lang="en-US" sz="5400" b="0" i="0" dirty="0" smtClean="0">
              <a:solidFill>
                <a:schemeClr val="bg1"/>
              </a:solidFill>
              <a:latin typeface="Arial" pitchFamily="34" charset="0"/>
              <a:cs typeface="Arial" pitchFamily="34" charset="0"/>
            </a:endParaRPr>
          </a:p>
        </p:txBody>
      </p:sp>
      <p:cxnSp>
        <p:nvCxnSpPr>
          <p:cNvPr id="9" name="Straight Arrow Connector 8"/>
          <p:cNvCxnSpPr>
            <a:stCxn id="33" idx="0"/>
            <a:endCxn id="4" idx="2"/>
          </p:cNvCxnSpPr>
          <p:nvPr/>
        </p:nvCxnSpPr>
        <p:spPr>
          <a:xfrm flipH="1" flipV="1">
            <a:off x="1077145" y="2584090"/>
            <a:ext cx="5843711" cy="2957185"/>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30" name="Rounded Rectangle 29"/>
          <p:cNvSpPr/>
          <p:nvPr/>
        </p:nvSpPr>
        <p:spPr bwMode="auto">
          <a:xfrm>
            <a:off x="238387" y="5579681"/>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Search</a:t>
            </a:r>
          </a:p>
        </p:txBody>
      </p:sp>
      <p:sp>
        <p:nvSpPr>
          <p:cNvPr id="31" name="Rounded Rectangle 30"/>
          <p:cNvSpPr/>
          <p:nvPr/>
        </p:nvSpPr>
        <p:spPr bwMode="auto">
          <a:xfrm>
            <a:off x="2197041" y="5579681"/>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Ads</a:t>
            </a:r>
          </a:p>
        </p:txBody>
      </p:sp>
      <p:sp>
        <p:nvSpPr>
          <p:cNvPr id="32" name="Rounded Rectangle 31"/>
          <p:cNvSpPr/>
          <p:nvPr/>
        </p:nvSpPr>
        <p:spPr bwMode="auto">
          <a:xfrm>
            <a:off x="4117291" y="5579680"/>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Translation</a:t>
            </a:r>
          </a:p>
        </p:txBody>
      </p:sp>
      <p:sp>
        <p:nvSpPr>
          <p:cNvPr id="33" name="Rounded Rectangle 32"/>
          <p:cNvSpPr/>
          <p:nvPr/>
        </p:nvSpPr>
        <p:spPr bwMode="auto">
          <a:xfrm>
            <a:off x="6037541" y="5541275"/>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LBS</a:t>
            </a:r>
          </a:p>
        </p:txBody>
      </p:sp>
      <p:sp>
        <p:nvSpPr>
          <p:cNvPr id="34" name="TextBox 33"/>
          <p:cNvSpPr txBox="1"/>
          <p:nvPr/>
        </p:nvSpPr>
        <p:spPr>
          <a:xfrm>
            <a:off x="7842577" y="5195630"/>
            <a:ext cx="877163" cy="923330"/>
          </a:xfrm>
          <a:prstGeom prst="rect">
            <a:avLst/>
          </a:prstGeom>
          <a:noFill/>
        </p:spPr>
        <p:txBody>
          <a:bodyPr wrap="none" rtlCol="0">
            <a:spAutoFit/>
          </a:bodyPr>
          <a:lstStyle/>
          <a:p>
            <a:r>
              <a:rPr lang="en-US" sz="5400" dirty="0" smtClean="0">
                <a:solidFill>
                  <a:schemeClr val="bg1"/>
                </a:solidFill>
                <a:latin typeface="Arial" pitchFamily="34" charset="0"/>
                <a:cs typeface="Arial" pitchFamily="34" charset="0"/>
              </a:rPr>
              <a:t>…</a:t>
            </a:r>
            <a:endParaRPr lang="en-US" sz="5400" b="0" i="0" dirty="0" smtClean="0">
              <a:solidFill>
                <a:schemeClr val="bg1"/>
              </a:solidFill>
              <a:latin typeface="Arial" pitchFamily="34" charset="0"/>
              <a:cs typeface="Arial" pitchFamily="34" charset="0"/>
            </a:endParaRPr>
          </a:p>
        </p:txBody>
      </p:sp>
      <p:cxnSp>
        <p:nvCxnSpPr>
          <p:cNvPr id="23" name="Straight Arrow Connector 22"/>
          <p:cNvCxnSpPr>
            <a:stCxn id="30" idx="0"/>
            <a:endCxn id="4" idx="2"/>
          </p:cNvCxnSpPr>
          <p:nvPr/>
        </p:nvCxnSpPr>
        <p:spPr>
          <a:xfrm flipH="1" flipV="1">
            <a:off x="1077145" y="2584090"/>
            <a:ext cx="44557" cy="299559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24" name="Straight Arrow Connector 23"/>
          <p:cNvCxnSpPr>
            <a:stCxn id="32" idx="0"/>
            <a:endCxn id="4" idx="2"/>
          </p:cNvCxnSpPr>
          <p:nvPr/>
        </p:nvCxnSpPr>
        <p:spPr>
          <a:xfrm flipH="1" flipV="1">
            <a:off x="1077145" y="2584090"/>
            <a:ext cx="3923461" cy="299559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25" name="Straight Arrow Connector 24"/>
          <p:cNvCxnSpPr>
            <a:stCxn id="31" idx="0"/>
            <a:endCxn id="4" idx="2"/>
          </p:cNvCxnSpPr>
          <p:nvPr/>
        </p:nvCxnSpPr>
        <p:spPr>
          <a:xfrm flipH="1" flipV="1">
            <a:off x="1077145" y="2584090"/>
            <a:ext cx="2003211" cy="299559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40" name="Rounded Rectangle 39"/>
          <p:cNvSpPr/>
          <p:nvPr/>
        </p:nvSpPr>
        <p:spPr bwMode="auto">
          <a:xfrm>
            <a:off x="2146334" y="1777585"/>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Ads</a:t>
            </a:r>
          </a:p>
        </p:txBody>
      </p:sp>
      <p:cxnSp>
        <p:nvCxnSpPr>
          <p:cNvPr id="41" name="Straight Arrow Connector 40"/>
          <p:cNvCxnSpPr>
            <a:stCxn id="30" idx="0"/>
            <a:endCxn id="40" idx="2"/>
          </p:cNvCxnSpPr>
          <p:nvPr/>
        </p:nvCxnSpPr>
        <p:spPr>
          <a:xfrm flipV="1">
            <a:off x="1121702" y="2584089"/>
            <a:ext cx="1907947" cy="2995592"/>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42" name="Straight Arrow Connector 41"/>
          <p:cNvCxnSpPr>
            <a:endCxn id="40" idx="2"/>
          </p:cNvCxnSpPr>
          <p:nvPr/>
        </p:nvCxnSpPr>
        <p:spPr>
          <a:xfrm flipH="1" flipV="1">
            <a:off x="3029649" y="2584089"/>
            <a:ext cx="44557" cy="299559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44" name="Straight Arrow Connector 43"/>
          <p:cNvCxnSpPr>
            <a:endCxn id="40" idx="2"/>
          </p:cNvCxnSpPr>
          <p:nvPr/>
        </p:nvCxnSpPr>
        <p:spPr>
          <a:xfrm flipH="1" flipV="1">
            <a:off x="3029649" y="2584089"/>
            <a:ext cx="3923461" cy="299559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45" name="Straight Arrow Connector 44"/>
          <p:cNvCxnSpPr>
            <a:endCxn id="40" idx="2"/>
          </p:cNvCxnSpPr>
          <p:nvPr/>
        </p:nvCxnSpPr>
        <p:spPr>
          <a:xfrm flipH="1" flipV="1">
            <a:off x="3029649" y="2584089"/>
            <a:ext cx="2003211" cy="299559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47" name="Rounded Rectangle 46"/>
          <p:cNvSpPr/>
          <p:nvPr/>
        </p:nvSpPr>
        <p:spPr bwMode="auto">
          <a:xfrm>
            <a:off x="4072735" y="1777585"/>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Translation</a:t>
            </a:r>
          </a:p>
        </p:txBody>
      </p:sp>
      <p:cxnSp>
        <p:nvCxnSpPr>
          <p:cNvPr id="48" name="Straight Arrow Connector 47"/>
          <p:cNvCxnSpPr>
            <a:stCxn id="30" idx="0"/>
            <a:endCxn id="47" idx="2"/>
          </p:cNvCxnSpPr>
          <p:nvPr/>
        </p:nvCxnSpPr>
        <p:spPr>
          <a:xfrm flipV="1">
            <a:off x="1121702" y="2584089"/>
            <a:ext cx="3834348" cy="2995592"/>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50" name="Straight Arrow Connector 49"/>
          <p:cNvCxnSpPr>
            <a:endCxn id="47" idx="2"/>
          </p:cNvCxnSpPr>
          <p:nvPr/>
        </p:nvCxnSpPr>
        <p:spPr>
          <a:xfrm flipH="1" flipV="1">
            <a:off x="4956050" y="2584089"/>
            <a:ext cx="44557" cy="299559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51" name="Straight Arrow Connector 50"/>
          <p:cNvCxnSpPr>
            <a:stCxn id="31" idx="0"/>
            <a:endCxn id="47" idx="2"/>
          </p:cNvCxnSpPr>
          <p:nvPr/>
        </p:nvCxnSpPr>
        <p:spPr>
          <a:xfrm flipV="1">
            <a:off x="3080356" y="2584089"/>
            <a:ext cx="1875694" cy="2995592"/>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52" name="Straight Arrow Connector 51"/>
          <p:cNvCxnSpPr>
            <a:endCxn id="47" idx="2"/>
          </p:cNvCxnSpPr>
          <p:nvPr/>
        </p:nvCxnSpPr>
        <p:spPr>
          <a:xfrm flipH="1" flipV="1">
            <a:off x="4956050" y="2584089"/>
            <a:ext cx="2003211" cy="299559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54" name="Rounded Rectangle 53"/>
          <p:cNvSpPr/>
          <p:nvPr/>
        </p:nvSpPr>
        <p:spPr bwMode="auto">
          <a:xfrm>
            <a:off x="5992985" y="1777585"/>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LBS</a:t>
            </a:r>
          </a:p>
        </p:txBody>
      </p:sp>
      <p:cxnSp>
        <p:nvCxnSpPr>
          <p:cNvPr id="55" name="Straight Arrow Connector 54"/>
          <p:cNvCxnSpPr>
            <a:endCxn id="54" idx="2"/>
          </p:cNvCxnSpPr>
          <p:nvPr/>
        </p:nvCxnSpPr>
        <p:spPr>
          <a:xfrm flipV="1">
            <a:off x="1000335" y="2584089"/>
            <a:ext cx="5875965" cy="3033996"/>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56" name="Straight Arrow Connector 55"/>
          <p:cNvCxnSpPr>
            <a:endCxn id="54" idx="2"/>
          </p:cNvCxnSpPr>
          <p:nvPr/>
        </p:nvCxnSpPr>
        <p:spPr>
          <a:xfrm flipH="1" flipV="1">
            <a:off x="6876300" y="2584089"/>
            <a:ext cx="44557" cy="299559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57" name="Straight Arrow Connector 56"/>
          <p:cNvCxnSpPr>
            <a:stCxn id="31" idx="0"/>
            <a:endCxn id="54" idx="2"/>
          </p:cNvCxnSpPr>
          <p:nvPr/>
        </p:nvCxnSpPr>
        <p:spPr>
          <a:xfrm flipV="1">
            <a:off x="3080356" y="2584089"/>
            <a:ext cx="3795944" cy="2995592"/>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58" name="Straight Arrow Connector 57"/>
          <p:cNvCxnSpPr>
            <a:stCxn id="32" idx="0"/>
            <a:endCxn id="54" idx="2"/>
          </p:cNvCxnSpPr>
          <p:nvPr/>
        </p:nvCxnSpPr>
        <p:spPr>
          <a:xfrm flipV="1">
            <a:off x="5000606" y="2584089"/>
            <a:ext cx="1875694" cy="299559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19790244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Unified user models</a:t>
            </a:r>
            <a:endParaRPr lang="en-US" dirty="0"/>
          </a:p>
        </p:txBody>
      </p:sp>
      <p:sp>
        <p:nvSpPr>
          <p:cNvPr id="4" name="Rounded Rectangle 3"/>
          <p:cNvSpPr/>
          <p:nvPr/>
        </p:nvSpPr>
        <p:spPr bwMode="auto">
          <a:xfrm>
            <a:off x="193830" y="1777586"/>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Search</a:t>
            </a:r>
          </a:p>
        </p:txBody>
      </p:sp>
      <p:sp>
        <p:nvSpPr>
          <p:cNvPr id="5" name="Rounded Rectangle 4"/>
          <p:cNvSpPr/>
          <p:nvPr/>
        </p:nvSpPr>
        <p:spPr bwMode="auto">
          <a:xfrm>
            <a:off x="2152484" y="1777586"/>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Ads</a:t>
            </a:r>
          </a:p>
        </p:txBody>
      </p:sp>
      <p:sp>
        <p:nvSpPr>
          <p:cNvPr id="6" name="Rounded Rectangle 5"/>
          <p:cNvSpPr/>
          <p:nvPr/>
        </p:nvSpPr>
        <p:spPr bwMode="auto">
          <a:xfrm>
            <a:off x="4072734" y="1777585"/>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Translation</a:t>
            </a:r>
          </a:p>
        </p:txBody>
      </p:sp>
      <p:sp>
        <p:nvSpPr>
          <p:cNvPr id="7" name="Rounded Rectangle 6"/>
          <p:cNvSpPr/>
          <p:nvPr/>
        </p:nvSpPr>
        <p:spPr bwMode="auto">
          <a:xfrm>
            <a:off x="5992984" y="1777586"/>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LBS</a:t>
            </a:r>
          </a:p>
        </p:txBody>
      </p:sp>
      <p:sp>
        <p:nvSpPr>
          <p:cNvPr id="8" name="TextBox 7"/>
          <p:cNvSpPr txBox="1"/>
          <p:nvPr/>
        </p:nvSpPr>
        <p:spPr>
          <a:xfrm>
            <a:off x="7798020" y="1393535"/>
            <a:ext cx="877163" cy="923330"/>
          </a:xfrm>
          <a:prstGeom prst="rect">
            <a:avLst/>
          </a:prstGeom>
          <a:noFill/>
        </p:spPr>
        <p:txBody>
          <a:bodyPr wrap="none" rtlCol="0">
            <a:spAutoFit/>
          </a:bodyPr>
          <a:lstStyle/>
          <a:p>
            <a:r>
              <a:rPr lang="en-US" sz="5400" dirty="0" smtClean="0">
                <a:solidFill>
                  <a:schemeClr val="bg1"/>
                </a:solidFill>
                <a:latin typeface="Arial" pitchFamily="34" charset="0"/>
                <a:cs typeface="Arial" pitchFamily="34" charset="0"/>
              </a:rPr>
              <a:t>…</a:t>
            </a:r>
            <a:endParaRPr lang="en-US" sz="5400" b="0" i="0" dirty="0" smtClean="0">
              <a:solidFill>
                <a:schemeClr val="bg1"/>
              </a:solidFill>
              <a:latin typeface="Arial" pitchFamily="34" charset="0"/>
              <a:cs typeface="Arial" pitchFamily="34" charset="0"/>
            </a:endParaRPr>
          </a:p>
        </p:txBody>
      </p:sp>
      <p:cxnSp>
        <p:nvCxnSpPr>
          <p:cNvPr id="9" name="Straight Arrow Connector 8"/>
          <p:cNvCxnSpPr>
            <a:stCxn id="29" idx="1"/>
            <a:endCxn id="4" idx="2"/>
          </p:cNvCxnSpPr>
          <p:nvPr/>
        </p:nvCxnSpPr>
        <p:spPr>
          <a:xfrm flipH="1" flipV="1">
            <a:off x="1077145" y="2584090"/>
            <a:ext cx="2937983" cy="345645"/>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11" name="Straight Arrow Connector 10"/>
          <p:cNvCxnSpPr>
            <a:stCxn id="29" idx="1"/>
            <a:endCxn id="5" idx="2"/>
          </p:cNvCxnSpPr>
          <p:nvPr/>
        </p:nvCxnSpPr>
        <p:spPr>
          <a:xfrm flipH="1" flipV="1">
            <a:off x="3035799" y="2584090"/>
            <a:ext cx="979329" cy="345645"/>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14" name="Straight Arrow Connector 13"/>
          <p:cNvCxnSpPr>
            <a:stCxn id="29" idx="1"/>
            <a:endCxn id="6" idx="2"/>
          </p:cNvCxnSpPr>
          <p:nvPr/>
        </p:nvCxnSpPr>
        <p:spPr>
          <a:xfrm flipV="1">
            <a:off x="4015128" y="2584089"/>
            <a:ext cx="940921" cy="345646"/>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22" name="Straight Arrow Connector 21"/>
          <p:cNvCxnSpPr>
            <a:stCxn id="29" idx="1"/>
            <a:endCxn id="7" idx="2"/>
          </p:cNvCxnSpPr>
          <p:nvPr/>
        </p:nvCxnSpPr>
        <p:spPr>
          <a:xfrm flipV="1">
            <a:off x="4015128" y="2584090"/>
            <a:ext cx="2861171" cy="345645"/>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29" name="Can 28"/>
          <p:cNvSpPr/>
          <p:nvPr/>
        </p:nvSpPr>
        <p:spPr bwMode="auto">
          <a:xfrm>
            <a:off x="2958990" y="2929735"/>
            <a:ext cx="2112275" cy="806505"/>
          </a:xfrm>
          <a:prstGeom prst="can">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charset="0"/>
              </a:rPr>
              <a:t>Database</a:t>
            </a:r>
          </a:p>
        </p:txBody>
      </p:sp>
      <p:sp>
        <p:nvSpPr>
          <p:cNvPr id="30" name="Rounded Rectangle 29"/>
          <p:cNvSpPr/>
          <p:nvPr/>
        </p:nvSpPr>
        <p:spPr bwMode="auto">
          <a:xfrm>
            <a:off x="232235" y="5579681"/>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Search</a:t>
            </a:r>
          </a:p>
        </p:txBody>
      </p:sp>
      <p:sp>
        <p:nvSpPr>
          <p:cNvPr id="31" name="Rounded Rectangle 30"/>
          <p:cNvSpPr/>
          <p:nvPr/>
        </p:nvSpPr>
        <p:spPr bwMode="auto">
          <a:xfrm>
            <a:off x="2190889" y="5579681"/>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Ads</a:t>
            </a:r>
          </a:p>
        </p:txBody>
      </p:sp>
      <p:sp>
        <p:nvSpPr>
          <p:cNvPr id="32" name="Rounded Rectangle 31"/>
          <p:cNvSpPr/>
          <p:nvPr/>
        </p:nvSpPr>
        <p:spPr bwMode="auto">
          <a:xfrm>
            <a:off x="4111139" y="5579680"/>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Translation</a:t>
            </a:r>
          </a:p>
        </p:txBody>
      </p:sp>
      <p:sp>
        <p:nvSpPr>
          <p:cNvPr id="33" name="Rounded Rectangle 32"/>
          <p:cNvSpPr/>
          <p:nvPr/>
        </p:nvSpPr>
        <p:spPr bwMode="auto">
          <a:xfrm>
            <a:off x="6031389" y="5541275"/>
            <a:ext cx="1766630" cy="806504"/>
          </a:xfrm>
          <a:prstGeom prst="roundRect">
            <a:avLst/>
          </a:prstGeom>
          <a:solidFill>
            <a:srgbClr val="0F63A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LBS</a:t>
            </a:r>
          </a:p>
        </p:txBody>
      </p:sp>
      <p:sp>
        <p:nvSpPr>
          <p:cNvPr id="34" name="TextBox 33"/>
          <p:cNvSpPr txBox="1"/>
          <p:nvPr/>
        </p:nvSpPr>
        <p:spPr>
          <a:xfrm>
            <a:off x="7836425" y="5195630"/>
            <a:ext cx="877163" cy="923330"/>
          </a:xfrm>
          <a:prstGeom prst="rect">
            <a:avLst/>
          </a:prstGeom>
          <a:noFill/>
        </p:spPr>
        <p:txBody>
          <a:bodyPr wrap="none" rtlCol="0">
            <a:spAutoFit/>
          </a:bodyPr>
          <a:lstStyle/>
          <a:p>
            <a:r>
              <a:rPr lang="en-US" sz="5400" dirty="0" smtClean="0">
                <a:solidFill>
                  <a:schemeClr val="bg1"/>
                </a:solidFill>
                <a:latin typeface="Arial" pitchFamily="34" charset="0"/>
                <a:cs typeface="Arial" pitchFamily="34" charset="0"/>
              </a:rPr>
              <a:t>…</a:t>
            </a:r>
            <a:endParaRPr lang="en-US" sz="5400" b="0" i="0" dirty="0" smtClean="0">
              <a:solidFill>
                <a:schemeClr val="bg1"/>
              </a:solidFill>
              <a:latin typeface="Arial" pitchFamily="34" charset="0"/>
              <a:cs typeface="Arial" pitchFamily="34" charset="0"/>
            </a:endParaRPr>
          </a:p>
        </p:txBody>
      </p:sp>
      <p:cxnSp>
        <p:nvCxnSpPr>
          <p:cNvPr id="43" name="Straight Arrow Connector 42"/>
          <p:cNvCxnSpPr>
            <a:stCxn id="30" idx="0"/>
            <a:endCxn id="19" idx="2"/>
          </p:cNvCxnSpPr>
          <p:nvPr/>
        </p:nvCxnSpPr>
        <p:spPr>
          <a:xfrm flipV="1">
            <a:off x="1115550" y="5080415"/>
            <a:ext cx="2918780" cy="499266"/>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46" name="Straight Arrow Connector 45"/>
          <p:cNvCxnSpPr>
            <a:stCxn id="31" idx="0"/>
            <a:endCxn id="19" idx="2"/>
          </p:cNvCxnSpPr>
          <p:nvPr/>
        </p:nvCxnSpPr>
        <p:spPr>
          <a:xfrm flipV="1">
            <a:off x="3074204" y="5080415"/>
            <a:ext cx="960126" cy="499266"/>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49" name="Straight Arrow Connector 48"/>
          <p:cNvCxnSpPr>
            <a:stCxn id="32" idx="0"/>
            <a:endCxn id="19" idx="2"/>
          </p:cNvCxnSpPr>
          <p:nvPr/>
        </p:nvCxnSpPr>
        <p:spPr>
          <a:xfrm flipH="1" flipV="1">
            <a:off x="4034330" y="5080415"/>
            <a:ext cx="960124" cy="499265"/>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53" name="Straight Arrow Connector 52"/>
          <p:cNvCxnSpPr>
            <a:stCxn id="33" idx="0"/>
            <a:endCxn id="19" idx="2"/>
          </p:cNvCxnSpPr>
          <p:nvPr/>
        </p:nvCxnSpPr>
        <p:spPr>
          <a:xfrm flipH="1" flipV="1">
            <a:off x="4034330" y="5080415"/>
            <a:ext cx="2880374" cy="46086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19" name="Rounded Rectangle 18"/>
          <p:cNvSpPr/>
          <p:nvPr/>
        </p:nvSpPr>
        <p:spPr bwMode="auto">
          <a:xfrm>
            <a:off x="2690155" y="4197100"/>
            <a:ext cx="2688350" cy="883315"/>
          </a:xfrm>
          <a:prstGeom prst="roundRect">
            <a:avLst/>
          </a:prstGeom>
          <a:noFill/>
          <a:ln w="28575" cap="flat" cmpd="sng" algn="ctr">
            <a:solidFill>
              <a:srgbClr val="FFFFFF"/>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r>
              <a:rPr lang="en-US" sz="2400" dirty="0" smtClean="0">
                <a:solidFill>
                  <a:schemeClr val="accent1"/>
                </a:solidFill>
                <a:latin typeface="Arial" charset="0"/>
              </a:rPr>
              <a:t>Deep Learning</a:t>
            </a:r>
            <a:endParaRPr kumimoji="0" lang="en-US" sz="2400" b="0" i="0" u="none" strike="noStrike" cap="none" normalizeH="0" baseline="0" dirty="0" smtClean="0">
              <a:ln>
                <a:noFill/>
              </a:ln>
              <a:solidFill>
                <a:schemeClr val="accent1"/>
              </a:solidFill>
              <a:effectLst/>
              <a:latin typeface="Arial" charset="0"/>
            </a:endParaRPr>
          </a:p>
        </p:txBody>
      </p:sp>
      <p:cxnSp>
        <p:nvCxnSpPr>
          <p:cNvPr id="40" name="Straight Arrow Connector 39"/>
          <p:cNvCxnSpPr>
            <a:stCxn id="19" idx="0"/>
            <a:endCxn id="29" idx="3"/>
          </p:cNvCxnSpPr>
          <p:nvPr/>
        </p:nvCxnSpPr>
        <p:spPr>
          <a:xfrm flipH="1" flipV="1">
            <a:off x="4015128" y="3736240"/>
            <a:ext cx="19202" cy="46086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52" name="TextBox 51"/>
          <p:cNvSpPr txBox="1"/>
          <p:nvPr/>
        </p:nvSpPr>
        <p:spPr>
          <a:xfrm>
            <a:off x="5570530" y="4273910"/>
            <a:ext cx="2801593" cy="646331"/>
          </a:xfrm>
          <a:prstGeom prst="rect">
            <a:avLst/>
          </a:prstGeom>
          <a:noFill/>
        </p:spPr>
        <p:txBody>
          <a:bodyPr wrap="none" rtlCol="0">
            <a:spAutoFit/>
          </a:bodyPr>
          <a:lstStyle/>
          <a:p>
            <a:pPr algn="l">
              <a:spcBef>
                <a:spcPts val="0"/>
              </a:spcBef>
            </a:pPr>
            <a:r>
              <a:rPr lang="en-US" dirty="0" smtClean="0">
                <a:solidFill>
                  <a:srgbClr val="53D8FF"/>
                </a:solidFill>
                <a:latin typeface="Arial" pitchFamily="34" charset="0"/>
                <a:cs typeface="Arial" pitchFamily="34" charset="0"/>
              </a:rPr>
              <a:t>Lingua Franca (</a:t>
            </a:r>
            <a:r>
              <a:rPr lang="zh-TW" altLang="en-US" dirty="0">
                <a:solidFill>
                  <a:srgbClr val="53D8FF"/>
                </a:solidFill>
                <a:latin typeface="Arial" pitchFamily="34" charset="0"/>
                <a:cs typeface="Arial" pitchFamily="34" charset="0"/>
              </a:rPr>
              <a:t>共同语言</a:t>
            </a:r>
            <a:r>
              <a:rPr lang="en-US" altLang="zh-TW" dirty="0" smtClean="0">
                <a:solidFill>
                  <a:srgbClr val="53D8FF"/>
                </a:solidFill>
                <a:latin typeface="Arial" pitchFamily="34" charset="0"/>
                <a:cs typeface="Arial" pitchFamily="34" charset="0"/>
              </a:rPr>
              <a:t>)</a:t>
            </a:r>
            <a:endParaRPr lang="en-US" dirty="0" smtClean="0">
              <a:solidFill>
                <a:srgbClr val="53D8FF"/>
              </a:solidFill>
              <a:latin typeface="Arial" pitchFamily="34" charset="0"/>
              <a:cs typeface="Arial" pitchFamily="34" charset="0"/>
            </a:endParaRPr>
          </a:p>
          <a:p>
            <a:pPr algn="l">
              <a:spcBef>
                <a:spcPts val="0"/>
              </a:spcBef>
            </a:pPr>
            <a:r>
              <a:rPr lang="en-US" dirty="0" smtClean="0">
                <a:solidFill>
                  <a:srgbClr val="53D8FF"/>
                </a:solidFill>
                <a:latin typeface="Arial" pitchFamily="34" charset="0"/>
                <a:cs typeface="Arial" pitchFamily="34" charset="0"/>
              </a:rPr>
              <a:t>(“Universal language”)</a:t>
            </a:r>
            <a:endParaRPr lang="en-US" b="0" i="0" dirty="0" smtClean="0">
              <a:solidFill>
                <a:srgbClr val="53D8FF"/>
              </a:solidFill>
              <a:latin typeface="Arial" pitchFamily="34" charset="0"/>
              <a:cs typeface="Arial" pitchFamily="34" charset="0"/>
            </a:endParaRPr>
          </a:p>
        </p:txBody>
      </p:sp>
    </p:spTree>
    <p:extLst>
      <p:ext uri="{BB962C8B-B14F-4D97-AF65-F5344CB8AC3E}">
        <p14:creationId xmlns:p14="http://schemas.microsoft.com/office/powerpoint/2010/main" val="629049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project</a:t>
            </a:r>
            <a:endParaRPr lang="en-US" dirty="0"/>
          </a:p>
        </p:txBody>
      </p:sp>
      <p:sp>
        <p:nvSpPr>
          <p:cNvPr id="27" name="TextBox 26"/>
          <p:cNvSpPr txBox="1"/>
          <p:nvPr/>
        </p:nvSpPr>
        <p:spPr>
          <a:xfrm>
            <a:off x="924992" y="1636165"/>
            <a:ext cx="671979"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bg1"/>
                </a:solidFill>
                <a:effectLst/>
                <a:uLnTx/>
                <a:uFillTx/>
              </a:rPr>
              <a:t>Hobby</a:t>
            </a:r>
          </a:p>
        </p:txBody>
      </p:sp>
      <p:grpSp>
        <p:nvGrpSpPr>
          <p:cNvPr id="63" name="Group 62"/>
          <p:cNvGrpSpPr/>
          <p:nvPr/>
        </p:nvGrpSpPr>
        <p:grpSpPr>
          <a:xfrm>
            <a:off x="347450" y="2169565"/>
            <a:ext cx="1676399" cy="3533494"/>
            <a:chOff x="347450" y="2169565"/>
            <a:chExt cx="1676399" cy="3533494"/>
          </a:xfrm>
        </p:grpSpPr>
        <p:grpSp>
          <p:nvGrpSpPr>
            <p:cNvPr id="62" name="Group 61"/>
            <p:cNvGrpSpPr/>
            <p:nvPr/>
          </p:nvGrpSpPr>
          <p:grpSpPr>
            <a:xfrm>
              <a:off x="347450" y="2169565"/>
              <a:ext cx="1676399" cy="3179802"/>
              <a:chOff x="347450" y="2169565"/>
              <a:chExt cx="1676399" cy="3179802"/>
            </a:xfrm>
          </p:grpSpPr>
          <p:sp>
            <p:nvSpPr>
              <p:cNvPr id="22" name="Rectangle 21"/>
              <p:cNvSpPr/>
              <p:nvPr/>
            </p:nvSpPr>
            <p:spPr>
              <a:xfrm>
                <a:off x="347450" y="4968367"/>
                <a:ext cx="1676399"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 name="Oval 22"/>
              <p:cNvSpPr/>
              <p:nvPr/>
            </p:nvSpPr>
            <p:spPr>
              <a:xfrm>
                <a:off x="848069" y="50445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 name="Oval 23"/>
              <p:cNvSpPr/>
              <p:nvPr/>
            </p:nvSpPr>
            <p:spPr>
              <a:xfrm>
                <a:off x="1566650" y="50445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 name="Oval 24"/>
              <p:cNvSpPr/>
              <p:nvPr/>
            </p:nvSpPr>
            <p:spPr>
              <a:xfrm>
                <a:off x="1185650" y="50445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 name="Oval 25"/>
              <p:cNvSpPr/>
              <p:nvPr/>
            </p:nvSpPr>
            <p:spPr>
              <a:xfrm>
                <a:off x="472869" y="50445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8" name="Straight Arrow Connector 27"/>
              <p:cNvCxnSpPr/>
              <p:nvPr/>
            </p:nvCxnSpPr>
            <p:spPr>
              <a:xfrm rot="5400000" flipH="1" flipV="1">
                <a:off x="1082771" y="4721471"/>
                <a:ext cx="381000" cy="1588"/>
              </a:xfrm>
              <a:prstGeom prst="straightConnector1">
                <a:avLst/>
              </a:prstGeom>
              <a:noFill/>
              <a:ln w="38100" cap="flat" cmpd="sng" algn="ctr">
                <a:solidFill>
                  <a:srgbClr val="1F497D"/>
                </a:solidFill>
                <a:prstDash val="solid"/>
                <a:headEnd type="none" w="med" len="med"/>
                <a:tailEnd type="triangle" w="med" len="med"/>
              </a:ln>
              <a:effectLst/>
            </p:spPr>
          </p:cxnSp>
          <p:sp>
            <p:nvSpPr>
              <p:cNvPr id="29" name="Rectangle 28"/>
              <p:cNvSpPr/>
              <p:nvPr/>
            </p:nvSpPr>
            <p:spPr>
              <a:xfrm>
                <a:off x="662877" y="4074565"/>
                <a:ext cx="1284773"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 name="Oval 29"/>
              <p:cNvSpPr/>
              <p:nvPr/>
            </p:nvSpPr>
            <p:spPr>
              <a:xfrm>
                <a:off x="815277" y="41507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 name="Oval 30"/>
              <p:cNvSpPr/>
              <p:nvPr/>
            </p:nvSpPr>
            <p:spPr>
              <a:xfrm>
                <a:off x="1577277" y="41507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 name="Oval 31"/>
              <p:cNvSpPr/>
              <p:nvPr/>
            </p:nvSpPr>
            <p:spPr>
              <a:xfrm>
                <a:off x="1196277" y="41507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 name="Rectangle 32"/>
              <p:cNvSpPr/>
              <p:nvPr/>
            </p:nvSpPr>
            <p:spPr>
              <a:xfrm>
                <a:off x="804650" y="3160165"/>
                <a:ext cx="990600"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 name="Oval 33"/>
              <p:cNvSpPr/>
              <p:nvPr/>
            </p:nvSpPr>
            <p:spPr>
              <a:xfrm>
                <a:off x="891477" y="32363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 name="Oval 34"/>
              <p:cNvSpPr/>
              <p:nvPr/>
            </p:nvSpPr>
            <p:spPr>
              <a:xfrm>
                <a:off x="1185650" y="32363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Oval 35"/>
              <p:cNvSpPr/>
              <p:nvPr/>
            </p:nvSpPr>
            <p:spPr>
              <a:xfrm>
                <a:off x="1490450" y="32363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7" name="Straight Arrow Connector 36"/>
              <p:cNvCxnSpPr/>
              <p:nvPr/>
            </p:nvCxnSpPr>
            <p:spPr>
              <a:xfrm flipH="1" flipV="1">
                <a:off x="1338050" y="3617365"/>
                <a:ext cx="2" cy="381000"/>
              </a:xfrm>
              <a:prstGeom prst="straightConnector1">
                <a:avLst/>
              </a:prstGeom>
              <a:noFill/>
              <a:ln w="38100" cap="flat" cmpd="sng" algn="ctr">
                <a:solidFill>
                  <a:srgbClr val="1F497D"/>
                </a:solidFill>
                <a:prstDash val="solid"/>
                <a:headEnd type="none" w="med" len="med"/>
                <a:tailEnd type="triangle" w="med" len="med"/>
              </a:ln>
              <a:effectLst/>
            </p:spPr>
          </p:cxnSp>
          <p:sp>
            <p:nvSpPr>
              <p:cNvPr id="38" name="Rectangle 37"/>
              <p:cNvSpPr/>
              <p:nvPr/>
            </p:nvSpPr>
            <p:spPr>
              <a:xfrm>
                <a:off x="1109450" y="2169565"/>
                <a:ext cx="381000"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Oval 38"/>
              <p:cNvSpPr/>
              <p:nvPr/>
            </p:nvSpPr>
            <p:spPr>
              <a:xfrm>
                <a:off x="1185650" y="22251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0" name="Straight Arrow Connector 39"/>
              <p:cNvCxnSpPr/>
              <p:nvPr/>
            </p:nvCxnSpPr>
            <p:spPr>
              <a:xfrm flipH="1" flipV="1">
                <a:off x="1338050" y="2626765"/>
                <a:ext cx="2" cy="381000"/>
              </a:xfrm>
              <a:prstGeom prst="straightConnector1">
                <a:avLst/>
              </a:prstGeom>
              <a:noFill/>
              <a:ln w="38100" cap="flat" cmpd="sng" algn="ctr">
                <a:solidFill>
                  <a:srgbClr val="1F497D"/>
                </a:solidFill>
                <a:prstDash val="solid"/>
                <a:headEnd type="none" w="med" len="med"/>
                <a:tailEnd type="triangle" w="med" len="med"/>
              </a:ln>
              <a:effectLst/>
            </p:spPr>
          </p:cxnSp>
        </p:grpSp>
        <p:sp>
          <p:nvSpPr>
            <p:cNvPr id="41" name="TextBox 40"/>
            <p:cNvSpPr txBox="1"/>
            <p:nvPr/>
          </p:nvSpPr>
          <p:spPr>
            <a:xfrm>
              <a:off x="846715" y="5426060"/>
              <a:ext cx="88603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bg1"/>
                  </a:solidFill>
                  <a:effectLst/>
                  <a:uLnTx/>
                  <a:uFillTx/>
                </a:rPr>
                <a:t>User data</a:t>
              </a:r>
            </a:p>
          </p:txBody>
        </p:sp>
      </p:grpSp>
      <p:grpSp>
        <p:nvGrpSpPr>
          <p:cNvPr id="65" name="Group 64"/>
          <p:cNvGrpSpPr/>
          <p:nvPr/>
        </p:nvGrpSpPr>
        <p:grpSpPr>
          <a:xfrm>
            <a:off x="2190890" y="2161635"/>
            <a:ext cx="1676399" cy="3533494"/>
            <a:chOff x="347450" y="2169565"/>
            <a:chExt cx="1676399" cy="3533494"/>
          </a:xfrm>
        </p:grpSpPr>
        <p:grpSp>
          <p:nvGrpSpPr>
            <p:cNvPr id="66" name="Group 65"/>
            <p:cNvGrpSpPr/>
            <p:nvPr/>
          </p:nvGrpSpPr>
          <p:grpSpPr>
            <a:xfrm>
              <a:off x="347450" y="2169565"/>
              <a:ext cx="1676399" cy="3179802"/>
              <a:chOff x="347450" y="2169565"/>
              <a:chExt cx="1676399" cy="3179802"/>
            </a:xfrm>
          </p:grpSpPr>
          <p:sp>
            <p:nvSpPr>
              <p:cNvPr id="68" name="Rectangle 67"/>
              <p:cNvSpPr/>
              <p:nvPr/>
            </p:nvSpPr>
            <p:spPr>
              <a:xfrm>
                <a:off x="347450" y="4968367"/>
                <a:ext cx="1676399"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9" name="Oval 68"/>
              <p:cNvSpPr/>
              <p:nvPr/>
            </p:nvSpPr>
            <p:spPr>
              <a:xfrm>
                <a:off x="848069" y="50445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0" name="Oval 69"/>
              <p:cNvSpPr/>
              <p:nvPr/>
            </p:nvSpPr>
            <p:spPr>
              <a:xfrm>
                <a:off x="1566650" y="50445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1" name="Oval 70"/>
              <p:cNvSpPr/>
              <p:nvPr/>
            </p:nvSpPr>
            <p:spPr>
              <a:xfrm>
                <a:off x="1185650" y="50445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2" name="Oval 71"/>
              <p:cNvSpPr/>
              <p:nvPr/>
            </p:nvSpPr>
            <p:spPr>
              <a:xfrm>
                <a:off x="472869" y="50445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73" name="Straight Arrow Connector 72"/>
              <p:cNvCxnSpPr/>
              <p:nvPr/>
            </p:nvCxnSpPr>
            <p:spPr>
              <a:xfrm rot="5400000" flipH="1" flipV="1">
                <a:off x="1082771" y="4721471"/>
                <a:ext cx="381000" cy="1588"/>
              </a:xfrm>
              <a:prstGeom prst="straightConnector1">
                <a:avLst/>
              </a:prstGeom>
              <a:noFill/>
              <a:ln w="38100" cap="flat" cmpd="sng" algn="ctr">
                <a:solidFill>
                  <a:srgbClr val="1F497D"/>
                </a:solidFill>
                <a:prstDash val="solid"/>
                <a:headEnd type="none" w="med" len="med"/>
                <a:tailEnd type="triangle" w="med" len="med"/>
              </a:ln>
              <a:effectLst/>
            </p:spPr>
          </p:cxnSp>
          <p:sp>
            <p:nvSpPr>
              <p:cNvPr id="74" name="Rectangle 73"/>
              <p:cNvSpPr/>
              <p:nvPr/>
            </p:nvSpPr>
            <p:spPr>
              <a:xfrm>
                <a:off x="662877" y="4074565"/>
                <a:ext cx="1284773"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5" name="Oval 74"/>
              <p:cNvSpPr/>
              <p:nvPr/>
            </p:nvSpPr>
            <p:spPr>
              <a:xfrm>
                <a:off x="815277" y="41507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6" name="Oval 75"/>
              <p:cNvSpPr/>
              <p:nvPr/>
            </p:nvSpPr>
            <p:spPr>
              <a:xfrm>
                <a:off x="1577277" y="41507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7" name="Oval 76"/>
              <p:cNvSpPr/>
              <p:nvPr/>
            </p:nvSpPr>
            <p:spPr>
              <a:xfrm>
                <a:off x="1196277" y="41507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8" name="Rectangle 77"/>
              <p:cNvSpPr/>
              <p:nvPr/>
            </p:nvSpPr>
            <p:spPr>
              <a:xfrm>
                <a:off x="804650" y="3160165"/>
                <a:ext cx="990600"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9" name="Oval 78"/>
              <p:cNvSpPr/>
              <p:nvPr/>
            </p:nvSpPr>
            <p:spPr>
              <a:xfrm>
                <a:off x="891477" y="32363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0" name="Oval 79"/>
              <p:cNvSpPr/>
              <p:nvPr/>
            </p:nvSpPr>
            <p:spPr>
              <a:xfrm>
                <a:off x="1185650" y="32363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1" name="Oval 80"/>
              <p:cNvSpPr/>
              <p:nvPr/>
            </p:nvSpPr>
            <p:spPr>
              <a:xfrm>
                <a:off x="1490450" y="32363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82" name="Straight Arrow Connector 81"/>
              <p:cNvCxnSpPr/>
              <p:nvPr/>
            </p:nvCxnSpPr>
            <p:spPr>
              <a:xfrm flipH="1" flipV="1">
                <a:off x="1338050" y="3617365"/>
                <a:ext cx="2" cy="381000"/>
              </a:xfrm>
              <a:prstGeom prst="straightConnector1">
                <a:avLst/>
              </a:prstGeom>
              <a:noFill/>
              <a:ln w="38100" cap="flat" cmpd="sng" algn="ctr">
                <a:solidFill>
                  <a:srgbClr val="1F497D"/>
                </a:solidFill>
                <a:prstDash val="solid"/>
                <a:headEnd type="none" w="med" len="med"/>
                <a:tailEnd type="triangle" w="med" len="med"/>
              </a:ln>
              <a:effectLst/>
            </p:spPr>
          </p:cxnSp>
          <p:sp>
            <p:nvSpPr>
              <p:cNvPr id="83" name="Rectangle 82"/>
              <p:cNvSpPr/>
              <p:nvPr/>
            </p:nvSpPr>
            <p:spPr>
              <a:xfrm>
                <a:off x="1109450" y="2169565"/>
                <a:ext cx="381000"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4" name="Oval 83"/>
              <p:cNvSpPr/>
              <p:nvPr/>
            </p:nvSpPr>
            <p:spPr>
              <a:xfrm>
                <a:off x="1185650" y="22251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85" name="Straight Arrow Connector 84"/>
              <p:cNvCxnSpPr/>
              <p:nvPr/>
            </p:nvCxnSpPr>
            <p:spPr>
              <a:xfrm flipH="1" flipV="1">
                <a:off x="1338050" y="2626765"/>
                <a:ext cx="2" cy="381000"/>
              </a:xfrm>
              <a:prstGeom prst="straightConnector1">
                <a:avLst/>
              </a:prstGeom>
              <a:noFill/>
              <a:ln w="38100" cap="flat" cmpd="sng" algn="ctr">
                <a:solidFill>
                  <a:srgbClr val="1F497D"/>
                </a:solidFill>
                <a:prstDash val="solid"/>
                <a:headEnd type="none" w="med" len="med"/>
                <a:tailEnd type="triangle" w="med" len="med"/>
              </a:ln>
              <a:effectLst/>
            </p:spPr>
          </p:cxnSp>
        </p:grpSp>
        <p:sp>
          <p:nvSpPr>
            <p:cNvPr id="67" name="TextBox 66"/>
            <p:cNvSpPr txBox="1"/>
            <p:nvPr/>
          </p:nvSpPr>
          <p:spPr>
            <a:xfrm>
              <a:off x="846715" y="5426060"/>
              <a:ext cx="88603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bg1"/>
                  </a:solidFill>
                  <a:effectLst/>
                  <a:uLnTx/>
                  <a:uFillTx/>
                </a:rPr>
                <a:t>User data</a:t>
              </a:r>
            </a:p>
          </p:txBody>
        </p:sp>
      </p:grpSp>
      <p:grpSp>
        <p:nvGrpSpPr>
          <p:cNvPr id="86" name="Group 85"/>
          <p:cNvGrpSpPr/>
          <p:nvPr/>
        </p:nvGrpSpPr>
        <p:grpSpPr>
          <a:xfrm>
            <a:off x="4111140" y="2161401"/>
            <a:ext cx="1676399" cy="3533494"/>
            <a:chOff x="347450" y="2169565"/>
            <a:chExt cx="1676399" cy="3533494"/>
          </a:xfrm>
        </p:grpSpPr>
        <p:grpSp>
          <p:nvGrpSpPr>
            <p:cNvPr id="87" name="Group 86"/>
            <p:cNvGrpSpPr/>
            <p:nvPr/>
          </p:nvGrpSpPr>
          <p:grpSpPr>
            <a:xfrm>
              <a:off x="347450" y="2169565"/>
              <a:ext cx="1676399" cy="3179802"/>
              <a:chOff x="347450" y="2169565"/>
              <a:chExt cx="1676399" cy="3179802"/>
            </a:xfrm>
          </p:grpSpPr>
          <p:sp>
            <p:nvSpPr>
              <p:cNvPr id="89" name="Rectangle 88"/>
              <p:cNvSpPr/>
              <p:nvPr/>
            </p:nvSpPr>
            <p:spPr>
              <a:xfrm>
                <a:off x="347450" y="4968367"/>
                <a:ext cx="1676399"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0" name="Oval 89"/>
              <p:cNvSpPr/>
              <p:nvPr/>
            </p:nvSpPr>
            <p:spPr>
              <a:xfrm>
                <a:off x="848069" y="50445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1" name="Oval 90"/>
              <p:cNvSpPr/>
              <p:nvPr/>
            </p:nvSpPr>
            <p:spPr>
              <a:xfrm>
                <a:off x="1566650" y="50445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2" name="Oval 91"/>
              <p:cNvSpPr/>
              <p:nvPr/>
            </p:nvSpPr>
            <p:spPr>
              <a:xfrm>
                <a:off x="1185650" y="50445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3" name="Oval 92"/>
              <p:cNvSpPr/>
              <p:nvPr/>
            </p:nvSpPr>
            <p:spPr>
              <a:xfrm>
                <a:off x="472869" y="50445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94" name="Straight Arrow Connector 93"/>
              <p:cNvCxnSpPr/>
              <p:nvPr/>
            </p:nvCxnSpPr>
            <p:spPr>
              <a:xfrm rot="5400000" flipH="1" flipV="1">
                <a:off x="1082771" y="4721471"/>
                <a:ext cx="381000" cy="1588"/>
              </a:xfrm>
              <a:prstGeom prst="straightConnector1">
                <a:avLst/>
              </a:prstGeom>
              <a:noFill/>
              <a:ln w="38100" cap="flat" cmpd="sng" algn="ctr">
                <a:solidFill>
                  <a:srgbClr val="1F497D"/>
                </a:solidFill>
                <a:prstDash val="solid"/>
                <a:headEnd type="none" w="med" len="med"/>
                <a:tailEnd type="triangle" w="med" len="med"/>
              </a:ln>
              <a:effectLst/>
            </p:spPr>
          </p:cxnSp>
          <p:sp>
            <p:nvSpPr>
              <p:cNvPr id="95" name="Rectangle 94"/>
              <p:cNvSpPr/>
              <p:nvPr/>
            </p:nvSpPr>
            <p:spPr>
              <a:xfrm>
                <a:off x="662877" y="4074565"/>
                <a:ext cx="1284773"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6" name="Oval 95"/>
              <p:cNvSpPr/>
              <p:nvPr/>
            </p:nvSpPr>
            <p:spPr>
              <a:xfrm>
                <a:off x="815277" y="41507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7" name="Oval 96"/>
              <p:cNvSpPr/>
              <p:nvPr/>
            </p:nvSpPr>
            <p:spPr>
              <a:xfrm>
                <a:off x="1577277" y="41507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8" name="Oval 97"/>
              <p:cNvSpPr/>
              <p:nvPr/>
            </p:nvSpPr>
            <p:spPr>
              <a:xfrm>
                <a:off x="1196277" y="41507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9" name="Rectangle 98"/>
              <p:cNvSpPr/>
              <p:nvPr/>
            </p:nvSpPr>
            <p:spPr>
              <a:xfrm>
                <a:off x="804650" y="3160165"/>
                <a:ext cx="990600"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0" name="Oval 99"/>
              <p:cNvSpPr/>
              <p:nvPr/>
            </p:nvSpPr>
            <p:spPr>
              <a:xfrm>
                <a:off x="891477" y="32363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1" name="Oval 100"/>
              <p:cNvSpPr/>
              <p:nvPr/>
            </p:nvSpPr>
            <p:spPr>
              <a:xfrm>
                <a:off x="1185650" y="32363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2" name="Oval 101"/>
              <p:cNvSpPr/>
              <p:nvPr/>
            </p:nvSpPr>
            <p:spPr>
              <a:xfrm>
                <a:off x="1490450" y="32363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03" name="Straight Arrow Connector 102"/>
              <p:cNvCxnSpPr/>
              <p:nvPr/>
            </p:nvCxnSpPr>
            <p:spPr>
              <a:xfrm flipH="1" flipV="1">
                <a:off x="1338050" y="3617365"/>
                <a:ext cx="2" cy="381000"/>
              </a:xfrm>
              <a:prstGeom prst="straightConnector1">
                <a:avLst/>
              </a:prstGeom>
              <a:noFill/>
              <a:ln w="38100" cap="flat" cmpd="sng" algn="ctr">
                <a:solidFill>
                  <a:srgbClr val="1F497D"/>
                </a:solidFill>
                <a:prstDash val="solid"/>
                <a:headEnd type="none" w="med" len="med"/>
                <a:tailEnd type="triangle" w="med" len="med"/>
              </a:ln>
              <a:effectLst/>
            </p:spPr>
          </p:cxnSp>
          <p:sp>
            <p:nvSpPr>
              <p:cNvPr id="104" name="Rectangle 103"/>
              <p:cNvSpPr/>
              <p:nvPr/>
            </p:nvSpPr>
            <p:spPr>
              <a:xfrm>
                <a:off x="1109450" y="2169565"/>
                <a:ext cx="381000"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5" name="Oval 104"/>
              <p:cNvSpPr/>
              <p:nvPr/>
            </p:nvSpPr>
            <p:spPr>
              <a:xfrm>
                <a:off x="1185650" y="22251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06" name="Straight Arrow Connector 105"/>
              <p:cNvCxnSpPr/>
              <p:nvPr/>
            </p:nvCxnSpPr>
            <p:spPr>
              <a:xfrm flipH="1" flipV="1">
                <a:off x="1338050" y="2626765"/>
                <a:ext cx="2" cy="381000"/>
              </a:xfrm>
              <a:prstGeom prst="straightConnector1">
                <a:avLst/>
              </a:prstGeom>
              <a:noFill/>
              <a:ln w="38100" cap="flat" cmpd="sng" algn="ctr">
                <a:solidFill>
                  <a:srgbClr val="1F497D"/>
                </a:solidFill>
                <a:prstDash val="solid"/>
                <a:headEnd type="none" w="med" len="med"/>
                <a:tailEnd type="triangle" w="med" len="med"/>
              </a:ln>
              <a:effectLst/>
            </p:spPr>
          </p:cxnSp>
        </p:grpSp>
        <p:sp>
          <p:nvSpPr>
            <p:cNvPr id="88" name="TextBox 87"/>
            <p:cNvSpPr txBox="1"/>
            <p:nvPr/>
          </p:nvSpPr>
          <p:spPr>
            <a:xfrm>
              <a:off x="846715" y="5426060"/>
              <a:ext cx="88603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bg1"/>
                  </a:solidFill>
                  <a:effectLst/>
                  <a:uLnTx/>
                  <a:uFillTx/>
                </a:rPr>
                <a:t>User data</a:t>
              </a:r>
            </a:p>
          </p:txBody>
        </p:sp>
      </p:grpSp>
      <p:sp>
        <p:nvSpPr>
          <p:cNvPr id="107" name="TextBox 106"/>
          <p:cNvSpPr txBox="1"/>
          <p:nvPr/>
        </p:nvSpPr>
        <p:spPr>
          <a:xfrm>
            <a:off x="2818054" y="1662370"/>
            <a:ext cx="72342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bg1"/>
                </a:solidFill>
                <a:effectLst/>
                <a:uLnTx/>
                <a:uFillTx/>
              </a:rPr>
              <a:t>Gender</a:t>
            </a:r>
          </a:p>
        </p:txBody>
      </p:sp>
      <p:sp>
        <p:nvSpPr>
          <p:cNvPr id="108" name="TextBox 107"/>
          <p:cNvSpPr txBox="1"/>
          <p:nvPr/>
        </p:nvSpPr>
        <p:spPr>
          <a:xfrm>
            <a:off x="4772688" y="1700775"/>
            <a:ext cx="55248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bg1"/>
                </a:solidFill>
                <a:effectLst/>
                <a:uLnTx/>
                <a:uFillTx/>
              </a:rPr>
              <a:t>Click</a:t>
            </a:r>
          </a:p>
        </p:txBody>
      </p:sp>
      <p:grpSp>
        <p:nvGrpSpPr>
          <p:cNvPr id="109" name="Group 108"/>
          <p:cNvGrpSpPr/>
          <p:nvPr/>
        </p:nvGrpSpPr>
        <p:grpSpPr>
          <a:xfrm>
            <a:off x="6044811" y="2161635"/>
            <a:ext cx="1676399" cy="3533494"/>
            <a:chOff x="347450" y="2169565"/>
            <a:chExt cx="1676399" cy="3533494"/>
          </a:xfrm>
        </p:grpSpPr>
        <p:grpSp>
          <p:nvGrpSpPr>
            <p:cNvPr id="110" name="Group 109"/>
            <p:cNvGrpSpPr/>
            <p:nvPr/>
          </p:nvGrpSpPr>
          <p:grpSpPr>
            <a:xfrm>
              <a:off x="347450" y="2169565"/>
              <a:ext cx="1676399" cy="3179802"/>
              <a:chOff x="347450" y="2169565"/>
              <a:chExt cx="1676399" cy="3179802"/>
            </a:xfrm>
          </p:grpSpPr>
          <p:sp>
            <p:nvSpPr>
              <p:cNvPr id="112" name="Rectangle 111"/>
              <p:cNvSpPr/>
              <p:nvPr/>
            </p:nvSpPr>
            <p:spPr>
              <a:xfrm>
                <a:off x="347450" y="4968367"/>
                <a:ext cx="1676399"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3" name="Oval 112"/>
              <p:cNvSpPr/>
              <p:nvPr/>
            </p:nvSpPr>
            <p:spPr>
              <a:xfrm>
                <a:off x="848069" y="50445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4" name="Oval 113"/>
              <p:cNvSpPr/>
              <p:nvPr/>
            </p:nvSpPr>
            <p:spPr>
              <a:xfrm>
                <a:off x="1566650" y="50445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5" name="Oval 114"/>
              <p:cNvSpPr/>
              <p:nvPr/>
            </p:nvSpPr>
            <p:spPr>
              <a:xfrm>
                <a:off x="1185650" y="50445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6" name="Oval 115"/>
              <p:cNvSpPr/>
              <p:nvPr/>
            </p:nvSpPr>
            <p:spPr>
              <a:xfrm>
                <a:off x="472869" y="50445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17" name="Straight Arrow Connector 116"/>
              <p:cNvCxnSpPr/>
              <p:nvPr/>
            </p:nvCxnSpPr>
            <p:spPr>
              <a:xfrm rot="5400000" flipH="1" flipV="1">
                <a:off x="1082771" y="4721471"/>
                <a:ext cx="381000" cy="1588"/>
              </a:xfrm>
              <a:prstGeom prst="straightConnector1">
                <a:avLst/>
              </a:prstGeom>
              <a:noFill/>
              <a:ln w="38100" cap="flat" cmpd="sng" algn="ctr">
                <a:solidFill>
                  <a:srgbClr val="1F497D"/>
                </a:solidFill>
                <a:prstDash val="solid"/>
                <a:headEnd type="none" w="med" len="med"/>
                <a:tailEnd type="triangle" w="med" len="med"/>
              </a:ln>
              <a:effectLst/>
            </p:spPr>
          </p:cxnSp>
          <p:sp>
            <p:nvSpPr>
              <p:cNvPr id="118" name="Rectangle 117"/>
              <p:cNvSpPr/>
              <p:nvPr/>
            </p:nvSpPr>
            <p:spPr>
              <a:xfrm>
                <a:off x="662877" y="4074565"/>
                <a:ext cx="1284773"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9" name="Oval 118"/>
              <p:cNvSpPr/>
              <p:nvPr/>
            </p:nvSpPr>
            <p:spPr>
              <a:xfrm>
                <a:off x="815277" y="41507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0" name="Oval 119"/>
              <p:cNvSpPr/>
              <p:nvPr/>
            </p:nvSpPr>
            <p:spPr>
              <a:xfrm>
                <a:off x="1577277" y="41507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1" name="Oval 120"/>
              <p:cNvSpPr/>
              <p:nvPr/>
            </p:nvSpPr>
            <p:spPr>
              <a:xfrm>
                <a:off x="1196277" y="41507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2" name="Rectangle 121"/>
              <p:cNvSpPr/>
              <p:nvPr/>
            </p:nvSpPr>
            <p:spPr>
              <a:xfrm>
                <a:off x="804650" y="3160165"/>
                <a:ext cx="990600"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3" name="Oval 122"/>
              <p:cNvSpPr/>
              <p:nvPr/>
            </p:nvSpPr>
            <p:spPr>
              <a:xfrm>
                <a:off x="891477" y="32363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4" name="Oval 123"/>
              <p:cNvSpPr/>
              <p:nvPr/>
            </p:nvSpPr>
            <p:spPr>
              <a:xfrm>
                <a:off x="1185650" y="32363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5" name="Oval 124"/>
              <p:cNvSpPr/>
              <p:nvPr/>
            </p:nvSpPr>
            <p:spPr>
              <a:xfrm>
                <a:off x="1490450" y="323636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26" name="Straight Arrow Connector 125"/>
              <p:cNvCxnSpPr/>
              <p:nvPr/>
            </p:nvCxnSpPr>
            <p:spPr>
              <a:xfrm flipH="1" flipV="1">
                <a:off x="1338050" y="3617365"/>
                <a:ext cx="2" cy="381000"/>
              </a:xfrm>
              <a:prstGeom prst="straightConnector1">
                <a:avLst/>
              </a:prstGeom>
              <a:noFill/>
              <a:ln w="38100" cap="flat" cmpd="sng" algn="ctr">
                <a:solidFill>
                  <a:srgbClr val="1F497D"/>
                </a:solidFill>
                <a:prstDash val="solid"/>
                <a:headEnd type="none" w="med" len="med"/>
                <a:tailEnd type="triangle" w="med" len="med"/>
              </a:ln>
              <a:effectLst/>
            </p:spPr>
          </p:cxnSp>
          <p:sp>
            <p:nvSpPr>
              <p:cNvPr id="127" name="Rectangle 126"/>
              <p:cNvSpPr/>
              <p:nvPr/>
            </p:nvSpPr>
            <p:spPr>
              <a:xfrm>
                <a:off x="1109450" y="2169565"/>
                <a:ext cx="381000"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8" name="Oval 127"/>
              <p:cNvSpPr/>
              <p:nvPr/>
            </p:nvSpPr>
            <p:spPr>
              <a:xfrm>
                <a:off x="1185650" y="222516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29" name="Straight Arrow Connector 128"/>
              <p:cNvCxnSpPr/>
              <p:nvPr/>
            </p:nvCxnSpPr>
            <p:spPr>
              <a:xfrm flipH="1" flipV="1">
                <a:off x="1338050" y="2626765"/>
                <a:ext cx="2" cy="381000"/>
              </a:xfrm>
              <a:prstGeom prst="straightConnector1">
                <a:avLst/>
              </a:prstGeom>
              <a:noFill/>
              <a:ln w="38100" cap="flat" cmpd="sng" algn="ctr">
                <a:solidFill>
                  <a:srgbClr val="1F497D"/>
                </a:solidFill>
                <a:prstDash val="solid"/>
                <a:headEnd type="none" w="med" len="med"/>
                <a:tailEnd type="triangle" w="med" len="med"/>
              </a:ln>
              <a:effectLst/>
            </p:spPr>
          </p:cxnSp>
        </p:grpSp>
        <p:sp>
          <p:nvSpPr>
            <p:cNvPr id="111" name="TextBox 110"/>
            <p:cNvSpPr txBox="1"/>
            <p:nvPr/>
          </p:nvSpPr>
          <p:spPr>
            <a:xfrm>
              <a:off x="846715" y="5426060"/>
              <a:ext cx="88603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bg1"/>
                  </a:solidFill>
                  <a:effectLst/>
                  <a:uLnTx/>
                  <a:uFillTx/>
                </a:rPr>
                <a:t>User data</a:t>
              </a:r>
            </a:p>
          </p:txBody>
        </p:sp>
      </p:grpSp>
      <p:sp>
        <p:nvSpPr>
          <p:cNvPr id="130" name="TextBox 129"/>
          <p:cNvSpPr txBox="1"/>
          <p:nvPr/>
        </p:nvSpPr>
        <p:spPr>
          <a:xfrm>
            <a:off x="6744906" y="1701009"/>
            <a:ext cx="47538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bg1"/>
                </a:solidFill>
                <a:effectLst/>
                <a:uLnTx/>
                <a:uFillTx/>
              </a:rPr>
              <a:t>Age</a:t>
            </a:r>
          </a:p>
        </p:txBody>
      </p:sp>
    </p:spTree>
    <p:extLst>
      <p:ext uri="{BB962C8B-B14F-4D97-AF65-F5344CB8AC3E}">
        <p14:creationId xmlns:p14="http://schemas.microsoft.com/office/powerpoint/2010/main" val="390076207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project</a:t>
            </a:r>
            <a:endParaRPr lang="en-US" dirty="0"/>
          </a:p>
        </p:txBody>
      </p:sp>
      <p:sp>
        <p:nvSpPr>
          <p:cNvPr id="27" name="TextBox 26"/>
          <p:cNvSpPr txBox="1"/>
          <p:nvPr/>
        </p:nvSpPr>
        <p:spPr>
          <a:xfrm>
            <a:off x="1883650" y="1623965"/>
            <a:ext cx="671979"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bg1"/>
                </a:solidFill>
                <a:effectLst/>
                <a:uLnTx/>
                <a:uFillTx/>
              </a:rPr>
              <a:t>Hobby</a:t>
            </a:r>
          </a:p>
        </p:txBody>
      </p:sp>
      <p:sp>
        <p:nvSpPr>
          <p:cNvPr id="68" name="Rectangle 67"/>
          <p:cNvSpPr/>
          <p:nvPr/>
        </p:nvSpPr>
        <p:spPr>
          <a:xfrm>
            <a:off x="2190890" y="4960437"/>
            <a:ext cx="1676399"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9" name="Oval 68"/>
          <p:cNvSpPr/>
          <p:nvPr/>
        </p:nvSpPr>
        <p:spPr>
          <a:xfrm>
            <a:off x="2691509" y="503663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0" name="Oval 69"/>
          <p:cNvSpPr/>
          <p:nvPr/>
        </p:nvSpPr>
        <p:spPr>
          <a:xfrm>
            <a:off x="3410090" y="503663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1" name="Oval 70"/>
          <p:cNvSpPr/>
          <p:nvPr/>
        </p:nvSpPr>
        <p:spPr>
          <a:xfrm>
            <a:off x="3029090" y="503663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2" name="Oval 71"/>
          <p:cNvSpPr/>
          <p:nvPr/>
        </p:nvSpPr>
        <p:spPr>
          <a:xfrm>
            <a:off x="2316309" y="503663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73" name="Straight Arrow Connector 72"/>
          <p:cNvCxnSpPr/>
          <p:nvPr/>
        </p:nvCxnSpPr>
        <p:spPr>
          <a:xfrm rot="5400000" flipH="1" flipV="1">
            <a:off x="2926211" y="4713541"/>
            <a:ext cx="381000" cy="1588"/>
          </a:xfrm>
          <a:prstGeom prst="straightConnector1">
            <a:avLst/>
          </a:prstGeom>
          <a:noFill/>
          <a:ln w="38100" cap="flat" cmpd="sng" algn="ctr">
            <a:solidFill>
              <a:srgbClr val="1F497D"/>
            </a:solidFill>
            <a:prstDash val="solid"/>
            <a:headEnd type="none" w="med" len="med"/>
            <a:tailEnd type="triangle" w="med" len="med"/>
          </a:ln>
          <a:effectLst/>
        </p:spPr>
      </p:cxnSp>
      <p:sp>
        <p:nvSpPr>
          <p:cNvPr id="74" name="Rectangle 73"/>
          <p:cNvSpPr/>
          <p:nvPr/>
        </p:nvSpPr>
        <p:spPr>
          <a:xfrm>
            <a:off x="2506317" y="4066635"/>
            <a:ext cx="1284773"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5" name="Oval 74"/>
          <p:cNvSpPr/>
          <p:nvPr/>
        </p:nvSpPr>
        <p:spPr>
          <a:xfrm>
            <a:off x="2658717" y="414283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6" name="Oval 75"/>
          <p:cNvSpPr/>
          <p:nvPr/>
        </p:nvSpPr>
        <p:spPr>
          <a:xfrm>
            <a:off x="3420717" y="414283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7" name="Oval 76"/>
          <p:cNvSpPr/>
          <p:nvPr/>
        </p:nvSpPr>
        <p:spPr>
          <a:xfrm>
            <a:off x="3039717" y="4142835"/>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8" name="Rectangle 77"/>
          <p:cNvSpPr/>
          <p:nvPr/>
        </p:nvSpPr>
        <p:spPr>
          <a:xfrm>
            <a:off x="2648090" y="3152235"/>
            <a:ext cx="990600"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9" name="Oval 78"/>
          <p:cNvSpPr/>
          <p:nvPr/>
        </p:nvSpPr>
        <p:spPr>
          <a:xfrm>
            <a:off x="2734917" y="3228435"/>
            <a:ext cx="228600" cy="228600"/>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0000"/>
              </a:solidFill>
              <a:effectLst/>
              <a:uLnTx/>
              <a:uFillTx/>
              <a:latin typeface="Calibri"/>
              <a:ea typeface="+mn-ea"/>
              <a:cs typeface="+mn-cs"/>
            </a:endParaRPr>
          </a:p>
        </p:txBody>
      </p:sp>
      <p:sp>
        <p:nvSpPr>
          <p:cNvPr id="80" name="Oval 79"/>
          <p:cNvSpPr/>
          <p:nvPr/>
        </p:nvSpPr>
        <p:spPr>
          <a:xfrm>
            <a:off x="3029090" y="3228435"/>
            <a:ext cx="228600" cy="228600"/>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0000"/>
              </a:solidFill>
              <a:effectLst/>
              <a:uLnTx/>
              <a:uFillTx/>
              <a:latin typeface="Calibri"/>
              <a:ea typeface="+mn-ea"/>
              <a:cs typeface="+mn-cs"/>
            </a:endParaRPr>
          </a:p>
        </p:txBody>
      </p:sp>
      <p:sp>
        <p:nvSpPr>
          <p:cNvPr id="81" name="Oval 80"/>
          <p:cNvSpPr/>
          <p:nvPr/>
        </p:nvSpPr>
        <p:spPr>
          <a:xfrm>
            <a:off x="3333890" y="3228435"/>
            <a:ext cx="228600" cy="228600"/>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0000"/>
              </a:solidFill>
              <a:effectLst/>
              <a:uLnTx/>
              <a:uFillTx/>
              <a:latin typeface="Calibri"/>
              <a:ea typeface="+mn-ea"/>
              <a:cs typeface="+mn-cs"/>
            </a:endParaRPr>
          </a:p>
        </p:txBody>
      </p:sp>
      <p:cxnSp>
        <p:nvCxnSpPr>
          <p:cNvPr id="82" name="Straight Arrow Connector 81"/>
          <p:cNvCxnSpPr/>
          <p:nvPr/>
        </p:nvCxnSpPr>
        <p:spPr>
          <a:xfrm flipH="1" flipV="1">
            <a:off x="3181490" y="3609435"/>
            <a:ext cx="2" cy="381000"/>
          </a:xfrm>
          <a:prstGeom prst="straightConnector1">
            <a:avLst/>
          </a:prstGeom>
          <a:noFill/>
          <a:ln w="38100" cap="flat" cmpd="sng" algn="ctr">
            <a:solidFill>
              <a:srgbClr val="1F497D"/>
            </a:solidFill>
            <a:prstDash val="solid"/>
            <a:headEnd type="none" w="med" len="med"/>
            <a:tailEnd type="triangle" w="med" len="med"/>
          </a:ln>
          <a:effectLst/>
        </p:spPr>
      </p:cxnSp>
      <p:cxnSp>
        <p:nvCxnSpPr>
          <p:cNvPr id="85" name="Straight Arrow Connector 84"/>
          <p:cNvCxnSpPr/>
          <p:nvPr/>
        </p:nvCxnSpPr>
        <p:spPr>
          <a:xfrm flipH="1" flipV="1">
            <a:off x="3181490" y="2618835"/>
            <a:ext cx="2" cy="381000"/>
          </a:xfrm>
          <a:prstGeom prst="straightConnector1">
            <a:avLst/>
          </a:prstGeom>
          <a:noFill/>
          <a:ln w="38100" cap="flat" cmpd="sng" algn="ctr">
            <a:solidFill>
              <a:srgbClr val="1F497D"/>
            </a:solidFill>
            <a:prstDash val="solid"/>
            <a:headEnd type="none" w="med" len="med"/>
            <a:tailEnd type="triangle" w="med" len="med"/>
          </a:ln>
          <a:effectLst/>
        </p:spPr>
      </p:cxnSp>
      <p:sp>
        <p:nvSpPr>
          <p:cNvPr id="67" name="TextBox 66"/>
          <p:cNvSpPr txBox="1"/>
          <p:nvPr/>
        </p:nvSpPr>
        <p:spPr>
          <a:xfrm>
            <a:off x="2690155" y="5418130"/>
            <a:ext cx="88603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bg1"/>
                </a:solidFill>
                <a:effectLst/>
                <a:uLnTx/>
                <a:uFillTx/>
              </a:rPr>
              <a:t>User data</a:t>
            </a:r>
          </a:p>
        </p:txBody>
      </p:sp>
      <p:sp>
        <p:nvSpPr>
          <p:cNvPr id="107" name="TextBox 106"/>
          <p:cNvSpPr txBox="1"/>
          <p:nvPr/>
        </p:nvSpPr>
        <p:spPr>
          <a:xfrm>
            <a:off x="2613345" y="1662370"/>
            <a:ext cx="72342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bg1"/>
                </a:solidFill>
                <a:effectLst/>
                <a:uLnTx/>
                <a:uFillTx/>
              </a:rPr>
              <a:t>Gender</a:t>
            </a:r>
          </a:p>
        </p:txBody>
      </p:sp>
      <p:sp>
        <p:nvSpPr>
          <p:cNvPr id="108" name="TextBox 107"/>
          <p:cNvSpPr txBox="1"/>
          <p:nvPr/>
        </p:nvSpPr>
        <p:spPr>
          <a:xfrm>
            <a:off x="3343040" y="1700775"/>
            <a:ext cx="55248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bg1"/>
                </a:solidFill>
                <a:effectLst/>
                <a:uLnTx/>
                <a:uFillTx/>
              </a:rPr>
              <a:t>Click</a:t>
            </a:r>
          </a:p>
        </p:txBody>
      </p:sp>
      <p:sp>
        <p:nvSpPr>
          <p:cNvPr id="130" name="TextBox 129"/>
          <p:cNvSpPr txBox="1"/>
          <p:nvPr/>
        </p:nvSpPr>
        <p:spPr>
          <a:xfrm>
            <a:off x="3919115" y="1700775"/>
            <a:ext cx="47538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bg1"/>
                </a:solidFill>
                <a:effectLst/>
                <a:uLnTx/>
                <a:uFillTx/>
              </a:rPr>
              <a:t>Age</a:t>
            </a:r>
          </a:p>
        </p:txBody>
      </p:sp>
      <p:grpSp>
        <p:nvGrpSpPr>
          <p:cNvPr id="3" name="Group 2"/>
          <p:cNvGrpSpPr/>
          <p:nvPr/>
        </p:nvGrpSpPr>
        <p:grpSpPr>
          <a:xfrm>
            <a:off x="2344510" y="2161635"/>
            <a:ext cx="1611727" cy="381000"/>
            <a:chOff x="3429000" y="4572000"/>
            <a:chExt cx="1611727" cy="381000"/>
          </a:xfrm>
        </p:grpSpPr>
        <p:sp>
          <p:nvSpPr>
            <p:cNvPr id="136" name="Rectangle 135"/>
            <p:cNvSpPr/>
            <p:nvPr/>
          </p:nvSpPr>
          <p:spPr>
            <a:xfrm>
              <a:off x="3429000" y="4572000"/>
              <a:ext cx="1611727"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7" name="Oval 136"/>
            <p:cNvSpPr/>
            <p:nvPr/>
          </p:nvSpPr>
          <p:spPr>
            <a:xfrm>
              <a:off x="3592928" y="4648200"/>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8" name="Oval 137"/>
            <p:cNvSpPr/>
            <p:nvPr/>
          </p:nvSpPr>
          <p:spPr>
            <a:xfrm>
              <a:off x="4354928" y="4648200"/>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9" name="Oval 138"/>
            <p:cNvSpPr/>
            <p:nvPr/>
          </p:nvSpPr>
          <p:spPr>
            <a:xfrm>
              <a:off x="3973928" y="4648200"/>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0" name="Oval 139"/>
            <p:cNvSpPr/>
            <p:nvPr/>
          </p:nvSpPr>
          <p:spPr>
            <a:xfrm>
              <a:off x="4731101" y="4648200"/>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4" name="TextBox 3"/>
          <p:cNvSpPr txBox="1"/>
          <p:nvPr/>
        </p:nvSpPr>
        <p:spPr>
          <a:xfrm>
            <a:off x="1000335" y="3121760"/>
            <a:ext cx="1352015"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DNA vector</a:t>
            </a:r>
          </a:p>
        </p:txBody>
      </p:sp>
      <p:cxnSp>
        <p:nvCxnSpPr>
          <p:cNvPr id="141" name="Straight Arrow Connector 140"/>
          <p:cNvCxnSpPr>
            <a:endCxn id="142" idx="2"/>
          </p:cNvCxnSpPr>
          <p:nvPr/>
        </p:nvCxnSpPr>
        <p:spPr>
          <a:xfrm flipV="1">
            <a:off x="3189420" y="2542635"/>
            <a:ext cx="2379585" cy="463911"/>
          </a:xfrm>
          <a:prstGeom prst="straightConnector1">
            <a:avLst/>
          </a:prstGeom>
          <a:noFill/>
          <a:ln w="38100" cap="flat" cmpd="sng" algn="ctr">
            <a:solidFill>
              <a:srgbClr val="1F497D"/>
            </a:solidFill>
            <a:prstDash val="solid"/>
            <a:headEnd type="none" w="med" len="med"/>
            <a:tailEnd type="triangle" w="med" len="med"/>
          </a:ln>
          <a:effectLst/>
        </p:spPr>
      </p:cxnSp>
      <p:sp>
        <p:nvSpPr>
          <p:cNvPr id="142" name="Rectangle 141"/>
          <p:cNvSpPr/>
          <p:nvPr/>
        </p:nvSpPr>
        <p:spPr>
          <a:xfrm>
            <a:off x="5378505" y="2161635"/>
            <a:ext cx="381000"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3" name="Oval 142"/>
          <p:cNvSpPr/>
          <p:nvPr/>
        </p:nvSpPr>
        <p:spPr>
          <a:xfrm>
            <a:off x="5454705" y="2217237"/>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4" name="TextBox 143"/>
          <p:cNvSpPr txBox="1"/>
          <p:nvPr/>
        </p:nvSpPr>
        <p:spPr>
          <a:xfrm>
            <a:off x="5305808" y="1739180"/>
            <a:ext cx="620783"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bg1"/>
                </a:solidFill>
                <a:effectLst/>
                <a:uLnTx/>
                <a:uFillTx/>
              </a:rPr>
              <a:t>Music</a:t>
            </a:r>
          </a:p>
        </p:txBody>
      </p:sp>
      <p:sp>
        <p:nvSpPr>
          <p:cNvPr id="145" name="Rectangle 144"/>
          <p:cNvSpPr/>
          <p:nvPr/>
        </p:nvSpPr>
        <p:spPr>
          <a:xfrm>
            <a:off x="6377035" y="2123230"/>
            <a:ext cx="381000" cy="381000"/>
          </a:xfrm>
          <a:prstGeom prst="rect">
            <a:avLst/>
          </a:prstGeom>
          <a:no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6" name="Oval 145"/>
          <p:cNvSpPr/>
          <p:nvPr/>
        </p:nvSpPr>
        <p:spPr>
          <a:xfrm>
            <a:off x="6453235" y="2178832"/>
            <a:ext cx="228600" cy="2286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47" name="Straight Arrow Connector 146"/>
          <p:cNvCxnSpPr/>
          <p:nvPr/>
        </p:nvCxnSpPr>
        <p:spPr>
          <a:xfrm flipV="1">
            <a:off x="3151015" y="2584091"/>
            <a:ext cx="3456450" cy="460859"/>
          </a:xfrm>
          <a:prstGeom prst="straightConnector1">
            <a:avLst/>
          </a:prstGeom>
          <a:noFill/>
          <a:ln w="38100" cap="flat" cmpd="sng" algn="ctr">
            <a:solidFill>
              <a:srgbClr val="1F497D"/>
            </a:solidFill>
            <a:prstDash val="solid"/>
            <a:headEnd type="none" w="med" len="med"/>
            <a:tailEnd type="triangle" w="med" len="med"/>
          </a:ln>
          <a:effectLst/>
        </p:spPr>
      </p:cxnSp>
      <p:sp>
        <p:nvSpPr>
          <p:cNvPr id="148" name="TextBox 147"/>
          <p:cNvSpPr txBox="1"/>
          <p:nvPr/>
        </p:nvSpPr>
        <p:spPr>
          <a:xfrm>
            <a:off x="6300225" y="1777585"/>
            <a:ext cx="492443"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smtClean="0">
                <a:ln>
                  <a:noFill/>
                </a:ln>
                <a:solidFill>
                  <a:schemeClr val="bg1"/>
                </a:solidFill>
                <a:effectLst/>
                <a:uLnTx/>
                <a:uFillTx/>
              </a:rPr>
              <a:t>发现</a:t>
            </a:r>
            <a:endParaRPr kumimoji="0" lang="en-US" sz="1200" b="1" i="0" u="none" strike="noStrike" kern="0" cap="none" spc="0" normalizeH="0" baseline="0" noProof="0" dirty="0" smtClean="0">
              <a:ln>
                <a:noFill/>
              </a:ln>
              <a:solidFill>
                <a:schemeClr val="bg1"/>
              </a:solidFill>
              <a:effectLst/>
              <a:uLnTx/>
              <a:uFillTx/>
            </a:endParaRPr>
          </a:p>
        </p:txBody>
      </p:sp>
    </p:spTree>
    <p:extLst>
      <p:ext uri="{BB962C8B-B14F-4D97-AF65-F5344CB8AC3E}">
        <p14:creationId xmlns:p14="http://schemas.microsoft.com/office/powerpoint/2010/main" val="405568537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581228"/>
          </a:xfrm>
        </p:spPr>
        <p:txBody>
          <a:bodyPr/>
          <a:lstStyle/>
          <a:p>
            <a:r>
              <a:rPr lang="en-US" sz="3200" dirty="0" smtClean="0">
                <a:solidFill>
                  <a:srgbClr val="53D2FF"/>
                </a:solidFill>
                <a:latin typeface="Arial" pitchFamily="34" charset="0"/>
                <a:cs typeface="Arial" pitchFamily="34" charset="0"/>
              </a:rPr>
              <a:t>Why Baidu?</a:t>
            </a:r>
            <a:endParaRPr lang="en-US" dirty="0"/>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solidFill>
                  <a:srgbClr val="000000"/>
                </a:solidFill>
                <a:cs typeface="Arial"/>
              </a:rPr>
              <a:pPr/>
              <a:t>46</a:t>
            </a:fld>
            <a:endParaRPr lang="zh-CN" altLang="en-US">
              <a:solidFill>
                <a:srgbClr val="000000"/>
              </a:solidFill>
              <a:cs typeface="Arial"/>
            </a:endParaRPr>
          </a:p>
        </p:txBody>
      </p:sp>
      <p:pic>
        <p:nvPicPr>
          <p:cNvPr id="7" name="Picture 6"/>
          <p:cNvPicPr>
            <a:picLocks noChangeAspect="1"/>
          </p:cNvPicPr>
          <p:nvPr/>
        </p:nvPicPr>
        <p:blipFill>
          <a:blip r:embed="rId2"/>
          <a:stretch>
            <a:fillRect/>
          </a:stretch>
        </p:blipFill>
        <p:spPr>
          <a:xfrm>
            <a:off x="1115550" y="1201510"/>
            <a:ext cx="6949588" cy="4685410"/>
          </a:xfrm>
          <a:prstGeom prst="rect">
            <a:avLst/>
          </a:prstGeom>
        </p:spPr>
      </p:pic>
      <p:pic>
        <p:nvPicPr>
          <p:cNvPr id="3" name="Picture 2"/>
          <p:cNvPicPr>
            <a:picLocks noChangeAspect="1"/>
          </p:cNvPicPr>
          <p:nvPr/>
        </p:nvPicPr>
        <p:blipFill>
          <a:blip r:embed="rId3"/>
          <a:stretch>
            <a:fillRect/>
          </a:stretch>
        </p:blipFill>
        <p:spPr>
          <a:xfrm>
            <a:off x="577880" y="1124700"/>
            <a:ext cx="7835900" cy="4559300"/>
          </a:xfrm>
          <a:prstGeom prst="rect">
            <a:avLst/>
          </a:prstGeom>
        </p:spPr>
      </p:pic>
      <p:sp>
        <p:nvSpPr>
          <p:cNvPr id="5" name="TextBox 4"/>
          <p:cNvSpPr txBox="1"/>
          <p:nvPr/>
        </p:nvSpPr>
        <p:spPr>
          <a:xfrm>
            <a:off x="4341570" y="1547155"/>
            <a:ext cx="415586" cy="369332"/>
          </a:xfrm>
          <a:prstGeom prst="rect">
            <a:avLst/>
          </a:prstGeom>
          <a:solidFill>
            <a:srgbClr val="FFFFFF"/>
          </a:solidFill>
        </p:spPr>
        <p:txBody>
          <a:bodyPr wrap="none" rtlCol="0">
            <a:spAutoFit/>
          </a:bodyPr>
          <a:lstStyle/>
          <a:p>
            <a:r>
              <a:rPr lang="en-US" dirty="0">
                <a:latin typeface="Arial" pitchFamily="34" charset="0"/>
                <a:cs typeface="Arial" pitchFamily="34" charset="0"/>
              </a:rPr>
              <a:t>AI</a:t>
            </a:r>
          </a:p>
        </p:txBody>
      </p:sp>
      <p:sp>
        <p:nvSpPr>
          <p:cNvPr id="8" name="TextBox 7"/>
          <p:cNvSpPr txBox="1"/>
          <p:nvPr/>
        </p:nvSpPr>
        <p:spPr>
          <a:xfrm>
            <a:off x="2292986" y="3352190"/>
            <a:ext cx="672254" cy="369332"/>
          </a:xfrm>
          <a:prstGeom prst="rect">
            <a:avLst/>
          </a:prstGeom>
          <a:solidFill>
            <a:srgbClr val="FFFFFF"/>
          </a:solidFill>
        </p:spPr>
        <p:txBody>
          <a:bodyPr wrap="none" rtlCol="0">
            <a:spAutoFit/>
          </a:bodyPr>
          <a:lstStyle/>
          <a:p>
            <a:r>
              <a:rPr lang="en-US" dirty="0" smtClean="0">
                <a:latin typeface="Arial" pitchFamily="34" charset="0"/>
                <a:cs typeface="Arial" pitchFamily="34" charset="0"/>
              </a:rPr>
              <a:t>Data</a:t>
            </a:r>
            <a:endParaRPr lang="en-US" dirty="0">
              <a:latin typeface="Arial" pitchFamily="34" charset="0"/>
              <a:cs typeface="Arial" pitchFamily="34" charset="0"/>
            </a:endParaRPr>
          </a:p>
        </p:txBody>
      </p:sp>
      <p:sp>
        <p:nvSpPr>
          <p:cNvPr id="10" name="TextBox 9"/>
          <p:cNvSpPr txBox="1"/>
          <p:nvPr/>
        </p:nvSpPr>
        <p:spPr>
          <a:xfrm>
            <a:off x="3751817" y="3352190"/>
            <a:ext cx="1544526" cy="369332"/>
          </a:xfrm>
          <a:prstGeom prst="rect">
            <a:avLst/>
          </a:prstGeom>
          <a:solidFill>
            <a:srgbClr val="FFFFFF"/>
          </a:solidFill>
        </p:spPr>
        <p:txBody>
          <a:bodyPr wrap="none" rtlCol="0">
            <a:spAutoFit/>
          </a:bodyPr>
          <a:lstStyle/>
          <a:p>
            <a:r>
              <a:rPr lang="en-US" dirty="0" smtClean="0">
                <a:latin typeface="Arial" pitchFamily="34" charset="0"/>
                <a:cs typeface="Arial" pitchFamily="34" charset="0"/>
              </a:rPr>
              <a:t>Infrastructure</a:t>
            </a:r>
            <a:endParaRPr lang="en-US" dirty="0">
              <a:latin typeface="Arial" pitchFamily="34" charset="0"/>
              <a:cs typeface="Arial" pitchFamily="34" charset="0"/>
            </a:endParaRPr>
          </a:p>
        </p:txBody>
      </p:sp>
      <p:sp>
        <p:nvSpPr>
          <p:cNvPr id="11" name="TextBox 10"/>
          <p:cNvSpPr txBox="1"/>
          <p:nvPr/>
        </p:nvSpPr>
        <p:spPr>
          <a:xfrm>
            <a:off x="6185010" y="3390595"/>
            <a:ext cx="800632" cy="369332"/>
          </a:xfrm>
          <a:prstGeom prst="rect">
            <a:avLst/>
          </a:prstGeom>
          <a:solidFill>
            <a:srgbClr val="FFFFFF"/>
          </a:solidFill>
        </p:spPr>
        <p:txBody>
          <a:bodyPr wrap="none" rtlCol="0">
            <a:spAutoFit/>
          </a:bodyPr>
          <a:lstStyle/>
          <a:p>
            <a:r>
              <a:rPr lang="en-US" dirty="0" smtClean="0">
                <a:latin typeface="Arial" pitchFamily="34" charset="0"/>
                <a:cs typeface="Arial" pitchFamily="34" charset="0"/>
              </a:rPr>
              <a:t>Talent</a:t>
            </a:r>
            <a:endParaRPr lang="en-US" dirty="0">
              <a:latin typeface="Arial" pitchFamily="34" charset="0"/>
              <a:cs typeface="Arial" pitchFamily="34" charset="0"/>
            </a:endParaRPr>
          </a:p>
        </p:txBody>
      </p:sp>
    </p:spTree>
    <p:extLst>
      <p:ext uri="{BB962C8B-B14F-4D97-AF65-F5344CB8AC3E}">
        <p14:creationId xmlns:p14="http://schemas.microsoft.com/office/powerpoint/2010/main" val="2372370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070" y="2968140"/>
            <a:ext cx="8054608" cy="533400"/>
          </a:xfrm>
        </p:spPr>
        <p:txBody>
          <a:bodyPr/>
          <a:lstStyle/>
          <a:p>
            <a:pPr algn="ctr"/>
            <a:r>
              <a:rPr lang="en-US" altLang="zh-CN" dirty="0" smtClean="0"/>
              <a:t>AI throughout Baidu</a:t>
            </a:r>
            <a:endParaRPr lang="en-US" dirty="0"/>
          </a:p>
        </p:txBody>
      </p:sp>
    </p:spTree>
    <p:extLst>
      <p:ext uri="{BB962C8B-B14F-4D97-AF65-F5344CB8AC3E}">
        <p14:creationId xmlns:p14="http://schemas.microsoft.com/office/powerpoint/2010/main" val="357110998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ln w="0"/>
                <a:effectLst>
                  <a:outerShdw blurRad="38100" dist="19050" dir="2700000" algn="tl" rotWithShape="0">
                    <a:schemeClr val="dk1">
                      <a:alpha val="40000"/>
                    </a:schemeClr>
                  </a:outerShdw>
                </a:effectLst>
              </a:rPr>
              <a:t>慧眼</a:t>
            </a:r>
            <a:r>
              <a:rPr lang="en-US" altLang="zh-CN" dirty="0" smtClean="0">
                <a:ln w="0"/>
                <a:effectLst>
                  <a:outerShdw blurRad="38100" dist="19050" dir="2700000" algn="tl" rotWithShape="0">
                    <a:schemeClr val="dk1">
                      <a:alpha val="40000"/>
                    </a:schemeClr>
                  </a:outerShdw>
                </a:effectLst>
              </a:rPr>
              <a:t> (</a:t>
            </a:r>
            <a:r>
              <a:rPr lang="en-US" dirty="0" smtClean="0"/>
              <a:t>Wisdom Eyes) </a:t>
            </a:r>
            <a:endParaRPr lang="en-US" dirty="0"/>
          </a:p>
        </p:txBody>
      </p:sp>
      <p:sp>
        <p:nvSpPr>
          <p:cNvPr id="3" name="Rectangle 2"/>
          <p:cNvSpPr/>
          <p:nvPr/>
        </p:nvSpPr>
        <p:spPr>
          <a:xfrm>
            <a:off x="1307575" y="5310845"/>
            <a:ext cx="2352552" cy="369332"/>
          </a:xfrm>
          <a:prstGeom prst="rect">
            <a:avLst/>
          </a:prstGeom>
        </p:spPr>
        <p:txBody>
          <a:bodyPr wrap="none">
            <a:spAutoFit/>
          </a:bodyPr>
          <a:lstStyle/>
          <a:p>
            <a:r>
              <a:rPr lang="en-US" dirty="0">
                <a:solidFill>
                  <a:srgbClr val="FFFFFF"/>
                </a:solidFill>
              </a:rPr>
              <a:t>陈治宇 （Chen </a:t>
            </a:r>
            <a:r>
              <a:rPr lang="en-US" dirty="0" err="1">
                <a:solidFill>
                  <a:srgbClr val="FFFFFF"/>
                </a:solidFill>
              </a:rPr>
              <a:t>Zhiyu</a:t>
            </a:r>
            <a:r>
              <a:rPr lang="en-US" dirty="0">
                <a:solidFill>
                  <a:srgbClr val="FFFFFF"/>
                </a:solidFill>
              </a:rPr>
              <a:t>）</a:t>
            </a:r>
          </a:p>
        </p:txBody>
      </p:sp>
      <p:pic>
        <p:nvPicPr>
          <p:cNvPr id="5" name="Picture 4"/>
          <p:cNvPicPr>
            <a:picLocks noChangeAspect="1"/>
          </p:cNvPicPr>
          <p:nvPr/>
        </p:nvPicPr>
        <p:blipFill>
          <a:blip r:embed="rId2"/>
          <a:stretch>
            <a:fillRect/>
          </a:stretch>
        </p:blipFill>
        <p:spPr>
          <a:xfrm>
            <a:off x="4456785" y="1355130"/>
            <a:ext cx="4186145" cy="4186145"/>
          </a:xfrm>
          <a:prstGeom prst="rect">
            <a:avLst/>
          </a:prstGeom>
        </p:spPr>
      </p:pic>
      <p:sp>
        <p:nvSpPr>
          <p:cNvPr id="6" name="TextBox 5"/>
          <p:cNvSpPr txBox="1"/>
          <p:nvPr/>
        </p:nvSpPr>
        <p:spPr>
          <a:xfrm>
            <a:off x="2837767" y="6117350"/>
            <a:ext cx="3544560" cy="369332"/>
          </a:xfrm>
          <a:prstGeom prst="rect">
            <a:avLst/>
          </a:prstGeom>
          <a:noFill/>
        </p:spPr>
        <p:txBody>
          <a:bodyPr wrap="none" rtlCol="0">
            <a:spAutoFit/>
          </a:bodyPr>
          <a:lstStyle/>
          <a:p>
            <a:r>
              <a:rPr lang="en-US" dirty="0" smtClean="0">
                <a:solidFill>
                  <a:schemeClr val="bg1"/>
                </a:solidFill>
                <a:latin typeface="Arial" pitchFamily="34" charset="0"/>
                <a:cs typeface="Arial" pitchFamily="34" charset="0"/>
              </a:rPr>
              <a:t>Manually </a:t>
            </a:r>
            <a:r>
              <a:rPr lang="en-US" b="0" i="0" dirty="0" smtClean="0">
                <a:solidFill>
                  <a:schemeClr val="bg1"/>
                </a:solidFill>
                <a:latin typeface="Arial" pitchFamily="34" charset="0"/>
                <a:cs typeface="Arial" pitchFamily="34" charset="0"/>
              </a:rPr>
              <a:t>examine ~400 files/day </a:t>
            </a:r>
          </a:p>
        </p:txBody>
      </p:sp>
    </p:spTree>
    <p:extLst>
      <p:ext uri="{BB962C8B-B14F-4D97-AF65-F5344CB8AC3E}">
        <p14:creationId xmlns:p14="http://schemas.microsoft.com/office/powerpoint/2010/main" val="31869419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for anti-virus</a:t>
            </a:r>
            <a:endParaRPr lang="en-US" dirty="0"/>
          </a:p>
        </p:txBody>
      </p:sp>
      <p:grpSp>
        <p:nvGrpSpPr>
          <p:cNvPr id="243" name="组合 287"/>
          <p:cNvGrpSpPr/>
          <p:nvPr/>
        </p:nvGrpSpPr>
        <p:grpSpPr>
          <a:xfrm>
            <a:off x="3343040" y="2315255"/>
            <a:ext cx="1119981" cy="2983956"/>
            <a:chOff x="3739284" y="2391262"/>
            <a:chExt cx="1119981" cy="2983956"/>
          </a:xfrm>
        </p:grpSpPr>
        <p:sp>
          <p:nvSpPr>
            <p:cNvPr id="244" name="六边形 278"/>
            <p:cNvSpPr/>
            <p:nvPr/>
          </p:nvSpPr>
          <p:spPr>
            <a:xfrm>
              <a:off x="3739284" y="2391262"/>
              <a:ext cx="1119981" cy="372979"/>
            </a:xfrm>
            <a:prstGeom prst="hexagon">
              <a:avLst/>
            </a:prstGeom>
            <a:solidFill>
              <a:srgbClr val="339C9F">
                <a:alpha val="78039"/>
              </a:srgbClr>
            </a:solidFill>
            <a:ln w="12700" cap="flat" cmpd="sng" algn="ctr">
              <a:solidFill>
                <a:srgbClr val="339C9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ysClr val="window" lastClr="FFFFFF"/>
                  </a:solidFill>
                  <a:effectLst/>
                  <a:uLnTx/>
                  <a:uFillTx/>
                  <a:latin typeface="Century Gothic"/>
                  <a:ea typeface="幼圆"/>
                  <a:cs typeface="+mn-cs"/>
                </a:rPr>
                <a:t>文字</a:t>
              </a:r>
              <a:endParaRPr kumimoji="0" lang="zh-CN" altLang="en-US" sz="1800" b="0" i="0" u="none" strike="noStrike" kern="0" cap="none" spc="0" normalizeH="0" baseline="0" noProof="0" dirty="0">
                <a:ln>
                  <a:noFill/>
                </a:ln>
                <a:solidFill>
                  <a:sysClr val="window" lastClr="FFFFFF"/>
                </a:solidFill>
                <a:effectLst/>
                <a:uLnTx/>
                <a:uFillTx/>
                <a:latin typeface="Century Gothic"/>
                <a:ea typeface="幼圆"/>
                <a:cs typeface="+mn-cs"/>
              </a:endParaRPr>
            </a:p>
          </p:txBody>
        </p:sp>
        <p:sp>
          <p:nvSpPr>
            <p:cNvPr id="245" name="六边形 279"/>
            <p:cNvSpPr/>
            <p:nvPr/>
          </p:nvSpPr>
          <p:spPr>
            <a:xfrm>
              <a:off x="3739284" y="2764241"/>
              <a:ext cx="1119981" cy="372979"/>
            </a:xfrm>
            <a:prstGeom prst="hexagon">
              <a:avLst/>
            </a:prstGeom>
            <a:solidFill>
              <a:srgbClr val="339C9F">
                <a:alpha val="78039"/>
              </a:srgbClr>
            </a:solidFill>
            <a:ln w="12700" cap="flat" cmpd="sng" algn="ctr">
              <a:solidFill>
                <a:srgbClr val="339C9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ysClr val="window" lastClr="FFFFFF"/>
                  </a:solidFill>
                  <a:effectLst/>
                  <a:uLnTx/>
                  <a:uFillTx/>
                  <a:latin typeface="Century Gothic"/>
                  <a:ea typeface="幼圆"/>
                  <a:cs typeface="+mn-cs"/>
                </a:rPr>
                <a:t>图像</a:t>
              </a:r>
              <a:endParaRPr kumimoji="0" lang="zh-CN" altLang="en-US" sz="1800" b="0" i="0" u="none" strike="noStrike" kern="0" cap="none" spc="0" normalizeH="0" baseline="0" noProof="0" dirty="0">
                <a:ln>
                  <a:noFill/>
                </a:ln>
                <a:solidFill>
                  <a:sysClr val="window" lastClr="FFFFFF"/>
                </a:solidFill>
                <a:effectLst/>
                <a:uLnTx/>
                <a:uFillTx/>
                <a:latin typeface="Century Gothic"/>
                <a:ea typeface="幼圆"/>
                <a:cs typeface="+mn-cs"/>
              </a:endParaRPr>
            </a:p>
          </p:txBody>
        </p:sp>
        <p:sp>
          <p:nvSpPr>
            <p:cNvPr id="246" name="六边形 280"/>
            <p:cNvSpPr/>
            <p:nvPr/>
          </p:nvSpPr>
          <p:spPr>
            <a:xfrm>
              <a:off x="3739284" y="3133154"/>
              <a:ext cx="1119981" cy="372979"/>
            </a:xfrm>
            <a:prstGeom prst="hexagon">
              <a:avLst/>
            </a:prstGeom>
            <a:solidFill>
              <a:srgbClr val="339C9F">
                <a:alpha val="78039"/>
              </a:srgbClr>
            </a:solidFill>
            <a:ln w="12700" cap="flat" cmpd="sng" algn="ctr">
              <a:solidFill>
                <a:srgbClr val="339C9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ysClr val="window" lastClr="FFFFFF"/>
                  </a:solidFill>
                  <a:effectLst/>
                  <a:uLnTx/>
                  <a:uFillTx/>
                  <a:latin typeface="Century Gothic"/>
                  <a:ea typeface="幼圆"/>
                  <a:cs typeface="+mn-cs"/>
                </a:rPr>
                <a:t>数据</a:t>
              </a:r>
            </a:p>
          </p:txBody>
        </p:sp>
        <p:sp>
          <p:nvSpPr>
            <p:cNvPr id="247" name="六边形 281"/>
            <p:cNvSpPr/>
            <p:nvPr/>
          </p:nvSpPr>
          <p:spPr>
            <a:xfrm>
              <a:off x="3739284" y="3506133"/>
              <a:ext cx="1119981" cy="372979"/>
            </a:xfrm>
            <a:prstGeom prst="hexagon">
              <a:avLst/>
            </a:prstGeom>
            <a:solidFill>
              <a:srgbClr val="339C9F">
                <a:alpha val="78039"/>
              </a:srgbClr>
            </a:solidFill>
            <a:ln w="12700" cap="flat" cmpd="sng" algn="ctr">
              <a:solidFill>
                <a:srgbClr val="339C9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ysClr val="window" lastClr="FFFFFF"/>
                  </a:solidFill>
                  <a:effectLst/>
                  <a:uLnTx/>
                  <a:uFillTx/>
                  <a:latin typeface="Century Gothic"/>
                  <a:ea typeface="幼圆"/>
                  <a:cs typeface="+mn-cs"/>
                </a:rPr>
                <a:t>逻辑</a:t>
              </a:r>
            </a:p>
          </p:txBody>
        </p:sp>
        <p:sp>
          <p:nvSpPr>
            <p:cNvPr id="248" name="六边形 282"/>
            <p:cNvSpPr/>
            <p:nvPr/>
          </p:nvSpPr>
          <p:spPr>
            <a:xfrm>
              <a:off x="3739284" y="3880656"/>
              <a:ext cx="1119981" cy="372979"/>
            </a:xfrm>
            <a:prstGeom prst="hexagon">
              <a:avLst/>
            </a:prstGeom>
            <a:solidFill>
              <a:srgbClr val="339C9F">
                <a:alpha val="78039"/>
              </a:srgbClr>
            </a:solidFill>
            <a:ln w="12700" cap="flat" cmpd="sng" algn="ctr">
              <a:solidFill>
                <a:srgbClr val="339C9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ysClr val="window" lastClr="FFFFFF"/>
                  </a:solidFill>
                  <a:effectLst/>
                  <a:uLnTx/>
                  <a:uFillTx/>
                  <a:latin typeface="Century Gothic"/>
                  <a:ea typeface="幼圆"/>
                  <a:cs typeface="+mn-cs"/>
                </a:rPr>
                <a:t>结构</a:t>
              </a:r>
            </a:p>
          </p:txBody>
        </p:sp>
        <p:sp>
          <p:nvSpPr>
            <p:cNvPr id="249" name="六边形 283"/>
            <p:cNvSpPr/>
            <p:nvPr/>
          </p:nvSpPr>
          <p:spPr>
            <a:xfrm>
              <a:off x="3739284" y="4254737"/>
              <a:ext cx="1119981" cy="372979"/>
            </a:xfrm>
            <a:prstGeom prst="hexagon">
              <a:avLst/>
            </a:prstGeom>
            <a:solidFill>
              <a:srgbClr val="339C9F">
                <a:alpha val="78039"/>
              </a:srgbClr>
            </a:solidFill>
            <a:ln w="12700" cap="flat" cmpd="sng" algn="ctr">
              <a:solidFill>
                <a:srgbClr val="339C9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ysClr val="window" lastClr="FFFFFF"/>
                  </a:solidFill>
                  <a:effectLst/>
                  <a:uLnTx/>
                  <a:uFillTx/>
                  <a:latin typeface="Century Gothic"/>
                  <a:ea typeface="幼圆"/>
                  <a:cs typeface="+mn-cs"/>
                </a:rPr>
                <a:t>关系</a:t>
              </a:r>
              <a:endParaRPr kumimoji="0" lang="zh-CN" altLang="en-US" sz="1800" b="0" i="0" u="none" strike="noStrike" kern="0" cap="none" spc="0" normalizeH="0" baseline="0" noProof="0" dirty="0">
                <a:ln>
                  <a:noFill/>
                </a:ln>
                <a:solidFill>
                  <a:sysClr val="window" lastClr="FFFFFF"/>
                </a:solidFill>
                <a:effectLst/>
                <a:uLnTx/>
                <a:uFillTx/>
                <a:latin typeface="Century Gothic"/>
                <a:ea typeface="幼圆"/>
                <a:cs typeface="+mn-cs"/>
              </a:endParaRPr>
            </a:p>
          </p:txBody>
        </p:sp>
        <p:sp>
          <p:nvSpPr>
            <p:cNvPr id="250" name="六边形 285"/>
            <p:cNvSpPr/>
            <p:nvPr/>
          </p:nvSpPr>
          <p:spPr>
            <a:xfrm>
              <a:off x="3739284" y="4627716"/>
              <a:ext cx="1119981" cy="372979"/>
            </a:xfrm>
            <a:prstGeom prst="hexagon">
              <a:avLst/>
            </a:prstGeom>
            <a:solidFill>
              <a:srgbClr val="339C9F">
                <a:alpha val="78039"/>
              </a:srgbClr>
            </a:solidFill>
            <a:ln w="12700" cap="flat" cmpd="sng" algn="ctr">
              <a:solidFill>
                <a:srgbClr val="339C9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ysClr val="window" lastClr="FFFFFF"/>
                  </a:solidFill>
                  <a:effectLst/>
                  <a:uLnTx/>
                  <a:uFillTx/>
                  <a:latin typeface="Century Gothic"/>
                  <a:ea typeface="幼圆"/>
                  <a:cs typeface="+mn-cs"/>
                </a:rPr>
                <a:t>统计</a:t>
              </a:r>
              <a:endParaRPr kumimoji="0" lang="zh-CN" altLang="en-US" sz="1800" b="0" i="0" u="none" strike="noStrike" kern="0" cap="none" spc="0" normalizeH="0" baseline="0" noProof="0" dirty="0">
                <a:ln>
                  <a:noFill/>
                </a:ln>
                <a:solidFill>
                  <a:sysClr val="window" lastClr="FFFFFF"/>
                </a:solidFill>
                <a:effectLst/>
                <a:uLnTx/>
                <a:uFillTx/>
                <a:latin typeface="Century Gothic"/>
                <a:ea typeface="幼圆"/>
                <a:cs typeface="+mn-cs"/>
              </a:endParaRPr>
            </a:p>
          </p:txBody>
        </p:sp>
        <p:sp>
          <p:nvSpPr>
            <p:cNvPr id="251" name="六边形 286"/>
            <p:cNvSpPr/>
            <p:nvPr/>
          </p:nvSpPr>
          <p:spPr>
            <a:xfrm>
              <a:off x="3739284" y="5002239"/>
              <a:ext cx="1119981" cy="372979"/>
            </a:xfrm>
            <a:prstGeom prst="hexagon">
              <a:avLst/>
            </a:prstGeom>
            <a:solidFill>
              <a:srgbClr val="339C9F">
                <a:alpha val="78039"/>
              </a:srgbClr>
            </a:solidFill>
            <a:ln w="12700" cap="flat" cmpd="sng" algn="ctr">
              <a:solidFill>
                <a:srgbClr val="339C9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ysClr val="window" lastClr="FFFFFF"/>
                  </a:solidFill>
                  <a:effectLst/>
                  <a:uLnTx/>
                  <a:uFillTx/>
                  <a:latin typeface="Century Gothic"/>
                  <a:ea typeface="幼圆"/>
                  <a:cs typeface="+mn-cs"/>
                </a:rPr>
                <a:t>差异</a:t>
              </a:r>
              <a:endParaRPr kumimoji="0" lang="zh-CN" altLang="en-US" sz="1800" b="0" i="0" u="none" strike="noStrike" kern="0" cap="none" spc="0" normalizeH="0" baseline="0" noProof="0" dirty="0">
                <a:ln>
                  <a:noFill/>
                </a:ln>
                <a:solidFill>
                  <a:sysClr val="window" lastClr="FFFFFF"/>
                </a:solidFill>
                <a:effectLst/>
                <a:uLnTx/>
                <a:uFillTx/>
                <a:latin typeface="Century Gothic"/>
                <a:ea typeface="幼圆"/>
                <a:cs typeface="+mn-cs"/>
              </a:endParaRPr>
            </a:p>
          </p:txBody>
        </p:sp>
      </p:grpSp>
      <p:sp>
        <p:nvSpPr>
          <p:cNvPr id="252" name="右箭头 288"/>
          <p:cNvSpPr/>
          <p:nvPr/>
        </p:nvSpPr>
        <p:spPr>
          <a:xfrm>
            <a:off x="5109670" y="3467405"/>
            <a:ext cx="531597" cy="275371"/>
          </a:xfrm>
          <a:prstGeom prst="rightArrow">
            <a:avLst/>
          </a:prstGeom>
          <a:solidFill>
            <a:srgbClr val="339C9F">
              <a:alpha val="78039"/>
            </a:srgbClr>
          </a:solidFill>
          <a:ln w="12700" cap="flat" cmpd="sng" algn="ctr">
            <a:solidFill>
              <a:srgbClr val="339C9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 lastClr="FFFFFF"/>
              </a:solidFill>
              <a:effectLst/>
              <a:uLnTx/>
              <a:uFillTx/>
              <a:latin typeface="Century Gothic"/>
              <a:ea typeface="幼圆"/>
              <a:cs typeface="+mn-cs"/>
            </a:endParaRPr>
          </a:p>
        </p:txBody>
      </p:sp>
      <p:sp>
        <p:nvSpPr>
          <p:cNvPr id="253" name="流程图: 多文档 291"/>
          <p:cNvSpPr/>
          <p:nvPr/>
        </p:nvSpPr>
        <p:spPr>
          <a:xfrm>
            <a:off x="731500" y="3313785"/>
            <a:ext cx="1004749" cy="830550"/>
          </a:xfrm>
          <a:prstGeom prst="flowChartMultidocument">
            <a:avLst/>
          </a:prstGeom>
          <a:solidFill>
            <a:srgbClr val="339C9F">
              <a:alpha val="78039"/>
            </a:srgbClr>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 lastClr="FFFFFF"/>
              </a:solidFill>
              <a:effectLst/>
              <a:uLnTx/>
              <a:uFillTx/>
              <a:latin typeface="Century Gothic"/>
              <a:ea typeface="幼圆"/>
              <a:cs typeface="+mn-cs"/>
            </a:endParaRPr>
          </a:p>
        </p:txBody>
      </p:sp>
      <p:sp>
        <p:nvSpPr>
          <p:cNvPr id="258" name="右箭头 315"/>
          <p:cNvSpPr/>
          <p:nvPr/>
        </p:nvSpPr>
        <p:spPr>
          <a:xfrm>
            <a:off x="2267700" y="3467405"/>
            <a:ext cx="531597" cy="275371"/>
          </a:xfrm>
          <a:prstGeom prst="rightArrow">
            <a:avLst/>
          </a:prstGeom>
          <a:solidFill>
            <a:srgbClr val="339C9F">
              <a:alpha val="78039"/>
            </a:srgbClr>
          </a:solidFill>
          <a:ln w="12700" cap="flat" cmpd="sng" algn="ctr">
            <a:solidFill>
              <a:srgbClr val="339C9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 lastClr="FFFFFF"/>
              </a:solidFill>
              <a:effectLst/>
              <a:uLnTx/>
              <a:uFillTx/>
              <a:latin typeface="Century Gothic"/>
              <a:ea typeface="幼圆"/>
              <a:cs typeface="+mn-cs"/>
            </a:endParaRPr>
          </a:p>
        </p:txBody>
      </p:sp>
      <p:sp>
        <p:nvSpPr>
          <p:cNvPr id="260" name="TextBox 259"/>
          <p:cNvSpPr txBox="1"/>
          <p:nvPr/>
        </p:nvSpPr>
        <p:spPr>
          <a:xfrm>
            <a:off x="6113440" y="3405313"/>
            <a:ext cx="1185315"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Malware?</a:t>
            </a:r>
          </a:p>
        </p:txBody>
      </p:sp>
    </p:spTree>
    <p:extLst>
      <p:ext uri="{BB962C8B-B14F-4D97-AF65-F5344CB8AC3E}">
        <p14:creationId xmlns:p14="http://schemas.microsoft.com/office/powerpoint/2010/main" val="6435237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Identify coffee mug</a:t>
            </a:r>
            <a:endParaRPr lang="en-US" dirty="0"/>
          </a:p>
        </p:txBody>
      </p:sp>
      <p:pic>
        <p:nvPicPr>
          <p:cNvPr id="2050" name="Picture 2" descr="C:\Users\ang\Desktop\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8425" y="1615439"/>
            <a:ext cx="6388735" cy="4594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spTree>
    <p:extLst>
      <p:ext uri="{BB962C8B-B14F-4D97-AF65-F5344CB8AC3E}">
        <p14:creationId xmlns:p14="http://schemas.microsoft.com/office/powerpoint/2010/main" val="28877100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Anti-virus classification</a:t>
            </a:r>
            <a:endParaRPr lang="en-US" dirty="0"/>
          </a:p>
        </p:txBody>
      </p:sp>
      <p:cxnSp>
        <p:nvCxnSpPr>
          <p:cNvPr id="4" name="Straight Connector 3"/>
          <p:cNvCxnSpPr/>
          <p:nvPr/>
        </p:nvCxnSpPr>
        <p:spPr bwMode="auto">
          <a:xfrm>
            <a:off x="2134249" y="5042010"/>
            <a:ext cx="4954245" cy="0"/>
          </a:xfrm>
          <a:prstGeom prst="line">
            <a:avLst/>
          </a:prstGeom>
          <a:solidFill>
            <a:schemeClr val="accent1"/>
          </a:solidFill>
          <a:ln w="28575" cap="flat" cmpd="sng" algn="ctr">
            <a:solidFill>
              <a:srgbClr val="FFFFFF"/>
            </a:solidFill>
            <a:prstDash val="solid"/>
            <a:round/>
            <a:headEnd type="none" w="med" len="med"/>
            <a:tailEnd type="none" w="med" len="med"/>
          </a:ln>
          <a:effectLst/>
        </p:spPr>
      </p:cxnSp>
      <p:cxnSp>
        <p:nvCxnSpPr>
          <p:cNvPr id="5" name="Straight Connector 4"/>
          <p:cNvCxnSpPr/>
          <p:nvPr/>
        </p:nvCxnSpPr>
        <p:spPr bwMode="auto">
          <a:xfrm flipV="1">
            <a:off x="2441489" y="2084826"/>
            <a:ext cx="0" cy="3149209"/>
          </a:xfrm>
          <a:prstGeom prst="line">
            <a:avLst/>
          </a:prstGeom>
          <a:solidFill>
            <a:schemeClr val="accent1"/>
          </a:solidFill>
          <a:ln w="28575" cap="flat" cmpd="sng" algn="ctr">
            <a:solidFill>
              <a:srgbClr val="FFFFFF"/>
            </a:solidFill>
            <a:prstDash val="solid"/>
            <a:round/>
            <a:headEnd type="none" w="med" len="med"/>
            <a:tailEnd type="none" w="med" len="med"/>
          </a:ln>
          <a:effectLst/>
        </p:spPr>
      </p:cxnSp>
      <p:cxnSp>
        <p:nvCxnSpPr>
          <p:cNvPr id="8" name="Straight Connector 7"/>
          <p:cNvCxnSpPr/>
          <p:nvPr/>
        </p:nvCxnSpPr>
        <p:spPr bwMode="auto">
          <a:xfrm>
            <a:off x="2441489" y="2584090"/>
            <a:ext cx="4818861" cy="0"/>
          </a:xfrm>
          <a:prstGeom prst="line">
            <a:avLst/>
          </a:prstGeom>
          <a:solidFill>
            <a:schemeClr val="accent1"/>
          </a:solidFill>
          <a:ln w="28575" cap="flat" cmpd="sng" algn="ctr">
            <a:solidFill>
              <a:srgbClr val="FF2929"/>
            </a:solidFill>
            <a:prstDash val="dash"/>
            <a:round/>
            <a:headEnd type="none" w="med" len="med"/>
            <a:tailEnd type="none" w="med" len="med"/>
          </a:ln>
          <a:effectLst/>
        </p:spPr>
      </p:cxnSp>
      <p:sp>
        <p:nvSpPr>
          <p:cNvPr id="11" name="TextBox 10"/>
          <p:cNvSpPr txBox="1"/>
          <p:nvPr/>
        </p:nvSpPr>
        <p:spPr>
          <a:xfrm>
            <a:off x="7529185" y="2392065"/>
            <a:ext cx="1262523"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Goal: 70%</a:t>
            </a:r>
          </a:p>
        </p:txBody>
      </p:sp>
      <p:sp>
        <p:nvSpPr>
          <p:cNvPr id="13" name="Rectangle 12"/>
          <p:cNvSpPr/>
          <p:nvPr/>
        </p:nvSpPr>
        <p:spPr bwMode="auto">
          <a:xfrm>
            <a:off x="2940754" y="4197100"/>
            <a:ext cx="460860" cy="844910"/>
          </a:xfrm>
          <a:prstGeom prst="rect">
            <a:avLst/>
          </a:prstGeom>
          <a:solidFill>
            <a:schemeClr val="accent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 name="TextBox 13"/>
          <p:cNvSpPr txBox="1"/>
          <p:nvPr/>
        </p:nvSpPr>
        <p:spPr>
          <a:xfrm>
            <a:off x="2511601" y="5118820"/>
            <a:ext cx="1390537" cy="923330"/>
          </a:xfrm>
          <a:prstGeom prst="rect">
            <a:avLst/>
          </a:prstGeom>
          <a:noFill/>
        </p:spPr>
        <p:txBody>
          <a:bodyPr wrap="none" rtlCol="0">
            <a:spAutoFit/>
          </a:bodyPr>
          <a:lstStyle/>
          <a:p>
            <a:pPr>
              <a:spcBef>
                <a:spcPts val="0"/>
              </a:spcBef>
            </a:pPr>
            <a:r>
              <a:rPr lang="en-US" b="0" i="0" dirty="0" smtClean="0">
                <a:solidFill>
                  <a:schemeClr val="bg1"/>
                </a:solidFill>
                <a:latin typeface="Arial" pitchFamily="34" charset="0"/>
                <a:cs typeface="Arial" pitchFamily="34" charset="0"/>
              </a:rPr>
              <a:t>Adobe (DT)</a:t>
            </a:r>
          </a:p>
          <a:p>
            <a:pPr>
              <a:spcBef>
                <a:spcPts val="0"/>
              </a:spcBef>
            </a:pPr>
            <a:endParaRPr lang="en-US" dirty="0">
              <a:solidFill>
                <a:schemeClr val="bg1"/>
              </a:solidFill>
              <a:latin typeface="Arial" pitchFamily="34" charset="0"/>
              <a:cs typeface="Arial" pitchFamily="34" charset="0"/>
            </a:endParaRPr>
          </a:p>
          <a:p>
            <a:pPr>
              <a:spcBef>
                <a:spcPts val="0"/>
              </a:spcBef>
            </a:pPr>
            <a:r>
              <a:rPr lang="en-US" dirty="0" smtClean="0">
                <a:solidFill>
                  <a:schemeClr val="bg1"/>
                </a:solidFill>
                <a:latin typeface="Arial" pitchFamily="34" charset="0"/>
                <a:cs typeface="Arial" pitchFamily="34" charset="0"/>
              </a:rPr>
              <a:t>40,000</a:t>
            </a:r>
            <a:endParaRPr lang="en-US" b="0" i="0" dirty="0" smtClean="0">
              <a:solidFill>
                <a:schemeClr val="bg1"/>
              </a:solidFill>
              <a:latin typeface="Arial" pitchFamily="34" charset="0"/>
              <a:cs typeface="Arial" pitchFamily="34" charset="0"/>
            </a:endParaRPr>
          </a:p>
        </p:txBody>
      </p:sp>
      <p:sp>
        <p:nvSpPr>
          <p:cNvPr id="16" name="TextBox 15"/>
          <p:cNvSpPr txBox="1"/>
          <p:nvPr/>
        </p:nvSpPr>
        <p:spPr>
          <a:xfrm>
            <a:off x="4084277" y="5157225"/>
            <a:ext cx="1394395" cy="923330"/>
          </a:xfrm>
          <a:prstGeom prst="rect">
            <a:avLst/>
          </a:prstGeom>
          <a:noFill/>
        </p:spPr>
        <p:txBody>
          <a:bodyPr wrap="none" rtlCol="0">
            <a:spAutoFit/>
          </a:bodyPr>
          <a:lstStyle/>
          <a:p>
            <a:pPr>
              <a:spcBef>
                <a:spcPts val="0"/>
              </a:spcBef>
            </a:pPr>
            <a:r>
              <a:rPr lang="en-US" dirty="0" smtClean="0">
                <a:solidFill>
                  <a:schemeClr val="bg1"/>
                </a:solidFill>
                <a:latin typeface="Arial" pitchFamily="34" charset="0"/>
                <a:cs typeface="Arial" pitchFamily="34" charset="0"/>
              </a:rPr>
              <a:t>IDL (GBDT)</a:t>
            </a:r>
            <a:endParaRPr lang="en-US" b="0" i="0" dirty="0" smtClean="0">
              <a:solidFill>
                <a:schemeClr val="bg1"/>
              </a:solidFill>
              <a:latin typeface="Arial" pitchFamily="34" charset="0"/>
              <a:cs typeface="Arial" pitchFamily="34" charset="0"/>
            </a:endParaRPr>
          </a:p>
          <a:p>
            <a:pPr>
              <a:spcBef>
                <a:spcPts val="0"/>
              </a:spcBef>
            </a:pPr>
            <a:endParaRPr lang="en-US" dirty="0">
              <a:solidFill>
                <a:schemeClr val="bg1"/>
              </a:solidFill>
              <a:latin typeface="Arial" pitchFamily="34" charset="0"/>
              <a:cs typeface="Arial" pitchFamily="34" charset="0"/>
            </a:endParaRPr>
          </a:p>
          <a:p>
            <a:pPr>
              <a:spcBef>
                <a:spcPts val="0"/>
              </a:spcBef>
            </a:pPr>
            <a:r>
              <a:rPr lang="en-US" dirty="0" smtClean="0">
                <a:solidFill>
                  <a:schemeClr val="bg1"/>
                </a:solidFill>
                <a:latin typeface="Arial" pitchFamily="34" charset="0"/>
                <a:cs typeface="Arial" pitchFamily="34" charset="0"/>
              </a:rPr>
              <a:t>40,000</a:t>
            </a:r>
            <a:endParaRPr lang="en-US" b="0" i="0" dirty="0" smtClean="0">
              <a:solidFill>
                <a:schemeClr val="bg1"/>
              </a:solidFill>
              <a:latin typeface="Arial" pitchFamily="34" charset="0"/>
              <a:cs typeface="Arial" pitchFamily="34" charset="0"/>
            </a:endParaRPr>
          </a:p>
        </p:txBody>
      </p:sp>
      <p:sp>
        <p:nvSpPr>
          <p:cNvPr id="17" name="Rectangle 16"/>
          <p:cNvSpPr/>
          <p:nvPr/>
        </p:nvSpPr>
        <p:spPr bwMode="auto">
          <a:xfrm>
            <a:off x="4515359" y="3774645"/>
            <a:ext cx="460860" cy="1267365"/>
          </a:xfrm>
          <a:prstGeom prst="rect">
            <a:avLst/>
          </a:prstGeom>
          <a:solidFill>
            <a:schemeClr val="accent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 name="TextBox 17"/>
          <p:cNvSpPr txBox="1"/>
          <p:nvPr/>
        </p:nvSpPr>
        <p:spPr>
          <a:xfrm>
            <a:off x="5485092" y="5155615"/>
            <a:ext cx="1394395" cy="923330"/>
          </a:xfrm>
          <a:prstGeom prst="rect">
            <a:avLst/>
          </a:prstGeom>
          <a:noFill/>
        </p:spPr>
        <p:txBody>
          <a:bodyPr wrap="none" rtlCol="0">
            <a:spAutoFit/>
          </a:bodyPr>
          <a:lstStyle/>
          <a:p>
            <a:pPr>
              <a:spcBef>
                <a:spcPts val="0"/>
              </a:spcBef>
            </a:pPr>
            <a:r>
              <a:rPr lang="en-US" dirty="0" smtClean="0">
                <a:solidFill>
                  <a:schemeClr val="bg1"/>
                </a:solidFill>
                <a:latin typeface="Arial" pitchFamily="34" charset="0"/>
                <a:cs typeface="Arial" pitchFamily="34" charset="0"/>
              </a:rPr>
              <a:t>IDL (GBDT)</a:t>
            </a:r>
            <a:endParaRPr lang="en-US" b="0" i="0" dirty="0" smtClean="0">
              <a:solidFill>
                <a:schemeClr val="bg1"/>
              </a:solidFill>
              <a:latin typeface="Arial" pitchFamily="34" charset="0"/>
              <a:cs typeface="Arial" pitchFamily="34" charset="0"/>
            </a:endParaRPr>
          </a:p>
          <a:p>
            <a:pPr>
              <a:spcBef>
                <a:spcPts val="0"/>
              </a:spcBef>
            </a:pPr>
            <a:endParaRPr lang="en-US" dirty="0">
              <a:solidFill>
                <a:schemeClr val="bg1"/>
              </a:solidFill>
              <a:latin typeface="Arial" pitchFamily="34" charset="0"/>
              <a:cs typeface="Arial" pitchFamily="34" charset="0"/>
            </a:endParaRPr>
          </a:p>
          <a:p>
            <a:pPr>
              <a:spcBef>
                <a:spcPts val="0"/>
              </a:spcBef>
            </a:pPr>
            <a:r>
              <a:rPr lang="en-US" dirty="0" smtClean="0">
                <a:solidFill>
                  <a:schemeClr val="bg1"/>
                </a:solidFill>
                <a:latin typeface="Arial" pitchFamily="34" charset="0"/>
                <a:cs typeface="Arial" pitchFamily="34" charset="0"/>
              </a:rPr>
              <a:t>8,000,000</a:t>
            </a:r>
            <a:endParaRPr lang="en-US" b="0" i="0" dirty="0" smtClean="0">
              <a:solidFill>
                <a:schemeClr val="bg1"/>
              </a:solidFill>
              <a:latin typeface="Arial" pitchFamily="34" charset="0"/>
              <a:cs typeface="Arial" pitchFamily="34" charset="0"/>
            </a:endParaRPr>
          </a:p>
        </p:txBody>
      </p:sp>
      <p:sp>
        <p:nvSpPr>
          <p:cNvPr id="19" name="Rectangle 18"/>
          <p:cNvSpPr/>
          <p:nvPr/>
        </p:nvSpPr>
        <p:spPr bwMode="auto">
          <a:xfrm>
            <a:off x="5916175" y="2468875"/>
            <a:ext cx="460860" cy="2571525"/>
          </a:xfrm>
          <a:prstGeom prst="rect">
            <a:avLst/>
          </a:prstGeom>
          <a:solidFill>
            <a:schemeClr val="accent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58123257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913308-F349-4B6D-A68A-DD1791B4A57B}" type="slidenum">
              <a:rPr lang="zh-CN" altLang="en-US" smtClean="0">
                <a:solidFill>
                  <a:srgbClr val="000000"/>
                </a:solidFill>
                <a:cs typeface="Arial"/>
              </a:rPr>
              <a:pPr/>
              <a:t>51</a:t>
            </a:fld>
            <a:endParaRPr lang="zh-CN" altLang="en-US">
              <a:solidFill>
                <a:srgbClr val="000000"/>
              </a:solidFill>
              <a:cs typeface="Arial"/>
            </a:endParaRPr>
          </a:p>
        </p:txBody>
      </p:sp>
      <p:grpSp>
        <p:nvGrpSpPr>
          <p:cNvPr id="5" name="Group 4"/>
          <p:cNvGrpSpPr/>
          <p:nvPr/>
        </p:nvGrpSpPr>
        <p:grpSpPr>
          <a:xfrm>
            <a:off x="3189419" y="1623965"/>
            <a:ext cx="2381111" cy="1344175"/>
            <a:chOff x="1860492" y="1186"/>
            <a:chExt cx="840869" cy="840869"/>
          </a:xfrm>
        </p:grpSpPr>
        <p:sp>
          <p:nvSpPr>
            <p:cNvPr id="6" name="Oval 5"/>
            <p:cNvSpPr/>
            <p:nvPr/>
          </p:nvSpPr>
          <p:spPr>
            <a:xfrm>
              <a:off x="1860492" y="1186"/>
              <a:ext cx="840869" cy="840869"/>
            </a:xfrm>
            <a:prstGeom prst="ellipse">
              <a:avLst/>
            </a:prstGeom>
            <a:ln>
              <a:no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Oval 4"/>
            <p:cNvSpPr/>
            <p:nvPr/>
          </p:nvSpPr>
          <p:spPr>
            <a:xfrm>
              <a:off x="1983634" y="124328"/>
              <a:ext cx="594585" cy="59458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3200" kern="1200" dirty="0" smtClean="0">
                  <a:solidFill>
                    <a:schemeClr val="tx1"/>
                  </a:solidFill>
                </a:rPr>
                <a:t>Idea</a:t>
              </a:r>
              <a:endParaRPr lang="en-US" sz="2000" kern="1200" dirty="0">
                <a:solidFill>
                  <a:schemeClr val="tx1"/>
                </a:solidFill>
              </a:endParaRPr>
            </a:p>
          </p:txBody>
        </p:sp>
      </p:grpSp>
      <p:sp>
        <p:nvSpPr>
          <p:cNvPr id="8" name="Right Arrow 7"/>
          <p:cNvSpPr/>
          <p:nvPr/>
        </p:nvSpPr>
        <p:spPr bwMode="auto">
          <a:xfrm rot="2673078">
            <a:off x="5162384" y="3017876"/>
            <a:ext cx="1536200" cy="998530"/>
          </a:xfrm>
          <a:prstGeom prst="rightArrow">
            <a:avLst/>
          </a:prstGeom>
          <a:solidFill>
            <a:srgbClr val="C0504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9" name="Group 8"/>
          <p:cNvGrpSpPr/>
          <p:nvPr/>
        </p:nvGrpSpPr>
        <p:grpSpPr>
          <a:xfrm>
            <a:off x="5455315" y="4235505"/>
            <a:ext cx="2534730" cy="1344175"/>
            <a:chOff x="1860492" y="1186"/>
            <a:chExt cx="840869" cy="840869"/>
          </a:xfrm>
        </p:grpSpPr>
        <p:sp>
          <p:nvSpPr>
            <p:cNvPr id="10" name="Oval 9"/>
            <p:cNvSpPr/>
            <p:nvPr/>
          </p:nvSpPr>
          <p:spPr>
            <a:xfrm>
              <a:off x="1860492" y="1186"/>
              <a:ext cx="840869" cy="840869"/>
            </a:xfrm>
            <a:prstGeom prst="ellipse">
              <a:avLst/>
            </a:prstGeom>
            <a:ln>
              <a:no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1" name="Oval 4"/>
            <p:cNvSpPr/>
            <p:nvPr/>
          </p:nvSpPr>
          <p:spPr>
            <a:xfrm>
              <a:off x="1983634" y="124328"/>
              <a:ext cx="594585" cy="59458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800" kern="1200" dirty="0" smtClean="0">
                  <a:solidFill>
                    <a:schemeClr val="tx1"/>
                  </a:solidFill>
                </a:rPr>
                <a:t>Code</a:t>
              </a:r>
              <a:endParaRPr lang="en-US" sz="1600" kern="1200" dirty="0">
                <a:solidFill>
                  <a:schemeClr val="tx1"/>
                </a:solidFill>
              </a:endParaRPr>
            </a:p>
          </p:txBody>
        </p:sp>
      </p:grpSp>
      <p:grpSp>
        <p:nvGrpSpPr>
          <p:cNvPr id="12" name="Group 11"/>
          <p:cNvGrpSpPr/>
          <p:nvPr/>
        </p:nvGrpSpPr>
        <p:grpSpPr>
          <a:xfrm>
            <a:off x="1307576" y="4350720"/>
            <a:ext cx="2381110" cy="1344175"/>
            <a:chOff x="1860492" y="1186"/>
            <a:chExt cx="840869" cy="840869"/>
          </a:xfrm>
        </p:grpSpPr>
        <p:sp>
          <p:nvSpPr>
            <p:cNvPr id="13" name="Oval 12"/>
            <p:cNvSpPr/>
            <p:nvPr/>
          </p:nvSpPr>
          <p:spPr>
            <a:xfrm>
              <a:off x="1860492" y="1186"/>
              <a:ext cx="840869" cy="840869"/>
            </a:xfrm>
            <a:prstGeom prst="ellipse">
              <a:avLst/>
            </a:prstGeom>
            <a:ln>
              <a:no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4" name="Oval 4"/>
            <p:cNvSpPr/>
            <p:nvPr/>
          </p:nvSpPr>
          <p:spPr>
            <a:xfrm>
              <a:off x="1983634" y="124328"/>
              <a:ext cx="594585" cy="59458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400" kern="1200" dirty="0" smtClean="0">
                  <a:solidFill>
                    <a:schemeClr val="tx1"/>
                  </a:solidFill>
                </a:rPr>
                <a:t>Experiment</a:t>
              </a:r>
              <a:endParaRPr lang="en-US" sz="1400" kern="1200" dirty="0">
                <a:solidFill>
                  <a:schemeClr val="tx1"/>
                </a:solidFill>
              </a:endParaRPr>
            </a:p>
          </p:txBody>
        </p:sp>
      </p:grpSp>
      <p:sp>
        <p:nvSpPr>
          <p:cNvPr id="15" name="Right Arrow 14"/>
          <p:cNvSpPr/>
          <p:nvPr/>
        </p:nvSpPr>
        <p:spPr bwMode="auto">
          <a:xfrm rot="10800000">
            <a:off x="3803900" y="4427530"/>
            <a:ext cx="1536200" cy="998530"/>
          </a:xfrm>
          <a:prstGeom prst="rightArrow">
            <a:avLst/>
          </a:prstGeom>
          <a:solidFill>
            <a:srgbClr val="C0504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 name="Right Arrow 15"/>
          <p:cNvSpPr/>
          <p:nvPr/>
        </p:nvSpPr>
        <p:spPr bwMode="auto">
          <a:xfrm rot="19160668">
            <a:off x="2177158" y="3040822"/>
            <a:ext cx="1536200" cy="998530"/>
          </a:xfrm>
          <a:prstGeom prst="rightArrow">
            <a:avLst/>
          </a:prstGeom>
          <a:solidFill>
            <a:srgbClr val="C0504D"/>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 name="Title 1"/>
          <p:cNvSpPr>
            <a:spLocks noGrp="1"/>
          </p:cNvSpPr>
          <p:nvPr>
            <p:ph type="title"/>
          </p:nvPr>
        </p:nvSpPr>
        <p:spPr>
          <a:xfrm>
            <a:off x="684611" y="685800"/>
            <a:ext cx="8054608" cy="533400"/>
          </a:xfrm>
        </p:spPr>
        <p:txBody>
          <a:bodyPr/>
          <a:lstStyle/>
          <a:p>
            <a:r>
              <a:rPr lang="en-US" sz="2800" dirty="0" smtClean="0">
                <a:solidFill>
                  <a:srgbClr val="53D8FF"/>
                </a:solidFill>
              </a:rPr>
              <a:t>Machine learning research</a:t>
            </a:r>
            <a:endParaRPr lang="en-US" dirty="0">
              <a:solidFill>
                <a:srgbClr val="53D8FF"/>
              </a:solidFill>
            </a:endParaRPr>
          </a:p>
        </p:txBody>
      </p:sp>
    </p:spTree>
    <p:extLst>
      <p:ext uri="{BB962C8B-B14F-4D97-AF65-F5344CB8AC3E}">
        <p14:creationId xmlns:p14="http://schemas.microsoft.com/office/powerpoint/2010/main" val="346326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Paddle platform</a:t>
            </a:r>
            <a:endParaRPr lang="en-US" dirty="0"/>
          </a:p>
        </p:txBody>
      </p:sp>
      <p:pic>
        <p:nvPicPr>
          <p:cNvPr id="4" name="PaddleExamp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8740" y="1278320"/>
            <a:ext cx="7546352" cy="4716470"/>
          </a:xfrm>
          <a:prstGeom prst="rect">
            <a:avLst/>
          </a:prstGeom>
        </p:spPr>
      </p:pic>
    </p:spTree>
    <p:extLst>
      <p:ext uri="{BB962C8B-B14F-4D97-AF65-F5344CB8AC3E}">
        <p14:creationId xmlns:p14="http://schemas.microsoft.com/office/powerpoint/2010/main" val="6609661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Pulsar system</a:t>
            </a:r>
            <a:endParaRPr lang="en-US" dirty="0"/>
          </a:p>
        </p:txBody>
      </p:sp>
      <p:pic>
        <p:nvPicPr>
          <p:cNvPr id="3" name="Picture 2"/>
          <p:cNvPicPr>
            <a:picLocks noChangeAspect="1"/>
          </p:cNvPicPr>
          <p:nvPr/>
        </p:nvPicPr>
        <p:blipFill>
          <a:blip r:embed="rId2"/>
          <a:stretch>
            <a:fillRect/>
          </a:stretch>
        </p:blipFill>
        <p:spPr>
          <a:xfrm>
            <a:off x="1960460" y="1508750"/>
            <a:ext cx="5299890" cy="3974918"/>
          </a:xfrm>
          <a:prstGeom prst="rect">
            <a:avLst/>
          </a:prstGeom>
        </p:spPr>
      </p:pic>
      <p:sp>
        <p:nvSpPr>
          <p:cNvPr id="4" name="TextBox 3"/>
          <p:cNvSpPr txBox="1"/>
          <p:nvPr/>
        </p:nvSpPr>
        <p:spPr>
          <a:xfrm>
            <a:off x="3343040" y="5848515"/>
            <a:ext cx="2904498"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1 trillion parameter models</a:t>
            </a:r>
          </a:p>
        </p:txBody>
      </p:sp>
    </p:spTree>
    <p:extLst>
      <p:ext uri="{BB962C8B-B14F-4D97-AF65-F5344CB8AC3E}">
        <p14:creationId xmlns:p14="http://schemas.microsoft.com/office/powerpoint/2010/main" val="171967670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070" y="2968140"/>
            <a:ext cx="8054608" cy="533400"/>
          </a:xfrm>
        </p:spPr>
        <p:txBody>
          <a:bodyPr/>
          <a:lstStyle/>
          <a:p>
            <a:pPr algn="ctr"/>
            <a:r>
              <a:rPr lang="en-US" dirty="0" smtClean="0"/>
              <a:t>Employee development</a:t>
            </a:r>
            <a:endParaRPr lang="en-US" dirty="0"/>
          </a:p>
        </p:txBody>
      </p:sp>
    </p:spTree>
    <p:extLst>
      <p:ext uri="{BB962C8B-B14F-4D97-AF65-F5344CB8AC3E}">
        <p14:creationId xmlns:p14="http://schemas.microsoft.com/office/powerpoint/2010/main" val="123950219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 tutorial</a:t>
            </a:r>
            <a:endParaRPr lang="en-US" dirty="0"/>
          </a:p>
        </p:txBody>
      </p:sp>
      <p:pic>
        <p:nvPicPr>
          <p:cNvPr id="3" name="Picture 2" descr="Screen Shot 2014-11-21 at 8.00.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955" y="1585560"/>
            <a:ext cx="6940495" cy="4386842"/>
          </a:xfrm>
          <a:prstGeom prst="rect">
            <a:avLst/>
          </a:prstGeom>
        </p:spPr>
      </p:pic>
    </p:spTree>
    <p:extLst>
      <p:ext uri="{BB962C8B-B14F-4D97-AF65-F5344CB8AC3E}">
        <p14:creationId xmlns:p14="http://schemas.microsoft.com/office/powerpoint/2010/main" val="211858508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070" y="2968140"/>
            <a:ext cx="8054608" cy="533400"/>
          </a:xfrm>
        </p:spPr>
        <p:txBody>
          <a:bodyPr/>
          <a:lstStyle/>
          <a:p>
            <a:pPr algn="ctr"/>
            <a:r>
              <a:rPr lang="en-US" dirty="0" smtClean="0"/>
              <a:t>Baidu AI Fellowship</a:t>
            </a:r>
            <a:br>
              <a:rPr lang="en-US" dirty="0" smtClean="0"/>
            </a:br>
            <a:r>
              <a:rPr lang="en-US" dirty="0" smtClean="0"/>
              <a:t>(</a:t>
            </a:r>
            <a:r>
              <a:rPr lang="zh-TW" altLang="en-US" dirty="0" smtClean="0"/>
              <a:t>奇点人才计划</a:t>
            </a:r>
            <a:r>
              <a:rPr lang="en-US" altLang="zh-TW" dirty="0" smtClean="0"/>
              <a:t>)</a:t>
            </a:r>
            <a:endParaRPr lang="en-US" dirty="0"/>
          </a:p>
        </p:txBody>
      </p:sp>
    </p:spTree>
    <p:extLst>
      <p:ext uri="{BB962C8B-B14F-4D97-AF65-F5344CB8AC3E}">
        <p14:creationId xmlns:p14="http://schemas.microsoft.com/office/powerpoint/2010/main" val="423978844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Baidu AI Fellowship</a:t>
            </a:r>
            <a:endParaRPr lang="en-US" dirty="0"/>
          </a:p>
        </p:txBody>
      </p:sp>
      <p:sp>
        <p:nvSpPr>
          <p:cNvPr id="4" name="TextBox 3"/>
          <p:cNvSpPr txBox="1"/>
          <p:nvPr/>
        </p:nvSpPr>
        <p:spPr>
          <a:xfrm>
            <a:off x="539475" y="1662370"/>
            <a:ext cx="8372290" cy="2585323"/>
          </a:xfrm>
          <a:prstGeom prst="rect">
            <a:avLst/>
          </a:prstGeom>
          <a:noFill/>
        </p:spPr>
        <p:txBody>
          <a:bodyPr wrap="square" rtlCol="0">
            <a:spAutoFit/>
          </a:bodyPr>
          <a:lstStyle/>
          <a:p>
            <a:pPr marL="285750" indent="-285750" algn="l">
              <a:buFont typeface="Arial"/>
              <a:buChar char="•"/>
            </a:pPr>
            <a:r>
              <a:rPr lang="en-US" dirty="0" smtClean="0">
                <a:solidFill>
                  <a:schemeClr val="bg1"/>
                </a:solidFill>
                <a:latin typeface="Arial" pitchFamily="34" charset="0"/>
                <a:cs typeface="Arial" pitchFamily="34" charset="0"/>
              </a:rPr>
              <a:t>4 AI Fellowships per year across Baidu. </a:t>
            </a:r>
          </a:p>
          <a:p>
            <a:pPr marL="285750" indent="-285750" algn="l">
              <a:buFont typeface="Arial"/>
              <a:buChar char="•"/>
            </a:pPr>
            <a:r>
              <a:rPr lang="en-US" dirty="0" smtClean="0">
                <a:solidFill>
                  <a:schemeClr val="bg1"/>
                </a:solidFill>
                <a:latin typeface="Arial" pitchFamily="34" charset="0"/>
                <a:cs typeface="Arial" pitchFamily="34" charset="0"/>
              </a:rPr>
              <a:t>Spend 6 months in the US working with us. </a:t>
            </a:r>
          </a:p>
          <a:p>
            <a:pPr marL="742950" lvl="1" indent="-285750" algn="l">
              <a:buFont typeface="Arial"/>
              <a:buChar char="•"/>
            </a:pPr>
            <a:r>
              <a:rPr lang="en-US" dirty="0" smtClean="0">
                <a:solidFill>
                  <a:schemeClr val="bg1"/>
                </a:solidFill>
                <a:latin typeface="Arial" pitchFamily="34" charset="0"/>
                <a:cs typeface="Arial" pitchFamily="34" charset="0"/>
              </a:rPr>
              <a:t>Learn about AI and deep learning</a:t>
            </a:r>
          </a:p>
          <a:p>
            <a:pPr marL="742950" lvl="1" indent="-285750" algn="l">
              <a:buFont typeface="Arial"/>
              <a:buChar char="•"/>
            </a:pPr>
            <a:r>
              <a:rPr lang="en-US" dirty="0" smtClean="0">
                <a:solidFill>
                  <a:schemeClr val="bg1"/>
                </a:solidFill>
                <a:latin typeface="Arial" pitchFamily="34" charset="0"/>
                <a:cs typeface="Arial" pitchFamily="34" charset="0"/>
              </a:rPr>
              <a:t>Develop leading AI technologies</a:t>
            </a:r>
          </a:p>
          <a:p>
            <a:pPr marL="285750" indent="-285750" algn="l">
              <a:buFont typeface="Arial"/>
              <a:buChar char="•"/>
            </a:pPr>
            <a:r>
              <a:rPr lang="en-US" dirty="0" smtClean="0">
                <a:solidFill>
                  <a:schemeClr val="bg1"/>
                </a:solidFill>
                <a:latin typeface="Arial" pitchFamily="34" charset="0"/>
                <a:cs typeface="Arial" pitchFamily="34" charset="0"/>
              </a:rPr>
              <a:t>Engineers T6 or above.  Require Director nomination. </a:t>
            </a:r>
          </a:p>
        </p:txBody>
      </p:sp>
    </p:spTree>
    <p:extLst>
      <p:ext uri="{BB962C8B-B14F-4D97-AF65-F5344CB8AC3E}">
        <p14:creationId xmlns:p14="http://schemas.microsoft.com/office/powerpoint/2010/main" val="61099795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ng\Desktop\iStock_000005809739XSmall-1_0.jpg"/>
          <p:cNvPicPr>
            <a:picLocks noChangeAspect="1" noChangeArrowheads="1"/>
          </p:cNvPicPr>
          <p:nvPr/>
        </p:nvPicPr>
        <p:blipFill>
          <a:blip r:embed="rId3" cstate="print"/>
          <a:srcRect/>
          <a:stretch>
            <a:fillRect/>
          </a:stretch>
        </p:blipFill>
        <p:spPr bwMode="auto">
          <a:xfrm>
            <a:off x="769904" y="1316725"/>
            <a:ext cx="3264426" cy="3255018"/>
          </a:xfrm>
          <a:prstGeom prst="rect">
            <a:avLst/>
          </a:prstGeom>
          <a:noFill/>
        </p:spPr>
      </p:pic>
      <p:sp>
        <p:nvSpPr>
          <p:cNvPr id="6" name="Title 1"/>
          <p:cNvSpPr txBox="1">
            <a:spLocks/>
          </p:cNvSpPr>
          <p:nvPr/>
        </p:nvSpPr>
        <p:spPr>
          <a:xfrm>
            <a:off x="4187950" y="2776115"/>
            <a:ext cx="4416574" cy="533400"/>
          </a:xfrm>
          <a:prstGeom prst="rect">
            <a:avLst/>
          </a:prstGeom>
        </p:spPr>
        <p:txBody>
          <a:bodyPr anchor="b" anchorCtr="0"/>
          <a:lstStyle>
            <a:lvl1pPr algn="l" rtl="0" fontAlgn="base">
              <a:lnSpc>
                <a:spcPct val="90000"/>
              </a:lnSpc>
              <a:spcBef>
                <a:spcPct val="0"/>
              </a:spcBef>
              <a:spcAft>
                <a:spcPct val="0"/>
              </a:spcAft>
              <a:defRPr sz="3200" b="0" i="0" cap="none">
                <a:solidFill>
                  <a:srgbClr val="53D2FF"/>
                </a:solidFill>
                <a:latin typeface="Arial" pitchFamily="34" charset="0"/>
                <a:ea typeface="+mj-ea"/>
                <a:cs typeface="Arial" pitchFamily="34" charset="0"/>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a:lstStyle>
          <a:p>
            <a:pPr algn="ctr"/>
            <a:r>
              <a:rPr lang="en-US" dirty="0" smtClean="0"/>
              <a:t>Thank you.</a:t>
            </a:r>
            <a:endParaRPr lang="en-US" dirty="0"/>
          </a:p>
        </p:txBody>
      </p:sp>
    </p:spTree>
    <p:extLst>
      <p:ext uri="{BB962C8B-B14F-4D97-AF65-F5344CB8AC3E}">
        <p14:creationId xmlns:p14="http://schemas.microsoft.com/office/powerpoint/2010/main" val="41612857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856" y="817460"/>
            <a:ext cx="8449100" cy="4412305"/>
          </a:xfrm>
        </p:spPr>
        <p:txBody>
          <a:bodyPr/>
          <a:lstStyle/>
          <a:p>
            <a:r>
              <a:rPr lang="en-US" sz="13800" dirty="0" smtClean="0"/>
              <a:t>END END END END</a:t>
            </a:r>
            <a:endParaRPr lang="en-US" sz="13800" dirty="0"/>
          </a:p>
        </p:txBody>
      </p:sp>
    </p:spTree>
    <p:extLst>
      <p:ext uri="{BB962C8B-B14F-4D97-AF65-F5344CB8AC3E}">
        <p14:creationId xmlns:p14="http://schemas.microsoft.com/office/powerpoint/2010/main" val="24661980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Identify coffee mug</a:t>
            </a:r>
          </a:p>
        </p:txBody>
      </p:sp>
      <p:pic>
        <p:nvPicPr>
          <p:cNvPr id="2050" name="Picture 2" descr="C:\Users\ang\Desktop\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8425" y="1615439"/>
            <a:ext cx="6388735" cy="4594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sp>
        <p:nvSpPr>
          <p:cNvPr id="3" name="Rectangle 2"/>
          <p:cNvSpPr/>
          <p:nvPr/>
        </p:nvSpPr>
        <p:spPr bwMode="auto">
          <a:xfrm>
            <a:off x="1706880" y="5189220"/>
            <a:ext cx="746760" cy="766787"/>
          </a:xfrm>
          <a:prstGeom prst="rect">
            <a:avLst/>
          </a:prstGeom>
          <a:noFill/>
          <a:ln w="28575" cap="flat" cmpd="sng" algn="ctr">
            <a:solidFill>
              <a:srgbClr val="00B05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Rectangle 4"/>
          <p:cNvSpPr/>
          <p:nvPr/>
        </p:nvSpPr>
        <p:spPr bwMode="auto">
          <a:xfrm>
            <a:off x="3185160" y="4422434"/>
            <a:ext cx="373380" cy="383394"/>
          </a:xfrm>
          <a:prstGeom prst="rect">
            <a:avLst/>
          </a:prstGeom>
          <a:noFill/>
          <a:ln w="28575" cap="flat" cmpd="sng" algn="ctr">
            <a:solidFill>
              <a:srgbClr val="00B05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4075111" y="3145869"/>
            <a:ext cx="1314673" cy="1349931"/>
          </a:xfrm>
          <a:prstGeom prst="rect">
            <a:avLst/>
          </a:prstGeom>
          <a:noFill/>
          <a:ln w="28575" cap="flat" cmpd="sng" algn="ctr">
            <a:solidFill>
              <a:srgbClr val="00B05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5389784" y="3389709"/>
            <a:ext cx="795205" cy="816531"/>
          </a:xfrm>
          <a:prstGeom prst="rect">
            <a:avLst/>
          </a:prstGeom>
          <a:noFill/>
          <a:ln w="28575" cap="flat" cmpd="sng" algn="ctr">
            <a:solidFill>
              <a:srgbClr val="00B05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5939786" y="3244929"/>
            <a:ext cx="795205" cy="816531"/>
          </a:xfrm>
          <a:prstGeom prst="rect">
            <a:avLst/>
          </a:prstGeom>
          <a:noFill/>
          <a:ln w="28575" cap="flat" cmpd="sng" algn="ctr">
            <a:solidFill>
              <a:srgbClr val="00B05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3279907" y="3096125"/>
            <a:ext cx="542520" cy="557069"/>
          </a:xfrm>
          <a:prstGeom prst="rect">
            <a:avLst/>
          </a:prstGeom>
          <a:noFill/>
          <a:ln w="28575" cap="flat" cmpd="sng" algn="ctr">
            <a:solidFill>
              <a:srgbClr val="00B05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3593827" y="3504391"/>
            <a:ext cx="894066" cy="918043"/>
          </a:xfrm>
          <a:prstGeom prst="rect">
            <a:avLst/>
          </a:prstGeom>
          <a:noFill/>
          <a:ln w="28575" cap="flat" cmpd="sng" algn="ctr">
            <a:solidFill>
              <a:srgbClr val="00B05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 name="TextBox 3"/>
          <p:cNvSpPr txBox="1"/>
          <p:nvPr/>
        </p:nvSpPr>
        <p:spPr>
          <a:xfrm>
            <a:off x="1638300" y="4942850"/>
            <a:ext cx="458780" cy="261610"/>
          </a:xfrm>
          <a:prstGeom prst="rect">
            <a:avLst/>
          </a:prstGeom>
          <a:noFill/>
        </p:spPr>
        <p:txBody>
          <a:bodyPr wrap="none" rtlCol="0">
            <a:spAutoFit/>
          </a:bodyPr>
          <a:lstStyle/>
          <a:p>
            <a:r>
              <a:rPr lang="en-US" sz="1100" dirty="0" smtClean="0">
                <a:solidFill>
                  <a:srgbClr val="00B050"/>
                </a:solidFill>
                <a:latin typeface="Arial" pitchFamily="34" charset="0"/>
                <a:cs typeface="Arial" pitchFamily="34" charset="0"/>
              </a:rPr>
              <a:t>Mug</a:t>
            </a:r>
            <a:endParaRPr lang="en-US" sz="1100" b="0" i="0" dirty="0" smtClean="0">
              <a:solidFill>
                <a:srgbClr val="00B050"/>
              </a:solidFill>
              <a:latin typeface="Arial" pitchFamily="34" charset="0"/>
              <a:cs typeface="Arial" pitchFamily="34" charset="0"/>
            </a:endParaRPr>
          </a:p>
        </p:txBody>
      </p:sp>
      <p:sp>
        <p:nvSpPr>
          <p:cNvPr id="14" name="TextBox 13"/>
          <p:cNvSpPr txBox="1"/>
          <p:nvPr/>
        </p:nvSpPr>
        <p:spPr>
          <a:xfrm>
            <a:off x="3098527" y="4179585"/>
            <a:ext cx="458780" cy="261610"/>
          </a:xfrm>
          <a:prstGeom prst="rect">
            <a:avLst/>
          </a:prstGeom>
          <a:noFill/>
        </p:spPr>
        <p:txBody>
          <a:bodyPr wrap="none" rtlCol="0">
            <a:spAutoFit/>
          </a:bodyPr>
          <a:lstStyle/>
          <a:p>
            <a:r>
              <a:rPr lang="en-US" sz="1100" dirty="0" smtClean="0">
                <a:solidFill>
                  <a:srgbClr val="00B050"/>
                </a:solidFill>
                <a:latin typeface="Arial" pitchFamily="34" charset="0"/>
                <a:cs typeface="Arial" pitchFamily="34" charset="0"/>
              </a:rPr>
              <a:t>Mug</a:t>
            </a:r>
            <a:endParaRPr lang="en-US" sz="1100" b="0" i="0" dirty="0" smtClean="0">
              <a:solidFill>
                <a:srgbClr val="00B050"/>
              </a:solidFill>
              <a:latin typeface="Arial" pitchFamily="34" charset="0"/>
              <a:cs typeface="Arial" pitchFamily="34" charset="0"/>
            </a:endParaRPr>
          </a:p>
        </p:txBody>
      </p:sp>
      <p:sp>
        <p:nvSpPr>
          <p:cNvPr id="15" name="TextBox 14"/>
          <p:cNvSpPr txBox="1"/>
          <p:nvPr/>
        </p:nvSpPr>
        <p:spPr>
          <a:xfrm>
            <a:off x="3189967" y="2857375"/>
            <a:ext cx="458780" cy="261610"/>
          </a:xfrm>
          <a:prstGeom prst="rect">
            <a:avLst/>
          </a:prstGeom>
          <a:noFill/>
        </p:spPr>
        <p:txBody>
          <a:bodyPr wrap="none" rtlCol="0">
            <a:spAutoFit/>
          </a:bodyPr>
          <a:lstStyle/>
          <a:p>
            <a:r>
              <a:rPr lang="en-US" sz="1100" dirty="0" smtClean="0">
                <a:solidFill>
                  <a:srgbClr val="00B050"/>
                </a:solidFill>
                <a:latin typeface="Arial" pitchFamily="34" charset="0"/>
                <a:cs typeface="Arial" pitchFamily="34" charset="0"/>
              </a:rPr>
              <a:t>Mug</a:t>
            </a:r>
            <a:endParaRPr lang="en-US" sz="1100" b="0" i="0" dirty="0" smtClean="0">
              <a:solidFill>
                <a:srgbClr val="00B050"/>
              </a:solidFill>
              <a:latin typeface="Arial" pitchFamily="34" charset="0"/>
              <a:cs typeface="Arial" pitchFamily="34" charset="0"/>
            </a:endParaRPr>
          </a:p>
        </p:txBody>
      </p:sp>
      <p:sp>
        <p:nvSpPr>
          <p:cNvPr id="16" name="TextBox 15"/>
          <p:cNvSpPr txBox="1"/>
          <p:nvPr/>
        </p:nvSpPr>
        <p:spPr>
          <a:xfrm>
            <a:off x="3534694" y="3272525"/>
            <a:ext cx="458780" cy="261610"/>
          </a:xfrm>
          <a:prstGeom prst="rect">
            <a:avLst/>
          </a:prstGeom>
          <a:noFill/>
        </p:spPr>
        <p:txBody>
          <a:bodyPr wrap="none" rtlCol="0">
            <a:spAutoFit/>
          </a:bodyPr>
          <a:lstStyle/>
          <a:p>
            <a:r>
              <a:rPr lang="en-US" sz="1100" dirty="0" smtClean="0">
                <a:solidFill>
                  <a:srgbClr val="00B050"/>
                </a:solidFill>
                <a:latin typeface="Arial" pitchFamily="34" charset="0"/>
                <a:cs typeface="Arial" pitchFamily="34" charset="0"/>
              </a:rPr>
              <a:t>Mug</a:t>
            </a:r>
            <a:endParaRPr lang="en-US" sz="1100" b="0" i="0" dirty="0" smtClean="0">
              <a:solidFill>
                <a:srgbClr val="00B050"/>
              </a:solidFill>
              <a:latin typeface="Arial" pitchFamily="34" charset="0"/>
              <a:cs typeface="Arial" pitchFamily="34" charset="0"/>
            </a:endParaRPr>
          </a:p>
        </p:txBody>
      </p:sp>
      <p:sp>
        <p:nvSpPr>
          <p:cNvPr id="17" name="TextBox 16"/>
          <p:cNvSpPr txBox="1"/>
          <p:nvPr/>
        </p:nvSpPr>
        <p:spPr>
          <a:xfrm>
            <a:off x="3991894" y="2914385"/>
            <a:ext cx="474810" cy="261610"/>
          </a:xfrm>
          <a:prstGeom prst="rect">
            <a:avLst/>
          </a:prstGeom>
          <a:noFill/>
        </p:spPr>
        <p:txBody>
          <a:bodyPr wrap="none" rtlCol="0">
            <a:spAutoFit/>
          </a:bodyPr>
          <a:lstStyle/>
          <a:p>
            <a:r>
              <a:rPr lang="en-US" sz="1100" b="1" dirty="0" smtClean="0">
                <a:solidFill>
                  <a:srgbClr val="00B050"/>
                </a:solidFill>
                <a:latin typeface="Arial" pitchFamily="34" charset="0"/>
                <a:cs typeface="Arial" pitchFamily="34" charset="0"/>
              </a:rPr>
              <a:t>Mug</a:t>
            </a:r>
            <a:endParaRPr lang="en-US" sz="1100" b="1" i="0" dirty="0" smtClean="0">
              <a:solidFill>
                <a:srgbClr val="00B050"/>
              </a:solidFill>
              <a:latin typeface="Arial" pitchFamily="34" charset="0"/>
              <a:cs typeface="Arial" pitchFamily="34" charset="0"/>
            </a:endParaRPr>
          </a:p>
        </p:txBody>
      </p:sp>
      <p:sp>
        <p:nvSpPr>
          <p:cNvPr id="18" name="TextBox 17"/>
          <p:cNvSpPr txBox="1"/>
          <p:nvPr/>
        </p:nvSpPr>
        <p:spPr>
          <a:xfrm>
            <a:off x="5312576" y="3153135"/>
            <a:ext cx="474810" cy="261610"/>
          </a:xfrm>
          <a:prstGeom prst="rect">
            <a:avLst/>
          </a:prstGeom>
          <a:noFill/>
        </p:spPr>
        <p:txBody>
          <a:bodyPr wrap="none" rtlCol="0">
            <a:spAutoFit/>
          </a:bodyPr>
          <a:lstStyle/>
          <a:p>
            <a:r>
              <a:rPr lang="en-US" sz="1100" b="1" dirty="0" smtClean="0">
                <a:solidFill>
                  <a:srgbClr val="00B050"/>
                </a:solidFill>
                <a:latin typeface="Arial" pitchFamily="34" charset="0"/>
                <a:cs typeface="Arial" pitchFamily="34" charset="0"/>
              </a:rPr>
              <a:t>Mug</a:t>
            </a:r>
            <a:endParaRPr lang="en-US" sz="1100" b="1" i="0" dirty="0" smtClean="0">
              <a:solidFill>
                <a:srgbClr val="00B050"/>
              </a:solidFill>
              <a:latin typeface="Arial" pitchFamily="34" charset="0"/>
              <a:cs typeface="Arial" pitchFamily="34" charset="0"/>
            </a:endParaRPr>
          </a:p>
        </p:txBody>
      </p:sp>
      <p:sp>
        <p:nvSpPr>
          <p:cNvPr id="19" name="TextBox 18"/>
          <p:cNvSpPr txBox="1"/>
          <p:nvPr/>
        </p:nvSpPr>
        <p:spPr>
          <a:xfrm>
            <a:off x="5855966" y="3015064"/>
            <a:ext cx="474810" cy="261610"/>
          </a:xfrm>
          <a:prstGeom prst="rect">
            <a:avLst/>
          </a:prstGeom>
          <a:noFill/>
        </p:spPr>
        <p:txBody>
          <a:bodyPr wrap="none" rtlCol="0">
            <a:spAutoFit/>
          </a:bodyPr>
          <a:lstStyle/>
          <a:p>
            <a:r>
              <a:rPr lang="en-US" sz="1100" b="1" dirty="0" smtClean="0">
                <a:solidFill>
                  <a:srgbClr val="00B050"/>
                </a:solidFill>
                <a:latin typeface="Arial" pitchFamily="34" charset="0"/>
                <a:cs typeface="Arial" pitchFamily="34" charset="0"/>
              </a:rPr>
              <a:t>Mug</a:t>
            </a:r>
            <a:endParaRPr lang="en-US" sz="1100" b="1" i="0" dirty="0" smtClean="0">
              <a:solidFill>
                <a:srgbClr val="00B050"/>
              </a:solidFill>
              <a:latin typeface="Arial" pitchFamily="34" charset="0"/>
              <a:cs typeface="Arial" pitchFamily="34" charset="0"/>
            </a:endParaRPr>
          </a:p>
        </p:txBody>
      </p:sp>
    </p:spTree>
    <p:extLst>
      <p:ext uri="{BB962C8B-B14F-4D97-AF65-F5344CB8AC3E}">
        <p14:creationId xmlns:p14="http://schemas.microsoft.com/office/powerpoint/2010/main" val="35097216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Tagged vs. untagged data</a:t>
            </a:r>
            <a:endParaRPr lang="en-US" dirty="0"/>
          </a:p>
        </p:txBody>
      </p:sp>
      <p:pic>
        <p:nvPicPr>
          <p:cNvPr id="4099" name="Picture 3" descr="C:\Users\ang\Desktop\img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414" y="1980475"/>
            <a:ext cx="1207135" cy="10657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91625" y="3083355"/>
            <a:ext cx="1373768"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Coffee mug</a:t>
            </a:r>
          </a:p>
        </p:txBody>
      </p:sp>
      <p:grpSp>
        <p:nvGrpSpPr>
          <p:cNvPr id="7" name="Group 6"/>
          <p:cNvGrpSpPr/>
          <p:nvPr/>
        </p:nvGrpSpPr>
        <p:grpSpPr>
          <a:xfrm>
            <a:off x="3540886" y="1925126"/>
            <a:ext cx="1444757" cy="1527561"/>
            <a:chOff x="3540886" y="1925126"/>
            <a:chExt cx="1444757" cy="1527561"/>
          </a:xfrm>
        </p:grpSpPr>
        <p:pic>
          <p:nvPicPr>
            <p:cNvPr id="4098" name="Picture 2" descr="C:\Users\ang\Desktop\img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86" y="1925126"/>
              <a:ext cx="1130935" cy="111592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611875" y="3083355"/>
              <a:ext cx="1373768"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Coffee mug</a:t>
              </a:r>
            </a:p>
          </p:txBody>
        </p:sp>
      </p:grpSp>
      <p:grpSp>
        <p:nvGrpSpPr>
          <p:cNvPr id="8" name="Group 7"/>
          <p:cNvGrpSpPr/>
          <p:nvPr/>
        </p:nvGrpSpPr>
        <p:grpSpPr>
          <a:xfrm>
            <a:off x="5493720" y="2008015"/>
            <a:ext cx="1373768" cy="1444672"/>
            <a:chOff x="5493720" y="2008015"/>
            <a:chExt cx="1373768" cy="1444672"/>
          </a:xfrm>
        </p:grpSpPr>
        <p:pic>
          <p:nvPicPr>
            <p:cNvPr id="4100" name="Picture 4" descr="C:\Users\ang\Desktop\20081211-coffee-mu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116" t="5062" r="4072" b="10143"/>
            <a:stretch/>
          </p:blipFill>
          <p:spPr bwMode="auto">
            <a:xfrm>
              <a:off x="5532125" y="2008015"/>
              <a:ext cx="1216660" cy="104508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493720" y="3083355"/>
              <a:ext cx="1373768"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Coffee mug</a:t>
              </a:r>
            </a:p>
          </p:txBody>
        </p:sp>
      </p:grpSp>
      <p:grpSp>
        <p:nvGrpSpPr>
          <p:cNvPr id="9" name="Group 8"/>
          <p:cNvGrpSpPr/>
          <p:nvPr/>
        </p:nvGrpSpPr>
        <p:grpSpPr>
          <a:xfrm>
            <a:off x="1845245" y="3889860"/>
            <a:ext cx="1391565" cy="1291052"/>
            <a:chOff x="1845245" y="3889860"/>
            <a:chExt cx="1391565" cy="1291052"/>
          </a:xfrm>
        </p:grpSpPr>
        <p:pic>
          <p:nvPicPr>
            <p:cNvPr id="4101" name="Picture 5" descr="C:\Users\ang\Desktop\imgr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460" y="3889860"/>
              <a:ext cx="1276350" cy="89535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845245" y="4811580"/>
              <a:ext cx="1373768"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Coffee mug</a:t>
              </a:r>
            </a:p>
          </p:txBody>
        </p:sp>
      </p:grpSp>
      <p:grpSp>
        <p:nvGrpSpPr>
          <p:cNvPr id="10" name="Group 9"/>
          <p:cNvGrpSpPr/>
          <p:nvPr/>
        </p:nvGrpSpPr>
        <p:grpSpPr>
          <a:xfrm>
            <a:off x="3650280" y="3851455"/>
            <a:ext cx="1373768" cy="1367862"/>
            <a:chOff x="3650280" y="3851455"/>
            <a:chExt cx="1373768" cy="1367862"/>
          </a:xfrm>
        </p:grpSpPr>
        <p:pic>
          <p:nvPicPr>
            <p:cNvPr id="4102" name="Picture 6" descr="C:\Users\ang\Desktop\imgr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2305" y="3851455"/>
              <a:ext cx="802110" cy="97991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650280" y="4849985"/>
              <a:ext cx="1373768"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Coffee mug</a:t>
              </a:r>
            </a:p>
          </p:txBody>
        </p:sp>
      </p:grpSp>
      <p:grpSp>
        <p:nvGrpSpPr>
          <p:cNvPr id="11" name="Group 10"/>
          <p:cNvGrpSpPr/>
          <p:nvPr/>
        </p:nvGrpSpPr>
        <p:grpSpPr>
          <a:xfrm>
            <a:off x="5340100" y="3774645"/>
            <a:ext cx="1373768" cy="1267365"/>
            <a:chOff x="5416910" y="3928265"/>
            <a:chExt cx="1373768" cy="1267365"/>
          </a:xfrm>
        </p:grpSpPr>
        <p:pic>
          <p:nvPicPr>
            <p:cNvPr id="4103" name="Picture 7" descr="C:\Users\ang\Desktop\imgr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0530" y="3928265"/>
              <a:ext cx="1185545" cy="82415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416910" y="4826298"/>
              <a:ext cx="1373768"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Coffee mug</a:t>
              </a:r>
            </a:p>
          </p:txBody>
        </p:sp>
      </p:grpSp>
    </p:spTree>
    <p:extLst>
      <p:ext uri="{BB962C8B-B14F-4D97-AF65-F5344CB8AC3E}">
        <p14:creationId xmlns:p14="http://schemas.microsoft.com/office/powerpoint/2010/main" val="3385530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Untagged data (unsupervised learning)</a:t>
            </a:r>
            <a:endParaRPr lang="en-US" dirty="0"/>
          </a:p>
        </p:txBody>
      </p:sp>
      <p:grpSp>
        <p:nvGrpSpPr>
          <p:cNvPr id="13" name="Group 12"/>
          <p:cNvGrpSpPr/>
          <p:nvPr/>
        </p:nvGrpSpPr>
        <p:grpSpPr>
          <a:xfrm>
            <a:off x="6684275" y="4081885"/>
            <a:ext cx="1369022" cy="1828722"/>
            <a:chOff x="6684275" y="4081885"/>
            <a:chExt cx="1369022" cy="1828722"/>
          </a:xfrm>
        </p:grpSpPr>
        <p:sp>
          <p:nvSpPr>
            <p:cNvPr id="28" name="TextBox 27"/>
            <p:cNvSpPr txBox="1"/>
            <p:nvPr/>
          </p:nvSpPr>
          <p:spPr>
            <a:xfrm>
              <a:off x="6804646" y="5541275"/>
              <a:ext cx="1146994"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Unknown</a:t>
              </a:r>
            </a:p>
          </p:txBody>
        </p:sp>
        <p:pic>
          <p:nvPicPr>
            <p:cNvPr id="29" name="Picture 2" descr="C:\Users\ang\Desktop\Noname.png"/>
            <p:cNvPicPr>
              <a:picLocks noChangeAspect="1" noChangeArrowheads="1"/>
            </p:cNvPicPr>
            <p:nvPr/>
          </p:nvPicPr>
          <p:blipFill rotWithShape="1">
            <a:blip r:embed="rId2" cstate="print"/>
            <a:srcRect l="33333" r="49754" b="79739"/>
            <a:stretch/>
          </p:blipFill>
          <p:spPr bwMode="auto">
            <a:xfrm>
              <a:off x="6684275" y="4081885"/>
              <a:ext cx="1369022" cy="1363908"/>
            </a:xfrm>
            <a:prstGeom prst="rect">
              <a:avLst/>
            </a:prstGeom>
            <a:noFill/>
          </p:spPr>
        </p:pic>
      </p:grpSp>
      <p:grpSp>
        <p:nvGrpSpPr>
          <p:cNvPr id="6" name="Group 5"/>
          <p:cNvGrpSpPr/>
          <p:nvPr/>
        </p:nvGrpSpPr>
        <p:grpSpPr>
          <a:xfrm>
            <a:off x="3919115" y="1623965"/>
            <a:ext cx="1371600" cy="1828722"/>
            <a:chOff x="3919115" y="1623965"/>
            <a:chExt cx="1371600" cy="1828722"/>
          </a:xfrm>
        </p:grpSpPr>
        <p:sp>
          <p:nvSpPr>
            <p:cNvPr id="24" name="TextBox 23"/>
            <p:cNvSpPr txBox="1"/>
            <p:nvPr/>
          </p:nvSpPr>
          <p:spPr>
            <a:xfrm>
              <a:off x="4009009" y="3083355"/>
              <a:ext cx="1146994"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Unknown</a:t>
              </a:r>
            </a:p>
          </p:txBody>
        </p:sp>
        <p:pic>
          <p:nvPicPr>
            <p:cNvPr id="30" name="Picture 2" descr="C:\Users\ang\Desktop\Noname.png"/>
            <p:cNvPicPr>
              <a:picLocks noChangeAspect="1" noChangeArrowheads="1"/>
            </p:cNvPicPr>
            <p:nvPr/>
          </p:nvPicPr>
          <p:blipFill rotWithShape="1">
            <a:blip r:embed="rId2" cstate="print"/>
            <a:srcRect l="194" t="79729" r="83598" b="420"/>
            <a:stretch/>
          </p:blipFill>
          <p:spPr bwMode="auto">
            <a:xfrm>
              <a:off x="3919115" y="1623965"/>
              <a:ext cx="1371600" cy="1397104"/>
            </a:xfrm>
            <a:prstGeom prst="rect">
              <a:avLst/>
            </a:prstGeom>
            <a:noFill/>
          </p:spPr>
        </p:pic>
      </p:grpSp>
      <p:grpSp>
        <p:nvGrpSpPr>
          <p:cNvPr id="14" name="Group 13"/>
          <p:cNvGrpSpPr/>
          <p:nvPr/>
        </p:nvGrpSpPr>
        <p:grpSpPr>
          <a:xfrm>
            <a:off x="3888191" y="4043480"/>
            <a:ext cx="1371600" cy="1828722"/>
            <a:chOff x="3888191" y="4043480"/>
            <a:chExt cx="1371600" cy="1828722"/>
          </a:xfrm>
        </p:grpSpPr>
        <p:sp>
          <p:nvSpPr>
            <p:cNvPr id="27" name="TextBox 26"/>
            <p:cNvSpPr txBox="1"/>
            <p:nvPr/>
          </p:nvSpPr>
          <p:spPr>
            <a:xfrm>
              <a:off x="4067427" y="5502870"/>
              <a:ext cx="1146994"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Unknown</a:t>
              </a:r>
            </a:p>
          </p:txBody>
        </p:sp>
        <p:pic>
          <p:nvPicPr>
            <p:cNvPr id="31" name="Picture 2" descr="C:\Users\ang\Desktop\Noname.png"/>
            <p:cNvPicPr>
              <a:picLocks noChangeAspect="1" noChangeArrowheads="1"/>
            </p:cNvPicPr>
            <p:nvPr/>
          </p:nvPicPr>
          <p:blipFill rotWithShape="1">
            <a:blip r:embed="rId2" cstate="print"/>
            <a:srcRect l="16331" t="39940" r="66561" b="39848"/>
            <a:stretch/>
          </p:blipFill>
          <p:spPr bwMode="auto">
            <a:xfrm>
              <a:off x="3888191" y="4043480"/>
              <a:ext cx="1371600" cy="1347638"/>
            </a:xfrm>
            <a:prstGeom prst="rect">
              <a:avLst/>
            </a:prstGeom>
            <a:noFill/>
          </p:spPr>
        </p:pic>
      </p:grpSp>
      <p:grpSp>
        <p:nvGrpSpPr>
          <p:cNvPr id="5" name="Group 4"/>
          <p:cNvGrpSpPr/>
          <p:nvPr/>
        </p:nvGrpSpPr>
        <p:grpSpPr>
          <a:xfrm>
            <a:off x="1235628" y="1623965"/>
            <a:ext cx="1371600" cy="1828722"/>
            <a:chOff x="1235628" y="1623965"/>
            <a:chExt cx="1371600" cy="1828722"/>
          </a:xfrm>
        </p:grpSpPr>
        <p:sp>
          <p:nvSpPr>
            <p:cNvPr id="4" name="TextBox 3"/>
            <p:cNvSpPr txBox="1"/>
            <p:nvPr/>
          </p:nvSpPr>
          <p:spPr>
            <a:xfrm>
              <a:off x="1356446" y="3083355"/>
              <a:ext cx="1146994"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Unknown</a:t>
              </a:r>
            </a:p>
          </p:txBody>
        </p:sp>
        <p:pic>
          <p:nvPicPr>
            <p:cNvPr id="32" name="Picture 2" descr="C:\Users\ang\Desktop\Noname.png"/>
            <p:cNvPicPr>
              <a:picLocks noChangeAspect="1" noChangeArrowheads="1"/>
            </p:cNvPicPr>
            <p:nvPr/>
          </p:nvPicPr>
          <p:blipFill rotWithShape="1">
            <a:blip r:embed="rId2" cstate="print"/>
            <a:srcRect l="50175" t="40214" r="33317" b="40295"/>
            <a:stretch/>
          </p:blipFill>
          <p:spPr bwMode="auto">
            <a:xfrm>
              <a:off x="1235628" y="1623965"/>
              <a:ext cx="1371600" cy="1346765"/>
            </a:xfrm>
            <a:prstGeom prst="rect">
              <a:avLst/>
            </a:prstGeom>
            <a:noFill/>
          </p:spPr>
        </p:pic>
      </p:grpSp>
      <p:grpSp>
        <p:nvGrpSpPr>
          <p:cNvPr id="35" name="Group 34"/>
          <p:cNvGrpSpPr/>
          <p:nvPr/>
        </p:nvGrpSpPr>
        <p:grpSpPr>
          <a:xfrm>
            <a:off x="1235628" y="4043480"/>
            <a:ext cx="1371600" cy="1829782"/>
            <a:chOff x="1235628" y="4043480"/>
            <a:chExt cx="1371600" cy="1829782"/>
          </a:xfrm>
        </p:grpSpPr>
        <p:sp>
          <p:nvSpPr>
            <p:cNvPr id="26" name="TextBox 25"/>
            <p:cNvSpPr txBox="1"/>
            <p:nvPr/>
          </p:nvSpPr>
          <p:spPr>
            <a:xfrm>
              <a:off x="1384385" y="5503930"/>
              <a:ext cx="1146994"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Unknown</a:t>
              </a:r>
            </a:p>
          </p:txBody>
        </p:sp>
        <p:pic>
          <p:nvPicPr>
            <p:cNvPr id="33" name="Picture 2" descr="C:\Users\ang\Desktop\Noname.png"/>
            <p:cNvPicPr>
              <a:picLocks noChangeAspect="1" noChangeArrowheads="1"/>
            </p:cNvPicPr>
            <p:nvPr/>
          </p:nvPicPr>
          <p:blipFill rotWithShape="1">
            <a:blip r:embed="rId2" cstate="print"/>
            <a:srcRect l="101" t="20310" r="83391" b="60200"/>
            <a:stretch/>
          </p:blipFill>
          <p:spPr bwMode="auto">
            <a:xfrm>
              <a:off x="1235628" y="4043480"/>
              <a:ext cx="1371600" cy="1346765"/>
            </a:xfrm>
            <a:prstGeom prst="rect">
              <a:avLst/>
            </a:prstGeom>
            <a:noFill/>
          </p:spPr>
        </p:pic>
      </p:grpSp>
      <p:grpSp>
        <p:nvGrpSpPr>
          <p:cNvPr id="12" name="Group 11"/>
          <p:cNvGrpSpPr/>
          <p:nvPr/>
        </p:nvGrpSpPr>
        <p:grpSpPr>
          <a:xfrm>
            <a:off x="6633962" y="1623965"/>
            <a:ext cx="1371600" cy="1828722"/>
            <a:chOff x="6633962" y="1623965"/>
            <a:chExt cx="1371600" cy="1828722"/>
          </a:xfrm>
        </p:grpSpPr>
        <p:sp>
          <p:nvSpPr>
            <p:cNvPr id="25" name="TextBox 24"/>
            <p:cNvSpPr txBox="1"/>
            <p:nvPr/>
          </p:nvSpPr>
          <p:spPr>
            <a:xfrm>
              <a:off x="6813198" y="3083355"/>
              <a:ext cx="1146994"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Unknown</a:t>
              </a:r>
            </a:p>
          </p:txBody>
        </p:sp>
        <p:pic>
          <p:nvPicPr>
            <p:cNvPr id="34" name="Picture 2" descr="C:\Users\ang\Desktop\Noname.png"/>
            <p:cNvPicPr>
              <a:picLocks noChangeAspect="1" noChangeArrowheads="1"/>
            </p:cNvPicPr>
            <p:nvPr/>
          </p:nvPicPr>
          <p:blipFill rotWithShape="1">
            <a:blip r:embed="rId2" cstate="print"/>
            <a:srcRect l="194" t="39988" r="83104" b="39439"/>
            <a:stretch/>
          </p:blipFill>
          <p:spPr bwMode="auto">
            <a:xfrm>
              <a:off x="6633962" y="1623965"/>
              <a:ext cx="1371600" cy="1405046"/>
            </a:xfrm>
            <a:prstGeom prst="rect">
              <a:avLst/>
            </a:prstGeom>
            <a:noFill/>
          </p:spPr>
        </p:pic>
      </p:grpSp>
    </p:spTree>
    <p:extLst>
      <p:ext uri="{BB962C8B-B14F-4D97-AF65-F5344CB8AC3E}">
        <p14:creationId xmlns:p14="http://schemas.microsoft.com/office/powerpoint/2010/main" val="3236124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computer vision hard?</a:t>
            </a:r>
            <a:endParaRPr lang="en-US" dirty="0"/>
          </a:p>
        </p:txBody>
      </p:sp>
      <p:pic>
        <p:nvPicPr>
          <p:cNvPr id="2050" name="Picture 2" descr="C:\Users\ang\Desktop\phot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997" t="50000" r="25047" b="13425"/>
          <a:stretch/>
        </p:blipFill>
        <p:spPr bwMode="auto">
          <a:xfrm>
            <a:off x="1368761" y="1614253"/>
            <a:ext cx="2182855" cy="2130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sp>
        <p:nvSpPr>
          <p:cNvPr id="13" name="Freeform 12"/>
          <p:cNvSpPr/>
          <p:nvPr/>
        </p:nvSpPr>
        <p:spPr bwMode="auto">
          <a:xfrm>
            <a:off x="2303174" y="2217070"/>
            <a:ext cx="6155767" cy="2583854"/>
          </a:xfrm>
          <a:custGeom>
            <a:avLst/>
            <a:gdLst>
              <a:gd name="connsiteX0" fmla="*/ 0 w 6039293"/>
              <a:gd name="connsiteY0" fmla="*/ 138224 h 2636875"/>
              <a:gd name="connsiteX1" fmla="*/ 1382232 w 6039293"/>
              <a:gd name="connsiteY1" fmla="*/ 2636875 h 2636875"/>
              <a:gd name="connsiteX2" fmla="*/ 6039293 w 6039293"/>
              <a:gd name="connsiteY2" fmla="*/ 2626242 h 2636875"/>
              <a:gd name="connsiteX3" fmla="*/ 6018028 w 6039293"/>
              <a:gd name="connsiteY3" fmla="*/ 914400 h 2636875"/>
              <a:gd name="connsiteX4" fmla="*/ 116958 w 6039293"/>
              <a:gd name="connsiteY4" fmla="*/ 0 h 2636875"/>
              <a:gd name="connsiteX5" fmla="*/ 0 w 6039293"/>
              <a:gd name="connsiteY5" fmla="*/ 138224 h 2636875"/>
              <a:gd name="connsiteX0" fmla="*/ 0 w 6039293"/>
              <a:gd name="connsiteY0" fmla="*/ 138224 h 2768822"/>
              <a:gd name="connsiteX1" fmla="*/ 1010647 w 6039293"/>
              <a:gd name="connsiteY1" fmla="*/ 2768822 h 2768822"/>
              <a:gd name="connsiteX2" fmla="*/ 6039293 w 6039293"/>
              <a:gd name="connsiteY2" fmla="*/ 2626242 h 2768822"/>
              <a:gd name="connsiteX3" fmla="*/ 6018028 w 6039293"/>
              <a:gd name="connsiteY3" fmla="*/ 914400 h 2768822"/>
              <a:gd name="connsiteX4" fmla="*/ 116958 w 6039293"/>
              <a:gd name="connsiteY4" fmla="*/ 0 h 2768822"/>
              <a:gd name="connsiteX5" fmla="*/ 0 w 6039293"/>
              <a:gd name="connsiteY5" fmla="*/ 138224 h 2768822"/>
              <a:gd name="connsiteX0" fmla="*/ 0 w 6128747"/>
              <a:gd name="connsiteY0" fmla="*/ 138224 h 2768822"/>
              <a:gd name="connsiteX1" fmla="*/ 1010647 w 6128747"/>
              <a:gd name="connsiteY1" fmla="*/ 2768822 h 2768822"/>
              <a:gd name="connsiteX2" fmla="*/ 6128747 w 6128747"/>
              <a:gd name="connsiteY2" fmla="*/ 2768821 h 2768822"/>
              <a:gd name="connsiteX3" fmla="*/ 6018028 w 6128747"/>
              <a:gd name="connsiteY3" fmla="*/ 914400 h 2768822"/>
              <a:gd name="connsiteX4" fmla="*/ 116958 w 6128747"/>
              <a:gd name="connsiteY4" fmla="*/ 0 h 2768822"/>
              <a:gd name="connsiteX5" fmla="*/ 0 w 6128747"/>
              <a:gd name="connsiteY5" fmla="*/ 138224 h 2768822"/>
              <a:gd name="connsiteX0" fmla="*/ 0 w 6128747"/>
              <a:gd name="connsiteY0" fmla="*/ 138224 h 2768822"/>
              <a:gd name="connsiteX1" fmla="*/ 1010647 w 6128747"/>
              <a:gd name="connsiteY1" fmla="*/ 2768822 h 2768822"/>
              <a:gd name="connsiteX2" fmla="*/ 6128747 w 6128747"/>
              <a:gd name="connsiteY2" fmla="*/ 2768821 h 2768822"/>
              <a:gd name="connsiteX3" fmla="*/ 6128747 w 6128747"/>
              <a:gd name="connsiteY3" fmla="*/ 808074 h 2768822"/>
              <a:gd name="connsiteX4" fmla="*/ 116958 w 6128747"/>
              <a:gd name="connsiteY4" fmla="*/ 0 h 2768822"/>
              <a:gd name="connsiteX5" fmla="*/ 0 w 6128747"/>
              <a:gd name="connsiteY5" fmla="*/ 138224 h 2768822"/>
              <a:gd name="connsiteX0" fmla="*/ 21265 w 6011789"/>
              <a:gd name="connsiteY0" fmla="*/ 340243 h 2768822"/>
              <a:gd name="connsiteX1" fmla="*/ 893689 w 6011789"/>
              <a:gd name="connsiteY1" fmla="*/ 2768822 h 2768822"/>
              <a:gd name="connsiteX2" fmla="*/ 6011789 w 6011789"/>
              <a:gd name="connsiteY2" fmla="*/ 2768821 h 2768822"/>
              <a:gd name="connsiteX3" fmla="*/ 6011789 w 6011789"/>
              <a:gd name="connsiteY3" fmla="*/ 808074 h 2768822"/>
              <a:gd name="connsiteX4" fmla="*/ 0 w 6011789"/>
              <a:gd name="connsiteY4" fmla="*/ 0 h 2768822"/>
              <a:gd name="connsiteX5" fmla="*/ 21265 w 6011789"/>
              <a:gd name="connsiteY5" fmla="*/ 340243 h 2768822"/>
              <a:gd name="connsiteX0" fmla="*/ 0 w 5990524"/>
              <a:gd name="connsiteY0" fmla="*/ 180755 h 2609334"/>
              <a:gd name="connsiteX1" fmla="*/ 872424 w 5990524"/>
              <a:gd name="connsiteY1" fmla="*/ 2609334 h 2609334"/>
              <a:gd name="connsiteX2" fmla="*/ 5990524 w 5990524"/>
              <a:gd name="connsiteY2" fmla="*/ 2609333 h 2609334"/>
              <a:gd name="connsiteX3" fmla="*/ 5990524 w 5990524"/>
              <a:gd name="connsiteY3" fmla="*/ 648586 h 2609334"/>
              <a:gd name="connsiteX4" fmla="*/ 138223 w 5990524"/>
              <a:gd name="connsiteY4" fmla="*/ 0 h 2609334"/>
              <a:gd name="connsiteX5" fmla="*/ 0 w 5990524"/>
              <a:gd name="connsiteY5" fmla="*/ 180755 h 2609334"/>
              <a:gd name="connsiteX0" fmla="*/ 860198 w 6850722"/>
              <a:gd name="connsiteY0" fmla="*/ 434889 h 2863468"/>
              <a:gd name="connsiteX1" fmla="*/ 1732622 w 6850722"/>
              <a:gd name="connsiteY1" fmla="*/ 2863468 h 2863468"/>
              <a:gd name="connsiteX2" fmla="*/ 6850722 w 6850722"/>
              <a:gd name="connsiteY2" fmla="*/ 2863467 h 2863468"/>
              <a:gd name="connsiteX3" fmla="*/ 6850722 w 6850722"/>
              <a:gd name="connsiteY3" fmla="*/ 902720 h 2863468"/>
              <a:gd name="connsiteX4" fmla="*/ 998421 w 6850722"/>
              <a:gd name="connsiteY4" fmla="*/ 254134 h 2863468"/>
              <a:gd name="connsiteX5" fmla="*/ 860198 w 6850722"/>
              <a:gd name="connsiteY5" fmla="*/ 434889 h 2863468"/>
              <a:gd name="connsiteX0" fmla="*/ 122367 w 6112891"/>
              <a:gd name="connsiteY0" fmla="*/ 434889 h 2863468"/>
              <a:gd name="connsiteX1" fmla="*/ 994791 w 6112891"/>
              <a:gd name="connsiteY1" fmla="*/ 2863468 h 2863468"/>
              <a:gd name="connsiteX2" fmla="*/ 6112891 w 6112891"/>
              <a:gd name="connsiteY2" fmla="*/ 2863467 h 2863468"/>
              <a:gd name="connsiteX3" fmla="*/ 6112891 w 6112891"/>
              <a:gd name="connsiteY3" fmla="*/ 902720 h 2863468"/>
              <a:gd name="connsiteX4" fmla="*/ 260590 w 6112891"/>
              <a:gd name="connsiteY4" fmla="*/ 254134 h 2863468"/>
              <a:gd name="connsiteX5" fmla="*/ 122367 w 6112891"/>
              <a:gd name="connsiteY5" fmla="*/ 434889 h 2863468"/>
              <a:gd name="connsiteX0" fmla="*/ 0 w 5990524"/>
              <a:gd name="connsiteY0" fmla="*/ 180755 h 2609334"/>
              <a:gd name="connsiteX1" fmla="*/ 872424 w 5990524"/>
              <a:gd name="connsiteY1" fmla="*/ 2609334 h 2609334"/>
              <a:gd name="connsiteX2" fmla="*/ 5990524 w 5990524"/>
              <a:gd name="connsiteY2" fmla="*/ 2609333 h 2609334"/>
              <a:gd name="connsiteX3" fmla="*/ 5990524 w 5990524"/>
              <a:gd name="connsiteY3" fmla="*/ 648586 h 2609334"/>
              <a:gd name="connsiteX4" fmla="*/ 138223 w 5990524"/>
              <a:gd name="connsiteY4" fmla="*/ 0 h 2609334"/>
              <a:gd name="connsiteX5" fmla="*/ 0 w 5990524"/>
              <a:gd name="connsiteY5" fmla="*/ 180755 h 2609334"/>
              <a:gd name="connsiteX0" fmla="*/ 0 w 5990524"/>
              <a:gd name="connsiteY0" fmla="*/ 180755 h 2609334"/>
              <a:gd name="connsiteX1" fmla="*/ 872424 w 5990524"/>
              <a:gd name="connsiteY1" fmla="*/ 2609334 h 2609334"/>
              <a:gd name="connsiteX2" fmla="*/ 5990524 w 5990524"/>
              <a:gd name="connsiteY2" fmla="*/ 2609333 h 2609334"/>
              <a:gd name="connsiteX3" fmla="*/ 5990524 w 5990524"/>
              <a:gd name="connsiteY3" fmla="*/ 648586 h 2609334"/>
              <a:gd name="connsiteX4" fmla="*/ 138223 w 5990524"/>
              <a:gd name="connsiteY4" fmla="*/ 0 h 2609334"/>
              <a:gd name="connsiteX5" fmla="*/ 0 w 5990524"/>
              <a:gd name="connsiteY5" fmla="*/ 180755 h 2609334"/>
              <a:gd name="connsiteX0" fmla="*/ 0 w 5990524"/>
              <a:gd name="connsiteY0" fmla="*/ 180755 h 2609334"/>
              <a:gd name="connsiteX1" fmla="*/ 872424 w 5990524"/>
              <a:gd name="connsiteY1" fmla="*/ 2609334 h 2609334"/>
              <a:gd name="connsiteX2" fmla="*/ 5990524 w 5990524"/>
              <a:gd name="connsiteY2" fmla="*/ 2609333 h 2609334"/>
              <a:gd name="connsiteX3" fmla="*/ 5990524 w 5990524"/>
              <a:gd name="connsiteY3" fmla="*/ 648586 h 2609334"/>
              <a:gd name="connsiteX4" fmla="*/ 138223 w 5990524"/>
              <a:gd name="connsiteY4" fmla="*/ 0 h 2609334"/>
              <a:gd name="connsiteX5" fmla="*/ 0 w 5990524"/>
              <a:gd name="connsiteY5" fmla="*/ 180755 h 2609334"/>
              <a:gd name="connsiteX0" fmla="*/ 0 w 5990524"/>
              <a:gd name="connsiteY0" fmla="*/ 180755 h 2609334"/>
              <a:gd name="connsiteX1" fmla="*/ 872424 w 5990524"/>
              <a:gd name="connsiteY1" fmla="*/ 2609334 h 2609334"/>
              <a:gd name="connsiteX2" fmla="*/ 5990524 w 5990524"/>
              <a:gd name="connsiteY2" fmla="*/ 2609333 h 2609334"/>
              <a:gd name="connsiteX3" fmla="*/ 5990524 w 5990524"/>
              <a:gd name="connsiteY3" fmla="*/ 648586 h 2609334"/>
              <a:gd name="connsiteX4" fmla="*/ 138223 w 5990524"/>
              <a:gd name="connsiteY4" fmla="*/ 0 h 2609334"/>
              <a:gd name="connsiteX5" fmla="*/ 0 w 5990524"/>
              <a:gd name="connsiteY5" fmla="*/ 180755 h 2609334"/>
              <a:gd name="connsiteX0" fmla="*/ 0 w 6214811"/>
              <a:gd name="connsiteY0" fmla="*/ 81470 h 2665324"/>
              <a:gd name="connsiteX1" fmla="*/ 1096711 w 6214811"/>
              <a:gd name="connsiteY1" fmla="*/ 2665324 h 2665324"/>
              <a:gd name="connsiteX2" fmla="*/ 6214811 w 6214811"/>
              <a:gd name="connsiteY2" fmla="*/ 2665323 h 2665324"/>
              <a:gd name="connsiteX3" fmla="*/ 6214811 w 6214811"/>
              <a:gd name="connsiteY3" fmla="*/ 704576 h 2665324"/>
              <a:gd name="connsiteX4" fmla="*/ 362510 w 6214811"/>
              <a:gd name="connsiteY4" fmla="*/ 55990 h 2665324"/>
              <a:gd name="connsiteX5" fmla="*/ 0 w 6214811"/>
              <a:gd name="connsiteY5" fmla="*/ 81470 h 2665324"/>
              <a:gd name="connsiteX0" fmla="*/ 0 w 6214811"/>
              <a:gd name="connsiteY0" fmla="*/ 81470 h 2665324"/>
              <a:gd name="connsiteX1" fmla="*/ 1096711 w 6214811"/>
              <a:gd name="connsiteY1" fmla="*/ 2665324 h 2665324"/>
              <a:gd name="connsiteX2" fmla="*/ 6214811 w 6214811"/>
              <a:gd name="connsiteY2" fmla="*/ 2665323 h 2665324"/>
              <a:gd name="connsiteX3" fmla="*/ 6214811 w 6214811"/>
              <a:gd name="connsiteY3" fmla="*/ 704576 h 2665324"/>
              <a:gd name="connsiteX4" fmla="*/ 224487 w 6214811"/>
              <a:gd name="connsiteY4" fmla="*/ 81869 h 2665324"/>
              <a:gd name="connsiteX5" fmla="*/ 0 w 6214811"/>
              <a:gd name="connsiteY5" fmla="*/ 81470 h 2665324"/>
              <a:gd name="connsiteX0" fmla="*/ 0 w 6214811"/>
              <a:gd name="connsiteY0" fmla="*/ 81470 h 2665324"/>
              <a:gd name="connsiteX1" fmla="*/ 1096711 w 6214811"/>
              <a:gd name="connsiteY1" fmla="*/ 2665324 h 2665324"/>
              <a:gd name="connsiteX2" fmla="*/ 6214811 w 6214811"/>
              <a:gd name="connsiteY2" fmla="*/ 2665323 h 2665324"/>
              <a:gd name="connsiteX3" fmla="*/ 6214811 w 6214811"/>
              <a:gd name="connsiteY3" fmla="*/ 704576 h 2665324"/>
              <a:gd name="connsiteX4" fmla="*/ 224487 w 6214811"/>
              <a:gd name="connsiteY4" fmla="*/ 81869 h 2665324"/>
              <a:gd name="connsiteX5" fmla="*/ 0 w 6214811"/>
              <a:gd name="connsiteY5" fmla="*/ 81470 h 2665324"/>
              <a:gd name="connsiteX0" fmla="*/ 0 w 6214811"/>
              <a:gd name="connsiteY0" fmla="*/ 0 h 2583854"/>
              <a:gd name="connsiteX1" fmla="*/ 1096711 w 6214811"/>
              <a:gd name="connsiteY1" fmla="*/ 2583854 h 2583854"/>
              <a:gd name="connsiteX2" fmla="*/ 6214811 w 6214811"/>
              <a:gd name="connsiteY2" fmla="*/ 2583853 h 2583854"/>
              <a:gd name="connsiteX3" fmla="*/ 6214811 w 6214811"/>
              <a:gd name="connsiteY3" fmla="*/ 623106 h 2583854"/>
              <a:gd name="connsiteX4" fmla="*/ 224487 w 6214811"/>
              <a:gd name="connsiteY4" fmla="*/ 399 h 2583854"/>
              <a:gd name="connsiteX5" fmla="*/ 0 w 6214811"/>
              <a:gd name="connsiteY5" fmla="*/ 0 h 2583854"/>
              <a:gd name="connsiteX0" fmla="*/ 0 w 6214811"/>
              <a:gd name="connsiteY0" fmla="*/ 0 h 2583854"/>
              <a:gd name="connsiteX1" fmla="*/ 1096711 w 6214811"/>
              <a:gd name="connsiteY1" fmla="*/ 2583854 h 2583854"/>
              <a:gd name="connsiteX2" fmla="*/ 6214811 w 6214811"/>
              <a:gd name="connsiteY2" fmla="*/ 2583853 h 2583854"/>
              <a:gd name="connsiteX3" fmla="*/ 6214811 w 6214811"/>
              <a:gd name="connsiteY3" fmla="*/ 623106 h 2583854"/>
              <a:gd name="connsiteX4" fmla="*/ 224487 w 6214811"/>
              <a:gd name="connsiteY4" fmla="*/ 399 h 2583854"/>
              <a:gd name="connsiteX5" fmla="*/ 0 w 6214811"/>
              <a:gd name="connsiteY5" fmla="*/ 0 h 258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4811" h="2583854">
                <a:moveTo>
                  <a:pt x="0" y="0"/>
                </a:moveTo>
                <a:lnTo>
                  <a:pt x="1096711" y="2583854"/>
                </a:lnTo>
                <a:lnTo>
                  <a:pt x="6214811" y="2583853"/>
                </a:lnTo>
                <a:lnTo>
                  <a:pt x="6214811" y="623106"/>
                </a:lnTo>
                <a:lnTo>
                  <a:pt x="224487" y="399"/>
                </a:lnTo>
                <a:cubicBezTo>
                  <a:pt x="117657" y="10067"/>
                  <a:pt x="150768" y="13420"/>
                  <a:pt x="0" y="0"/>
                </a:cubicBezTo>
                <a:close/>
              </a:path>
            </a:pathLst>
          </a:custGeom>
          <a:solidFill>
            <a:schemeClr val="accent3">
              <a:alpha val="60000"/>
            </a:schemeClr>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33" name="Picture 14" descr="StanleyTinyS_Numbers"/>
          <p:cNvPicPr>
            <a:picLocks noChangeAspect="1" noChangeArrowheads="1"/>
          </p:cNvPicPr>
          <p:nvPr/>
        </p:nvPicPr>
        <p:blipFill>
          <a:blip r:embed="rId4" cstate="print"/>
          <a:srcRect/>
          <a:stretch>
            <a:fillRect/>
          </a:stretch>
        </p:blipFill>
        <p:spPr bwMode="auto">
          <a:xfrm>
            <a:off x="3711278" y="2990673"/>
            <a:ext cx="4667250" cy="1704975"/>
          </a:xfrm>
          <a:prstGeom prst="rect">
            <a:avLst/>
          </a:prstGeom>
          <a:noFill/>
          <a:ln w="9525">
            <a:noFill/>
            <a:miter lim="800000"/>
            <a:headEnd/>
            <a:tailEnd/>
          </a:ln>
        </p:spPr>
      </p:pic>
      <p:sp>
        <p:nvSpPr>
          <p:cNvPr id="36" name="Text Box 7"/>
          <p:cNvSpPr txBox="1">
            <a:spLocks noChangeArrowheads="1"/>
          </p:cNvSpPr>
          <p:nvPr/>
        </p:nvSpPr>
        <p:spPr bwMode="auto">
          <a:xfrm>
            <a:off x="3650280" y="2622495"/>
            <a:ext cx="2096247" cy="369332"/>
          </a:xfrm>
          <a:prstGeom prst="rect">
            <a:avLst/>
          </a:prstGeom>
          <a:noFill/>
          <a:ln w="9525">
            <a:noFill/>
            <a:miter lim="800000"/>
            <a:headEnd/>
            <a:tailEnd/>
          </a:ln>
        </p:spPr>
        <p:txBody>
          <a:bodyPr wrap="none">
            <a:spAutoFit/>
          </a:bodyPr>
          <a:lstStyle/>
          <a:p>
            <a:r>
              <a:rPr lang="en-US" dirty="0" smtClean="0">
                <a:solidFill>
                  <a:schemeClr val="bg1"/>
                </a:solidFill>
              </a:rPr>
              <a:t>The </a:t>
            </a:r>
            <a:r>
              <a:rPr lang="en-US" dirty="0">
                <a:solidFill>
                  <a:schemeClr val="bg1"/>
                </a:solidFill>
              </a:rPr>
              <a:t>camera sees </a:t>
            </a:r>
            <a:r>
              <a:rPr lang="en-US" dirty="0" smtClean="0">
                <a:solidFill>
                  <a:schemeClr val="bg1"/>
                </a:solidFill>
              </a:rPr>
              <a:t>:</a:t>
            </a:r>
            <a:endParaRPr lang="en-US" dirty="0">
              <a:solidFill>
                <a:schemeClr val="bg1"/>
              </a:solidFill>
            </a:endParaRPr>
          </a:p>
        </p:txBody>
      </p:sp>
      <p:sp>
        <p:nvSpPr>
          <p:cNvPr id="8" name="Rectangle 7"/>
          <p:cNvSpPr/>
          <p:nvPr/>
        </p:nvSpPr>
        <p:spPr bwMode="auto">
          <a:xfrm>
            <a:off x="2246109" y="2037715"/>
            <a:ext cx="182880" cy="18288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smtClean="0">
              <a:solidFill>
                <a:schemeClr val="accent3"/>
              </a:solidFill>
            </a:endParaRPr>
          </a:p>
        </p:txBody>
      </p:sp>
    </p:spTree>
    <p:extLst>
      <p:ext uri="{BB962C8B-B14F-4D97-AF65-F5344CB8AC3E}">
        <p14:creationId xmlns:p14="http://schemas.microsoft.com/office/powerpoint/2010/main" val="118121902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500"/>
                            </p:stCondLst>
                            <p:childTnLst>
                              <p:par>
                                <p:cTn id="13" presetID="9"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dissolv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a:t>
            </a:r>
            <a:endParaRPr lang="en-US" dirty="0"/>
          </a:p>
        </p:txBody>
      </p:sp>
      <p:pic>
        <p:nvPicPr>
          <p:cNvPr id="2050" name="Picture 2" descr="C:\Users\ang\Desktop\phot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997" t="50000" r="25047" b="13425"/>
          <a:stretch/>
        </p:blipFill>
        <p:spPr bwMode="auto">
          <a:xfrm>
            <a:off x="693095" y="1815990"/>
            <a:ext cx="1305770" cy="1274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cxnSp>
        <p:nvCxnSpPr>
          <p:cNvPr id="9" name="Straight Arrow Connector 8"/>
          <p:cNvCxnSpPr/>
          <p:nvPr/>
        </p:nvCxnSpPr>
        <p:spPr>
          <a:xfrm flipH="1">
            <a:off x="2306105" y="2507281"/>
            <a:ext cx="3955715"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10" name="AutoShape 4"/>
          <p:cNvSpPr>
            <a:spLocks noChangeArrowheads="1"/>
          </p:cNvSpPr>
          <p:nvPr/>
        </p:nvSpPr>
        <p:spPr bwMode="auto">
          <a:xfrm>
            <a:off x="6492250" y="2084825"/>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Tree>
    <p:extLst>
      <p:ext uri="{BB962C8B-B14F-4D97-AF65-F5344CB8AC3E}">
        <p14:creationId xmlns:p14="http://schemas.microsoft.com/office/powerpoint/2010/main" val="23697624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a:t>
            </a:r>
            <a:endParaRPr lang="en-US" dirty="0"/>
          </a:p>
        </p:txBody>
      </p:sp>
      <p:pic>
        <p:nvPicPr>
          <p:cNvPr id="2050" name="Picture 2" descr="C:\Users\ang\Desktop\phot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997" t="50000" r="25047" b="13425"/>
          <a:stretch/>
        </p:blipFill>
        <p:spPr bwMode="auto">
          <a:xfrm>
            <a:off x="693095" y="1815990"/>
            <a:ext cx="1305770" cy="1274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cxnSp>
        <p:nvCxnSpPr>
          <p:cNvPr id="9" name="Straight Arrow Connector 8"/>
          <p:cNvCxnSpPr/>
          <p:nvPr/>
        </p:nvCxnSpPr>
        <p:spPr>
          <a:xfrm flipH="1">
            <a:off x="2306105" y="2507280"/>
            <a:ext cx="844910"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10" name="AutoShape 4"/>
          <p:cNvSpPr>
            <a:spLocks noChangeArrowheads="1"/>
          </p:cNvSpPr>
          <p:nvPr/>
        </p:nvSpPr>
        <p:spPr bwMode="auto">
          <a:xfrm>
            <a:off x="6492250" y="2084825"/>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cxnSp>
        <p:nvCxnSpPr>
          <p:cNvPr id="7" name="Straight Arrow Connector 6"/>
          <p:cNvCxnSpPr/>
          <p:nvPr/>
        </p:nvCxnSpPr>
        <p:spPr>
          <a:xfrm flipH="1">
            <a:off x="5532125" y="2507280"/>
            <a:ext cx="844910"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8" name="AutoShape 6"/>
          <p:cNvSpPr>
            <a:spLocks noChangeArrowheads="1"/>
          </p:cNvSpPr>
          <p:nvPr/>
        </p:nvSpPr>
        <p:spPr bwMode="auto">
          <a:xfrm>
            <a:off x="3304635" y="2084825"/>
            <a:ext cx="2057398" cy="829527"/>
          </a:xfrm>
          <a:prstGeom prst="roundRect">
            <a:avLst>
              <a:gd name="adj" fmla="val 171"/>
            </a:avLst>
          </a:prstGeom>
          <a:solidFill>
            <a:srgbClr val="FFFFCC"/>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Features</a:t>
            </a:r>
          </a:p>
        </p:txBody>
      </p:sp>
    </p:spTree>
    <p:extLst>
      <p:ext uri="{BB962C8B-B14F-4D97-AF65-F5344CB8AC3E}">
        <p14:creationId xmlns:p14="http://schemas.microsoft.com/office/powerpoint/2010/main" val="7018624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530"/>
  <p:tag name="DEFAULTHEIGHT" val="446"/>
  <p:tag name="DEFAULTDISPLAYSOURCE" val="\documentclass{article}\pagestyle{empty}&#10;\begin{document}&#10;&#10;\end{document}&#10;"/>
  <p:tag name="EMBEDFONTS" val="0"/>
  <p:tag name="PREVIOUS_ACTIVE_SLIDE" val="1459"/>
</p:tagLst>
</file>

<file path=ppt/theme/theme1.xml><?xml version="1.0" encoding="utf-8"?>
<a:theme xmlns:a="http://schemas.openxmlformats.org/drawingml/2006/main" name="Corp Blue Bullet and Title">
  <a:themeElements>
    <a:clrScheme name="STAN">
      <a:dk1>
        <a:srgbClr val="000000"/>
      </a:dk1>
      <a:lt1>
        <a:srgbClr val="FFFFFF"/>
      </a:lt1>
      <a:dk2>
        <a:srgbClr val="000000"/>
      </a:dk2>
      <a:lt2>
        <a:srgbClr val="FFFFFF"/>
      </a:lt2>
      <a:accent1>
        <a:srgbClr val="53D8FF"/>
      </a:accent1>
      <a:accent2>
        <a:srgbClr val="C1EA44"/>
      </a:accent2>
      <a:accent3>
        <a:srgbClr val="C52B87"/>
      </a:accent3>
      <a:accent4>
        <a:srgbClr val="FFEE7F"/>
      </a:accent4>
      <a:accent5>
        <a:srgbClr val="FF9C44"/>
      </a:accent5>
      <a:accent6>
        <a:srgbClr val="595959"/>
      </a:accent6>
      <a:hlink>
        <a:srgbClr val="C52B87"/>
      </a:hlink>
      <a:folHlink>
        <a:srgbClr val="595959"/>
      </a:folHlink>
    </a:clrScheme>
    <a:fontScheme name="STA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B8DAF1"/>
        </a:solidFill>
        <a:ln w="9525" cap="flat" cmpd="sng" algn="ctr">
          <a:noFill/>
          <a:prstDash val="solid"/>
          <a:round/>
          <a:headEnd type="none" w="med" len="med"/>
          <a:tailEnd type="none" w="med" len="med"/>
        </a:ln>
        <a:effectLst/>
      </a:spPr>
      <a:bodyPr vert="horz" wrap="square" lIns="82124" tIns="41061" rIns="82124" bIns="41061" numCol="1" rtlCol="0" anchor="ctr" anchorCtr="0" compatLnSpc="1">
        <a:prstTxWarp prst="textNoShape">
          <a:avLst/>
        </a:prstTxWarp>
        <a:no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none" lIns="82124" tIns="41061" rIns="82124" bIns="41061" numCol="1" anchor="ctr" anchorCtr="0" compatLnSpc="1">
        <a:prstTxWarp prst="textNoShape">
          <a:avLst/>
        </a:prstTxWarp>
        <a:sp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b="0" i="0" dirty="0" smtClean="0">
            <a:solidFill>
              <a:schemeClr val="bg1"/>
            </a:solidFill>
            <a:latin typeface="Arial" pitchFamily="34" charset="0"/>
            <a:cs typeface="Arial" pitchFamily="34" charset="0"/>
          </a:defRPr>
        </a:defPPr>
      </a:lstStyle>
    </a:txDef>
  </a:objectDefaults>
  <a:extraClrSchemeLst>
    <a:extraClrScheme>
      <a:clrScheme name="Corp Blue Bullet and Title 1">
        <a:dk1>
          <a:srgbClr val="000000"/>
        </a:dk1>
        <a:lt1>
          <a:srgbClr val="FFFFFF"/>
        </a:lt1>
        <a:dk2>
          <a:srgbClr val="000000"/>
        </a:dk2>
        <a:lt2>
          <a:srgbClr val="969696"/>
        </a:lt2>
        <a:accent1>
          <a:srgbClr val="5E82AB"/>
        </a:accent1>
        <a:accent2>
          <a:srgbClr val="C4DBDA"/>
        </a:accent2>
        <a:accent3>
          <a:srgbClr val="FFFFFF"/>
        </a:accent3>
        <a:accent4>
          <a:srgbClr val="000000"/>
        </a:accent4>
        <a:accent5>
          <a:srgbClr val="B6C1D2"/>
        </a:accent5>
        <a:accent6>
          <a:srgbClr val="B1C6C5"/>
        </a:accent6>
        <a:hlink>
          <a:srgbClr val="26578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rp Blue Bullet and Title">
  <a:themeElements>
    <a:clrScheme name="STAN">
      <a:dk1>
        <a:srgbClr val="000000"/>
      </a:dk1>
      <a:lt1>
        <a:srgbClr val="FFFFFF"/>
      </a:lt1>
      <a:dk2>
        <a:srgbClr val="000000"/>
      </a:dk2>
      <a:lt2>
        <a:srgbClr val="FFFFFF"/>
      </a:lt2>
      <a:accent1>
        <a:srgbClr val="53D8FF"/>
      </a:accent1>
      <a:accent2>
        <a:srgbClr val="C1EA44"/>
      </a:accent2>
      <a:accent3>
        <a:srgbClr val="C52B87"/>
      </a:accent3>
      <a:accent4>
        <a:srgbClr val="FFEE7F"/>
      </a:accent4>
      <a:accent5>
        <a:srgbClr val="FF9C44"/>
      </a:accent5>
      <a:accent6>
        <a:srgbClr val="595959"/>
      </a:accent6>
      <a:hlink>
        <a:srgbClr val="C52B87"/>
      </a:hlink>
      <a:folHlink>
        <a:srgbClr val="595959"/>
      </a:folHlink>
    </a:clrScheme>
    <a:fontScheme name="STA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B8DAF1"/>
        </a:solidFill>
        <a:ln w="9525" cap="flat" cmpd="sng" algn="ctr">
          <a:noFill/>
          <a:prstDash val="solid"/>
          <a:round/>
          <a:headEnd type="none" w="med" len="med"/>
          <a:tailEnd type="none" w="med" len="med"/>
        </a:ln>
        <a:effectLst/>
      </a:spPr>
      <a:bodyPr vert="horz" wrap="square" lIns="82124" tIns="41061" rIns="82124" bIns="41061" numCol="1" rtlCol="0" anchor="ctr" anchorCtr="0" compatLnSpc="1">
        <a:prstTxWarp prst="textNoShape">
          <a:avLst/>
        </a:prstTxWarp>
        <a:no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none" lIns="82124" tIns="41061" rIns="82124" bIns="41061" numCol="1" anchor="ctr" anchorCtr="0" compatLnSpc="1">
        <a:prstTxWarp prst="textNoShape">
          <a:avLst/>
        </a:prstTxWarp>
        <a:sp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b="0" i="0" dirty="0" smtClean="0">
            <a:solidFill>
              <a:schemeClr val="bg1"/>
            </a:solidFill>
            <a:latin typeface="Arial" pitchFamily="34" charset="0"/>
            <a:cs typeface="Arial" pitchFamily="34" charset="0"/>
          </a:defRPr>
        </a:defPPr>
      </a:lstStyle>
    </a:txDef>
  </a:objectDefaults>
  <a:extraClrSchemeLst>
    <a:extraClrScheme>
      <a:clrScheme name="Corp Blue Bullet and Title 1">
        <a:dk1>
          <a:srgbClr val="000000"/>
        </a:dk1>
        <a:lt1>
          <a:srgbClr val="FFFFFF"/>
        </a:lt1>
        <a:dk2>
          <a:srgbClr val="000000"/>
        </a:dk2>
        <a:lt2>
          <a:srgbClr val="969696"/>
        </a:lt2>
        <a:accent1>
          <a:srgbClr val="5E82AB"/>
        </a:accent1>
        <a:accent2>
          <a:srgbClr val="C4DBDA"/>
        </a:accent2>
        <a:accent3>
          <a:srgbClr val="FFFFFF"/>
        </a:accent3>
        <a:accent4>
          <a:srgbClr val="000000"/>
        </a:accent4>
        <a:accent5>
          <a:srgbClr val="B6C1D2"/>
        </a:accent5>
        <a:accent6>
          <a:srgbClr val="B1C6C5"/>
        </a:accent6>
        <a:hlink>
          <a:srgbClr val="26578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orp Blue Bullet and Title">
  <a:themeElements>
    <a:clrScheme name="STAN">
      <a:dk1>
        <a:srgbClr val="000000"/>
      </a:dk1>
      <a:lt1>
        <a:srgbClr val="FFFFFF"/>
      </a:lt1>
      <a:dk2>
        <a:srgbClr val="000000"/>
      </a:dk2>
      <a:lt2>
        <a:srgbClr val="FFFFFF"/>
      </a:lt2>
      <a:accent1>
        <a:srgbClr val="53D8FF"/>
      </a:accent1>
      <a:accent2>
        <a:srgbClr val="C1EA44"/>
      </a:accent2>
      <a:accent3>
        <a:srgbClr val="C52B87"/>
      </a:accent3>
      <a:accent4>
        <a:srgbClr val="FFEE7F"/>
      </a:accent4>
      <a:accent5>
        <a:srgbClr val="FF9C44"/>
      </a:accent5>
      <a:accent6>
        <a:srgbClr val="595959"/>
      </a:accent6>
      <a:hlink>
        <a:srgbClr val="C52B87"/>
      </a:hlink>
      <a:folHlink>
        <a:srgbClr val="595959"/>
      </a:folHlink>
    </a:clrScheme>
    <a:fontScheme name="STA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B8DAF1"/>
        </a:solidFill>
        <a:ln w="9525" cap="flat" cmpd="sng" algn="ctr">
          <a:noFill/>
          <a:prstDash val="solid"/>
          <a:round/>
          <a:headEnd type="none" w="med" len="med"/>
          <a:tailEnd type="none" w="med" len="med"/>
        </a:ln>
        <a:effectLst/>
      </a:spPr>
      <a:bodyPr vert="horz" wrap="square" lIns="82124" tIns="41061" rIns="82124" bIns="41061" numCol="1" rtlCol="0" anchor="ctr" anchorCtr="0" compatLnSpc="1">
        <a:prstTxWarp prst="textNoShape">
          <a:avLst/>
        </a:prstTxWarp>
        <a:no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none" lIns="82124" tIns="41061" rIns="82124" bIns="41061" numCol="1" anchor="ctr" anchorCtr="0" compatLnSpc="1">
        <a:prstTxWarp prst="textNoShape">
          <a:avLst/>
        </a:prstTxWarp>
        <a:sp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b="0" i="0" dirty="0" smtClean="0">
            <a:solidFill>
              <a:schemeClr val="bg1"/>
            </a:solidFill>
            <a:latin typeface="Arial" pitchFamily="34" charset="0"/>
            <a:cs typeface="Arial" pitchFamily="34" charset="0"/>
          </a:defRPr>
        </a:defPPr>
      </a:lstStyle>
    </a:txDef>
  </a:objectDefaults>
  <a:extraClrSchemeLst>
    <a:extraClrScheme>
      <a:clrScheme name="Corp Blue Bullet and Title 1">
        <a:dk1>
          <a:srgbClr val="000000"/>
        </a:dk1>
        <a:lt1>
          <a:srgbClr val="FFFFFF"/>
        </a:lt1>
        <a:dk2>
          <a:srgbClr val="000000"/>
        </a:dk2>
        <a:lt2>
          <a:srgbClr val="969696"/>
        </a:lt2>
        <a:accent1>
          <a:srgbClr val="5E82AB"/>
        </a:accent1>
        <a:accent2>
          <a:srgbClr val="C4DBDA"/>
        </a:accent2>
        <a:accent3>
          <a:srgbClr val="FFFFFF"/>
        </a:accent3>
        <a:accent4>
          <a:srgbClr val="000000"/>
        </a:accent4>
        <a:accent5>
          <a:srgbClr val="B6C1D2"/>
        </a:accent5>
        <a:accent6>
          <a:srgbClr val="B1C6C5"/>
        </a:accent6>
        <a:hlink>
          <a:srgbClr val="26578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orp Blue Bullet and Title">
  <a:themeElements>
    <a:clrScheme name="STAN">
      <a:dk1>
        <a:srgbClr val="000000"/>
      </a:dk1>
      <a:lt1>
        <a:srgbClr val="FFFFFF"/>
      </a:lt1>
      <a:dk2>
        <a:srgbClr val="000000"/>
      </a:dk2>
      <a:lt2>
        <a:srgbClr val="FFFFFF"/>
      </a:lt2>
      <a:accent1>
        <a:srgbClr val="53D8FF"/>
      </a:accent1>
      <a:accent2>
        <a:srgbClr val="C1EA44"/>
      </a:accent2>
      <a:accent3>
        <a:srgbClr val="C52B87"/>
      </a:accent3>
      <a:accent4>
        <a:srgbClr val="FFEE7F"/>
      </a:accent4>
      <a:accent5>
        <a:srgbClr val="FF9C44"/>
      </a:accent5>
      <a:accent6>
        <a:srgbClr val="595959"/>
      </a:accent6>
      <a:hlink>
        <a:srgbClr val="C52B87"/>
      </a:hlink>
      <a:folHlink>
        <a:srgbClr val="595959"/>
      </a:folHlink>
    </a:clrScheme>
    <a:fontScheme name="STA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B8DAF1"/>
        </a:solidFill>
        <a:ln w="9525" cap="flat" cmpd="sng" algn="ctr">
          <a:noFill/>
          <a:prstDash val="solid"/>
          <a:round/>
          <a:headEnd type="none" w="med" len="med"/>
          <a:tailEnd type="none" w="med" len="med"/>
        </a:ln>
        <a:effectLst/>
      </a:spPr>
      <a:bodyPr vert="horz" wrap="square" lIns="82124" tIns="41061" rIns="82124" bIns="41061" numCol="1" rtlCol="0" anchor="ctr" anchorCtr="0" compatLnSpc="1">
        <a:prstTxWarp prst="textNoShape">
          <a:avLst/>
        </a:prstTxWarp>
        <a:no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none" lIns="82124" tIns="41061" rIns="82124" bIns="41061" numCol="1" anchor="ctr" anchorCtr="0" compatLnSpc="1">
        <a:prstTxWarp prst="textNoShape">
          <a:avLst/>
        </a:prstTxWarp>
        <a:sp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b="0" i="0" dirty="0" smtClean="0">
            <a:solidFill>
              <a:schemeClr val="bg1"/>
            </a:solidFill>
            <a:latin typeface="Arial" pitchFamily="34" charset="0"/>
            <a:cs typeface="Arial" pitchFamily="34" charset="0"/>
          </a:defRPr>
        </a:defPPr>
      </a:lstStyle>
    </a:txDef>
  </a:objectDefaults>
  <a:extraClrSchemeLst>
    <a:extraClrScheme>
      <a:clrScheme name="Corp Blue Bullet and Title 1">
        <a:dk1>
          <a:srgbClr val="000000"/>
        </a:dk1>
        <a:lt1>
          <a:srgbClr val="FFFFFF"/>
        </a:lt1>
        <a:dk2>
          <a:srgbClr val="000000"/>
        </a:dk2>
        <a:lt2>
          <a:srgbClr val="969696"/>
        </a:lt2>
        <a:accent1>
          <a:srgbClr val="5E82AB"/>
        </a:accent1>
        <a:accent2>
          <a:srgbClr val="C4DBDA"/>
        </a:accent2>
        <a:accent3>
          <a:srgbClr val="FFFFFF"/>
        </a:accent3>
        <a:accent4>
          <a:srgbClr val="000000"/>
        </a:accent4>
        <a:accent5>
          <a:srgbClr val="B6C1D2"/>
        </a:accent5>
        <a:accent6>
          <a:srgbClr val="B1C6C5"/>
        </a:accent6>
        <a:hlink>
          <a:srgbClr val="26578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33111</TotalTime>
  <Words>2073</Words>
  <Application>Microsoft Macintosh PowerPoint</Application>
  <PresentationFormat>On-screen Show (4:3)</PresentationFormat>
  <Paragraphs>407</Paragraphs>
  <Slides>61</Slides>
  <Notes>43</Notes>
  <HiddenSlides>7</HiddenSlides>
  <MMClips>2</MMClips>
  <ScaleCrop>false</ScaleCrop>
  <HeadingPairs>
    <vt:vector size="4" baseType="variant">
      <vt:variant>
        <vt:lpstr>Theme</vt:lpstr>
      </vt:variant>
      <vt:variant>
        <vt:i4>4</vt:i4>
      </vt:variant>
      <vt:variant>
        <vt:lpstr>Slide Titles</vt:lpstr>
      </vt:variant>
      <vt:variant>
        <vt:i4>61</vt:i4>
      </vt:variant>
    </vt:vector>
  </HeadingPairs>
  <TitlesOfParts>
    <vt:vector size="65" baseType="lpstr">
      <vt:lpstr>Corp Blue Bullet and Title</vt:lpstr>
      <vt:lpstr>1_Corp Blue Bullet and Title</vt:lpstr>
      <vt:lpstr>2_Corp Blue Bullet and Title</vt:lpstr>
      <vt:lpstr>3_Corp Blue Bullet and Title</vt:lpstr>
      <vt:lpstr>AI and the Internet</vt:lpstr>
      <vt:lpstr>Virtuous circle of AI</vt:lpstr>
      <vt:lpstr>Data and machine learning</vt:lpstr>
      <vt:lpstr>Virtuous circle of AI</vt:lpstr>
      <vt:lpstr>Computer vision: Identify coffee mug</vt:lpstr>
      <vt:lpstr>Computer vision: Identify coffee mug</vt:lpstr>
      <vt:lpstr>Why is computer vision hard?</vt:lpstr>
      <vt:lpstr>Computer vision </vt:lpstr>
      <vt:lpstr>Computer vision </vt:lpstr>
      <vt:lpstr>Features for vision</vt:lpstr>
      <vt:lpstr>Features for audio</vt:lpstr>
      <vt:lpstr>Features for text </vt:lpstr>
      <vt:lpstr>Computer vision </vt:lpstr>
      <vt:lpstr>Computer vision </vt:lpstr>
      <vt:lpstr>Why is speech recognition hard?</vt:lpstr>
      <vt:lpstr>Neurons in the brain</vt:lpstr>
      <vt:lpstr>Neural Network (Deep Learning)</vt:lpstr>
      <vt:lpstr>Learning from tagged data (supervised)</vt:lpstr>
      <vt:lpstr>Bigger is better</vt:lpstr>
      <vt:lpstr>AI as a computer systems problem</vt:lpstr>
      <vt:lpstr>GPUs (Graphics Processor Unit)</vt:lpstr>
      <vt:lpstr>Building huge neural networks</vt:lpstr>
      <vt:lpstr>Baidu’s GPU infrastructure</vt:lpstr>
      <vt:lpstr>PowerPoint Presentation</vt:lpstr>
      <vt:lpstr>Deep Learning applications</vt:lpstr>
      <vt:lpstr>Building huge neural networks</vt:lpstr>
      <vt:lpstr>Learning from tagged data</vt:lpstr>
      <vt:lpstr>Deep Learning trends </vt:lpstr>
      <vt:lpstr>Computer vision</vt:lpstr>
      <vt:lpstr>Computer vision (~6 years)</vt:lpstr>
      <vt:lpstr>Speech recognition (next 2-3 years) </vt:lpstr>
      <vt:lpstr>Text           Speech       Image          Behavioral</vt:lpstr>
      <vt:lpstr>PowerPoint Presentation</vt:lpstr>
      <vt:lpstr>Baidu Cool Box</vt:lpstr>
      <vt:lpstr>PowerPoint Presentation</vt:lpstr>
      <vt:lpstr>  Clothing  Bags    Fruits &amp; Vegetables</vt:lpstr>
      <vt:lpstr>Generating Sentences to Describe Images</vt:lpstr>
      <vt:lpstr>Baidu Eye</vt:lpstr>
      <vt:lpstr>PowerPoint Presentation</vt:lpstr>
      <vt:lpstr>Text           Speech       Image          Behavioral</vt:lpstr>
      <vt:lpstr>Unified user models</vt:lpstr>
      <vt:lpstr>Unified user models</vt:lpstr>
      <vt:lpstr>Unified user models</vt:lpstr>
      <vt:lpstr>DNA project</vt:lpstr>
      <vt:lpstr>DNA project</vt:lpstr>
      <vt:lpstr>Why Baidu?</vt:lpstr>
      <vt:lpstr>AI throughout Baidu</vt:lpstr>
      <vt:lpstr>慧眼 (Wisdom Eyes) </vt:lpstr>
      <vt:lpstr>Machine learning for anti-virus</vt:lpstr>
      <vt:lpstr>Anti-virus classification</vt:lpstr>
      <vt:lpstr>Machine learning research</vt:lpstr>
      <vt:lpstr>Paddle platform</vt:lpstr>
      <vt:lpstr>Pulsar system</vt:lpstr>
      <vt:lpstr>Employee development</vt:lpstr>
      <vt:lpstr>Deep Learning tutorial</vt:lpstr>
      <vt:lpstr>Baidu AI Fellowship (奇点人才计划)</vt:lpstr>
      <vt:lpstr>Baidu AI Fellowship</vt:lpstr>
      <vt:lpstr>PowerPoint Presentation</vt:lpstr>
      <vt:lpstr>END END END END</vt:lpstr>
      <vt:lpstr>Tagged vs. untagged data</vt:lpstr>
      <vt:lpstr>Untagged data (unsupervised learning)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root</dc:creator>
  <cp:lastModifiedBy>Andrew</cp:lastModifiedBy>
  <cp:revision>816</cp:revision>
  <dcterms:created xsi:type="dcterms:W3CDTF">2006-04-24T00:02:39Z</dcterms:created>
  <dcterms:modified xsi:type="dcterms:W3CDTF">2014-11-22T08:47:50Z</dcterms:modified>
</cp:coreProperties>
</file>